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4" r:id="rId5"/>
    <p:sldId id="259" r:id="rId6"/>
    <p:sldId id="269" r:id="rId7"/>
    <p:sldId id="270" r:id="rId8"/>
    <p:sldId id="271" r:id="rId9"/>
    <p:sldId id="272" r:id="rId10"/>
    <p:sldId id="273" r:id="rId11"/>
    <p:sldId id="274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455E-8651-4972-B2D8-298C8DCAC96F}" type="datetimeFigureOut">
              <a:rPr lang="en-US" smtClean="0"/>
              <a:pPr/>
              <a:t>10/22/2008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15F50-61B2-4D8F-BC7C-EA77119E005B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Server will only allow one connection at</a:t>
            </a:r>
            <a:r>
              <a:rPr lang="en-US" baseline="0" dirty="0" smtClean="0"/>
              <a:t> a time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Solution:</a:t>
            </a:r>
            <a:r>
              <a:rPr lang="en-NZ" baseline="0" dirty="0" smtClean="0"/>
              <a:t> Put each connection into a thread. Each incoming connection will go into its own thread.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5F50-61B2-4D8F-BC7C-EA77119E005B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2E8D-4D05-4D0D-B1B7-D2A807CB5451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31180-7361-433F-8A8B-3F2EC0A1842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31E3B-2DA2-4FEB-A5B8-6A150F43F787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E66BD-52D3-48E7-BAF2-DD2BA9B8409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7CD-6018-45E1-AC9A-92E1C39E59A1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E6106-6BE6-4379-9560-C558CC182A9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FED1-19B8-4011-B234-CBC50582DD8A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3BDC2-4B4A-409C-B710-67C9789E911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142A-0A95-43B2-86B8-9EE5DA44D76F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9A97D-9992-4EAD-99A5-4023D07913C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E9BF3-BBAF-4EAF-9E32-DC1C80FD34B5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71843-918F-4F8D-90BF-627367264A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88F31-4F69-4F4A-BA52-1221199ED85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635B-ABEC-4459-BBCB-23E6D99A7F9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8D08-4484-48FD-8318-9481156A0ED4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65A23-4E15-4107-9136-7E498157D89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F0317-77A2-4D99-B1A0-F1616F64C73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8A02-9316-4118-ACDA-8ECF1A38D7B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24EB-BB53-4470-9622-5645F3CB3262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FF2-D557-489D-9526-F0403A66F4C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5FBA-15A6-4731-B7B0-46EE43128296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5806D-D28E-422B-B648-650AEC34CAD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214563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NZ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CED9D0-88A3-4BE5-9384-DCFADD12D23B}" type="datetimeFigureOut">
              <a:rPr lang="en-US"/>
              <a:pPr>
                <a:defRPr/>
              </a:pPr>
              <a:t>10/22/2008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F53A07-BDC6-40D6-BECF-A3FBA13408A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QuentinGriffiths\Desktop\Untitled2_0002.wm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Mobile Musical Moments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sz="2800" b="1" dirty="0" smtClean="0">
                <a:solidFill>
                  <a:srgbClr val="898989"/>
                </a:solidFill>
              </a:rPr>
              <a:t>Project Manager:</a:t>
            </a:r>
            <a:r>
              <a:rPr lang="en-NZ" sz="2800" dirty="0" smtClean="0">
                <a:solidFill>
                  <a:srgbClr val="898989"/>
                </a:solidFill>
              </a:rPr>
              <a:t> Scott Thompson</a:t>
            </a:r>
          </a:p>
          <a:p>
            <a:pPr>
              <a:lnSpc>
                <a:spcPct val="90000"/>
              </a:lnSpc>
            </a:pPr>
            <a:r>
              <a:rPr lang="en-NZ" sz="2800" b="1" dirty="0" smtClean="0">
                <a:solidFill>
                  <a:srgbClr val="898989"/>
                </a:solidFill>
              </a:rPr>
              <a:t>Development Team:</a:t>
            </a:r>
            <a:r>
              <a:rPr lang="en-NZ" sz="2800" dirty="0" smtClean="0">
                <a:solidFill>
                  <a:srgbClr val="898989"/>
                </a:solidFill>
              </a:rPr>
              <a:t> Joshua </a:t>
            </a:r>
            <a:r>
              <a:rPr lang="en-NZ" sz="2800" dirty="0" err="1" smtClean="0">
                <a:solidFill>
                  <a:srgbClr val="898989"/>
                </a:solidFill>
              </a:rPr>
              <a:t>Brungar</a:t>
            </a:r>
            <a:r>
              <a:rPr lang="en-NZ" sz="2800" dirty="0" smtClean="0">
                <a:solidFill>
                  <a:srgbClr val="898989"/>
                </a:solidFill>
              </a:rPr>
              <a:t>, Quentin Griffiths, Stephen </a:t>
            </a:r>
            <a:r>
              <a:rPr lang="en-NZ" sz="2800" dirty="0" err="1" smtClean="0">
                <a:solidFill>
                  <a:srgbClr val="898989"/>
                </a:solidFill>
              </a:rPr>
              <a:t>Nancekivell</a:t>
            </a:r>
            <a:r>
              <a:rPr lang="en-NZ" sz="2800" dirty="0" smtClean="0">
                <a:solidFill>
                  <a:srgbClr val="898989"/>
                </a:solidFill>
              </a:rPr>
              <a:t>, Simon Wadsworth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715008" y="3013251"/>
            <a:ext cx="2143140" cy="18335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SERVER</a:t>
            </a:r>
            <a:endParaRPr lang="en-NZ" sz="2800" dirty="0"/>
          </a:p>
        </p:txBody>
      </p:sp>
      <p:sp>
        <p:nvSpPr>
          <p:cNvPr id="6" name="Flowchart: Card 5"/>
          <p:cNvSpPr/>
          <p:nvPr/>
        </p:nvSpPr>
        <p:spPr>
          <a:xfrm>
            <a:off x="1357290" y="3143248"/>
            <a:ext cx="2143140" cy="157163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smtClean="0"/>
              <a:t>CLIENT</a:t>
            </a:r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500430" y="3929066"/>
            <a:ext cx="2214578" cy="9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3428992" y="4071941"/>
            <a:ext cx="2286016" cy="1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6182" y="35718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Challenge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Backend </a:t>
            </a:r>
            <a:r>
              <a:rPr lang="en-NZ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Server – Concurrency Problem</a:t>
            </a:r>
            <a:endParaRPr lang="en-NZ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00232" y="2214554"/>
            <a:ext cx="5429288" cy="2827226"/>
            <a:chOff x="2000232" y="2214554"/>
            <a:chExt cx="5429288" cy="2827226"/>
          </a:xfrm>
        </p:grpSpPr>
        <p:sp>
          <p:nvSpPr>
            <p:cNvPr id="4" name="Flowchart: Magnetic Disk 3"/>
            <p:cNvSpPr/>
            <p:nvPr/>
          </p:nvSpPr>
          <p:spPr>
            <a:xfrm>
              <a:off x="3571868" y="3857628"/>
              <a:ext cx="1343028" cy="118415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SERVER</a:t>
              </a:r>
              <a:endParaRPr lang="en-NZ" dirty="0"/>
            </a:p>
          </p:txBody>
        </p:sp>
        <p:sp>
          <p:nvSpPr>
            <p:cNvPr id="5" name="Flowchart: Card 4"/>
            <p:cNvSpPr/>
            <p:nvPr/>
          </p:nvSpPr>
          <p:spPr>
            <a:xfrm>
              <a:off x="2000232" y="2285992"/>
              <a:ext cx="1643074" cy="85725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INCOMING CONNECTION</a:t>
              </a:r>
              <a:endParaRPr lang="en-NZ" dirty="0"/>
            </a:p>
          </p:txBody>
        </p:sp>
        <p:sp>
          <p:nvSpPr>
            <p:cNvPr id="6" name="Flowchart: Card 5"/>
            <p:cNvSpPr/>
            <p:nvPr/>
          </p:nvSpPr>
          <p:spPr>
            <a:xfrm>
              <a:off x="3929058" y="2214554"/>
              <a:ext cx="1643074" cy="85725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INCOMING CONNECTION</a:t>
              </a:r>
              <a:endParaRPr lang="en-NZ" dirty="0"/>
            </a:p>
          </p:txBody>
        </p:sp>
        <p:sp>
          <p:nvSpPr>
            <p:cNvPr id="7" name="Flowchart: Card 6"/>
            <p:cNvSpPr/>
            <p:nvPr/>
          </p:nvSpPr>
          <p:spPr>
            <a:xfrm>
              <a:off x="5786446" y="2214554"/>
              <a:ext cx="1643074" cy="85725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INCOMING CONNECTION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5" idx="2"/>
              <a:endCxn id="4" idx="1"/>
            </p:cNvCxnSpPr>
            <p:nvPr/>
          </p:nvCxnSpPr>
          <p:spPr>
            <a:xfrm rot="16200000" flipH="1">
              <a:off x="3175385" y="2789631"/>
              <a:ext cx="714380" cy="142161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rot="5400000">
              <a:off x="4411264" y="3232547"/>
              <a:ext cx="500068" cy="178595"/>
            </a:xfrm>
            <a:prstGeom prst="line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</p:cNvCxnSpPr>
            <p:nvPr/>
          </p:nvCxnSpPr>
          <p:spPr>
            <a:xfrm rot="5400000">
              <a:off x="5518553" y="2553886"/>
              <a:ext cx="571506" cy="16073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Multiply 17"/>
            <p:cNvSpPr/>
            <p:nvPr/>
          </p:nvSpPr>
          <p:spPr>
            <a:xfrm>
              <a:off x="4357686" y="3286124"/>
              <a:ext cx="428628" cy="428628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4857752" y="3500438"/>
              <a:ext cx="428628" cy="428628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000250" y="274638"/>
            <a:ext cx="6686550" cy="1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4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Backend </a:t>
            </a:r>
            <a:r>
              <a:rPr lang="en-NZ" sz="44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Server – Concurrency Problem</a:t>
            </a:r>
            <a:endParaRPr lang="en-NZ" sz="44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3571868" y="3857628"/>
            <a:ext cx="1343028" cy="1184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SERVER</a:t>
            </a:r>
            <a:endParaRPr lang="en-NZ" dirty="0"/>
          </a:p>
        </p:txBody>
      </p:sp>
      <p:sp>
        <p:nvSpPr>
          <p:cNvPr id="5" name="Flowchart: Card 4"/>
          <p:cNvSpPr/>
          <p:nvPr/>
        </p:nvSpPr>
        <p:spPr>
          <a:xfrm>
            <a:off x="2000232" y="2285992"/>
            <a:ext cx="1643074" cy="857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INCOMING CONNECTION</a:t>
            </a:r>
            <a:endParaRPr lang="en-NZ" dirty="0"/>
          </a:p>
        </p:txBody>
      </p:sp>
      <p:sp>
        <p:nvSpPr>
          <p:cNvPr id="6" name="Flowchart: Card 5"/>
          <p:cNvSpPr/>
          <p:nvPr/>
        </p:nvSpPr>
        <p:spPr>
          <a:xfrm>
            <a:off x="3929058" y="2214554"/>
            <a:ext cx="1643074" cy="857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INCOMING CONNECTION</a:t>
            </a:r>
            <a:endParaRPr lang="en-NZ" dirty="0"/>
          </a:p>
        </p:txBody>
      </p:sp>
      <p:sp>
        <p:nvSpPr>
          <p:cNvPr id="7" name="Flowchart: Card 6"/>
          <p:cNvSpPr/>
          <p:nvPr/>
        </p:nvSpPr>
        <p:spPr>
          <a:xfrm>
            <a:off x="5786446" y="2214554"/>
            <a:ext cx="1643074" cy="85725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INCOMING CONNECTION</a:t>
            </a:r>
            <a:endParaRPr lang="en-NZ" dirty="0"/>
          </a:p>
        </p:txBody>
      </p:sp>
      <p:cxnSp>
        <p:nvCxnSpPr>
          <p:cNvPr id="8" name="Straight Arrow Connector 7"/>
          <p:cNvCxnSpPr>
            <a:stCxn id="5" idx="2"/>
            <a:endCxn id="4" idx="1"/>
          </p:cNvCxnSpPr>
          <p:nvPr/>
        </p:nvCxnSpPr>
        <p:spPr>
          <a:xfrm rot="16200000" flipH="1">
            <a:off x="3175385" y="2789631"/>
            <a:ext cx="714380" cy="14216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4" idx="1"/>
          </p:cNvCxnSpPr>
          <p:nvPr/>
        </p:nvCxnSpPr>
        <p:spPr>
          <a:xfrm rot="5400000">
            <a:off x="4104080" y="3211113"/>
            <a:ext cx="785818" cy="507213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1"/>
          </p:cNvCxnSpPr>
          <p:nvPr/>
        </p:nvCxnSpPr>
        <p:spPr>
          <a:xfrm rot="5400000">
            <a:off x="5032774" y="2282419"/>
            <a:ext cx="785818" cy="23646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rot="5400000">
            <a:off x="3463850" y="4506856"/>
            <a:ext cx="244608" cy="1314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</p:cNvCxnSpPr>
          <p:nvPr/>
        </p:nvCxnSpPr>
        <p:spPr>
          <a:xfrm rot="5400000">
            <a:off x="4035354" y="5221236"/>
            <a:ext cx="387484" cy="285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</p:cNvCxnSpPr>
          <p:nvPr/>
        </p:nvCxnSpPr>
        <p:spPr>
          <a:xfrm rot="16200000" flipH="1">
            <a:off x="4785453" y="4499709"/>
            <a:ext cx="316046" cy="1400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43570" y="5286388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Connection Thread #3</a:t>
            </a:r>
            <a:endParaRPr lang="en-NZ" dirty="0"/>
          </a:p>
        </p:txBody>
      </p:sp>
      <p:sp>
        <p:nvSpPr>
          <p:cNvPr id="25" name="Rectangle 24"/>
          <p:cNvSpPr/>
          <p:nvPr/>
        </p:nvSpPr>
        <p:spPr>
          <a:xfrm>
            <a:off x="3571868" y="5429264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Connection Thread #2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1571604" y="5072074"/>
            <a:ext cx="135732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Connection Thread #1</a:t>
            </a:r>
            <a:endParaRPr lang="en-N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 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8952" y="2343550"/>
            <a:ext cx="6500858" cy="1833575"/>
            <a:chOff x="1357290" y="3013251"/>
            <a:chExt cx="6500858" cy="1833575"/>
          </a:xfrm>
        </p:grpSpPr>
        <p:sp>
          <p:nvSpPr>
            <p:cNvPr id="5" name="Flowchart: Magnetic Disk 4"/>
            <p:cNvSpPr/>
            <p:nvPr/>
          </p:nvSpPr>
          <p:spPr>
            <a:xfrm>
              <a:off x="5715008" y="3013251"/>
              <a:ext cx="2143140" cy="18335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 smtClean="0"/>
                <a:t>SERVER</a:t>
              </a:r>
              <a:endParaRPr lang="en-NZ" sz="2800" dirty="0"/>
            </a:p>
          </p:txBody>
        </p:sp>
        <p:sp>
          <p:nvSpPr>
            <p:cNvPr id="6" name="Flowchart: Card 5"/>
            <p:cNvSpPr/>
            <p:nvPr/>
          </p:nvSpPr>
          <p:spPr>
            <a:xfrm>
              <a:off x="1357290" y="3143248"/>
              <a:ext cx="2143140" cy="1571636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800" dirty="0" smtClean="0"/>
                <a:t>CLIENT</a:t>
              </a:r>
            </a:p>
          </p:txBody>
        </p:sp>
        <p:cxnSp>
          <p:nvCxnSpPr>
            <p:cNvPr id="8" name="Straight Arrow Connector 7"/>
            <p:cNvCxnSpPr>
              <a:stCxn id="6" idx="3"/>
              <a:endCxn id="5" idx="2"/>
            </p:cNvCxnSpPr>
            <p:nvPr/>
          </p:nvCxnSpPr>
          <p:spPr>
            <a:xfrm>
              <a:off x="3500430" y="3929066"/>
              <a:ext cx="2214578" cy="9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V="1">
              <a:off x="3428992" y="4071941"/>
              <a:ext cx="2286016" cy="13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86182" y="3571876"/>
              <a:ext cx="1285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Fingerprint</a:t>
              </a:r>
              <a:endParaRPr lang="en-NZ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14678" y="4714884"/>
            <a:ext cx="207170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Comparison</a:t>
            </a:r>
          </a:p>
        </p:txBody>
      </p:sp>
      <p:cxnSp>
        <p:nvCxnSpPr>
          <p:cNvPr id="13" name="Straight Connector 12"/>
          <p:cNvCxnSpPr>
            <a:stCxn id="5" idx="3"/>
            <a:endCxn id="10" idx="0"/>
          </p:cNvCxnSpPr>
          <p:nvPr/>
        </p:nvCxnSpPr>
        <p:spPr>
          <a:xfrm rot="5400000">
            <a:off x="4895506" y="3532149"/>
            <a:ext cx="537759" cy="182771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15140" y="4786322"/>
            <a:ext cx="1857388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/>
              <a:t>Song List</a:t>
            </a:r>
            <a:endParaRPr lang="en-NZ" sz="2000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5286380" y="535782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  <a:endCxn id="5" idx="4"/>
          </p:cNvCxnSpPr>
          <p:nvPr/>
        </p:nvCxnSpPr>
        <p:spPr>
          <a:xfrm rot="16200000" flipV="1">
            <a:off x="6633830" y="3776318"/>
            <a:ext cx="1525984" cy="494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0364" y="350043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Returned Data</a:t>
            </a:r>
          </a:p>
          <a:p>
            <a:r>
              <a:rPr lang="en-NZ" dirty="0" smtClean="0"/>
              <a:t>In XML format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584" name="Untitled2_0002.wmv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260350"/>
            <a:ext cx="9144000" cy="6096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5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5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8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458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Vision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To provide a software package that will allow a customer to record a currently playing song, and have it return the name and artist of the song.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Licensing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software package uses some closed source code – Entropy Fingerprinting </a:t>
            </a:r>
            <a:r>
              <a:rPr lang="en-NZ" dirty="0" err="1" smtClean="0"/>
              <a:t>Algortihm</a:t>
            </a:r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Audio Recording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No premade features in the .NET Compact Framework for dealing with WAV files</a:t>
            </a:r>
          </a:p>
          <a:p>
            <a:r>
              <a:rPr lang="en-NZ" smtClean="0"/>
              <a:t>To overcome this our own classes needed to be written</a:t>
            </a:r>
          </a:p>
          <a:p>
            <a:r>
              <a:rPr lang="en-NZ" smtClean="0"/>
              <a:t>[How the recording works]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Interface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Buttons and Controls</a:t>
            </a:r>
          </a:p>
          <a:p>
            <a:r>
              <a:rPr lang="en-NZ" dirty="0" smtClean="0"/>
              <a:t>Splash Screen</a:t>
            </a:r>
          </a:p>
          <a:p>
            <a:r>
              <a:rPr lang="en-NZ" dirty="0" smtClean="0"/>
              <a:t>Outflow Layout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979613"/>
            <a:ext cx="8099425" cy="360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0250" y="195263"/>
            <a:ext cx="6686550" cy="152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857375"/>
            <a:ext cx="8229600" cy="426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1163" y="1800225"/>
            <a:ext cx="8229600" cy="427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ts val="8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320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8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3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39975" y="720725"/>
            <a:ext cx="6300788" cy="57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>
                <a:solidFill>
                  <a:srgbClr val="000000"/>
                </a:solidFill>
                <a:ea typeface="DejaVu Sans" charset="0"/>
                <a:cs typeface="DejaVu Sans" charset="0"/>
              </a:rPr>
              <a:t>How we fingerprint audio.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19363" y="1800225"/>
            <a:ext cx="1587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27660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03225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859338" y="1800225"/>
            <a:ext cx="1587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759450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6588125" y="1800225"/>
            <a:ext cx="1588" cy="4140200"/>
          </a:xfrm>
          <a:prstGeom prst="line">
            <a:avLst/>
          </a:prstGeom>
          <a:noFill/>
          <a:ln w="720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979613" y="6119813"/>
            <a:ext cx="5400675" cy="436562"/>
          </a:xfrm>
          <a:prstGeom prst="rect">
            <a:avLst/>
          </a:prstGeom>
          <a:noFill/>
          <a:ln w="72000">
            <a:noFill/>
            <a:round/>
            <a:headEnd/>
            <a:tailEnd/>
          </a:ln>
          <a:effectLst/>
        </p:spPr>
        <p:txBody>
          <a:bodyPr lIns="126000" tIns="81000" rIns="126000" bIns="810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>
                <a:solidFill>
                  <a:srgbClr val="000000"/>
                </a:solidFill>
                <a:ea typeface="DejaVu Sans" charset="0"/>
                <a:cs typeface="DejaVu Sans" charset="0"/>
              </a:rPr>
              <a:t>       More  more   less      more    less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000250" y="287338"/>
            <a:ext cx="6686550" cy="134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600">
                <a:solidFill>
                  <a:srgbClr val="000000"/>
                </a:solidFill>
                <a:ea typeface="DejaVu Sans" charset="0"/>
                <a:cs typeface="DejaVu Sans" charset="0"/>
              </a:rPr>
              <a:t>Fingerprint Robustness.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2616200"/>
            <a:ext cx="6480175" cy="2603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9363" y="1800225"/>
            <a:ext cx="4679950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9363" y="3419475"/>
            <a:ext cx="4678362" cy="1439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9363" y="5040313"/>
            <a:ext cx="4679950" cy="1439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Backend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backend essentially consists of a server that accepts simple queries from the device and returns an answer</a:t>
            </a:r>
          </a:p>
          <a:p>
            <a:r>
              <a:rPr lang="en-NZ" dirty="0" smtClean="0"/>
              <a:t>It’s written as a threaded C# TCP Network application</a:t>
            </a:r>
          </a:p>
          <a:p>
            <a:r>
              <a:rPr lang="en-NZ" dirty="0" smtClean="0"/>
              <a:t>It’s all string 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241</Words>
  <Application>Microsoft Office PowerPoint</Application>
  <PresentationFormat>On-screen Show (4:3)</PresentationFormat>
  <Paragraphs>50</Paragraphs>
  <Slides>13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Mobile Musical Moments</vt:lpstr>
      <vt:lpstr>Slide 2</vt:lpstr>
      <vt:lpstr>The Vision</vt:lpstr>
      <vt:lpstr>Licensing</vt:lpstr>
      <vt:lpstr>Audio Recording</vt:lpstr>
      <vt:lpstr>Interface</vt:lpstr>
      <vt:lpstr>Slide 7</vt:lpstr>
      <vt:lpstr>Slide 8</vt:lpstr>
      <vt:lpstr>The Backend</vt:lpstr>
      <vt:lpstr>The Backend Server</vt:lpstr>
      <vt:lpstr>Slide 11</vt:lpstr>
      <vt:lpstr>Slide 12</vt:lpstr>
      <vt:lpstr>The Backend Server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Musical Moments</dc:title>
  <dc:creator>Simon Wadsworth</dc:creator>
  <cp:lastModifiedBy>Simon Wadsworth</cp:lastModifiedBy>
  <cp:revision>9</cp:revision>
  <dcterms:created xsi:type="dcterms:W3CDTF">2008-10-11T02:41:30Z</dcterms:created>
  <dcterms:modified xsi:type="dcterms:W3CDTF">2008-10-22T02:06:54Z</dcterms:modified>
</cp:coreProperties>
</file>