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5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6" r:id="rId42"/>
    <p:sldId id="297" r:id="rId43"/>
    <p:sldId id="298" r:id="rId44"/>
    <p:sldId id="299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00" r:id="rId68"/>
    <p:sldId id="301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725" autoAdjust="0"/>
  </p:normalViewPr>
  <p:slideViewPr>
    <p:cSldViewPr>
      <p:cViewPr varScale="1">
        <p:scale>
          <a:sx n="69" d="100"/>
          <a:sy n="69" d="100"/>
        </p:scale>
        <p:origin x="-8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768F6-D435-451F-B14E-CB72057AF712}" type="datetimeFigureOut">
              <a:rPr lang="fr-FR" smtClean="0"/>
              <a:t>27/11/2012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1D428-3D27-42CF-B1B0-C91DD9841D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270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1D428-3D27-42CF-B1B0-C91DD9841D8B}" type="slidenum">
              <a:rPr lang="fr-FR" smtClean="0"/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39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1CCF-43D9-49FE-870A-AC15CCDBCD6F}" type="datetimeFigureOut">
              <a:rPr lang="fr-FR" smtClean="0"/>
              <a:t>27/11/2012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DDA5-2A17-4275-8ABA-525CB2244E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1CCF-43D9-49FE-870A-AC15CCDBCD6F}" type="datetimeFigureOut">
              <a:rPr lang="fr-FR" smtClean="0"/>
              <a:t>27/11/2012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DDA5-2A17-4275-8ABA-525CB2244E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1CCF-43D9-49FE-870A-AC15CCDBCD6F}" type="datetimeFigureOut">
              <a:rPr lang="fr-FR" smtClean="0"/>
              <a:t>27/11/2012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DDA5-2A17-4275-8ABA-525CB2244E57}" type="slidenum">
              <a:rPr lang="fr-FR" smtClean="0"/>
              <a:t>‹N°›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1CCF-43D9-49FE-870A-AC15CCDBCD6F}" type="datetimeFigureOut">
              <a:rPr lang="fr-FR" smtClean="0"/>
              <a:t>27/11/2012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DDA5-2A17-4275-8ABA-525CB2244E5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1CCF-43D9-49FE-870A-AC15CCDBCD6F}" type="datetimeFigureOut">
              <a:rPr lang="fr-FR" smtClean="0"/>
              <a:t>27/11/2012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DDA5-2A17-4275-8ABA-525CB2244E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1CCF-43D9-49FE-870A-AC15CCDBCD6F}" type="datetimeFigureOut">
              <a:rPr lang="fr-FR" smtClean="0"/>
              <a:t>27/11/2012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DDA5-2A17-4275-8ABA-525CB2244E5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1CCF-43D9-49FE-870A-AC15CCDBCD6F}" type="datetimeFigureOut">
              <a:rPr lang="fr-FR" smtClean="0"/>
              <a:t>27/11/2012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DDA5-2A17-4275-8ABA-525CB2244E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1CCF-43D9-49FE-870A-AC15CCDBCD6F}" type="datetimeFigureOut">
              <a:rPr lang="fr-FR" smtClean="0"/>
              <a:t>27/11/2012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DDA5-2A17-4275-8ABA-525CB2244E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1CCF-43D9-49FE-870A-AC15CCDBCD6F}" type="datetimeFigureOut">
              <a:rPr lang="fr-FR" smtClean="0"/>
              <a:t>27/11/2012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DDA5-2A17-4275-8ABA-525CB2244E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1CCF-43D9-49FE-870A-AC15CCDBCD6F}" type="datetimeFigureOut">
              <a:rPr lang="fr-FR" smtClean="0"/>
              <a:t>27/11/2012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DDA5-2A17-4275-8ABA-525CB2244E57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1CCF-43D9-49FE-870A-AC15CCDBCD6F}" type="datetimeFigureOut">
              <a:rPr lang="fr-FR" smtClean="0"/>
              <a:t>27/11/2012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BDDA5-2A17-4275-8ABA-525CB2244E57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FED1CCF-43D9-49FE-870A-AC15CCDBCD6F}" type="datetimeFigureOut">
              <a:rPr lang="fr-FR" smtClean="0"/>
              <a:t>27/11/2012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A9BDDA5-2A17-4275-8ABA-525CB2244E57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Status.html" TargetMode="External"/><Relationship Id="rId2" Type="http://schemas.openxmlformats.org/officeDocument/2006/relationships/hyperlink" Target="http://jigsaw.w3.org/css-validato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Développement Web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Internet, </a:t>
            </a:r>
            <a:r>
              <a:rPr lang="fr-FR" dirty="0" err="1" smtClean="0"/>
              <a:t>xHTML</a:t>
            </a:r>
            <a:r>
              <a:rPr lang="fr-FR" dirty="0" smtClean="0"/>
              <a:t>, 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17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Répartition des Web Browser (mars 2010)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Client/serveur </a:t>
            </a:r>
            <a:endParaRPr lang="fr-FR" dirty="0"/>
          </a:p>
        </p:txBody>
      </p:sp>
      <p:pic>
        <p:nvPicPr>
          <p:cNvPr id="2050" name="Picture 2" descr="C:\Users\Arnaud\Pictures\Stat_Navigateur_Mars20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5" y="3573016"/>
            <a:ext cx="8964488" cy="284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4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Objectifs:</a:t>
            </a:r>
          </a:p>
          <a:p>
            <a:pPr lvl="2"/>
            <a:r>
              <a:rPr lang="fr-FR" dirty="0" smtClean="0"/>
              <a:t>Découvrir ce qu’est le W3c</a:t>
            </a:r>
          </a:p>
          <a:p>
            <a:pPr lvl="2"/>
            <a:r>
              <a:rPr lang="fr-FR" dirty="0" smtClean="0"/>
              <a:t>Découvrir la validation</a:t>
            </a:r>
          </a:p>
          <a:p>
            <a:pPr lvl="2"/>
            <a:r>
              <a:rPr lang="fr-FR" dirty="0" smtClean="0"/>
              <a:t>Apprendre à valider un site</a:t>
            </a:r>
          </a:p>
          <a:p>
            <a:pPr lvl="2"/>
            <a:r>
              <a:rPr lang="fr-FR" dirty="0" smtClean="0"/>
              <a:t>Connaitre les outils de validation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W3c Standard et validation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61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55576" y="2996952"/>
            <a:ext cx="7408333" cy="3450696"/>
          </a:xfrm>
        </p:spPr>
        <p:txBody>
          <a:bodyPr/>
          <a:lstStyle/>
          <a:p>
            <a:r>
              <a:rPr lang="fr-FR" dirty="0" smtClean="0"/>
              <a:t>World Wide Web Consortium</a:t>
            </a:r>
          </a:p>
          <a:p>
            <a:r>
              <a:rPr lang="fr-FR" dirty="0" smtClean="0"/>
              <a:t>Organisme de normalisation </a:t>
            </a:r>
          </a:p>
          <a:p>
            <a:r>
              <a:rPr lang="fr-FR" dirty="0" smtClean="0"/>
              <a:t>Créé en 1994</a:t>
            </a:r>
          </a:p>
          <a:p>
            <a:r>
              <a:rPr lang="fr-FR" dirty="0" smtClean="0"/>
              <a:t>Géré par le MIT, l’ERCIM et l’université </a:t>
            </a:r>
            <a:r>
              <a:rPr lang="fr-FR" dirty="0" err="1" smtClean="0"/>
              <a:t>Keio</a:t>
            </a:r>
            <a:r>
              <a:rPr lang="fr-FR" dirty="0" smtClean="0"/>
              <a:t> (Japon)</a:t>
            </a:r>
          </a:p>
          <a:p>
            <a:pPr lvl="2"/>
            <a:r>
              <a:rPr lang="fr-FR" dirty="0" smtClean="0"/>
              <a:t>MIT</a:t>
            </a:r>
            <a:r>
              <a:rPr lang="fr-FR" dirty="0"/>
              <a:t>:   Massachusetts Institute of </a:t>
            </a:r>
            <a:r>
              <a:rPr lang="fr-FR" dirty="0" err="1" smtClean="0"/>
              <a:t>Technology</a:t>
            </a:r>
            <a:endParaRPr lang="fr-FR" dirty="0" smtClean="0"/>
          </a:p>
          <a:p>
            <a:pPr lvl="2"/>
            <a:r>
              <a:rPr lang="fr-FR" dirty="0" smtClean="0"/>
              <a:t>ERCIM: </a:t>
            </a:r>
            <a:r>
              <a:rPr lang="en-US" dirty="0" smtClean="0"/>
              <a:t>European </a:t>
            </a:r>
            <a:r>
              <a:rPr lang="en-US" dirty="0"/>
              <a:t>Research Consortium for Informatics and </a:t>
            </a:r>
            <a:r>
              <a:rPr lang="en-US" dirty="0" smtClean="0"/>
              <a:t>Mathematics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que le W3c?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780928"/>
            <a:ext cx="20002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83568" y="2708920"/>
            <a:ext cx="7588365" cy="3450696"/>
          </a:xfrm>
        </p:spPr>
        <p:txBody>
          <a:bodyPr/>
          <a:lstStyle/>
          <a:p>
            <a:r>
              <a:rPr lang="fr-FR" dirty="0" smtClean="0"/>
              <a:t>Promeut</a:t>
            </a:r>
          </a:p>
          <a:p>
            <a:pPr marL="301943" lvl="1" indent="0">
              <a:buNone/>
            </a:pPr>
            <a:r>
              <a:rPr lang="fr-FR" dirty="0" smtClean="0"/>
              <a:t>La compatibilité des technologies Web (recommandation)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Crée </a:t>
            </a:r>
            <a:r>
              <a:rPr lang="fr-FR" dirty="0"/>
              <a:t>d</a:t>
            </a:r>
            <a:r>
              <a:rPr lang="fr-FR" dirty="0" smtClean="0"/>
              <a:t>es standards comme : </a:t>
            </a:r>
          </a:p>
          <a:p>
            <a:pPr lvl="2"/>
            <a:r>
              <a:rPr lang="fr-FR" dirty="0" smtClean="0"/>
              <a:t>HTML, </a:t>
            </a:r>
            <a:r>
              <a:rPr lang="fr-FR" dirty="0" err="1" smtClean="0"/>
              <a:t>xHTML</a:t>
            </a:r>
            <a:r>
              <a:rPr lang="fr-FR" dirty="0" smtClean="0"/>
              <a:t>, CSS,  SVG, XML, WSDL …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Plus d’informations sur :     www.w3.org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 fait le W3c?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38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Pourquoi faire?</a:t>
            </a:r>
          </a:p>
          <a:p>
            <a:pPr lvl="1"/>
            <a:r>
              <a:rPr lang="fr-FR" dirty="0" smtClean="0"/>
              <a:t>Vérifier le respect des normes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Pourquoi respecter les normes?</a:t>
            </a:r>
          </a:p>
          <a:p>
            <a:pPr lvl="2"/>
            <a:r>
              <a:rPr lang="fr-FR" dirty="0" smtClean="0"/>
              <a:t>Une accessibilité universelle</a:t>
            </a:r>
          </a:p>
          <a:p>
            <a:pPr lvl="2"/>
            <a:r>
              <a:rPr lang="fr-FR" dirty="0" smtClean="0"/>
              <a:t>La portabilité</a:t>
            </a:r>
          </a:p>
          <a:p>
            <a:pPr lvl="2"/>
            <a:r>
              <a:rPr lang="fr-FR" dirty="0" smtClean="0"/>
              <a:t>La rapidité de production</a:t>
            </a:r>
          </a:p>
          <a:p>
            <a:pPr lvl="2"/>
            <a:r>
              <a:rPr lang="fr-FR" dirty="0" smtClean="0"/>
              <a:t>Un contrôle facilité</a:t>
            </a:r>
          </a:p>
          <a:p>
            <a:pPr lvl="2"/>
            <a:r>
              <a:rPr lang="fr-FR" dirty="0" smtClean="0"/>
              <a:t>Des documents durables</a:t>
            </a:r>
          </a:p>
          <a:p>
            <a:pPr lvl="2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Validation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666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Pour le </a:t>
            </a:r>
            <a:r>
              <a:rPr lang="fr-FR" dirty="0" err="1" smtClean="0"/>
              <a:t>xHTML</a:t>
            </a:r>
            <a:r>
              <a:rPr lang="fr-FR" dirty="0" smtClean="0"/>
              <a:t> : </a:t>
            </a:r>
          </a:p>
          <a:p>
            <a:pPr lvl="1"/>
            <a:r>
              <a:rPr lang="fr-FR" dirty="0" err="1" smtClean="0"/>
              <a:t>Transitional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 Strict.</a:t>
            </a:r>
          </a:p>
          <a:p>
            <a:pPr lvl="1"/>
            <a:r>
              <a:rPr lang="fr-FR" dirty="0" smtClean="0"/>
              <a:t>Autre …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types de validation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55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 la normalisation … progressive</a:t>
            </a:r>
          </a:p>
          <a:p>
            <a:r>
              <a:rPr lang="fr-FR" dirty="0" smtClean="0"/>
              <a:t>Accepte quelques balises bannies</a:t>
            </a:r>
          </a:p>
          <a:p>
            <a:pPr lvl="1"/>
            <a:r>
              <a:rPr lang="fr-FR" dirty="0" smtClean="0"/>
              <a:t>Comme</a:t>
            </a:r>
          </a:p>
          <a:p>
            <a:pPr lvl="2"/>
            <a:r>
              <a:rPr lang="fr-FR" dirty="0" smtClean="0"/>
              <a:t>&lt;font /&gt;</a:t>
            </a:r>
          </a:p>
          <a:p>
            <a:pPr lvl="2"/>
            <a:r>
              <a:rPr lang="fr-FR" dirty="0" smtClean="0"/>
              <a:t>&lt;center /&gt;</a:t>
            </a:r>
            <a:endParaRPr lang="fr-FR" dirty="0"/>
          </a:p>
          <a:p>
            <a:pPr lvl="2"/>
            <a:endParaRPr lang="fr-FR" dirty="0" smtClean="0"/>
          </a:p>
          <a:p>
            <a:r>
              <a:rPr lang="fr-FR" dirty="0" smtClean="0"/>
              <a:t>Non recommandé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« </a:t>
            </a:r>
            <a:r>
              <a:rPr lang="fr-FR" dirty="0" err="1" smtClean="0"/>
              <a:t>transitional</a:t>
            </a:r>
            <a:r>
              <a:rPr lang="fr-FR" dirty="0" smtClean="0"/>
              <a:t>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529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Respect total de la norme</a:t>
            </a:r>
          </a:p>
          <a:p>
            <a:r>
              <a:rPr lang="fr-FR" dirty="0" smtClean="0"/>
              <a:t>N’accepte pas les balises de style</a:t>
            </a:r>
          </a:p>
          <a:p>
            <a:pPr lvl="1"/>
            <a:r>
              <a:rPr lang="fr-FR" dirty="0" smtClean="0"/>
              <a:t>Exemple:</a:t>
            </a:r>
          </a:p>
          <a:p>
            <a:pPr lvl="2"/>
            <a:r>
              <a:rPr lang="fr-FR" dirty="0" smtClean="0"/>
              <a:t>&lt;font /&gt;</a:t>
            </a:r>
          </a:p>
          <a:p>
            <a:pPr lvl="2"/>
            <a:r>
              <a:rPr lang="fr-FR" dirty="0" smtClean="0"/>
              <a:t>&lt;center /&gt;</a:t>
            </a:r>
          </a:p>
          <a:p>
            <a:pPr lvl="2"/>
            <a:endParaRPr lang="fr-FR" dirty="0"/>
          </a:p>
          <a:p>
            <a:r>
              <a:rPr lang="fr-FR" dirty="0" smtClean="0"/>
              <a:t>Recommandé!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« strict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74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validator.w3.org</a:t>
            </a:r>
            <a:endParaRPr lang="fr-FR" dirty="0"/>
          </a:p>
          <a:p>
            <a:r>
              <a:rPr lang="fr-FR" dirty="0" smtClean="0"/>
              <a:t>Possibilités de validation:</a:t>
            </a:r>
          </a:p>
          <a:p>
            <a:pPr lvl="2"/>
            <a:r>
              <a:rPr lang="fr-FR" dirty="0" smtClean="0"/>
              <a:t>Liens direct</a:t>
            </a:r>
          </a:p>
          <a:p>
            <a:pPr lvl="2"/>
            <a:r>
              <a:rPr lang="fr-FR" dirty="0" err="1" smtClean="0"/>
              <a:t>Upload</a:t>
            </a:r>
            <a:r>
              <a:rPr lang="fr-FR" dirty="0" smtClean="0"/>
              <a:t> de fichier</a:t>
            </a:r>
          </a:p>
          <a:p>
            <a:pPr lvl="2"/>
            <a:r>
              <a:rPr lang="fr-FR" dirty="0" smtClean="0"/>
              <a:t>Copie du code source</a:t>
            </a:r>
            <a:endParaRPr lang="fr-FR" dirty="0"/>
          </a:p>
          <a:p>
            <a:r>
              <a:rPr lang="fr-FR" dirty="0" smtClean="0"/>
              <a:t>Limitation :</a:t>
            </a:r>
          </a:p>
          <a:p>
            <a:pPr lvl="2"/>
            <a:r>
              <a:rPr lang="fr-FR" dirty="0" smtClean="0"/>
              <a:t>Ne valide qu’une page à la fois!</a:t>
            </a:r>
            <a:endParaRPr lang="fr-FR" dirty="0"/>
          </a:p>
          <a:p>
            <a:r>
              <a:rPr lang="fr-FR" dirty="0" smtClean="0"/>
              <a:t>Avertissement:</a:t>
            </a:r>
          </a:p>
          <a:p>
            <a:pPr lvl="1"/>
            <a:r>
              <a:rPr lang="fr-FR" dirty="0" smtClean="0"/>
              <a:t>Si vous avez plusieurs erreurs, corrigez la premier et revalidez!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Validation: Comment procéder?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116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http://jigsaw.w3.org/css-validator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/>
              <a:t>  Validation des CSS</a:t>
            </a:r>
          </a:p>
          <a:p>
            <a:endParaRPr lang="fr-FR" dirty="0"/>
          </a:p>
          <a:p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www.w3.org/Status.html</a:t>
            </a:r>
            <a:endParaRPr lang="fr-FR" dirty="0" smtClean="0"/>
          </a:p>
          <a:p>
            <a:pPr lvl="1"/>
            <a:r>
              <a:rPr lang="fr-FR" dirty="0" smtClean="0"/>
              <a:t>Regroupe divers outils comme:</a:t>
            </a:r>
          </a:p>
          <a:p>
            <a:pPr lvl="2"/>
            <a:r>
              <a:rPr lang="fr-FR" dirty="0" smtClean="0"/>
              <a:t>Vérificateur de liens</a:t>
            </a:r>
          </a:p>
          <a:p>
            <a:pPr lvl="2"/>
            <a:r>
              <a:rPr lang="fr-FR" dirty="0" smtClean="0"/>
              <a:t>Validation pour les Mobiles</a:t>
            </a:r>
          </a:p>
          <a:p>
            <a:pPr lvl="2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Validation: autres outils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08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Internet et web : présentation</a:t>
            </a:r>
          </a:p>
          <a:p>
            <a:r>
              <a:rPr lang="fr-FR" dirty="0" smtClean="0"/>
              <a:t>W3C : Standard et validation</a:t>
            </a:r>
          </a:p>
          <a:p>
            <a:r>
              <a:rPr lang="fr-FR" dirty="0" err="1" smtClean="0"/>
              <a:t>xHTML</a:t>
            </a:r>
            <a:r>
              <a:rPr lang="fr-FR" dirty="0" smtClean="0"/>
              <a:t> : Introduction</a:t>
            </a:r>
          </a:p>
          <a:p>
            <a:r>
              <a:rPr lang="fr-FR" dirty="0" err="1" smtClean="0"/>
              <a:t>xHTML</a:t>
            </a:r>
            <a:r>
              <a:rPr lang="fr-FR" dirty="0" smtClean="0"/>
              <a:t> : Les tableaux</a:t>
            </a:r>
          </a:p>
          <a:p>
            <a:r>
              <a:rPr lang="fr-FR" dirty="0" err="1" smtClean="0"/>
              <a:t>xHTML</a:t>
            </a:r>
            <a:r>
              <a:rPr lang="fr-FR" dirty="0" smtClean="0"/>
              <a:t> : Les formulaires</a:t>
            </a:r>
          </a:p>
          <a:p>
            <a:r>
              <a:rPr lang="fr-FR" dirty="0" err="1" smtClean="0"/>
              <a:t>xHTML</a:t>
            </a:r>
            <a:r>
              <a:rPr lang="fr-FR" dirty="0" smtClean="0"/>
              <a:t> et CSS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53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Objectifs 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Être capable d’écrire un site avec </a:t>
            </a:r>
            <a:r>
              <a:rPr lang="fr-FR" dirty="0" err="1" smtClean="0"/>
              <a:t>xHTML</a:t>
            </a:r>
            <a:r>
              <a:rPr lang="fr-FR" dirty="0" smtClean="0"/>
              <a:t>.</a:t>
            </a:r>
            <a:endParaRPr lang="fr-FR" dirty="0"/>
          </a:p>
          <a:p>
            <a:pPr lvl="1"/>
            <a:r>
              <a:rPr lang="fr-FR" dirty="0" smtClean="0"/>
              <a:t>Présenter des données dans des tableaux.</a:t>
            </a:r>
          </a:p>
          <a:p>
            <a:pPr lvl="1"/>
            <a:r>
              <a:rPr lang="fr-FR" dirty="0" smtClean="0"/>
              <a:t>Envoyer des données via un formulaire.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6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Extension de fichier : .html ou .htm (hérité 8.3)</a:t>
            </a:r>
          </a:p>
          <a:p>
            <a:r>
              <a:rPr lang="fr-FR" dirty="0" smtClean="0"/>
              <a:t>Construit par des balises prédéfinis</a:t>
            </a:r>
          </a:p>
          <a:p>
            <a:r>
              <a:rPr lang="fr-FR" dirty="0" smtClean="0"/>
              <a:t>Exemple:</a:t>
            </a:r>
          </a:p>
          <a:p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Fichier </a:t>
            </a:r>
            <a:r>
              <a:rPr lang="fr-FR" dirty="0" err="1" smtClean="0"/>
              <a:t>xHTML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67" y="4077072"/>
            <a:ext cx="41910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6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Entourées par &lt; et &gt;</a:t>
            </a:r>
            <a:endParaRPr lang="fr-FR" dirty="0"/>
          </a:p>
          <a:p>
            <a:r>
              <a:rPr lang="fr-FR" dirty="0" smtClean="0"/>
              <a:t>2 types de balises</a:t>
            </a:r>
          </a:p>
          <a:p>
            <a:pPr lvl="2"/>
            <a:r>
              <a:rPr lang="fr-FR" dirty="0" smtClean="0"/>
              <a:t>Les balises par paires:</a:t>
            </a:r>
          </a:p>
          <a:p>
            <a:pPr lvl="4"/>
            <a:r>
              <a:rPr lang="fr-FR" dirty="0" smtClean="0"/>
              <a:t>&lt;h1&gt; Un titre très important &lt;/h1&gt;</a:t>
            </a:r>
            <a:endParaRPr lang="fr-FR" dirty="0"/>
          </a:p>
          <a:p>
            <a:pPr lvl="2"/>
            <a:r>
              <a:rPr lang="fr-FR" dirty="0" smtClean="0"/>
              <a:t>Les balises vides:</a:t>
            </a:r>
          </a:p>
          <a:p>
            <a:pPr lvl="4"/>
            <a:r>
              <a:rPr lang="fr-FR" dirty="0" smtClean="0"/>
              <a:t>&lt;</a:t>
            </a:r>
            <a:r>
              <a:rPr lang="fr-FR" dirty="0" err="1" smtClean="0"/>
              <a:t>br</a:t>
            </a:r>
            <a:r>
              <a:rPr lang="fr-FR" dirty="0" smtClean="0"/>
              <a:t> /&gt;</a:t>
            </a:r>
          </a:p>
          <a:p>
            <a:r>
              <a:rPr lang="fr-FR" dirty="0" smtClean="0"/>
              <a:t>Règle importante : les balises sont toujours en minuscule.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balises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4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Balises « block » :</a:t>
            </a:r>
          </a:p>
          <a:p>
            <a:pPr lvl="2"/>
            <a:r>
              <a:rPr lang="fr-FR" dirty="0" smtClean="0"/>
              <a:t>S’affiche les uns sous les autres.</a:t>
            </a:r>
          </a:p>
          <a:p>
            <a:pPr lvl="2"/>
            <a:r>
              <a:rPr lang="fr-FR" dirty="0" smtClean="0"/>
              <a:t>Utilisé pour structuré la page en différent « block ».</a:t>
            </a:r>
          </a:p>
          <a:p>
            <a:pPr lvl="2"/>
            <a:r>
              <a:rPr lang="fr-FR" dirty="0" smtClean="0"/>
              <a:t>Peut contenir des éléments « block » et/ou « </a:t>
            </a:r>
            <a:r>
              <a:rPr lang="fr-FR" dirty="0" err="1" smtClean="0"/>
              <a:t>inline</a:t>
            </a:r>
            <a:r>
              <a:rPr lang="fr-FR" dirty="0" smtClean="0"/>
              <a:t> ».</a:t>
            </a:r>
            <a:endParaRPr lang="fr-FR" dirty="0"/>
          </a:p>
          <a:p>
            <a:r>
              <a:rPr lang="fr-FR" dirty="0" smtClean="0"/>
              <a:t>Balises « </a:t>
            </a:r>
            <a:r>
              <a:rPr lang="fr-FR" dirty="0" err="1" smtClean="0"/>
              <a:t>inline</a:t>
            </a:r>
            <a:r>
              <a:rPr lang="fr-FR" dirty="0" smtClean="0"/>
              <a:t> » : </a:t>
            </a:r>
          </a:p>
          <a:p>
            <a:pPr lvl="2"/>
            <a:r>
              <a:rPr lang="fr-FR" dirty="0" smtClean="0"/>
              <a:t>Doit être contenu dans un « block »</a:t>
            </a:r>
          </a:p>
          <a:p>
            <a:pPr lvl="2"/>
            <a:r>
              <a:rPr lang="fr-FR" dirty="0" smtClean="0"/>
              <a:t>Mise en forme d’un groupe de mots</a:t>
            </a:r>
          </a:p>
          <a:p>
            <a:pPr lvl="2"/>
            <a:r>
              <a:rPr lang="fr-FR" dirty="0" smtClean="0"/>
              <a:t>S’affiche les uns à côté des autres</a:t>
            </a:r>
          </a:p>
          <a:p>
            <a:pPr lvl="2"/>
            <a:r>
              <a:rPr lang="fr-FR" dirty="0" smtClean="0"/>
              <a:t>Peut contenir d’autre « </a:t>
            </a:r>
            <a:r>
              <a:rPr lang="fr-FR" dirty="0" err="1" smtClean="0"/>
              <a:t>inline</a:t>
            </a:r>
            <a:r>
              <a:rPr lang="fr-FR" dirty="0" smtClean="0"/>
              <a:t> » mais pas de « block »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balises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110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60425" lvl="1" indent="-342900">
              <a:spcAft>
                <a:spcPct val="300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nl-NL" sz="1600" dirty="0"/>
              <a:t> &lt;!DOCTYPE html PUBLIC "-//W3C//DTD XHTML 1.0 </a:t>
            </a:r>
            <a:r>
              <a:rPr lang="nl-NL" sz="1600" dirty="0" err="1"/>
              <a:t>Strict</a:t>
            </a:r>
            <a:r>
              <a:rPr lang="nl-NL" sz="1600" dirty="0"/>
              <a:t>//EN“</a:t>
            </a:r>
          </a:p>
          <a:p>
            <a:pPr marL="517525" lvl="1" indent="0">
              <a:spcAft>
                <a:spcPct val="30000"/>
              </a:spcAft>
              <a:buClr>
                <a:srgbClr val="7030A0"/>
              </a:buClr>
              <a:buNone/>
            </a:pPr>
            <a:r>
              <a:rPr lang="nl-NL" sz="1600" dirty="0" smtClean="0"/>
              <a:t>	        </a:t>
            </a:r>
            <a:r>
              <a:rPr lang="nl-NL" sz="1600" dirty="0"/>
              <a:t>"http://www.w3.org/TR/xhtml1/DTD/xhtml1-strict.dtd"&gt;</a:t>
            </a:r>
          </a:p>
          <a:p>
            <a:pPr marL="860425" lvl="1" indent="-342900">
              <a:spcAft>
                <a:spcPct val="30000"/>
              </a:spcAft>
              <a:buClr>
                <a:srgbClr val="7030A0"/>
              </a:buClr>
              <a:buFont typeface="+mj-lt"/>
              <a:buAutoNum type="arabicPeriod" startAt="2"/>
            </a:pPr>
            <a:r>
              <a:rPr lang="nl-NL" sz="1600" dirty="0"/>
              <a:t>&lt;</a:t>
            </a:r>
            <a:r>
              <a:rPr lang="nl-NL" sz="1600" dirty="0">
                <a:solidFill>
                  <a:srgbClr val="00B0F0"/>
                </a:solidFill>
              </a:rPr>
              <a:t>html</a:t>
            </a:r>
            <a:r>
              <a:rPr lang="nl-NL" sz="1600" dirty="0"/>
              <a:t> </a:t>
            </a:r>
            <a:r>
              <a:rPr lang="nl-NL" sz="1600" dirty="0" err="1">
                <a:solidFill>
                  <a:srgbClr val="FF0000"/>
                </a:solidFill>
              </a:rPr>
              <a:t>xmlns</a:t>
            </a:r>
            <a:r>
              <a:rPr lang="nl-NL" sz="1600" dirty="0"/>
              <a:t>="</a:t>
            </a:r>
            <a:r>
              <a:rPr lang="nl-NL" sz="1600" i="1" dirty="0">
                <a:solidFill>
                  <a:srgbClr val="00CC00"/>
                </a:solidFill>
              </a:rPr>
              <a:t>http://www.w3.org/1999/</a:t>
            </a:r>
            <a:r>
              <a:rPr lang="nl-NL" sz="1600" i="1" dirty="0" err="1">
                <a:solidFill>
                  <a:srgbClr val="00CC00"/>
                </a:solidFill>
              </a:rPr>
              <a:t>xhtml</a:t>
            </a:r>
            <a:r>
              <a:rPr lang="nl-NL" sz="1600" dirty="0"/>
              <a:t>" </a:t>
            </a:r>
            <a:r>
              <a:rPr lang="nl-NL" sz="1600" dirty="0" err="1">
                <a:solidFill>
                  <a:srgbClr val="FF0000"/>
                </a:solidFill>
              </a:rPr>
              <a:t>xml:lang</a:t>
            </a:r>
            <a:r>
              <a:rPr lang="nl-NL" sz="1600" dirty="0" smtClean="0"/>
              <a:t>="</a:t>
            </a:r>
            <a:r>
              <a:rPr lang="nl-NL" sz="1600" i="1" dirty="0" err="1" smtClean="0">
                <a:solidFill>
                  <a:srgbClr val="00CC00"/>
                </a:solidFill>
              </a:rPr>
              <a:t>fr</a:t>
            </a:r>
            <a:r>
              <a:rPr lang="nl-NL" sz="1600" dirty="0" smtClean="0"/>
              <a:t>"&gt;</a:t>
            </a:r>
            <a:endParaRPr lang="nl-NL" sz="1600" dirty="0"/>
          </a:p>
          <a:p>
            <a:pPr marL="860425" lvl="1" indent="-342900">
              <a:spcAft>
                <a:spcPct val="30000"/>
              </a:spcAft>
              <a:buClr>
                <a:srgbClr val="7030A0"/>
              </a:buClr>
              <a:buFont typeface="+mj-lt"/>
              <a:buAutoNum type="arabicPeriod" startAt="2"/>
            </a:pPr>
            <a:r>
              <a:rPr lang="nl-NL" sz="1600" dirty="0"/>
              <a:t>      &lt;</a:t>
            </a:r>
            <a:r>
              <a:rPr lang="nl-NL" sz="1600" dirty="0" err="1">
                <a:solidFill>
                  <a:srgbClr val="00B0F0"/>
                </a:solidFill>
              </a:rPr>
              <a:t>head</a:t>
            </a:r>
            <a:r>
              <a:rPr lang="nl-NL" sz="1600" dirty="0"/>
              <a:t>&gt;</a:t>
            </a:r>
          </a:p>
          <a:p>
            <a:pPr marL="860425" lvl="1" indent="-342900">
              <a:spcAft>
                <a:spcPct val="30000"/>
              </a:spcAft>
              <a:buClr>
                <a:srgbClr val="7030A0"/>
              </a:buClr>
              <a:buFont typeface="+mj-lt"/>
              <a:buAutoNum type="arabicPeriod" startAt="2"/>
            </a:pPr>
            <a:endParaRPr lang="nl-NL" sz="1600" dirty="0"/>
          </a:p>
          <a:p>
            <a:pPr marL="860425" lvl="1" indent="-342900">
              <a:spcAft>
                <a:spcPct val="30000"/>
              </a:spcAft>
              <a:buClr>
                <a:srgbClr val="7030A0"/>
              </a:buClr>
              <a:buFont typeface="+mj-lt"/>
              <a:buAutoNum type="arabicPeriod" startAt="2"/>
            </a:pPr>
            <a:r>
              <a:rPr lang="nl-NL" sz="1600" dirty="0"/>
              <a:t>      &lt;/</a:t>
            </a:r>
            <a:r>
              <a:rPr lang="nl-NL" sz="1600" dirty="0" err="1">
                <a:solidFill>
                  <a:srgbClr val="00B0F0"/>
                </a:solidFill>
              </a:rPr>
              <a:t>head</a:t>
            </a:r>
            <a:r>
              <a:rPr lang="nl-NL" sz="1600" dirty="0"/>
              <a:t>&gt;</a:t>
            </a:r>
          </a:p>
          <a:p>
            <a:pPr marL="860425" lvl="1" indent="-342900">
              <a:spcAft>
                <a:spcPct val="30000"/>
              </a:spcAft>
              <a:buClr>
                <a:srgbClr val="7030A0"/>
              </a:buClr>
              <a:buFont typeface="+mj-lt"/>
              <a:buAutoNum type="arabicPeriod" startAt="2"/>
            </a:pPr>
            <a:r>
              <a:rPr lang="nl-NL" sz="1600" dirty="0"/>
              <a:t>      &lt;</a:t>
            </a:r>
            <a:r>
              <a:rPr lang="nl-NL" sz="1600" dirty="0">
                <a:solidFill>
                  <a:srgbClr val="00B0F0"/>
                </a:solidFill>
              </a:rPr>
              <a:t>body</a:t>
            </a:r>
            <a:r>
              <a:rPr lang="nl-NL" sz="1600" dirty="0"/>
              <a:t>&gt;</a:t>
            </a:r>
          </a:p>
          <a:p>
            <a:pPr marL="860425" lvl="1" indent="-342900">
              <a:spcAft>
                <a:spcPct val="30000"/>
              </a:spcAft>
              <a:buClr>
                <a:srgbClr val="7030A0"/>
              </a:buClr>
              <a:buFont typeface="+mj-lt"/>
              <a:buAutoNum type="arabicPeriod" startAt="2"/>
            </a:pPr>
            <a:endParaRPr lang="nl-NL" sz="1600" dirty="0"/>
          </a:p>
          <a:p>
            <a:pPr marL="860425" lvl="1" indent="-342900">
              <a:spcAft>
                <a:spcPct val="30000"/>
              </a:spcAft>
              <a:buClr>
                <a:srgbClr val="7030A0"/>
              </a:buClr>
              <a:buFont typeface="+mj-lt"/>
              <a:buAutoNum type="arabicPeriod" startAt="2"/>
            </a:pPr>
            <a:r>
              <a:rPr lang="nl-NL" sz="1600" dirty="0"/>
              <a:t>      &lt;/</a:t>
            </a:r>
            <a:r>
              <a:rPr lang="nl-NL" sz="1600" dirty="0">
                <a:solidFill>
                  <a:srgbClr val="00B0F0"/>
                </a:solidFill>
              </a:rPr>
              <a:t>body</a:t>
            </a:r>
            <a:r>
              <a:rPr lang="nl-NL" sz="1600" dirty="0"/>
              <a:t>&gt;</a:t>
            </a:r>
          </a:p>
          <a:p>
            <a:pPr marL="860425" lvl="1" indent="-342900">
              <a:spcAft>
                <a:spcPct val="30000"/>
              </a:spcAft>
              <a:buClr>
                <a:srgbClr val="7030A0"/>
              </a:buClr>
              <a:buFont typeface="+mj-lt"/>
              <a:buAutoNum type="arabicPeriod" startAt="2"/>
            </a:pPr>
            <a:r>
              <a:rPr lang="nl-NL" sz="1600" dirty="0"/>
              <a:t>&lt;/</a:t>
            </a:r>
            <a:r>
              <a:rPr lang="nl-NL" sz="1600" dirty="0">
                <a:solidFill>
                  <a:srgbClr val="00B0F0"/>
                </a:solidFill>
              </a:rPr>
              <a:t>html</a:t>
            </a:r>
            <a:r>
              <a:rPr lang="nl-NL" sz="1600" dirty="0"/>
              <a:t>&gt;</a:t>
            </a:r>
            <a:endParaRPr lang="fr-FR" sz="1600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33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« DOCTYPE » indique au navigateur à quelle DTD (Document Type </a:t>
            </a:r>
            <a:r>
              <a:rPr lang="fr-FR" dirty="0" err="1" smtClean="0"/>
              <a:t>Definition</a:t>
            </a:r>
            <a:r>
              <a:rPr lang="fr-FR" dirty="0" smtClean="0"/>
              <a:t>), il est conforme</a:t>
            </a:r>
          </a:p>
          <a:p>
            <a:endParaRPr lang="fr-FR" dirty="0"/>
          </a:p>
          <a:p>
            <a:r>
              <a:rPr lang="fr-FR" dirty="0" smtClean="0"/>
              <a:t>Le « DOCTYPE » doit être placé avant l’élément « racine » du document</a:t>
            </a:r>
          </a:p>
          <a:p>
            <a:endParaRPr lang="fr-FR" dirty="0"/>
          </a:p>
          <a:p>
            <a:r>
              <a:rPr lang="fr-FR" dirty="0" smtClean="0"/>
              <a:t>Nous choisirons toujours une validation « strict »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 L.1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299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« Racine » du document</a:t>
            </a:r>
          </a:p>
          <a:p>
            <a:r>
              <a:rPr lang="fr-FR" dirty="0" smtClean="0"/>
              <a:t>La balises html est de type block</a:t>
            </a:r>
          </a:p>
          <a:p>
            <a:r>
              <a:rPr lang="fr-FR" dirty="0" smtClean="0"/>
              <a:t>Contient un entête « &lt;</a:t>
            </a:r>
            <a:r>
              <a:rPr lang="fr-FR" dirty="0" err="1" smtClean="0"/>
              <a:t>head</a:t>
            </a:r>
            <a:r>
              <a:rPr lang="fr-FR" dirty="0" smtClean="0"/>
              <a:t>&gt; » et un corps « &lt;body&gt; »</a:t>
            </a:r>
          </a:p>
          <a:p>
            <a:r>
              <a:rPr lang="fr-FR" dirty="0" smtClean="0"/>
              <a:t>2 attribut sont requis</a:t>
            </a:r>
          </a:p>
          <a:p>
            <a:pPr lvl="1"/>
            <a:r>
              <a:rPr lang="fr-FR" dirty="0" err="1" smtClean="0"/>
              <a:t>Xmlns</a:t>
            </a:r>
            <a:endParaRPr lang="fr-FR" dirty="0" smtClean="0"/>
          </a:p>
          <a:p>
            <a:pPr lvl="1"/>
            <a:r>
              <a:rPr lang="fr-FR" dirty="0" err="1" smtClean="0"/>
              <a:t>Xml:lang</a:t>
            </a:r>
            <a:endParaRPr lang="fr-FR" dirty="0" smtClean="0"/>
          </a:p>
          <a:p>
            <a:r>
              <a:rPr lang="fr-FR" dirty="0" smtClean="0"/>
              <a:t>En </a:t>
            </a:r>
            <a:r>
              <a:rPr lang="fr-FR" dirty="0" err="1" smtClean="0"/>
              <a:t>xHtml</a:t>
            </a:r>
            <a:r>
              <a:rPr lang="fr-FR" dirty="0" smtClean="0"/>
              <a:t> 1.1, il est obligatoire de déclarer le </a:t>
            </a:r>
            <a:r>
              <a:rPr lang="fr-FR" dirty="0" err="1" smtClean="0"/>
              <a:t>namespace</a:t>
            </a:r>
            <a:r>
              <a:rPr lang="fr-FR" dirty="0" smtClean="0"/>
              <a:t> utilisé et la langue.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 L.2 et L.7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31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&lt;</a:t>
            </a:r>
            <a:r>
              <a:rPr lang="fr-FR" dirty="0" smtClean="0"/>
              <a:t> </a:t>
            </a:r>
            <a:r>
              <a:rPr lang="fr-FR" dirty="0" err="1" smtClean="0"/>
              <a:t>head</a:t>
            </a:r>
            <a:r>
              <a:rPr lang="fr-FR" dirty="0" smtClean="0"/>
              <a:t> &gt;, balise de type « block »</a:t>
            </a:r>
          </a:p>
          <a:p>
            <a:r>
              <a:rPr lang="fr-FR" dirty="0" smtClean="0"/>
              <a:t>Non affiché</a:t>
            </a:r>
          </a:p>
          <a:p>
            <a:r>
              <a:rPr lang="fr-FR" dirty="0" smtClean="0"/>
              <a:t>Peut contenir:</a:t>
            </a:r>
          </a:p>
          <a:p>
            <a:pPr lvl="1"/>
            <a:r>
              <a:rPr lang="fr-FR" dirty="0" smtClean="0"/>
              <a:t>Le titre du document : &lt;</a:t>
            </a:r>
            <a:r>
              <a:rPr lang="fr-FR" dirty="0" err="1" smtClean="0"/>
              <a:t>title</a:t>
            </a:r>
            <a:r>
              <a:rPr lang="fr-FR" dirty="0" smtClean="0"/>
              <a:t>&gt; …&lt;/</a:t>
            </a:r>
            <a:r>
              <a:rPr lang="fr-FR" dirty="0" err="1" smtClean="0"/>
              <a:t>title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Du </a:t>
            </a:r>
            <a:r>
              <a:rPr lang="fr-FR" dirty="0" err="1" smtClean="0"/>
              <a:t>css</a:t>
            </a:r>
            <a:r>
              <a:rPr lang="fr-FR" dirty="0" smtClean="0"/>
              <a:t> : &lt;style&gt;…&lt;/style&gt; ou &lt;</a:t>
            </a:r>
            <a:r>
              <a:rPr lang="fr-FR" dirty="0" err="1" smtClean="0"/>
              <a:t>link</a:t>
            </a:r>
            <a:r>
              <a:rPr lang="fr-FR" dirty="0" smtClean="0"/>
              <a:t> /&gt;</a:t>
            </a:r>
          </a:p>
          <a:p>
            <a:pPr lvl="1"/>
            <a:r>
              <a:rPr lang="fr-FR" dirty="0" smtClean="0"/>
              <a:t>Du </a:t>
            </a:r>
            <a:r>
              <a:rPr lang="fr-FR" dirty="0" err="1" smtClean="0"/>
              <a:t>javascript</a:t>
            </a:r>
            <a:r>
              <a:rPr lang="fr-FR" dirty="0" smtClean="0"/>
              <a:t> : &lt;script&gt;…&lt;/script&gt; ou &lt;</a:t>
            </a:r>
            <a:r>
              <a:rPr lang="fr-FR" dirty="0" err="1" smtClean="0"/>
              <a:t>link</a:t>
            </a:r>
            <a:r>
              <a:rPr lang="fr-FR" dirty="0" smtClean="0"/>
              <a:t> /&gt;</a:t>
            </a:r>
          </a:p>
          <a:p>
            <a:pPr lvl="1"/>
            <a:r>
              <a:rPr lang="fr-FR" dirty="0" smtClean="0"/>
              <a:t>Des aides au référencement : &lt;</a:t>
            </a:r>
            <a:r>
              <a:rPr lang="fr-FR" dirty="0" err="1" smtClean="0"/>
              <a:t>meta</a:t>
            </a:r>
            <a:r>
              <a:rPr lang="fr-FR" dirty="0" smtClean="0"/>
              <a:t> /&gt;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 L.3 et L.4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21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&lt;</a:t>
            </a:r>
            <a:r>
              <a:rPr lang="fr-FR" dirty="0" smtClean="0"/>
              <a:t> body &gt;, balise de type « block »</a:t>
            </a:r>
          </a:p>
          <a:p>
            <a:endParaRPr lang="fr-FR" dirty="0" smtClean="0"/>
          </a:p>
          <a:p>
            <a:r>
              <a:rPr lang="fr-FR" dirty="0" smtClean="0"/>
              <a:t>Contient les éléments décrivant le contenu du document.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 L.5 et L.6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315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&lt;</a:t>
            </a:r>
            <a:r>
              <a:rPr lang="fr-FR" dirty="0" err="1" smtClean="0"/>
              <a:t>hn</a:t>
            </a:r>
            <a:r>
              <a:rPr lang="fr-FR" dirty="0" smtClean="0"/>
              <a:t>&gt; …&lt;/</a:t>
            </a:r>
            <a:r>
              <a:rPr lang="fr-FR" dirty="0" err="1" smtClean="0"/>
              <a:t>hn</a:t>
            </a:r>
            <a:r>
              <a:rPr lang="fr-FR" dirty="0" smtClean="0"/>
              <a:t>&gt; , n compris entre 1 et 6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xHTML</a:t>
            </a:r>
            <a:r>
              <a:rPr lang="fr-FR" dirty="0"/>
              <a:t>:</a:t>
            </a:r>
            <a:r>
              <a:rPr lang="fr-FR" dirty="0" smtClean="0"/>
              <a:t> </a:t>
            </a:r>
            <a:r>
              <a:rPr lang="fr-FR" dirty="0"/>
              <a:t>Les </a:t>
            </a:r>
            <a:r>
              <a:rPr lang="fr-FR" dirty="0" smtClean="0"/>
              <a:t>titres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84983"/>
            <a:ext cx="3168352" cy="288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04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Objectifs :</a:t>
            </a:r>
          </a:p>
          <a:p>
            <a:endParaRPr lang="fr-FR" dirty="0"/>
          </a:p>
          <a:p>
            <a:pPr lvl="3"/>
            <a:r>
              <a:rPr lang="fr-FR" dirty="0" smtClean="0"/>
              <a:t>Définir ce qu’est internet</a:t>
            </a:r>
          </a:p>
          <a:p>
            <a:pPr lvl="3"/>
            <a:endParaRPr lang="fr-FR" dirty="0"/>
          </a:p>
          <a:p>
            <a:pPr lvl="3"/>
            <a:r>
              <a:rPr lang="fr-FR" dirty="0" smtClean="0"/>
              <a:t>Définir ce qu’est le Web</a:t>
            </a:r>
          </a:p>
          <a:p>
            <a:pPr lvl="3"/>
            <a:endParaRPr lang="fr-FR" dirty="0"/>
          </a:p>
          <a:p>
            <a:pPr lvl="3"/>
            <a:r>
              <a:rPr lang="fr-FR" dirty="0" smtClean="0"/>
              <a:t>Définir le modèle Client/serveur.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Internet et Web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044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&lt;p&gt;…&lt;/p&gt;</a:t>
            </a:r>
          </a:p>
          <a:p>
            <a:r>
              <a:rPr lang="fr-FR" dirty="0" smtClean="0"/>
              <a:t>Définit un paragraphe</a:t>
            </a:r>
          </a:p>
          <a:p>
            <a:r>
              <a:rPr lang="fr-FR" dirty="0" smtClean="0"/>
              <a:t>Retour à la ligne automatique.</a:t>
            </a:r>
            <a:endParaRPr lang="fr-FR" dirty="0"/>
          </a:p>
          <a:p>
            <a:r>
              <a:rPr lang="fr-FR" dirty="0" smtClean="0"/>
              <a:t>Exemple :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	&lt;</a:t>
            </a:r>
            <a:r>
              <a:rPr lang="en-GB" dirty="0" smtClean="0">
                <a:solidFill>
                  <a:srgbClr val="00B0F0"/>
                </a:solidFill>
              </a:rPr>
              <a:t>body</a:t>
            </a:r>
            <a:r>
              <a:rPr lang="en-GB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</a:t>
            </a:r>
            <a:r>
              <a:rPr lang="en-GB" dirty="0" smtClean="0"/>
              <a:t>		&lt;</a:t>
            </a:r>
            <a:r>
              <a:rPr lang="en-GB" dirty="0" smtClean="0">
                <a:solidFill>
                  <a:srgbClr val="00B0F0"/>
                </a:solidFill>
              </a:rPr>
              <a:t>p</a:t>
            </a:r>
            <a:r>
              <a:rPr lang="en-GB" dirty="0" smtClean="0"/>
              <a:t>&gt;Un premier </a:t>
            </a:r>
            <a:r>
              <a:rPr lang="fr-FR" dirty="0" smtClean="0"/>
              <a:t>paragraphe</a:t>
            </a:r>
            <a:r>
              <a:rPr lang="en-GB" dirty="0" smtClean="0"/>
              <a:t>&lt;/</a:t>
            </a:r>
            <a:r>
              <a:rPr lang="en-GB" dirty="0">
                <a:solidFill>
                  <a:srgbClr val="00B0F0"/>
                </a:solidFill>
              </a:rPr>
              <a:t>p</a:t>
            </a:r>
            <a:r>
              <a:rPr lang="en-GB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  </a:t>
            </a:r>
            <a:r>
              <a:rPr lang="en-GB" dirty="0" smtClean="0"/>
              <a:t>		&lt;</a:t>
            </a:r>
            <a:r>
              <a:rPr lang="en-GB" dirty="0" smtClean="0">
                <a:solidFill>
                  <a:srgbClr val="00B0F0"/>
                </a:solidFill>
              </a:rPr>
              <a:t>p</a:t>
            </a:r>
            <a:r>
              <a:rPr lang="en-GB" dirty="0" smtClean="0"/>
              <a:t>&gt;Un second </a:t>
            </a:r>
            <a:r>
              <a:rPr lang="fr-FR" dirty="0" smtClean="0"/>
              <a:t>paragraphe</a:t>
            </a:r>
            <a:r>
              <a:rPr lang="en-GB" dirty="0" smtClean="0"/>
              <a:t>&lt;/</a:t>
            </a:r>
            <a:r>
              <a:rPr lang="en-GB" dirty="0">
                <a:solidFill>
                  <a:srgbClr val="00B0F0"/>
                </a:solidFill>
              </a:rPr>
              <a:t>p</a:t>
            </a:r>
            <a:r>
              <a:rPr lang="en-GB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 </a:t>
            </a:r>
            <a:r>
              <a:rPr lang="en-GB" dirty="0" smtClean="0"/>
              <a:t>	&lt;/</a:t>
            </a:r>
            <a:r>
              <a:rPr lang="en-GB" dirty="0">
                <a:solidFill>
                  <a:srgbClr val="00B0F0"/>
                </a:solidFill>
              </a:rPr>
              <a:t>body</a:t>
            </a:r>
            <a:r>
              <a:rPr lang="en-GB" dirty="0" smtClean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&lt;/</a:t>
            </a:r>
            <a:r>
              <a:rPr lang="en-GB" dirty="0">
                <a:solidFill>
                  <a:srgbClr val="00B0F0"/>
                </a:solidFill>
              </a:rPr>
              <a:t>html</a:t>
            </a:r>
            <a:r>
              <a:rPr lang="en-GB" dirty="0" smtClean="0"/>
              <a:t>&gt;</a:t>
            </a:r>
            <a:endParaRPr lang="en-GB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xHTML</a:t>
            </a:r>
            <a:r>
              <a:rPr lang="fr-FR" dirty="0" smtClean="0"/>
              <a:t>: Les paragraphes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015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981590"/>
              </p:ext>
            </p:extLst>
          </p:nvPr>
        </p:nvGraphicFramePr>
        <p:xfrm>
          <a:off x="899592" y="2204865"/>
          <a:ext cx="7408862" cy="4425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431"/>
                <a:gridCol w="3704431"/>
              </a:tblGrid>
              <a:tr h="505942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Listes numérotés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Listes à puces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496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Définit par &lt;</a:t>
                      </a:r>
                      <a:r>
                        <a:rPr lang="fr-FR" dirty="0" err="1" smtClean="0"/>
                        <a:t>ol</a:t>
                      </a:r>
                      <a:r>
                        <a:rPr lang="fr-FR" dirty="0" smtClean="0"/>
                        <a:t>&gt;…&lt;/</a:t>
                      </a:r>
                      <a:r>
                        <a:rPr lang="fr-FR" dirty="0" err="1" smtClean="0"/>
                        <a:t>ol</a:t>
                      </a:r>
                      <a:r>
                        <a:rPr lang="fr-FR" dirty="0" smtClean="0"/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Définit par &lt;</a:t>
                      </a:r>
                      <a:r>
                        <a:rPr lang="fr-FR" dirty="0" err="1" smtClean="0"/>
                        <a:t>ul</a:t>
                      </a:r>
                      <a:r>
                        <a:rPr lang="fr-FR" dirty="0" smtClean="0"/>
                        <a:t>&gt;…&lt;/</a:t>
                      </a:r>
                      <a:r>
                        <a:rPr lang="fr-FR" dirty="0" err="1" smtClean="0"/>
                        <a:t>ul</a:t>
                      </a:r>
                      <a:r>
                        <a:rPr lang="fr-FR" dirty="0" smtClean="0"/>
                        <a:t>&gt;</a:t>
                      </a:r>
                    </a:p>
                  </a:txBody>
                  <a:tcPr>
                    <a:noFill/>
                  </a:tcPr>
                </a:tc>
              </a:tr>
              <a:tr h="549662"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Chaque élément est définit par:</a:t>
                      </a:r>
                      <a:r>
                        <a:rPr lang="fr-FR" baseline="0" dirty="0" smtClean="0"/>
                        <a:t> &lt;li&gt;…&lt;/li&gt;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2270523">
                <a:tc>
                  <a:txBody>
                    <a:bodyPr/>
                    <a:lstStyle/>
                    <a:p>
                      <a:r>
                        <a:rPr lang="fr-FR" dirty="0" smtClean="0"/>
                        <a:t>&lt;</a:t>
                      </a:r>
                      <a:r>
                        <a:rPr lang="fr-FR" dirty="0" smtClean="0">
                          <a:solidFill>
                            <a:srgbClr val="00B0F0"/>
                          </a:solidFill>
                        </a:rPr>
                        <a:t>body</a:t>
                      </a:r>
                      <a:r>
                        <a:rPr lang="fr-FR" dirty="0" smtClean="0"/>
                        <a:t>&gt;</a:t>
                      </a:r>
                    </a:p>
                    <a:p>
                      <a:r>
                        <a:rPr lang="fr-FR" dirty="0" smtClean="0"/>
                        <a:t>    &lt;</a:t>
                      </a:r>
                      <a:r>
                        <a:rPr lang="fr-FR" dirty="0" err="1" smtClean="0">
                          <a:solidFill>
                            <a:srgbClr val="00B0F0"/>
                          </a:solidFill>
                        </a:rPr>
                        <a:t>ol</a:t>
                      </a:r>
                      <a:r>
                        <a:rPr lang="fr-FR" dirty="0" smtClean="0"/>
                        <a:t>&gt;</a:t>
                      </a:r>
                    </a:p>
                    <a:p>
                      <a:r>
                        <a:rPr lang="fr-FR" dirty="0" smtClean="0"/>
                        <a:t>      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li</a:t>
                      </a:r>
                      <a:r>
                        <a:rPr lang="en-US" dirty="0" smtClean="0"/>
                        <a:t>&gt;HTML&lt;/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li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r>
                        <a:rPr lang="en-US" dirty="0" smtClean="0"/>
                        <a:t>      &lt;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li</a:t>
                      </a:r>
                      <a:r>
                        <a:rPr lang="en-US" dirty="0" smtClean="0"/>
                        <a:t>&gt;</a:t>
                      </a:r>
                      <a:r>
                        <a:rPr lang="en-US" dirty="0" err="1" smtClean="0"/>
                        <a:t>Javascript</a:t>
                      </a:r>
                      <a:r>
                        <a:rPr lang="en-US" dirty="0" smtClean="0"/>
                        <a:t>&lt;/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li</a:t>
                      </a:r>
                      <a:r>
                        <a:rPr lang="en-US" dirty="0" smtClean="0"/>
                        <a:t>&gt;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    &lt;/</a:t>
                      </a:r>
                      <a:r>
                        <a:rPr lang="fr-FR" dirty="0" err="1" smtClean="0">
                          <a:solidFill>
                            <a:srgbClr val="00B0F0"/>
                          </a:solidFill>
                        </a:rPr>
                        <a:t>ol</a:t>
                      </a:r>
                      <a:r>
                        <a:rPr lang="fr-FR" dirty="0" smtClean="0"/>
                        <a:t>&gt;</a:t>
                      </a:r>
                    </a:p>
                    <a:p>
                      <a:r>
                        <a:rPr lang="fr-FR" dirty="0" smtClean="0"/>
                        <a:t>&lt;/</a:t>
                      </a:r>
                      <a:r>
                        <a:rPr lang="fr-FR" dirty="0" smtClean="0">
                          <a:solidFill>
                            <a:srgbClr val="00B0F0"/>
                          </a:solidFill>
                        </a:rPr>
                        <a:t>body</a:t>
                      </a:r>
                      <a:r>
                        <a:rPr lang="fr-FR" dirty="0" smtClean="0"/>
                        <a:t>&gt;</a:t>
                      </a:r>
                      <a:endParaRPr lang="en-GB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&lt;</a:t>
                      </a:r>
                      <a:r>
                        <a:rPr lang="fr-FR" dirty="0" smtClean="0">
                          <a:solidFill>
                            <a:srgbClr val="00B0F0"/>
                          </a:solidFill>
                        </a:rPr>
                        <a:t>body</a:t>
                      </a:r>
                      <a:r>
                        <a:rPr lang="fr-FR" dirty="0" smtClean="0"/>
                        <a:t>&gt;</a:t>
                      </a:r>
                    </a:p>
                    <a:p>
                      <a:r>
                        <a:rPr lang="fr-FR" dirty="0" smtClean="0"/>
                        <a:t>    &lt;</a:t>
                      </a:r>
                      <a:r>
                        <a:rPr lang="fr-FR" dirty="0" err="1" smtClean="0">
                          <a:solidFill>
                            <a:srgbClr val="00B0F0"/>
                          </a:solidFill>
                        </a:rPr>
                        <a:t>ul</a:t>
                      </a:r>
                      <a:r>
                        <a:rPr lang="fr-FR" dirty="0" smtClean="0"/>
                        <a:t>&gt;</a:t>
                      </a:r>
                    </a:p>
                    <a:p>
                      <a:r>
                        <a:rPr lang="fr-FR" dirty="0" smtClean="0"/>
                        <a:t>      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li</a:t>
                      </a:r>
                      <a:r>
                        <a:rPr lang="en-US" dirty="0" smtClean="0"/>
                        <a:t>&gt;HTML&lt;/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li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r>
                        <a:rPr lang="en-US" dirty="0" smtClean="0"/>
                        <a:t>      &lt;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li</a:t>
                      </a:r>
                      <a:r>
                        <a:rPr lang="en-US" dirty="0" smtClean="0"/>
                        <a:t>&gt;</a:t>
                      </a:r>
                      <a:r>
                        <a:rPr lang="en-US" dirty="0" err="1" smtClean="0"/>
                        <a:t>Javascript</a:t>
                      </a:r>
                      <a:r>
                        <a:rPr lang="en-US" dirty="0" smtClean="0"/>
                        <a:t>&lt;/</a:t>
                      </a: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li</a:t>
                      </a:r>
                      <a:r>
                        <a:rPr lang="en-US" dirty="0" smtClean="0"/>
                        <a:t>&gt;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    &lt;/</a:t>
                      </a:r>
                      <a:r>
                        <a:rPr lang="fr-FR" dirty="0" err="1" smtClean="0">
                          <a:solidFill>
                            <a:srgbClr val="00B0F0"/>
                          </a:solidFill>
                        </a:rPr>
                        <a:t>ul</a:t>
                      </a:r>
                      <a:r>
                        <a:rPr lang="fr-FR" dirty="0" smtClean="0"/>
                        <a:t>&gt;</a:t>
                      </a:r>
                    </a:p>
                    <a:p>
                      <a:r>
                        <a:rPr lang="fr-FR" dirty="0" smtClean="0"/>
                        <a:t>&lt;/</a:t>
                      </a:r>
                      <a:r>
                        <a:rPr lang="fr-FR" dirty="0" smtClean="0">
                          <a:solidFill>
                            <a:srgbClr val="00B0F0"/>
                          </a:solidFill>
                        </a:rPr>
                        <a:t>body</a:t>
                      </a:r>
                      <a:r>
                        <a:rPr lang="fr-FR" dirty="0" smtClean="0"/>
                        <a:t>&gt;</a:t>
                      </a:r>
                      <a:endParaRPr lang="en-GB" dirty="0" smtClean="0"/>
                    </a:p>
                  </a:txBody>
                  <a:tcPr>
                    <a:noFill/>
                  </a:tcPr>
                </a:tc>
              </a:tr>
              <a:tr h="54966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xHTML</a:t>
            </a:r>
            <a:r>
              <a:rPr lang="fr-FR" dirty="0" smtClean="0"/>
              <a:t>: les listes</a:t>
            </a:r>
            <a:endParaRPr lang="fr-FR" dirty="0"/>
          </a:p>
        </p:txBody>
      </p:sp>
      <p:pic>
        <p:nvPicPr>
          <p:cNvPr id="10" name="Picture 9" descr="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727294"/>
            <a:ext cx="1831731" cy="785812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Dot"/>
            <a:miter lim="800000"/>
            <a:headEnd/>
            <a:tailEnd/>
          </a:ln>
        </p:spPr>
      </p:pic>
      <p:pic>
        <p:nvPicPr>
          <p:cNvPr id="11" name="Picture 9" descr="u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5700489"/>
            <a:ext cx="1739900" cy="785812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Dot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780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&lt;</a:t>
            </a:r>
            <a:r>
              <a:rPr lang="fr-FR" dirty="0" err="1" smtClean="0"/>
              <a:t>img</a:t>
            </a:r>
            <a:r>
              <a:rPr lang="fr-FR" dirty="0" smtClean="0"/>
              <a:t> /&gt; , balise vide</a:t>
            </a:r>
          </a:p>
          <a:p>
            <a:r>
              <a:rPr lang="fr-FR" dirty="0" smtClean="0"/>
              <a:t>2 attributs requis :</a:t>
            </a:r>
          </a:p>
          <a:p>
            <a:pPr lvl="1"/>
            <a:r>
              <a:rPr lang="fr-FR" dirty="0" err="1" smtClean="0"/>
              <a:t>src</a:t>
            </a:r>
            <a:r>
              <a:rPr lang="fr-FR" dirty="0"/>
              <a:t>="url"</a:t>
            </a:r>
          </a:p>
          <a:p>
            <a:pPr lvl="1"/>
            <a:r>
              <a:rPr lang="fr-FR" dirty="0" err="1" smtClean="0"/>
              <a:t>alt</a:t>
            </a:r>
            <a:r>
              <a:rPr lang="fr-FR" dirty="0" smtClean="0"/>
              <a:t>= </a:t>
            </a:r>
            <a:r>
              <a:rPr lang="fr-FR" sz="2400" dirty="0" smtClean="0">
                <a:solidFill>
                  <a:srgbClr val="073E87"/>
                </a:solidFill>
              </a:rPr>
              <a:t>"texte alternatif</a:t>
            </a:r>
            <a:r>
              <a:rPr lang="fr-FR" dirty="0" smtClean="0"/>
              <a:t>" </a:t>
            </a:r>
          </a:p>
          <a:p>
            <a:r>
              <a:rPr lang="fr-FR" dirty="0" smtClean="0"/>
              <a:t>Attribut </a:t>
            </a:r>
            <a:r>
              <a:rPr lang="fr-FR" dirty="0" err="1" smtClean="0"/>
              <a:t>title</a:t>
            </a:r>
            <a:r>
              <a:rPr lang="fr-FR" dirty="0" smtClean="0"/>
              <a:t> : info-bulle.</a:t>
            </a:r>
          </a:p>
          <a:p>
            <a:r>
              <a:rPr lang="fr-FR" dirty="0" smtClean="0"/>
              <a:t>Exemple : </a:t>
            </a:r>
            <a:r>
              <a:rPr lang="en-US" sz="1800" dirty="0"/>
              <a:t>&lt;</a:t>
            </a:r>
            <a:r>
              <a:rPr lang="en-US" sz="1800" dirty="0" err="1">
                <a:solidFill>
                  <a:srgbClr val="00B0F0"/>
                </a:solidFill>
              </a:rPr>
              <a:t>img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src</a:t>
            </a:r>
            <a:r>
              <a:rPr lang="en-US" sz="1800" dirty="0" smtClean="0"/>
              <a:t>=“</a:t>
            </a:r>
            <a:r>
              <a:rPr lang="en-US" sz="1800" i="1" dirty="0" smtClean="0">
                <a:solidFill>
                  <a:srgbClr val="00CC00"/>
                </a:solidFill>
              </a:rPr>
              <a:t>image.png</a:t>
            </a:r>
            <a:r>
              <a:rPr lang="en-US" sz="1800" dirty="0" smtClean="0"/>
              <a:t>" </a:t>
            </a:r>
            <a:r>
              <a:rPr lang="en-US" sz="1800" dirty="0">
                <a:solidFill>
                  <a:srgbClr val="FF0000"/>
                </a:solidFill>
              </a:rPr>
              <a:t>alt</a:t>
            </a:r>
            <a:r>
              <a:rPr lang="en-US" sz="1800" dirty="0" smtClean="0"/>
              <a:t>=“</a:t>
            </a:r>
            <a:r>
              <a:rPr lang="en-US" sz="1800" i="1" dirty="0" err="1" smtClean="0">
                <a:solidFill>
                  <a:srgbClr val="00CC00"/>
                </a:solidFill>
              </a:rPr>
              <a:t>une</a:t>
            </a:r>
            <a:r>
              <a:rPr lang="en-US" sz="1800" i="1" dirty="0" smtClean="0">
                <a:solidFill>
                  <a:srgbClr val="00CC00"/>
                </a:solidFill>
              </a:rPr>
              <a:t> image</a:t>
            </a:r>
            <a:r>
              <a:rPr lang="en-US" sz="1800" dirty="0" smtClean="0"/>
              <a:t>" </a:t>
            </a:r>
            <a:r>
              <a:rPr lang="en-US" sz="1800" dirty="0">
                <a:solidFill>
                  <a:srgbClr val="FF0000"/>
                </a:solidFill>
              </a:rPr>
              <a:t>title</a:t>
            </a:r>
            <a:r>
              <a:rPr lang="en-US" sz="1800" dirty="0" smtClean="0"/>
              <a:t>=“</a:t>
            </a:r>
            <a:r>
              <a:rPr lang="en-US" sz="1800" i="1" dirty="0" smtClean="0">
                <a:solidFill>
                  <a:srgbClr val="00CC00"/>
                </a:solidFill>
              </a:rPr>
              <a:t>son </a:t>
            </a:r>
            <a:r>
              <a:rPr lang="en-US" sz="1800" i="1" dirty="0" err="1" smtClean="0">
                <a:solidFill>
                  <a:srgbClr val="00CC00"/>
                </a:solidFill>
              </a:rPr>
              <a:t>titre</a:t>
            </a:r>
            <a:r>
              <a:rPr lang="en-US" sz="1800" dirty="0" smtClean="0"/>
              <a:t>" </a:t>
            </a:r>
            <a:r>
              <a:rPr lang="en-US" sz="1800" dirty="0"/>
              <a:t>/&gt;</a:t>
            </a:r>
            <a:endParaRPr lang="fr-FR" sz="1800" dirty="0"/>
          </a:p>
          <a:p>
            <a:r>
              <a:rPr lang="fr-FR" dirty="0" smtClean="0"/>
              <a:t>Règles sur les attributs:</a:t>
            </a:r>
          </a:p>
          <a:p>
            <a:pPr lvl="1"/>
            <a:r>
              <a:rPr lang="fr-FR" dirty="0" smtClean="0"/>
              <a:t>Toujours dans la balise ouvrante.</a:t>
            </a:r>
          </a:p>
          <a:p>
            <a:pPr lvl="1"/>
            <a:r>
              <a:rPr lang="fr-FR" dirty="0" smtClean="0"/>
              <a:t>Nom des attributs en minuscule.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xHTML</a:t>
            </a:r>
            <a:r>
              <a:rPr lang="fr-FR" dirty="0" smtClean="0"/>
              <a:t> : Images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93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Balise de saut de ligne : &lt;</a:t>
            </a:r>
            <a:r>
              <a:rPr lang="fr-FR" dirty="0" err="1" smtClean="0"/>
              <a:t>br</a:t>
            </a:r>
            <a:r>
              <a:rPr lang="fr-FR" dirty="0" smtClean="0"/>
              <a:t> /&gt;</a:t>
            </a:r>
          </a:p>
          <a:p>
            <a:r>
              <a:rPr lang="fr-FR" dirty="0" smtClean="0"/>
              <a:t>Balise vide.</a:t>
            </a:r>
          </a:p>
          <a:p>
            <a:r>
              <a:rPr lang="fr-FR" dirty="0" smtClean="0"/>
              <a:t>Exemple:</a:t>
            </a:r>
          </a:p>
          <a:p>
            <a:pPr marL="1038543" lvl="2" indent="-457200">
              <a:buFont typeface="+mj-lt"/>
              <a:buAutoNum type="arabicPeriod"/>
            </a:pPr>
            <a:r>
              <a:rPr lang="fr-FR" dirty="0"/>
              <a:t>&lt;</a:t>
            </a:r>
            <a:r>
              <a:rPr lang="fr-FR" dirty="0">
                <a:solidFill>
                  <a:srgbClr val="00B0F0"/>
                </a:solidFill>
              </a:rPr>
              <a:t>body</a:t>
            </a:r>
            <a:r>
              <a:rPr lang="fr-FR" dirty="0"/>
              <a:t>&gt;</a:t>
            </a:r>
          </a:p>
          <a:p>
            <a:pPr marL="1038543" lvl="2" indent="-457200">
              <a:buFont typeface="+mj-lt"/>
              <a:buAutoNum type="arabicPeriod"/>
            </a:pPr>
            <a:r>
              <a:rPr lang="fr-FR" dirty="0"/>
              <a:t>    &lt;</a:t>
            </a:r>
            <a:r>
              <a:rPr lang="fr-FR" dirty="0">
                <a:solidFill>
                  <a:srgbClr val="00B0F0"/>
                </a:solidFill>
              </a:rPr>
              <a:t>p</a:t>
            </a:r>
            <a:r>
              <a:rPr lang="fr-FR" dirty="0"/>
              <a:t>&gt;</a:t>
            </a:r>
          </a:p>
          <a:p>
            <a:pPr marL="1038543" lvl="2" indent="-457200">
              <a:buFont typeface="+mj-lt"/>
              <a:buAutoNum type="arabicPeriod"/>
            </a:pPr>
            <a:r>
              <a:rPr lang="fr-FR" dirty="0"/>
              <a:t>       </a:t>
            </a:r>
            <a:r>
              <a:rPr lang="fr-FR" dirty="0" smtClean="0"/>
              <a:t>Bonjour!&lt;</a:t>
            </a:r>
            <a:r>
              <a:rPr lang="fr-FR" dirty="0" err="1">
                <a:solidFill>
                  <a:srgbClr val="00B0F0"/>
                </a:solidFill>
              </a:rPr>
              <a:t>br</a:t>
            </a:r>
            <a:r>
              <a:rPr lang="fr-FR" dirty="0"/>
              <a:t>/&gt; </a:t>
            </a:r>
            <a:r>
              <a:rPr lang="fr-FR" dirty="0" smtClean="0"/>
              <a:t>Comment</a:t>
            </a:r>
          </a:p>
          <a:p>
            <a:pPr marL="1038543" lvl="2" indent="-457200">
              <a:buFont typeface="+mj-lt"/>
              <a:buAutoNum type="arabicPeriod"/>
            </a:pPr>
            <a:r>
              <a:rPr lang="fr-FR" dirty="0" smtClean="0"/>
              <a:t>       allez vous?</a:t>
            </a:r>
            <a:endParaRPr lang="fr-FR" dirty="0"/>
          </a:p>
          <a:p>
            <a:pPr marL="1038543" lvl="2" indent="-457200">
              <a:buFont typeface="+mj-lt"/>
              <a:buAutoNum type="arabicPeriod"/>
            </a:pPr>
            <a:r>
              <a:rPr lang="fr-FR" dirty="0"/>
              <a:t>    &lt;/</a:t>
            </a:r>
            <a:r>
              <a:rPr lang="fr-FR" dirty="0">
                <a:solidFill>
                  <a:srgbClr val="00B0F0"/>
                </a:solidFill>
              </a:rPr>
              <a:t>p</a:t>
            </a:r>
            <a:r>
              <a:rPr lang="fr-FR" dirty="0"/>
              <a:t>&gt;</a:t>
            </a:r>
          </a:p>
          <a:p>
            <a:pPr marL="1038543" lvl="2" indent="-457200">
              <a:buFont typeface="+mj-lt"/>
              <a:buAutoNum type="arabicPeriod"/>
            </a:pPr>
            <a:r>
              <a:rPr lang="fr-FR" dirty="0"/>
              <a:t>&lt;/</a:t>
            </a:r>
            <a:r>
              <a:rPr lang="fr-FR" dirty="0">
                <a:solidFill>
                  <a:srgbClr val="00B0F0"/>
                </a:solidFill>
              </a:rPr>
              <a:t>body</a:t>
            </a:r>
            <a:r>
              <a:rPr lang="fr-FR" dirty="0"/>
              <a:t>&gt;</a:t>
            </a:r>
            <a:endParaRPr lang="en-GB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xHTML</a:t>
            </a:r>
            <a:r>
              <a:rPr lang="fr-FR" dirty="0" smtClean="0"/>
              <a:t>: saut de ligne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67" y="3501008"/>
            <a:ext cx="3127355" cy="2520280"/>
          </a:xfrm>
          <a:prstGeom prst="rect">
            <a:avLst/>
          </a:prstGeom>
          <a:noFill/>
          <a:ln w="9525">
            <a:solidFill>
              <a:schemeClr val="tx1">
                <a:alpha val="98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68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&lt;a&gt;…&lt;/a&gt;</a:t>
            </a:r>
          </a:p>
          <a:p>
            <a:r>
              <a:rPr lang="fr-FR" dirty="0" smtClean="0"/>
              <a:t>Utiliser pour créer:</a:t>
            </a:r>
          </a:p>
          <a:p>
            <a:pPr lvl="1"/>
            <a:r>
              <a:rPr lang="fr-FR" dirty="0" smtClean="0"/>
              <a:t>Un lien à un autre document.</a:t>
            </a:r>
          </a:p>
          <a:p>
            <a:pPr lvl="1"/>
            <a:r>
              <a:rPr lang="fr-FR" dirty="0" smtClean="0"/>
              <a:t>Un saut à une section du document.</a:t>
            </a:r>
            <a:endParaRPr lang="fr-FR" dirty="0"/>
          </a:p>
          <a:p>
            <a:r>
              <a:rPr lang="fr-FR" dirty="0" smtClean="0"/>
              <a:t>Exemple :</a:t>
            </a:r>
          </a:p>
          <a:p>
            <a:pPr marL="1038543" lvl="2" indent="-457200">
              <a:buFont typeface="+mj-lt"/>
              <a:buAutoNum type="arabicPeriod"/>
            </a:pPr>
            <a:r>
              <a:rPr lang="fr-FR" sz="1500" dirty="0"/>
              <a:t>&lt;</a:t>
            </a:r>
            <a:r>
              <a:rPr lang="fr-FR" sz="1500" dirty="0">
                <a:solidFill>
                  <a:srgbClr val="00B0F0"/>
                </a:solidFill>
              </a:rPr>
              <a:t>p</a:t>
            </a:r>
            <a:r>
              <a:rPr lang="fr-FR" sz="1500" dirty="0"/>
              <a:t>&gt;</a:t>
            </a:r>
          </a:p>
          <a:p>
            <a:pPr marL="1038543" lvl="2" indent="-457200">
              <a:buFont typeface="+mj-lt"/>
              <a:buAutoNum type="arabicPeriod"/>
            </a:pPr>
            <a:r>
              <a:rPr lang="pt-BR" sz="1500" dirty="0" smtClean="0"/>
              <a:t> 	&lt;</a:t>
            </a:r>
            <a:r>
              <a:rPr lang="pt-BR" sz="1500" dirty="0">
                <a:solidFill>
                  <a:srgbClr val="00B0F0"/>
                </a:solidFill>
              </a:rPr>
              <a:t>a</a:t>
            </a:r>
            <a:r>
              <a:rPr lang="pt-BR" sz="1500" dirty="0"/>
              <a:t> </a:t>
            </a:r>
            <a:r>
              <a:rPr lang="pt-BR" sz="1500" dirty="0" smtClean="0">
                <a:solidFill>
                  <a:srgbClr val="FF0000"/>
                </a:solidFill>
              </a:rPr>
              <a:t>href</a:t>
            </a:r>
            <a:r>
              <a:rPr lang="pt-BR" sz="1500" dirty="0" smtClean="0"/>
              <a:t>="</a:t>
            </a:r>
            <a:r>
              <a:rPr lang="pt-BR" sz="1500" i="1" dirty="0" smtClean="0">
                <a:solidFill>
                  <a:srgbClr val="00CC00"/>
                </a:solidFill>
              </a:rPr>
              <a:t>http://site.fr/chemin/fichier.html</a:t>
            </a:r>
            <a:r>
              <a:rPr lang="pt-BR" sz="1500" dirty="0" smtClean="0"/>
              <a:t>"&gt;Texte du liens&lt;/</a:t>
            </a:r>
            <a:r>
              <a:rPr lang="pt-BR" sz="1500" dirty="0">
                <a:solidFill>
                  <a:srgbClr val="00B0F0"/>
                </a:solidFill>
              </a:rPr>
              <a:t>a</a:t>
            </a:r>
            <a:r>
              <a:rPr lang="pt-BR" sz="1500" dirty="0"/>
              <a:t>&gt;</a:t>
            </a:r>
          </a:p>
          <a:p>
            <a:pPr marL="1038543" lvl="2" indent="-457200">
              <a:buFont typeface="+mj-lt"/>
              <a:buAutoNum type="arabicPeriod"/>
            </a:pPr>
            <a:r>
              <a:rPr lang="pt-BR" sz="1500" dirty="0"/>
              <a:t>&lt;/</a:t>
            </a:r>
            <a:r>
              <a:rPr lang="pt-BR" sz="1500" dirty="0">
                <a:solidFill>
                  <a:srgbClr val="00B0F0"/>
                </a:solidFill>
              </a:rPr>
              <a:t>p</a:t>
            </a:r>
            <a:r>
              <a:rPr lang="pt-BR" sz="1500" dirty="0"/>
              <a:t>&gt;</a:t>
            </a:r>
            <a:endParaRPr lang="fr-FR" sz="1500" dirty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xHTML</a:t>
            </a:r>
            <a:r>
              <a:rPr lang="fr-FR" dirty="0" smtClean="0"/>
              <a:t>: Liens et ancre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829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Allez à une ancre :</a:t>
            </a:r>
          </a:p>
          <a:p>
            <a:pPr lvl="2"/>
            <a:r>
              <a:rPr lang="fr-FR" dirty="0" smtClean="0"/>
              <a:t>Utilisation d’un liens avec #</a:t>
            </a:r>
            <a:r>
              <a:rPr lang="fr-FR" dirty="0" err="1" smtClean="0"/>
              <a:t>NomAncre</a:t>
            </a:r>
            <a:endParaRPr lang="fr-FR" dirty="0" smtClean="0"/>
          </a:p>
          <a:p>
            <a:pPr lvl="2"/>
            <a:r>
              <a:rPr lang="fr-FR" dirty="0" smtClean="0"/>
              <a:t>Exemple : &lt;</a:t>
            </a:r>
            <a:r>
              <a:rPr lang="fr-FR" dirty="0">
                <a:solidFill>
                  <a:srgbClr val="00B0F0"/>
                </a:solidFill>
              </a:rPr>
              <a:t>a</a:t>
            </a:r>
            <a:r>
              <a:rPr lang="fr-FR" dirty="0"/>
              <a:t> </a:t>
            </a:r>
            <a:r>
              <a:rPr lang="fr-FR" dirty="0" err="1">
                <a:solidFill>
                  <a:srgbClr val="FF0000"/>
                </a:solidFill>
              </a:rPr>
              <a:t>href</a:t>
            </a:r>
            <a:r>
              <a:rPr lang="fr-FR" dirty="0"/>
              <a:t>="</a:t>
            </a:r>
            <a:r>
              <a:rPr lang="fr-FR" i="1" dirty="0">
                <a:solidFill>
                  <a:srgbClr val="00B050"/>
                </a:solidFill>
              </a:rPr>
              <a:t>index.html</a:t>
            </a:r>
            <a:r>
              <a:rPr lang="fr-FR" i="1" dirty="0">
                <a:solidFill>
                  <a:srgbClr val="7030A0"/>
                </a:solidFill>
              </a:rPr>
              <a:t>#</a:t>
            </a:r>
            <a:r>
              <a:rPr lang="fr-FR" b="1" i="1" dirty="0">
                <a:solidFill>
                  <a:srgbClr val="00B050"/>
                </a:solidFill>
              </a:rPr>
              <a:t>Chap2</a:t>
            </a:r>
            <a:r>
              <a:rPr lang="fr-FR" dirty="0"/>
              <a:t>"&gt;</a:t>
            </a:r>
            <a:r>
              <a:rPr lang="fr-FR" dirty="0" smtClean="0"/>
              <a:t>Chapitre </a:t>
            </a:r>
            <a:r>
              <a:rPr lang="fr-FR" dirty="0"/>
              <a:t>2&lt;/</a:t>
            </a:r>
            <a:r>
              <a:rPr lang="fr-FR" dirty="0">
                <a:solidFill>
                  <a:srgbClr val="00B0F0"/>
                </a:solidFill>
              </a:rPr>
              <a:t>a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Création d’un ancre :</a:t>
            </a:r>
          </a:p>
          <a:p>
            <a:pPr lvl="1"/>
            <a:r>
              <a:rPr lang="fr-FR" dirty="0" smtClean="0"/>
              <a:t>Avec la balise &lt;a&gt; :</a:t>
            </a:r>
          </a:p>
          <a:p>
            <a:pPr lvl="2"/>
            <a:r>
              <a:rPr lang="fr-FR" dirty="0"/>
              <a:t>&lt;</a:t>
            </a:r>
            <a:r>
              <a:rPr lang="fr-FR" dirty="0">
                <a:solidFill>
                  <a:srgbClr val="00B0F0"/>
                </a:solidFill>
              </a:rPr>
              <a:t>h1</a:t>
            </a:r>
            <a:r>
              <a:rPr lang="fr-FR" dirty="0"/>
              <a:t>&gt;&lt;</a:t>
            </a:r>
            <a:r>
              <a:rPr lang="fr-FR" dirty="0">
                <a:solidFill>
                  <a:srgbClr val="00B0F0"/>
                </a:solidFill>
              </a:rPr>
              <a:t>a</a:t>
            </a:r>
            <a:r>
              <a:rPr lang="fr-FR" dirty="0"/>
              <a:t> </a:t>
            </a:r>
            <a:r>
              <a:rPr lang="fr-FR" dirty="0" err="1">
                <a:solidFill>
                  <a:srgbClr val="FF0000"/>
                </a:solidFill>
              </a:rPr>
              <a:t>name</a:t>
            </a:r>
            <a:r>
              <a:rPr lang="fr-FR" dirty="0"/>
              <a:t>="</a:t>
            </a:r>
            <a:r>
              <a:rPr lang="fr-FR" b="1" i="1" dirty="0" smtClean="0">
                <a:solidFill>
                  <a:srgbClr val="00B050"/>
                </a:solidFill>
              </a:rPr>
              <a:t>Chap2</a:t>
            </a:r>
            <a:r>
              <a:rPr lang="fr-FR" dirty="0" smtClean="0"/>
              <a:t>"&gt;</a:t>
            </a:r>
            <a:r>
              <a:rPr lang="fr-FR" dirty="0"/>
              <a:t> Chapitre </a:t>
            </a:r>
            <a:r>
              <a:rPr lang="fr-FR" dirty="0" smtClean="0"/>
              <a:t>2&lt;/</a:t>
            </a:r>
            <a:r>
              <a:rPr lang="fr-FR" dirty="0">
                <a:solidFill>
                  <a:srgbClr val="00B0F0"/>
                </a:solidFill>
              </a:rPr>
              <a:t>a</a:t>
            </a:r>
            <a:r>
              <a:rPr lang="fr-FR" dirty="0"/>
              <a:t>&gt;&lt;/</a:t>
            </a:r>
            <a:r>
              <a:rPr lang="fr-FR" dirty="0">
                <a:solidFill>
                  <a:srgbClr val="00B0F0"/>
                </a:solidFill>
              </a:rPr>
              <a:t>h1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Avec l’attribut id :</a:t>
            </a:r>
          </a:p>
          <a:p>
            <a:pPr lvl="2"/>
            <a:r>
              <a:rPr lang="fr-FR" dirty="0"/>
              <a:t>&lt;</a:t>
            </a:r>
            <a:r>
              <a:rPr lang="fr-FR" dirty="0" smtClean="0">
                <a:solidFill>
                  <a:srgbClr val="00B0F0"/>
                </a:solidFill>
              </a:rPr>
              <a:t>h1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id</a:t>
            </a:r>
            <a:r>
              <a:rPr lang="fr-FR" dirty="0" smtClean="0"/>
              <a:t>="</a:t>
            </a:r>
            <a:r>
              <a:rPr lang="fr-FR" b="1" i="1" dirty="0">
                <a:solidFill>
                  <a:srgbClr val="00B050"/>
                </a:solidFill>
              </a:rPr>
              <a:t>Chap2</a:t>
            </a:r>
            <a:r>
              <a:rPr lang="fr-FR" dirty="0"/>
              <a:t>"&gt; Chapitre </a:t>
            </a:r>
            <a:r>
              <a:rPr lang="fr-FR" dirty="0" smtClean="0"/>
              <a:t>2&lt;/</a:t>
            </a:r>
            <a:r>
              <a:rPr lang="fr-FR" dirty="0">
                <a:solidFill>
                  <a:srgbClr val="00B0F0"/>
                </a:solidFill>
              </a:rPr>
              <a:t>h1</a:t>
            </a:r>
            <a:r>
              <a:rPr lang="fr-FR" dirty="0"/>
              <a:t>&gt;</a:t>
            </a:r>
          </a:p>
          <a:p>
            <a:pPr lvl="2"/>
            <a:endParaRPr lang="fr-FR" dirty="0"/>
          </a:p>
          <a:p>
            <a:pPr marL="627063" lvl="2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xHTML</a:t>
            </a:r>
            <a:r>
              <a:rPr lang="fr-FR" dirty="0" smtClean="0"/>
              <a:t>: Liens et ancre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3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39552" y="2675467"/>
            <a:ext cx="8352928" cy="3450696"/>
          </a:xfrm>
        </p:spPr>
        <p:txBody>
          <a:bodyPr>
            <a:normAutofit/>
          </a:bodyPr>
          <a:lstStyle/>
          <a:p>
            <a:r>
              <a:rPr lang="fr-FR" dirty="0" smtClean="0"/>
              <a:t>Non affiché par le Web Browser</a:t>
            </a:r>
            <a:endParaRPr lang="fr-FR" dirty="0"/>
          </a:p>
          <a:p>
            <a:r>
              <a:rPr lang="fr-FR" dirty="0" smtClean="0"/>
              <a:t>Utilités:</a:t>
            </a:r>
          </a:p>
          <a:p>
            <a:pPr lvl="1"/>
            <a:r>
              <a:rPr lang="fr-FR" dirty="0" smtClean="0"/>
              <a:t>Reprise du projet après une longue pause.</a:t>
            </a:r>
          </a:p>
          <a:p>
            <a:pPr lvl="1"/>
            <a:r>
              <a:rPr lang="fr-FR" dirty="0" smtClean="0"/>
              <a:t>Reprise du projet par un autre développeur.</a:t>
            </a:r>
          </a:p>
          <a:p>
            <a:pPr lvl="1"/>
            <a:r>
              <a:rPr lang="fr-FR" dirty="0" smtClean="0"/>
              <a:t>Travail en équipe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>
                <a:solidFill>
                  <a:srgbClr val="CC0099"/>
                </a:solidFill>
              </a:rPr>
              <a:t>&lt;!-- Ceci est un commentaire qui vous sera sans doute utile --&gt;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xHTML</a:t>
            </a:r>
            <a:r>
              <a:rPr lang="fr-FR" dirty="0" smtClean="0"/>
              <a:t> : Commentaire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782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Utilisation des caractères spéciaux</a:t>
            </a:r>
          </a:p>
          <a:p>
            <a:r>
              <a:rPr lang="fr-FR" dirty="0" smtClean="0"/>
              <a:t>Utilisation principal :</a:t>
            </a:r>
          </a:p>
          <a:p>
            <a:pPr lvl="1"/>
            <a:r>
              <a:rPr lang="fr-FR" dirty="0" smtClean="0"/>
              <a:t>&amp; suivit du code html du caractère</a:t>
            </a:r>
          </a:p>
          <a:p>
            <a:pPr lvl="1"/>
            <a:r>
              <a:rPr lang="fr-FR" dirty="0" smtClean="0"/>
              <a:t>&amp;# suivit de la valeur Unicode</a:t>
            </a:r>
          </a:p>
          <a:p>
            <a:pPr marL="301943" lvl="1" indent="0">
              <a:buNone/>
            </a:pPr>
            <a:r>
              <a:rPr lang="fr-FR" sz="1800" dirty="0"/>
              <a:t>&lt;</a:t>
            </a:r>
            <a:r>
              <a:rPr lang="fr-FR" sz="1800" dirty="0">
                <a:solidFill>
                  <a:srgbClr val="00B0F0"/>
                </a:solidFill>
              </a:rPr>
              <a:t>p</a:t>
            </a:r>
            <a:r>
              <a:rPr lang="fr-FR" sz="1800" dirty="0"/>
              <a:t>&gt; </a:t>
            </a:r>
            <a:r>
              <a:rPr lang="fr-FR" sz="1800" dirty="0" smtClean="0"/>
              <a:t>Copyright </a:t>
            </a:r>
            <a:r>
              <a:rPr lang="fr-FR" sz="1800" i="1" dirty="0">
                <a:solidFill>
                  <a:srgbClr val="0070C0"/>
                </a:solidFill>
              </a:rPr>
              <a:t>&amp;#169; </a:t>
            </a:r>
            <a:r>
              <a:rPr lang="fr-FR" sz="1800" dirty="0"/>
              <a:t>&lt;/</a:t>
            </a:r>
            <a:r>
              <a:rPr lang="fr-FR" sz="1800" dirty="0">
                <a:solidFill>
                  <a:srgbClr val="00B0F0"/>
                </a:solidFill>
              </a:rPr>
              <a:t>p</a:t>
            </a:r>
            <a:r>
              <a:rPr lang="fr-FR" sz="1800" dirty="0" smtClean="0"/>
              <a:t>&gt; </a:t>
            </a:r>
          </a:p>
          <a:p>
            <a:r>
              <a:rPr lang="fr-FR" dirty="0" smtClean="0"/>
              <a:t>Les espaces :</a:t>
            </a:r>
          </a:p>
          <a:p>
            <a:pPr marL="0" lvl="1" indent="0">
              <a:buNone/>
            </a:pPr>
            <a:r>
              <a:rPr lang="fr-FR" dirty="0" smtClean="0"/>
              <a:t>     </a:t>
            </a:r>
            <a:r>
              <a:rPr lang="fr-FR" sz="1800" dirty="0" smtClean="0"/>
              <a:t>&lt;</a:t>
            </a:r>
            <a:r>
              <a:rPr lang="fr-FR" sz="1800" dirty="0">
                <a:solidFill>
                  <a:srgbClr val="00B0F0"/>
                </a:solidFill>
              </a:rPr>
              <a:t>p</a:t>
            </a:r>
            <a:r>
              <a:rPr lang="fr-FR" sz="1800" dirty="0"/>
              <a:t>&gt; </a:t>
            </a:r>
            <a:r>
              <a:rPr lang="fr-FR" sz="1800" dirty="0" smtClean="0"/>
              <a:t>je veux des                  espaces! </a:t>
            </a:r>
            <a:r>
              <a:rPr lang="fr-FR" sz="1800" dirty="0"/>
              <a:t>&lt;/</a:t>
            </a:r>
            <a:r>
              <a:rPr lang="fr-FR" sz="1800" dirty="0">
                <a:solidFill>
                  <a:srgbClr val="00B0F0"/>
                </a:solidFill>
              </a:rPr>
              <a:t>p</a:t>
            </a:r>
            <a:r>
              <a:rPr lang="fr-FR" sz="1800" dirty="0" smtClean="0"/>
              <a:t>&gt; </a:t>
            </a:r>
          </a:p>
          <a:p>
            <a:pPr marL="0" lvl="1" indent="0">
              <a:buNone/>
            </a:pPr>
            <a:endParaRPr lang="fr-FR" sz="1800" dirty="0"/>
          </a:p>
          <a:p>
            <a:pPr marL="0" lvl="1" indent="0">
              <a:buNone/>
            </a:pPr>
            <a:r>
              <a:rPr lang="fr-FR" sz="1800" dirty="0"/>
              <a:t>&lt;</a:t>
            </a:r>
            <a:r>
              <a:rPr lang="fr-FR" sz="1800" dirty="0">
                <a:solidFill>
                  <a:srgbClr val="00B0F0"/>
                </a:solidFill>
              </a:rPr>
              <a:t>p</a:t>
            </a:r>
            <a:r>
              <a:rPr lang="fr-FR" sz="1800" dirty="0"/>
              <a:t>&gt; je veux </a:t>
            </a:r>
            <a:r>
              <a:rPr lang="fr-FR" sz="1800" dirty="0" smtClean="0"/>
              <a:t>des </a:t>
            </a:r>
            <a:r>
              <a:rPr lang="fr-FR" sz="1800" dirty="0"/>
              <a:t>&amp;</a:t>
            </a:r>
            <a:r>
              <a:rPr lang="fr-FR" sz="1800" dirty="0" err="1"/>
              <a:t>nbsp</a:t>
            </a:r>
            <a:r>
              <a:rPr lang="fr-FR" sz="1800" dirty="0"/>
              <a:t>;&amp;</a:t>
            </a:r>
            <a:r>
              <a:rPr lang="fr-FR" sz="1800" dirty="0" err="1"/>
              <a:t>nbsp</a:t>
            </a:r>
            <a:r>
              <a:rPr lang="fr-FR" sz="1800" dirty="0"/>
              <a:t>;&amp;</a:t>
            </a:r>
            <a:r>
              <a:rPr lang="fr-FR" sz="1800" dirty="0" err="1"/>
              <a:t>nbsp</a:t>
            </a:r>
            <a:r>
              <a:rPr lang="fr-FR" sz="1800" dirty="0"/>
              <a:t>; </a:t>
            </a:r>
            <a:r>
              <a:rPr lang="fr-FR" sz="1800" dirty="0" smtClean="0"/>
              <a:t>espaces</a:t>
            </a:r>
            <a:r>
              <a:rPr lang="fr-FR" sz="1800" dirty="0"/>
              <a:t>! &lt;/</a:t>
            </a:r>
            <a:r>
              <a:rPr lang="fr-FR" sz="1800" dirty="0">
                <a:solidFill>
                  <a:srgbClr val="00B0F0"/>
                </a:solidFill>
              </a:rPr>
              <a:t>p</a:t>
            </a:r>
            <a:r>
              <a:rPr lang="fr-FR" sz="1800" dirty="0"/>
              <a:t>&gt;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xHTML</a:t>
            </a:r>
            <a:r>
              <a:rPr lang="fr-FR" dirty="0" smtClean="0"/>
              <a:t>: les caractères spéciaux</a:t>
            </a:r>
            <a:endParaRPr lang="fr-F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225941"/>
            <a:ext cx="2016224" cy="704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057398"/>
            <a:ext cx="2808312" cy="594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877272"/>
            <a:ext cx="3096344" cy="59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57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Cas spécial pour les accents</a:t>
            </a:r>
          </a:p>
          <a:p>
            <a:r>
              <a:rPr lang="fr-FR" dirty="0" smtClean="0"/>
              <a:t>« &amp; »+la lettre utilisé + abréviation + « ; »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xHTML</a:t>
            </a:r>
            <a:r>
              <a:rPr lang="fr-FR" dirty="0" smtClean="0"/>
              <a:t>: Les accents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0959"/>
              </p:ext>
            </p:extLst>
          </p:nvPr>
        </p:nvGraphicFramePr>
        <p:xfrm>
          <a:off x="1331640" y="371703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Abréviation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Accent grave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grave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Accent aigu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acute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Accent circonflexe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circ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Cédille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cedil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Trémat (ex: ï,</a:t>
                      </a:r>
                      <a:r>
                        <a:rPr lang="fr-FR" baseline="0" dirty="0" smtClean="0"/>
                        <a:t> ä …)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uml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Tilde (ex: ã)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tilde 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3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Exemples :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xHMTL</a:t>
            </a:r>
            <a:r>
              <a:rPr lang="fr-FR" dirty="0" smtClean="0"/>
              <a:t> : Les accents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37872"/>
              </p:ext>
            </p:extLst>
          </p:nvPr>
        </p:nvGraphicFramePr>
        <p:xfrm>
          <a:off x="1547664" y="335699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Résultat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&amp;</a:t>
                      </a:r>
                      <a:r>
                        <a:rPr lang="fr-FR" dirty="0" err="1" smtClean="0"/>
                        <a:t>eacute</a:t>
                      </a:r>
                      <a:r>
                        <a:rPr lang="fr-FR" dirty="0" smtClean="0"/>
                        <a:t>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é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&amp;</a:t>
                      </a:r>
                      <a:r>
                        <a:rPr lang="fr-FR" dirty="0" err="1" smtClean="0"/>
                        <a:t>acirc</a:t>
                      </a:r>
                      <a:r>
                        <a:rPr lang="fr-FR" dirty="0" smtClean="0"/>
                        <a:t>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â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&amp;</a:t>
                      </a:r>
                      <a:r>
                        <a:rPr lang="fr-FR" dirty="0" err="1" smtClean="0"/>
                        <a:t>ccedil</a:t>
                      </a:r>
                      <a:r>
                        <a:rPr lang="fr-FR" dirty="0" smtClean="0"/>
                        <a:t>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ç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&amp;</a:t>
                      </a:r>
                      <a:r>
                        <a:rPr lang="fr-FR" dirty="0" err="1" smtClean="0"/>
                        <a:t>auml</a:t>
                      </a:r>
                      <a:r>
                        <a:rPr lang="fr-FR" dirty="0" smtClean="0"/>
                        <a:t>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ä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&amp;tilde;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~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18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Réseaux informatique mondial</a:t>
            </a:r>
          </a:p>
          <a:p>
            <a:endParaRPr lang="fr-FR" dirty="0" smtClean="0"/>
          </a:p>
          <a:p>
            <a:r>
              <a:rPr lang="fr-FR" dirty="0" smtClean="0"/>
              <a:t>IP</a:t>
            </a:r>
          </a:p>
          <a:p>
            <a:endParaRPr lang="fr-FR" dirty="0"/>
          </a:p>
          <a:p>
            <a:r>
              <a:rPr lang="fr-FR" dirty="0" smtClean="0"/>
              <a:t>Non-centralisé : « Réseau de réseaux »</a:t>
            </a:r>
          </a:p>
          <a:p>
            <a:endParaRPr lang="fr-FR" dirty="0" smtClean="0"/>
          </a:p>
          <a:p>
            <a:r>
              <a:rPr lang="fr-FR" dirty="0" smtClean="0"/>
              <a:t>Ce n’est pas le Web!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Internet : C’est quoi?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578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À utiliser pour :</a:t>
            </a:r>
          </a:p>
          <a:p>
            <a:pPr lvl="1"/>
            <a:r>
              <a:rPr lang="fr-FR" dirty="0" smtClean="0"/>
              <a:t>Classer des données</a:t>
            </a:r>
          </a:p>
          <a:p>
            <a:pPr lvl="1"/>
            <a:r>
              <a:rPr lang="fr-FR" dirty="0" smtClean="0"/>
              <a:t>Afficher des données en tableau</a:t>
            </a:r>
          </a:p>
          <a:p>
            <a:pPr lvl="1"/>
            <a:endParaRPr lang="fr-FR" dirty="0"/>
          </a:p>
          <a:p>
            <a:r>
              <a:rPr lang="fr-FR" dirty="0" smtClean="0"/>
              <a:t>Mauvais usage :</a:t>
            </a:r>
          </a:p>
          <a:p>
            <a:pPr lvl="1"/>
            <a:r>
              <a:rPr lang="fr-FR" dirty="0" smtClean="0"/>
              <a:t>Utilisation pour le design.</a:t>
            </a:r>
          </a:p>
          <a:p>
            <a:pPr lvl="1"/>
            <a:r>
              <a:rPr lang="fr-FR" dirty="0" smtClean="0"/>
              <a:t>Utilisation d’attribut interdit. (border, …)</a:t>
            </a:r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xHTML</a:t>
            </a:r>
            <a:r>
              <a:rPr lang="fr-FR" dirty="0" smtClean="0"/>
              <a:t>: Les tableaux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40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Structure principale :</a:t>
            </a:r>
          </a:p>
          <a:p>
            <a:pPr lvl="1"/>
            <a:r>
              <a:rPr lang="fr-FR" dirty="0" smtClean="0"/>
              <a:t>&lt;table&gt;…&lt;/table&gt;</a:t>
            </a:r>
          </a:p>
          <a:p>
            <a:pPr lvl="1"/>
            <a:r>
              <a:rPr lang="fr-FR" dirty="0" smtClean="0"/>
              <a:t>Diviser en ligne : &lt;tr&gt;…&lt;/tr&gt; (« table </a:t>
            </a:r>
            <a:r>
              <a:rPr lang="fr-FR" dirty="0" err="1" smtClean="0"/>
              <a:t>rows</a:t>
            </a:r>
            <a:r>
              <a:rPr lang="fr-FR" dirty="0" smtClean="0"/>
              <a:t> »)</a:t>
            </a:r>
          </a:p>
          <a:p>
            <a:pPr lvl="1"/>
            <a:r>
              <a:rPr lang="fr-FR" dirty="0" smtClean="0"/>
              <a:t>Chaque ligne peut contenir :</a:t>
            </a:r>
          </a:p>
          <a:p>
            <a:pPr lvl="2"/>
            <a:r>
              <a:rPr lang="fr-FR" dirty="0" smtClean="0"/>
              <a:t>Des entêtes : &lt;th&gt;…&lt;/th&gt; (« table header »)</a:t>
            </a:r>
          </a:p>
          <a:p>
            <a:pPr lvl="2"/>
            <a:r>
              <a:rPr lang="fr-FR" dirty="0" smtClean="0"/>
              <a:t>Des données: &lt;td&gt;…&lt;/td&gt; (« table data »)</a:t>
            </a:r>
          </a:p>
          <a:p>
            <a:pPr lvl="1"/>
            <a:r>
              <a:rPr lang="fr-FR" dirty="0" smtClean="0"/>
              <a:t>Les balises &lt;th&gt; et &lt;td&gt; forment des cellules.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xHTML</a:t>
            </a:r>
            <a:r>
              <a:rPr lang="fr-FR" dirty="0" smtClean="0"/>
              <a:t>: Les tableaux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505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27584" y="2492896"/>
            <a:ext cx="7408333" cy="3450696"/>
          </a:xfrm>
        </p:spPr>
        <p:txBody>
          <a:bodyPr>
            <a:normAutofit fontScale="55000" lnSpcReduction="20000"/>
          </a:bodyPr>
          <a:lstStyle/>
          <a:p>
            <a:r>
              <a:rPr lang="fr-FR" sz="4400" dirty="0" smtClean="0"/>
              <a:t>Exemple:</a:t>
            </a:r>
          </a:p>
          <a:p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&lt;table&gt;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</a:t>
            </a:r>
            <a:r>
              <a:rPr lang="en-US" b="1" dirty="0" err="1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tr</a:t>
            </a:r>
            <a:r>
              <a:rPr lang="en-US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		</a:t>
            </a:r>
            <a:r>
              <a:rPr lang="en-US" b="1" dirty="0" smtClean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</a:t>
            </a:r>
            <a:r>
              <a:rPr lang="fr-FR" b="1" dirty="0" smtClean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th&gt;</a:t>
            </a:r>
            <a:r>
              <a:rPr lang="fr-FR" dirty="0" smtClean="0">
                <a:solidFill>
                  <a:srgbClr val="4D4D4D"/>
                </a:solidFill>
                <a:latin typeface="Courier New" pitchFamily="1" charset="0"/>
                <a:cs typeface="Courier New" pitchFamily="1" charset="0"/>
              </a:rPr>
              <a:t>Ligne</a:t>
            </a:r>
            <a:r>
              <a:rPr lang="en-US" dirty="0" smtClean="0">
                <a:solidFill>
                  <a:srgbClr val="4D4D4D"/>
                </a:solidFill>
                <a:latin typeface="Courier New" pitchFamily="1" charset="0"/>
                <a:cs typeface="Courier New" pitchFamily="1" charset="0"/>
              </a:rPr>
              <a:t> 1, </a:t>
            </a:r>
            <a:r>
              <a:rPr lang="en-US" dirty="0" err="1" smtClean="0">
                <a:solidFill>
                  <a:srgbClr val="4D4D4D"/>
                </a:solidFill>
                <a:latin typeface="Courier New" pitchFamily="1" charset="0"/>
                <a:cs typeface="Courier New" pitchFamily="1" charset="0"/>
              </a:rPr>
              <a:t>Entête</a:t>
            </a:r>
            <a:r>
              <a:rPr lang="en-US" dirty="0" smtClean="0">
                <a:solidFill>
                  <a:srgbClr val="4D4D4D"/>
                </a:solidFill>
                <a:latin typeface="Courier New" pitchFamily="1" charset="0"/>
                <a:cs typeface="Courier New" pitchFamily="1" charset="0"/>
              </a:rPr>
              <a:t> 1</a:t>
            </a:r>
            <a:r>
              <a:rPr lang="en-US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&lt;/</a:t>
            </a:r>
            <a:r>
              <a:rPr lang="en-US" b="1" dirty="0" err="1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th</a:t>
            </a:r>
            <a:r>
              <a:rPr lang="en-US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		</a:t>
            </a:r>
            <a:r>
              <a:rPr lang="en-US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th</a:t>
            </a:r>
            <a:r>
              <a:rPr lang="en-US" b="1" dirty="0" smtClean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&gt;</a:t>
            </a:r>
            <a:r>
              <a:rPr lang="fr-FR" dirty="0">
                <a:solidFill>
                  <a:srgbClr val="4D4D4D"/>
                </a:solidFill>
                <a:latin typeface="Courier New" pitchFamily="1" charset="0"/>
                <a:cs typeface="Courier New" pitchFamily="1" charset="0"/>
              </a:rPr>
              <a:t>Ligne</a:t>
            </a:r>
            <a:r>
              <a:rPr lang="en-US" dirty="0" smtClean="0">
                <a:solidFill>
                  <a:srgbClr val="4D4D4D"/>
                </a:solidFill>
                <a:latin typeface="Courier New" pitchFamily="1" charset="0"/>
                <a:cs typeface="Courier New" pitchFamily="1" charset="0"/>
              </a:rPr>
              <a:t> </a:t>
            </a:r>
            <a:r>
              <a:rPr lang="en-US" dirty="0">
                <a:solidFill>
                  <a:srgbClr val="4D4D4D"/>
                </a:solidFill>
                <a:latin typeface="Courier New" pitchFamily="1" charset="0"/>
                <a:cs typeface="Courier New" pitchFamily="1" charset="0"/>
              </a:rPr>
              <a:t>1, </a:t>
            </a:r>
            <a:r>
              <a:rPr lang="en-US" dirty="0" err="1">
                <a:solidFill>
                  <a:srgbClr val="4D4D4D"/>
                </a:solidFill>
                <a:latin typeface="Courier New" pitchFamily="1" charset="0"/>
                <a:cs typeface="Courier New" pitchFamily="1" charset="0"/>
              </a:rPr>
              <a:t>Entête</a:t>
            </a:r>
            <a:r>
              <a:rPr lang="en-US" dirty="0">
                <a:solidFill>
                  <a:srgbClr val="4D4D4D"/>
                </a:solidFill>
                <a:latin typeface="Courier New" pitchFamily="1" charset="0"/>
                <a:cs typeface="Courier New" pitchFamily="1" charset="0"/>
              </a:rPr>
              <a:t> </a:t>
            </a:r>
            <a:r>
              <a:rPr lang="en-US" dirty="0" smtClean="0">
                <a:solidFill>
                  <a:srgbClr val="4D4D4D"/>
                </a:solidFill>
                <a:latin typeface="Courier New" pitchFamily="1" charset="0"/>
                <a:cs typeface="Courier New" pitchFamily="1" charset="0"/>
              </a:rPr>
              <a:t>2</a:t>
            </a:r>
            <a:r>
              <a:rPr lang="en-US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&lt;/</a:t>
            </a:r>
            <a:r>
              <a:rPr lang="en-US" b="1" dirty="0" err="1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th</a:t>
            </a:r>
            <a:r>
              <a:rPr lang="en-US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&lt;/</a:t>
            </a:r>
            <a:r>
              <a:rPr lang="en-US" b="1" dirty="0" err="1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tr</a:t>
            </a:r>
            <a:r>
              <a:rPr lang="en-US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</a:t>
            </a:r>
            <a:r>
              <a:rPr lang="en-US" b="1" dirty="0" err="1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tr</a:t>
            </a:r>
            <a:r>
              <a:rPr lang="en-US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		</a:t>
            </a:r>
            <a:r>
              <a:rPr lang="en-US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</a:t>
            </a:r>
            <a:r>
              <a:rPr lang="en-US" b="1" dirty="0" smtClean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td&gt;</a:t>
            </a:r>
            <a:r>
              <a:rPr lang="fr-FR" dirty="0">
                <a:solidFill>
                  <a:srgbClr val="4D4D4D"/>
                </a:solidFill>
                <a:latin typeface="Courier New" pitchFamily="1" charset="0"/>
                <a:cs typeface="Courier New" pitchFamily="1" charset="0"/>
              </a:rPr>
              <a:t>Ligne</a:t>
            </a:r>
            <a:r>
              <a:rPr lang="en-US" dirty="0" smtClean="0">
                <a:solidFill>
                  <a:srgbClr val="4D4D4D"/>
                </a:solidFill>
                <a:latin typeface="Courier New" pitchFamily="1" charset="0"/>
                <a:cs typeface="Courier New" pitchFamily="1" charset="0"/>
              </a:rPr>
              <a:t> </a:t>
            </a:r>
            <a:r>
              <a:rPr lang="en-US" dirty="0">
                <a:solidFill>
                  <a:srgbClr val="4D4D4D"/>
                </a:solidFill>
                <a:latin typeface="Courier New" pitchFamily="1" charset="0"/>
                <a:cs typeface="Courier New" pitchFamily="1" charset="0"/>
              </a:rPr>
              <a:t>2, </a:t>
            </a:r>
            <a:r>
              <a:rPr lang="en-US" dirty="0" smtClean="0">
                <a:solidFill>
                  <a:srgbClr val="4D4D4D"/>
                </a:solidFill>
                <a:latin typeface="Courier New" pitchFamily="1" charset="0"/>
                <a:cs typeface="Courier New" pitchFamily="1" charset="0"/>
              </a:rPr>
              <a:t>Cellule 1</a:t>
            </a:r>
            <a:r>
              <a:rPr lang="en-US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&lt;/td&gt;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		</a:t>
            </a:r>
            <a:r>
              <a:rPr lang="en-US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</a:t>
            </a:r>
            <a:r>
              <a:rPr lang="en-US" b="1" dirty="0" smtClean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td&gt;</a:t>
            </a:r>
            <a:r>
              <a:rPr lang="fr-FR" dirty="0">
                <a:solidFill>
                  <a:srgbClr val="4D4D4D"/>
                </a:solidFill>
                <a:latin typeface="Courier New" pitchFamily="1" charset="0"/>
                <a:cs typeface="Courier New" pitchFamily="1" charset="0"/>
              </a:rPr>
              <a:t>Ligne</a:t>
            </a:r>
            <a:r>
              <a:rPr lang="en-US" dirty="0" smtClean="0">
                <a:solidFill>
                  <a:srgbClr val="4D4D4D"/>
                </a:solidFill>
                <a:latin typeface="Courier New" pitchFamily="1" charset="0"/>
                <a:cs typeface="Courier New" pitchFamily="1" charset="0"/>
              </a:rPr>
              <a:t> </a:t>
            </a:r>
            <a:r>
              <a:rPr lang="en-US" dirty="0">
                <a:solidFill>
                  <a:srgbClr val="4D4D4D"/>
                </a:solidFill>
                <a:latin typeface="Courier New" pitchFamily="1" charset="0"/>
                <a:cs typeface="Courier New" pitchFamily="1" charset="0"/>
              </a:rPr>
              <a:t>2, Cellule </a:t>
            </a:r>
            <a:r>
              <a:rPr lang="en-US" dirty="0" smtClean="0">
                <a:solidFill>
                  <a:srgbClr val="4D4D4D"/>
                </a:solidFill>
                <a:latin typeface="Courier New" pitchFamily="1" charset="0"/>
                <a:cs typeface="Courier New" pitchFamily="1" charset="0"/>
              </a:rPr>
              <a:t>2</a:t>
            </a:r>
            <a:r>
              <a:rPr lang="en-US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&lt;/td&gt;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&lt;/</a:t>
            </a:r>
            <a:r>
              <a:rPr lang="en-US" b="1" dirty="0" err="1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tr</a:t>
            </a:r>
            <a:r>
              <a:rPr lang="en-US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</a:t>
            </a:r>
            <a:r>
              <a:rPr lang="en-US" b="1" dirty="0" err="1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tr</a:t>
            </a:r>
            <a:r>
              <a:rPr lang="en-US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		</a:t>
            </a:r>
            <a:r>
              <a:rPr lang="en-US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</a:t>
            </a:r>
            <a:r>
              <a:rPr lang="en-US" b="1" dirty="0" smtClean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td&gt;</a:t>
            </a:r>
            <a:r>
              <a:rPr lang="fr-FR" dirty="0">
                <a:solidFill>
                  <a:srgbClr val="4D4D4D"/>
                </a:solidFill>
                <a:latin typeface="Courier New" pitchFamily="1" charset="0"/>
                <a:cs typeface="Courier New" pitchFamily="1" charset="0"/>
              </a:rPr>
              <a:t>Ligne</a:t>
            </a:r>
            <a:r>
              <a:rPr lang="en-US" dirty="0" smtClean="0">
                <a:solidFill>
                  <a:srgbClr val="4D4D4D"/>
                </a:solidFill>
                <a:latin typeface="Courier New" pitchFamily="1" charset="0"/>
                <a:cs typeface="Courier New" pitchFamily="1" charset="0"/>
              </a:rPr>
              <a:t> </a:t>
            </a:r>
            <a:r>
              <a:rPr lang="en-US" dirty="0">
                <a:solidFill>
                  <a:srgbClr val="4D4D4D"/>
                </a:solidFill>
                <a:latin typeface="Courier New" pitchFamily="1" charset="0"/>
                <a:cs typeface="Courier New" pitchFamily="1" charset="0"/>
              </a:rPr>
              <a:t>3, Cellule </a:t>
            </a:r>
            <a:r>
              <a:rPr lang="en-US" dirty="0" smtClean="0">
                <a:solidFill>
                  <a:srgbClr val="4D4D4D"/>
                </a:solidFill>
                <a:latin typeface="Courier New" pitchFamily="1" charset="0"/>
                <a:cs typeface="Courier New" pitchFamily="1" charset="0"/>
              </a:rPr>
              <a:t>1</a:t>
            </a:r>
            <a:r>
              <a:rPr lang="en-US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&lt;/td&gt;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		</a:t>
            </a:r>
            <a:r>
              <a:rPr lang="en-US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</a:t>
            </a:r>
            <a:r>
              <a:rPr lang="en-US" b="1" dirty="0" smtClean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td&gt;</a:t>
            </a:r>
            <a:r>
              <a:rPr lang="fr-FR" dirty="0">
                <a:solidFill>
                  <a:srgbClr val="4D4D4D"/>
                </a:solidFill>
                <a:latin typeface="Courier New" pitchFamily="1" charset="0"/>
                <a:cs typeface="Courier New" pitchFamily="1" charset="0"/>
              </a:rPr>
              <a:t>Ligne</a:t>
            </a:r>
            <a:r>
              <a:rPr lang="en-US" dirty="0" smtClean="0">
                <a:solidFill>
                  <a:srgbClr val="4D4D4D"/>
                </a:solidFill>
                <a:latin typeface="Courier New" pitchFamily="1" charset="0"/>
                <a:cs typeface="Courier New" pitchFamily="1" charset="0"/>
              </a:rPr>
              <a:t> </a:t>
            </a:r>
            <a:r>
              <a:rPr lang="en-US" dirty="0">
                <a:solidFill>
                  <a:srgbClr val="4D4D4D"/>
                </a:solidFill>
                <a:latin typeface="Courier New" pitchFamily="1" charset="0"/>
                <a:cs typeface="Courier New" pitchFamily="1" charset="0"/>
              </a:rPr>
              <a:t>3, Cellule </a:t>
            </a:r>
            <a:r>
              <a:rPr lang="en-US" dirty="0" smtClean="0">
                <a:solidFill>
                  <a:srgbClr val="4D4D4D"/>
                </a:solidFill>
                <a:latin typeface="Courier New" pitchFamily="1" charset="0"/>
                <a:cs typeface="Courier New" pitchFamily="1" charset="0"/>
              </a:rPr>
              <a:t>2</a:t>
            </a:r>
            <a:r>
              <a:rPr lang="en-US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&lt;/td&gt;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&lt;/</a:t>
            </a:r>
            <a:r>
              <a:rPr lang="en-US" b="1" dirty="0" err="1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tr</a:t>
            </a:r>
            <a:r>
              <a:rPr lang="en-US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&lt;/table&gt;</a:t>
            </a:r>
            <a:endParaRPr lang="fr-FR" b="1" dirty="0">
              <a:solidFill>
                <a:srgbClr val="0070C0"/>
              </a:solidFill>
              <a:latin typeface="Courier New" pitchFamily="1" charset="0"/>
              <a:cs typeface="Courier New" pitchFamily="1" charset="0"/>
            </a:endParaRP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xHTML</a:t>
            </a:r>
            <a:r>
              <a:rPr lang="fr-FR" dirty="0" smtClean="0"/>
              <a:t>: Les tableaux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605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sz="6200" dirty="0" smtClean="0"/>
              <a:t>Fusionner des cellules </a:t>
            </a:r>
          </a:p>
          <a:p>
            <a:pPr lvl="1"/>
            <a:r>
              <a:rPr lang="fr-FR" sz="6200" dirty="0" err="1" smtClean="0"/>
              <a:t>colspan</a:t>
            </a:r>
            <a:r>
              <a:rPr lang="fr-FR" sz="6200" dirty="0" smtClean="0"/>
              <a:t>: largeur en nombre de cellules.</a:t>
            </a:r>
          </a:p>
          <a:p>
            <a:pPr lvl="1"/>
            <a:r>
              <a:rPr lang="fr-FR" sz="6200" dirty="0" err="1" smtClean="0"/>
              <a:t>rowspan</a:t>
            </a:r>
            <a:r>
              <a:rPr lang="fr-FR" sz="6200" dirty="0" smtClean="0"/>
              <a:t>: hauteur en nombre de lignes.</a:t>
            </a:r>
          </a:p>
          <a:p>
            <a:r>
              <a:rPr lang="fr-FR" sz="6200" dirty="0" smtClean="0"/>
              <a:t>Exemple:</a:t>
            </a:r>
          </a:p>
          <a:p>
            <a:endParaRPr lang="fr-FR" sz="6200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70C0"/>
                </a:solidFill>
                <a:latin typeface="Verdana" pitchFamily="1" charset="0"/>
              </a:rPr>
              <a:t>&lt;table&gt;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70C0"/>
                </a:solidFill>
                <a:latin typeface="Verdana" pitchFamily="1" charset="0"/>
              </a:rPr>
              <a:t>	&lt;tr&gt;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70C0"/>
                </a:solidFill>
                <a:latin typeface="Verdana" pitchFamily="1" charset="0"/>
              </a:rPr>
              <a:t>		&lt;th </a:t>
            </a:r>
            <a:r>
              <a:rPr lang="fr-FR" b="1" dirty="0" err="1">
                <a:solidFill>
                  <a:srgbClr val="C00000"/>
                </a:solidFill>
                <a:latin typeface="Verdana" pitchFamily="1" charset="0"/>
              </a:rPr>
              <a:t>colspan</a:t>
            </a:r>
            <a:r>
              <a:rPr lang="fr-FR" dirty="0">
                <a:solidFill>
                  <a:srgbClr val="5F5F5F"/>
                </a:solidFill>
                <a:latin typeface="Verdana" pitchFamily="1" charset="0"/>
              </a:rPr>
              <a:t>="</a:t>
            </a:r>
            <a:r>
              <a:rPr lang="fr-FR" dirty="0">
                <a:solidFill>
                  <a:srgbClr val="00B050"/>
                </a:solidFill>
                <a:latin typeface="Verdana" pitchFamily="1" charset="0"/>
              </a:rPr>
              <a:t>2</a:t>
            </a:r>
            <a:r>
              <a:rPr lang="fr-FR" dirty="0" smtClean="0">
                <a:solidFill>
                  <a:srgbClr val="5F5F5F"/>
                </a:solidFill>
                <a:latin typeface="Verdana" pitchFamily="1" charset="0"/>
              </a:rPr>
              <a:t>"</a:t>
            </a:r>
            <a:r>
              <a:rPr lang="fr-FR" dirty="0" smtClean="0">
                <a:solidFill>
                  <a:srgbClr val="0070C0"/>
                </a:solidFill>
                <a:latin typeface="Verdana" pitchFamily="1" charset="0"/>
              </a:rPr>
              <a:t>&gt;</a:t>
            </a:r>
            <a:r>
              <a:rPr lang="fr-FR" dirty="0" smtClean="0">
                <a:solidFill>
                  <a:srgbClr val="5F5F5F"/>
                </a:solidFill>
                <a:latin typeface="Verdana" pitchFamily="1" charset="0"/>
              </a:rPr>
              <a:t>Entête</a:t>
            </a:r>
            <a:r>
              <a:rPr lang="fr-FR" dirty="0" smtClean="0">
                <a:solidFill>
                  <a:srgbClr val="0070C0"/>
                </a:solidFill>
                <a:latin typeface="Verdana" pitchFamily="1" charset="0"/>
              </a:rPr>
              <a:t>&lt;/</a:t>
            </a:r>
            <a:r>
              <a:rPr lang="fr-FR" dirty="0">
                <a:solidFill>
                  <a:srgbClr val="0070C0"/>
                </a:solidFill>
                <a:latin typeface="Verdana" pitchFamily="1" charset="0"/>
              </a:rPr>
              <a:t>th&gt;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70C0"/>
                </a:solidFill>
                <a:latin typeface="Verdana" pitchFamily="1" charset="0"/>
              </a:rPr>
              <a:t>	&lt;/tr&gt;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70C0"/>
                </a:solidFill>
                <a:latin typeface="Verdana" pitchFamily="1" charset="0"/>
              </a:rPr>
              <a:t>	&lt;tr&gt;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70C0"/>
                </a:solidFill>
                <a:latin typeface="Verdana" pitchFamily="1" charset="0"/>
              </a:rPr>
              <a:t>		&lt;td&gt;1&lt;/td&gt;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70C0"/>
                </a:solidFill>
                <a:latin typeface="Verdana" pitchFamily="1" charset="0"/>
              </a:rPr>
              <a:t>		&lt;td </a:t>
            </a:r>
            <a:r>
              <a:rPr lang="fr-FR" b="1" dirty="0" err="1">
                <a:solidFill>
                  <a:srgbClr val="C00000"/>
                </a:solidFill>
                <a:latin typeface="Verdana" pitchFamily="1" charset="0"/>
              </a:rPr>
              <a:t>rowspan</a:t>
            </a:r>
            <a:r>
              <a:rPr lang="fr-FR" dirty="0">
                <a:solidFill>
                  <a:srgbClr val="5F5F5F"/>
                </a:solidFill>
                <a:latin typeface="Verdana" pitchFamily="1" charset="0"/>
              </a:rPr>
              <a:t>="</a:t>
            </a:r>
            <a:r>
              <a:rPr lang="fr-FR" dirty="0">
                <a:solidFill>
                  <a:srgbClr val="00B050"/>
                </a:solidFill>
                <a:latin typeface="Verdana" pitchFamily="1" charset="0"/>
              </a:rPr>
              <a:t>2</a:t>
            </a:r>
            <a:r>
              <a:rPr lang="fr-FR" dirty="0" smtClean="0">
                <a:solidFill>
                  <a:srgbClr val="5F5F5F"/>
                </a:solidFill>
                <a:latin typeface="Verdana" pitchFamily="1" charset="0"/>
              </a:rPr>
              <a:t>"</a:t>
            </a:r>
            <a:r>
              <a:rPr lang="fr-FR" dirty="0" smtClean="0">
                <a:solidFill>
                  <a:srgbClr val="0070C0"/>
                </a:solidFill>
                <a:latin typeface="Verdana" pitchFamily="1" charset="0"/>
              </a:rPr>
              <a:t>&gt;</a:t>
            </a:r>
            <a:r>
              <a:rPr lang="fr-FR" dirty="0" smtClean="0">
                <a:solidFill>
                  <a:srgbClr val="5F5F5F"/>
                </a:solidFill>
                <a:latin typeface="Verdana" pitchFamily="1" charset="0"/>
              </a:rPr>
              <a:t>Fusionne 2 lignes</a:t>
            </a:r>
            <a:r>
              <a:rPr lang="fr-FR" dirty="0" smtClean="0">
                <a:solidFill>
                  <a:srgbClr val="0070C0"/>
                </a:solidFill>
                <a:latin typeface="Verdana" pitchFamily="1" charset="0"/>
              </a:rPr>
              <a:t>&lt;/</a:t>
            </a:r>
            <a:r>
              <a:rPr lang="fr-FR" dirty="0">
                <a:solidFill>
                  <a:srgbClr val="0070C0"/>
                </a:solidFill>
                <a:latin typeface="Verdana" pitchFamily="1" charset="0"/>
              </a:rPr>
              <a:t>td&gt;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70C0"/>
                </a:solidFill>
                <a:latin typeface="Verdana" pitchFamily="1" charset="0"/>
              </a:rPr>
              <a:t>	&lt;/tr&gt;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70C0"/>
                </a:solidFill>
                <a:latin typeface="Verdana" pitchFamily="1" charset="0"/>
              </a:rPr>
              <a:t>	&lt;tr&gt;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70C0"/>
                </a:solidFill>
                <a:latin typeface="Verdana" pitchFamily="1" charset="0"/>
              </a:rPr>
              <a:t>		&lt;td&gt;</a:t>
            </a:r>
            <a:r>
              <a:rPr lang="fr-FR" dirty="0">
                <a:solidFill>
                  <a:srgbClr val="5F5F5F"/>
                </a:solidFill>
                <a:latin typeface="Verdana" pitchFamily="1" charset="0"/>
              </a:rPr>
              <a:t>2</a:t>
            </a:r>
            <a:r>
              <a:rPr lang="fr-FR" dirty="0">
                <a:solidFill>
                  <a:srgbClr val="0070C0"/>
                </a:solidFill>
                <a:latin typeface="Verdana" pitchFamily="1" charset="0"/>
              </a:rPr>
              <a:t>&lt;/td&gt;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70C0"/>
                </a:solidFill>
                <a:latin typeface="Verdana" pitchFamily="1" charset="0"/>
              </a:rPr>
              <a:t>	&lt;/tr&gt;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70C0"/>
                </a:solidFill>
                <a:latin typeface="Verdana" pitchFamily="1" charset="0"/>
              </a:rPr>
              <a:t>	&lt;tr&gt;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70C0"/>
                </a:solidFill>
                <a:latin typeface="Verdana" pitchFamily="1" charset="0"/>
              </a:rPr>
              <a:t>		&lt;td </a:t>
            </a:r>
            <a:r>
              <a:rPr lang="fr-FR" b="1" dirty="0" err="1">
                <a:solidFill>
                  <a:srgbClr val="C00000"/>
                </a:solidFill>
                <a:latin typeface="Verdana" pitchFamily="1" charset="0"/>
              </a:rPr>
              <a:t>colspan</a:t>
            </a:r>
            <a:r>
              <a:rPr lang="fr-FR" dirty="0">
                <a:solidFill>
                  <a:srgbClr val="5F5F5F"/>
                </a:solidFill>
                <a:latin typeface="Verdana" pitchFamily="1" charset="0"/>
              </a:rPr>
              <a:t>="</a:t>
            </a:r>
            <a:r>
              <a:rPr lang="fr-FR" dirty="0">
                <a:solidFill>
                  <a:srgbClr val="00B050"/>
                </a:solidFill>
                <a:latin typeface="Verdana" pitchFamily="1" charset="0"/>
              </a:rPr>
              <a:t>2</a:t>
            </a:r>
            <a:r>
              <a:rPr lang="fr-FR" dirty="0" smtClean="0">
                <a:solidFill>
                  <a:srgbClr val="5F5F5F"/>
                </a:solidFill>
                <a:latin typeface="Verdana" pitchFamily="1" charset="0"/>
              </a:rPr>
              <a:t>"</a:t>
            </a:r>
            <a:r>
              <a:rPr lang="fr-FR" dirty="0" smtClean="0">
                <a:solidFill>
                  <a:srgbClr val="0070C0"/>
                </a:solidFill>
                <a:latin typeface="Verdana" pitchFamily="1" charset="0"/>
              </a:rPr>
              <a:t>&gt;F</a:t>
            </a:r>
            <a:r>
              <a:rPr lang="fr-FR" dirty="0" smtClean="0">
                <a:solidFill>
                  <a:srgbClr val="5F5F5F"/>
                </a:solidFill>
                <a:latin typeface="Verdana" pitchFamily="1" charset="0"/>
              </a:rPr>
              <a:t>usionne 2 cellules</a:t>
            </a:r>
            <a:r>
              <a:rPr lang="fr-FR" dirty="0" smtClean="0">
                <a:solidFill>
                  <a:srgbClr val="0070C0"/>
                </a:solidFill>
                <a:latin typeface="Verdana" pitchFamily="1" charset="0"/>
              </a:rPr>
              <a:t>&lt;/</a:t>
            </a:r>
            <a:r>
              <a:rPr lang="fr-FR" dirty="0">
                <a:solidFill>
                  <a:srgbClr val="0070C0"/>
                </a:solidFill>
                <a:latin typeface="Verdana" pitchFamily="1" charset="0"/>
              </a:rPr>
              <a:t>td&gt;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70C0"/>
                </a:solidFill>
                <a:latin typeface="Verdana" pitchFamily="1" charset="0"/>
              </a:rPr>
              <a:t>	&lt;/tr&gt;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70C0"/>
                </a:solidFill>
                <a:latin typeface="Verdana" pitchFamily="1" charset="0"/>
              </a:rPr>
              <a:t>&lt;/table&gt; 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xHTML</a:t>
            </a:r>
            <a:r>
              <a:rPr lang="fr-FR" dirty="0" smtClean="0"/>
              <a:t>: Les tableaux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13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Attribut interdit :</a:t>
            </a:r>
          </a:p>
          <a:p>
            <a:pPr lvl="1"/>
            <a:r>
              <a:rPr lang="fr-FR" dirty="0"/>
              <a:t>b</a:t>
            </a:r>
            <a:r>
              <a:rPr lang="fr-FR" dirty="0" smtClean="0"/>
              <a:t>order</a:t>
            </a:r>
          </a:p>
          <a:p>
            <a:pPr lvl="1"/>
            <a:r>
              <a:rPr lang="fr-FR" dirty="0" err="1"/>
              <a:t>a</a:t>
            </a:r>
            <a:r>
              <a:rPr lang="fr-FR" dirty="0" err="1" smtClean="0"/>
              <a:t>lign</a:t>
            </a:r>
            <a:endParaRPr lang="fr-FR" dirty="0" smtClean="0"/>
          </a:p>
          <a:p>
            <a:pPr lvl="1"/>
            <a:r>
              <a:rPr lang="fr-FR" dirty="0" err="1" smtClean="0"/>
              <a:t>valign</a:t>
            </a:r>
            <a:endParaRPr lang="fr-FR" dirty="0" smtClean="0"/>
          </a:p>
          <a:p>
            <a:pPr lvl="1"/>
            <a:r>
              <a:rPr lang="fr-FR" dirty="0" err="1" smtClean="0"/>
              <a:t>width</a:t>
            </a:r>
            <a:endParaRPr lang="fr-FR" dirty="0" smtClean="0"/>
          </a:p>
          <a:p>
            <a:pPr lvl="1"/>
            <a:r>
              <a:rPr lang="fr-FR" dirty="0" err="1" smtClean="0"/>
              <a:t>height</a:t>
            </a:r>
            <a:endParaRPr lang="fr-FR" dirty="0" smtClean="0"/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xHTML</a:t>
            </a:r>
            <a:r>
              <a:rPr lang="fr-FR" dirty="0" smtClean="0"/>
              <a:t>: Les tableaux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64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Objectifs: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Découvrir ce qu’est les formulaires</a:t>
            </a:r>
          </a:p>
          <a:p>
            <a:pPr lvl="1"/>
            <a:r>
              <a:rPr lang="fr-FR" dirty="0" smtClean="0"/>
              <a:t>Créer des formulaires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xHTML</a:t>
            </a:r>
            <a:r>
              <a:rPr lang="fr-FR" dirty="0" smtClean="0"/>
              <a:t>: Les formulaires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852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</a:t>
            </a:r>
          </a:p>
          <a:p>
            <a:endParaRPr lang="fr-FR" dirty="0"/>
          </a:p>
          <a:p>
            <a:r>
              <a:rPr lang="fr-FR" dirty="0" smtClean="0"/>
              <a:t>Important pour du web dynamique</a:t>
            </a:r>
          </a:p>
          <a:p>
            <a:endParaRPr lang="fr-FR" dirty="0"/>
          </a:p>
          <a:p>
            <a:r>
              <a:rPr lang="fr-FR" dirty="0" smtClean="0"/>
              <a:t>Permet au utilisateur d’insérer des données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xHTML</a:t>
            </a:r>
            <a:r>
              <a:rPr lang="fr-FR" dirty="0" smtClean="0"/>
              <a:t>: Les formulaires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225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Structure principale 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100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</a:t>
            </a:r>
            <a:r>
              <a:rPr lang="fr-FR" sz="1100" b="1" dirty="0" err="1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form</a:t>
            </a:r>
            <a:r>
              <a:rPr lang="fr-FR" sz="11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 </a:t>
            </a:r>
            <a:r>
              <a:rPr lang="fr-FR" sz="11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id</a:t>
            </a:r>
            <a:r>
              <a:rPr lang="fr-FR" sz="1100" b="1" dirty="0">
                <a:latin typeface="Courier New" pitchFamily="1" charset="0"/>
                <a:cs typeface="Courier New" pitchFamily="1" charset="0"/>
              </a:rPr>
              <a:t>=</a:t>
            </a:r>
            <a:r>
              <a:rPr lang="fr-FR" sz="1100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fr-FR" sz="1100" dirty="0" err="1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myForm</a:t>
            </a:r>
            <a:r>
              <a:rPr lang="fr-FR" sz="1100" dirty="0">
                <a:latin typeface="Courier New" pitchFamily="1" charset="0"/>
                <a:cs typeface="Courier New" pitchFamily="1" charset="0"/>
              </a:rPr>
              <a:t>" </a:t>
            </a:r>
            <a:r>
              <a:rPr lang="fr-FR" sz="11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action</a:t>
            </a:r>
            <a:r>
              <a:rPr lang="fr-FR" sz="1100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fr-FR" sz="1100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page.html</a:t>
            </a:r>
            <a:r>
              <a:rPr lang="fr-FR" sz="1100" dirty="0">
                <a:latin typeface="Courier New" pitchFamily="1" charset="0"/>
                <a:cs typeface="Courier New" pitchFamily="1" charset="0"/>
              </a:rPr>
              <a:t>" </a:t>
            </a:r>
            <a:r>
              <a:rPr lang="fr-FR" sz="1100" b="1" dirty="0" err="1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method</a:t>
            </a:r>
            <a:r>
              <a:rPr lang="fr-FR" sz="1100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fr-FR" sz="1100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post</a:t>
            </a:r>
            <a:r>
              <a:rPr lang="fr-FR" sz="1100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fr-FR" sz="1100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100" dirty="0">
                <a:latin typeface="Courier New" pitchFamily="1" charset="0"/>
                <a:cs typeface="Courier New" pitchFamily="1" charset="0"/>
              </a:rPr>
              <a:t>	</a:t>
            </a:r>
            <a:r>
              <a:rPr lang="fr-FR" sz="1100" i="1" dirty="0">
                <a:solidFill>
                  <a:srgbClr val="479B8F"/>
                </a:solidFill>
                <a:latin typeface="Courier New" pitchFamily="1" charset="0"/>
                <a:cs typeface="Courier New" pitchFamily="1" charset="0"/>
              </a:rPr>
              <a:t>&lt;!– </a:t>
            </a:r>
            <a:r>
              <a:rPr lang="fr-FR" sz="1100" i="1" dirty="0" err="1">
                <a:solidFill>
                  <a:srgbClr val="479B8F"/>
                </a:solidFill>
                <a:latin typeface="Courier New" pitchFamily="1" charset="0"/>
                <a:cs typeface="Courier New" pitchFamily="1" charset="0"/>
              </a:rPr>
              <a:t>Form</a:t>
            </a:r>
            <a:r>
              <a:rPr lang="fr-FR" sz="1100" i="1" dirty="0">
                <a:solidFill>
                  <a:srgbClr val="479B8F"/>
                </a:solidFill>
                <a:latin typeface="Courier New" pitchFamily="1" charset="0"/>
                <a:cs typeface="Courier New" pitchFamily="1" charset="0"/>
              </a:rPr>
              <a:t> codes --&gt;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100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&lt;/</a:t>
            </a:r>
            <a:r>
              <a:rPr lang="fr-FR" sz="1100" b="1" dirty="0" err="1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form</a:t>
            </a:r>
            <a:r>
              <a:rPr lang="fr-FR" sz="1100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&gt;</a:t>
            </a:r>
          </a:p>
          <a:p>
            <a:r>
              <a:rPr lang="fr-FR" dirty="0" smtClean="0"/>
              <a:t>action: page à laquelle on va envoyer les données</a:t>
            </a:r>
          </a:p>
          <a:p>
            <a:r>
              <a:rPr lang="fr-FR" dirty="0" err="1" smtClean="0"/>
              <a:t>method</a:t>
            </a:r>
            <a:r>
              <a:rPr lang="fr-FR" dirty="0" smtClean="0"/>
              <a:t>: méthode d’envois</a:t>
            </a:r>
          </a:p>
          <a:p>
            <a:r>
              <a:rPr lang="fr-FR" dirty="0" smtClean="0"/>
              <a:t>L’attribut « id » est obligatoire.</a:t>
            </a:r>
          </a:p>
          <a:p>
            <a:r>
              <a:rPr lang="fr-FR" dirty="0" smtClean="0"/>
              <a:t>L’attribut « </a:t>
            </a:r>
            <a:r>
              <a:rPr lang="fr-FR" dirty="0" err="1" smtClean="0"/>
              <a:t>name</a:t>
            </a:r>
            <a:r>
              <a:rPr lang="fr-FR" dirty="0" smtClean="0"/>
              <a:t> » est interdit.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xHTML</a:t>
            </a:r>
            <a:r>
              <a:rPr lang="fr-FR" dirty="0" smtClean="0"/>
              <a:t>: Les formulaires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67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Méthode d’envoie « GET »:</a:t>
            </a:r>
          </a:p>
          <a:p>
            <a:pPr lvl="1"/>
            <a:r>
              <a:rPr lang="fr-FR" dirty="0" smtClean="0"/>
              <a:t>Les données sont passées par l’URL.</a:t>
            </a:r>
          </a:p>
          <a:p>
            <a:pPr lvl="1"/>
            <a:r>
              <a:rPr lang="fr-FR" dirty="0" smtClean="0"/>
              <a:t>Problèmes de sécurité.</a:t>
            </a:r>
          </a:p>
          <a:p>
            <a:pPr lvl="1"/>
            <a:r>
              <a:rPr lang="fr-FR" dirty="0" smtClean="0"/>
              <a:t>Autorise seulement 255 caractères.</a:t>
            </a:r>
          </a:p>
          <a:p>
            <a:pPr lvl="1"/>
            <a:endParaRPr lang="fr-FR" dirty="0"/>
          </a:p>
          <a:p>
            <a:r>
              <a:rPr lang="fr-FR" dirty="0" smtClean="0"/>
              <a:t>Exemple d’url avec données GET :</a:t>
            </a:r>
          </a:p>
          <a:p>
            <a:pPr lvl="1"/>
            <a:r>
              <a:rPr lang="fr-FR" dirty="0"/>
              <a:t>monsite.fr/</a:t>
            </a:r>
            <a:r>
              <a:rPr lang="fr-FR" dirty="0" err="1"/>
              <a:t>login.php?pseudo</a:t>
            </a:r>
            <a:r>
              <a:rPr lang="fr-FR" dirty="0"/>
              <a:t>=</a:t>
            </a:r>
            <a:r>
              <a:rPr lang="fr-FR" dirty="0" err="1"/>
              <a:t>michu&amp;password</a:t>
            </a:r>
            <a:r>
              <a:rPr lang="fr-FR" dirty="0"/>
              <a:t>=123456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xHTML</a:t>
            </a:r>
            <a:r>
              <a:rPr lang="fr-FR" dirty="0" smtClean="0"/>
              <a:t>: Les formulaires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68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Méthode d’envoie « POST » :</a:t>
            </a:r>
          </a:p>
          <a:p>
            <a:pPr lvl="1"/>
            <a:r>
              <a:rPr lang="fr-FR" dirty="0" smtClean="0"/>
              <a:t>Les données sont passé par l’header http.</a:t>
            </a:r>
          </a:p>
          <a:p>
            <a:pPr lvl="1"/>
            <a:r>
              <a:rPr lang="fr-FR" dirty="0" smtClean="0"/>
              <a:t>Les données sont invisible pour l’utilisateur.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xHTML</a:t>
            </a:r>
            <a:r>
              <a:rPr lang="fr-FR" dirty="0" smtClean="0"/>
              <a:t> : Les formulaires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6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application d’internet</a:t>
            </a:r>
          </a:p>
          <a:p>
            <a:endParaRPr lang="fr-FR" dirty="0" smtClean="0"/>
          </a:p>
          <a:p>
            <a:r>
              <a:rPr lang="fr-FR" dirty="0" smtClean="0"/>
              <a:t>Liens </a:t>
            </a:r>
            <a:r>
              <a:rPr lang="fr-FR" dirty="0" err="1" smtClean="0"/>
              <a:t>HyperTextes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HTTP(s)</a:t>
            </a:r>
          </a:p>
          <a:p>
            <a:endParaRPr lang="fr-FR" dirty="0" smtClean="0"/>
          </a:p>
          <a:p>
            <a:r>
              <a:rPr lang="fr-FR" dirty="0" smtClean="0"/>
              <a:t>Texte &amp; divers Médias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World Wide Web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130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&lt;input /&gt; type « </a:t>
            </a:r>
            <a:r>
              <a:rPr lang="fr-FR" dirty="0" err="1" smtClean="0"/>
              <a:t>text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Affiche un champs de saisie de texte.</a:t>
            </a:r>
          </a:p>
          <a:p>
            <a:pPr lvl="1"/>
            <a:r>
              <a:rPr lang="fr-FR" dirty="0" smtClean="0"/>
              <a:t>Attributs optionnels : size, </a:t>
            </a:r>
            <a:r>
              <a:rPr lang="fr-FR" dirty="0" err="1" smtClean="0"/>
              <a:t>maxlength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Exemple: </a:t>
            </a:r>
          </a:p>
          <a:p>
            <a:pPr lvl="2"/>
            <a:r>
              <a:rPr lang="fr-FR" sz="1400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</a:t>
            </a:r>
            <a:r>
              <a:rPr lang="fr-FR" sz="14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input</a:t>
            </a:r>
            <a:r>
              <a:rPr lang="fr-FR" sz="1400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 </a:t>
            </a:r>
            <a:r>
              <a:rPr lang="fr-FR" sz="1400" b="1" dirty="0" smtClean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type</a:t>
            </a:r>
            <a:r>
              <a:rPr lang="fr-FR" sz="1400" dirty="0">
                <a:solidFill>
                  <a:srgbClr val="5F5F5F"/>
                </a:solidFill>
                <a:latin typeface="Courier New" pitchFamily="1" charset="0"/>
                <a:cs typeface="Courier New" pitchFamily="1" charset="0"/>
              </a:rPr>
              <a:t>="</a:t>
            </a:r>
            <a:r>
              <a:rPr lang="fr-FR" sz="1400" b="1" dirty="0" err="1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text</a:t>
            </a:r>
            <a:r>
              <a:rPr lang="fr-FR" sz="1400" dirty="0" smtClean="0">
                <a:solidFill>
                  <a:srgbClr val="5F5F5F"/>
                </a:solidFill>
                <a:latin typeface="Courier New" pitchFamily="1" charset="0"/>
                <a:cs typeface="Courier New" pitchFamily="1" charset="0"/>
              </a:rPr>
              <a:t>"</a:t>
            </a:r>
            <a:r>
              <a:rPr lang="fr-FR" sz="1400" dirty="0" smtClean="0">
                <a:latin typeface="Courier New" pitchFamily="1" charset="0"/>
                <a:cs typeface="Courier New" pitchFamily="1" charset="0"/>
              </a:rPr>
              <a:t> </a:t>
            </a:r>
            <a:r>
              <a:rPr lang="fr-FR" sz="1400" b="1" dirty="0" err="1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name</a:t>
            </a:r>
            <a:r>
              <a:rPr lang="fr-FR" sz="1400" dirty="0" smtClean="0">
                <a:solidFill>
                  <a:srgbClr val="5F5F5F"/>
                </a:solidFill>
                <a:latin typeface="Courier New" pitchFamily="1" charset="0"/>
                <a:cs typeface="Courier New" pitchFamily="1" charset="0"/>
              </a:rPr>
              <a:t>="</a:t>
            </a:r>
            <a:r>
              <a:rPr lang="fr-FR" sz="1400" b="1" dirty="0" err="1" smtClean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prenom</a:t>
            </a:r>
            <a:r>
              <a:rPr lang="fr-FR" sz="1400" dirty="0" smtClean="0">
                <a:solidFill>
                  <a:srgbClr val="5F5F5F"/>
                </a:solidFill>
                <a:latin typeface="Courier New" pitchFamily="1" charset="0"/>
                <a:cs typeface="Courier New" pitchFamily="1" charset="0"/>
              </a:rPr>
              <a:t>"</a:t>
            </a:r>
            <a:r>
              <a:rPr lang="fr-FR" sz="1400" dirty="0" smtClean="0">
                <a:latin typeface="Courier New" pitchFamily="1" charset="0"/>
                <a:cs typeface="Courier New" pitchFamily="1" charset="0"/>
              </a:rPr>
              <a:t> </a:t>
            </a:r>
            <a:r>
              <a:rPr lang="fr-FR" sz="14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value</a:t>
            </a:r>
            <a:r>
              <a:rPr lang="fr-FR" sz="1400" dirty="0" smtClean="0">
                <a:solidFill>
                  <a:srgbClr val="5F5F5F"/>
                </a:solidFill>
                <a:latin typeface="Courier New" pitchFamily="1" charset="0"/>
                <a:cs typeface="Courier New" pitchFamily="1" charset="0"/>
              </a:rPr>
              <a:t>="</a:t>
            </a:r>
            <a:r>
              <a:rPr lang="fr-FR" sz="1400" b="1" dirty="0" smtClean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champs texte</a:t>
            </a:r>
            <a:r>
              <a:rPr lang="fr-FR" sz="1400" dirty="0" smtClean="0">
                <a:solidFill>
                  <a:srgbClr val="5F5F5F"/>
                </a:solidFill>
                <a:latin typeface="Courier New" pitchFamily="1" charset="0"/>
                <a:cs typeface="Courier New" pitchFamily="1" charset="0"/>
              </a:rPr>
              <a:t>"</a:t>
            </a:r>
            <a:r>
              <a:rPr lang="fr-FR" sz="1400" dirty="0" smtClean="0">
                <a:latin typeface="Courier New" pitchFamily="1" charset="0"/>
                <a:cs typeface="Courier New" pitchFamily="1" charset="0"/>
              </a:rPr>
              <a:t> </a:t>
            </a:r>
            <a:r>
              <a:rPr lang="fr-FR" sz="1400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/</a:t>
            </a:r>
            <a:r>
              <a:rPr lang="fr-FR" sz="1100" dirty="0">
                <a:solidFill>
                  <a:srgbClr val="0070C0"/>
                </a:solidFill>
                <a:latin typeface="Verdana" pitchFamily="1" charset="0"/>
              </a:rPr>
              <a:t>&gt;</a:t>
            </a:r>
            <a:endParaRPr lang="fr-FR" sz="14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xHTML</a:t>
            </a:r>
            <a:r>
              <a:rPr lang="fr-FR" dirty="0" smtClean="0"/>
              <a:t>: Les formulaires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213507"/>
            <a:ext cx="3960440" cy="974759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071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&lt;input /&gt; type « </a:t>
            </a:r>
            <a:r>
              <a:rPr lang="fr-FR" dirty="0" err="1" smtClean="0"/>
              <a:t>password</a:t>
            </a:r>
            <a:r>
              <a:rPr lang="fr-FR" dirty="0"/>
              <a:t> »</a:t>
            </a:r>
          </a:p>
          <a:p>
            <a:pPr lvl="1"/>
            <a:r>
              <a:rPr lang="fr-FR" dirty="0" smtClean="0"/>
              <a:t>Les caractère saisis sont masqué par des *.</a:t>
            </a:r>
            <a:endParaRPr lang="fr-FR" dirty="0"/>
          </a:p>
          <a:p>
            <a:r>
              <a:rPr lang="fr-FR" dirty="0"/>
              <a:t>Exemple: </a:t>
            </a:r>
          </a:p>
          <a:p>
            <a:pPr lvl="2"/>
            <a:r>
              <a:rPr lang="fr-FR" sz="1400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</a:t>
            </a:r>
            <a:r>
              <a:rPr lang="fr-FR" sz="14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input</a:t>
            </a:r>
            <a:r>
              <a:rPr lang="fr-FR" sz="1400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 </a:t>
            </a:r>
            <a:r>
              <a:rPr lang="fr-FR" sz="14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type</a:t>
            </a:r>
            <a:r>
              <a:rPr lang="fr-FR" sz="1400" dirty="0" smtClean="0">
                <a:solidFill>
                  <a:srgbClr val="5F5F5F"/>
                </a:solidFill>
                <a:latin typeface="Courier New" pitchFamily="1" charset="0"/>
                <a:cs typeface="Courier New" pitchFamily="1" charset="0"/>
              </a:rPr>
              <a:t>="</a:t>
            </a:r>
            <a:r>
              <a:rPr lang="fr-FR" sz="1400" b="1" dirty="0" err="1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password</a:t>
            </a:r>
            <a:r>
              <a:rPr lang="fr-FR" sz="1400" dirty="0" smtClean="0">
                <a:solidFill>
                  <a:srgbClr val="5F5F5F"/>
                </a:solidFill>
                <a:latin typeface="Courier New" pitchFamily="1" charset="0"/>
                <a:cs typeface="Courier New" pitchFamily="1" charset="0"/>
              </a:rPr>
              <a:t>"</a:t>
            </a:r>
            <a:r>
              <a:rPr lang="fr-FR" sz="1400" dirty="0" smtClean="0">
                <a:latin typeface="Courier New" pitchFamily="1" charset="0"/>
                <a:cs typeface="Courier New" pitchFamily="1" charset="0"/>
              </a:rPr>
              <a:t> </a:t>
            </a:r>
            <a:r>
              <a:rPr lang="fr-FR" sz="1400" b="1" dirty="0" err="1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name</a:t>
            </a:r>
            <a:r>
              <a:rPr lang="fr-FR" sz="1400" dirty="0" smtClean="0">
                <a:solidFill>
                  <a:srgbClr val="5F5F5F"/>
                </a:solidFill>
                <a:latin typeface="Courier New" pitchFamily="1" charset="0"/>
                <a:cs typeface="Courier New" pitchFamily="1" charset="0"/>
              </a:rPr>
              <a:t>="</a:t>
            </a:r>
            <a:r>
              <a:rPr lang="fr-FR" sz="1400" b="1" dirty="0" err="1" smtClean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pass</a:t>
            </a:r>
            <a:r>
              <a:rPr lang="fr-FR" sz="1400" dirty="0" smtClean="0">
                <a:solidFill>
                  <a:srgbClr val="5F5F5F"/>
                </a:solidFill>
                <a:latin typeface="Courier New" pitchFamily="1" charset="0"/>
                <a:cs typeface="Courier New" pitchFamily="1" charset="0"/>
              </a:rPr>
              <a:t>"</a:t>
            </a:r>
            <a:r>
              <a:rPr lang="fr-FR" sz="1400" dirty="0" smtClean="0">
                <a:latin typeface="Courier New" pitchFamily="1" charset="0"/>
                <a:cs typeface="Courier New" pitchFamily="1" charset="0"/>
              </a:rPr>
              <a:t> </a:t>
            </a:r>
            <a:r>
              <a:rPr lang="fr-FR" sz="14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value</a:t>
            </a:r>
            <a:r>
              <a:rPr lang="fr-FR" sz="1400" dirty="0" smtClean="0">
                <a:solidFill>
                  <a:srgbClr val="5F5F5F"/>
                </a:solidFill>
                <a:latin typeface="Courier New" pitchFamily="1" charset="0"/>
                <a:cs typeface="Courier New" pitchFamily="1" charset="0"/>
              </a:rPr>
              <a:t>="</a:t>
            </a:r>
            <a:r>
              <a:rPr lang="fr-FR" sz="1400" b="1" dirty="0" smtClean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123456</a:t>
            </a:r>
            <a:r>
              <a:rPr lang="fr-FR" sz="1400" dirty="0" smtClean="0">
                <a:solidFill>
                  <a:srgbClr val="5F5F5F"/>
                </a:solidFill>
                <a:latin typeface="Courier New" pitchFamily="1" charset="0"/>
                <a:cs typeface="Courier New" pitchFamily="1" charset="0"/>
              </a:rPr>
              <a:t>"</a:t>
            </a:r>
            <a:r>
              <a:rPr lang="fr-FR" sz="1400" dirty="0" smtClean="0">
                <a:latin typeface="Courier New" pitchFamily="1" charset="0"/>
                <a:cs typeface="Courier New" pitchFamily="1" charset="0"/>
              </a:rPr>
              <a:t> </a:t>
            </a:r>
            <a:r>
              <a:rPr lang="fr-FR" sz="1400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/</a:t>
            </a:r>
            <a:r>
              <a:rPr lang="fr-FR" sz="1100" dirty="0">
                <a:solidFill>
                  <a:srgbClr val="0070C0"/>
                </a:solidFill>
                <a:latin typeface="Verdana" pitchFamily="1" charset="0"/>
              </a:rPr>
              <a:t>&gt;</a:t>
            </a:r>
            <a:endParaRPr lang="fr-FR" sz="14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xHTML</a:t>
            </a:r>
            <a:r>
              <a:rPr lang="fr-FR" dirty="0"/>
              <a:t>: Les formulaires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81129"/>
            <a:ext cx="4536504" cy="956390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843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&lt;input /&gt; type « </a:t>
            </a:r>
            <a:r>
              <a:rPr lang="fr-FR" dirty="0" err="1" smtClean="0"/>
              <a:t>checkbox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Affiche une case </a:t>
            </a:r>
            <a:r>
              <a:rPr lang="fr-FR" dirty="0" err="1" smtClean="0"/>
              <a:t>cochable</a:t>
            </a:r>
            <a:r>
              <a:rPr lang="fr-FR" dirty="0" smtClean="0"/>
              <a:t>/</a:t>
            </a:r>
            <a:r>
              <a:rPr lang="fr-FR" dirty="0" err="1" smtClean="0"/>
              <a:t>décochable</a:t>
            </a:r>
            <a:endParaRPr lang="fr-FR" dirty="0" smtClean="0"/>
          </a:p>
          <a:p>
            <a:pPr lvl="1"/>
            <a:r>
              <a:rPr lang="fr-FR" dirty="0" smtClean="0"/>
              <a:t>Attribut optionnel « </a:t>
            </a:r>
            <a:r>
              <a:rPr lang="fr-FR" dirty="0" err="1" smtClean="0"/>
              <a:t>checked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Exemple :</a:t>
            </a:r>
          </a:p>
          <a:p>
            <a:pPr lvl="1"/>
            <a:r>
              <a:rPr lang="fr-FR" sz="1400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</a:t>
            </a:r>
            <a:r>
              <a:rPr lang="fr-FR" sz="14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input</a:t>
            </a:r>
            <a:r>
              <a:rPr lang="fr-FR" sz="1400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 </a:t>
            </a:r>
            <a:r>
              <a:rPr lang="fr-FR" sz="14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type</a:t>
            </a:r>
            <a:r>
              <a:rPr lang="fr-FR" sz="1400" dirty="0">
                <a:solidFill>
                  <a:srgbClr val="5F5F5F"/>
                </a:solidFill>
                <a:latin typeface="Courier New" pitchFamily="1" charset="0"/>
                <a:cs typeface="Courier New" pitchFamily="1" charset="0"/>
              </a:rPr>
              <a:t>="</a:t>
            </a:r>
            <a:r>
              <a:rPr lang="fr-FR" sz="1400" b="1" dirty="0" err="1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checkbox</a:t>
            </a:r>
            <a:r>
              <a:rPr lang="fr-FR" sz="1400" dirty="0">
                <a:solidFill>
                  <a:srgbClr val="5F5F5F"/>
                </a:solidFill>
                <a:latin typeface="Courier New" pitchFamily="1" charset="0"/>
                <a:cs typeface="Courier New" pitchFamily="1" charset="0"/>
              </a:rPr>
              <a:t>"</a:t>
            </a:r>
            <a:r>
              <a:rPr lang="fr-FR" sz="1400" dirty="0">
                <a:latin typeface="Courier New" pitchFamily="1" charset="0"/>
                <a:cs typeface="Courier New" pitchFamily="1" charset="0"/>
              </a:rPr>
              <a:t>   </a:t>
            </a:r>
            <a:r>
              <a:rPr lang="fr-FR" sz="1400" b="1" dirty="0" err="1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name</a:t>
            </a:r>
            <a:r>
              <a:rPr lang="fr-FR" sz="1400" dirty="0" smtClean="0">
                <a:solidFill>
                  <a:srgbClr val="5F5F5F"/>
                </a:solidFill>
                <a:latin typeface="Courier New" pitchFamily="1" charset="0"/>
                <a:cs typeface="Courier New" pitchFamily="1" charset="0"/>
              </a:rPr>
              <a:t>="</a:t>
            </a:r>
            <a:r>
              <a:rPr lang="fr-FR" sz="1400" b="1" dirty="0" smtClean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jour</a:t>
            </a:r>
            <a:r>
              <a:rPr lang="fr-FR" sz="1400" dirty="0" smtClean="0">
                <a:solidFill>
                  <a:srgbClr val="5F5F5F"/>
                </a:solidFill>
                <a:latin typeface="Courier New" pitchFamily="1" charset="0"/>
                <a:cs typeface="Courier New" pitchFamily="1" charset="0"/>
              </a:rPr>
              <a:t>" </a:t>
            </a:r>
            <a:r>
              <a:rPr lang="fr-FR" sz="1400" dirty="0" smtClean="0">
                <a:latin typeface="Courier New" pitchFamily="1" charset="0"/>
                <a:cs typeface="Courier New" pitchFamily="1" charset="0"/>
              </a:rPr>
              <a:t> </a:t>
            </a:r>
            <a:r>
              <a:rPr lang="fr-FR" sz="14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value</a:t>
            </a:r>
            <a:r>
              <a:rPr lang="fr-FR" sz="1400" dirty="0">
                <a:solidFill>
                  <a:srgbClr val="5F5F5F"/>
                </a:solidFill>
                <a:latin typeface="Courier New" pitchFamily="1" charset="0"/>
                <a:cs typeface="Courier New" pitchFamily="1" charset="0"/>
              </a:rPr>
              <a:t>="</a:t>
            </a:r>
            <a:r>
              <a:rPr lang="fr-FR" sz="1400" b="1" dirty="0" smtClean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6</a:t>
            </a:r>
            <a:r>
              <a:rPr lang="fr-FR" sz="1400" dirty="0" smtClean="0">
                <a:solidFill>
                  <a:srgbClr val="5F5F5F"/>
                </a:solidFill>
                <a:latin typeface="Courier New" pitchFamily="1" charset="0"/>
                <a:cs typeface="Courier New" pitchFamily="1" charset="0"/>
              </a:rPr>
              <a:t>“</a:t>
            </a:r>
            <a:r>
              <a:rPr lang="en-GB" sz="1400" b="1" dirty="0" smtClean="0">
                <a:solidFill>
                  <a:srgbClr val="C00000"/>
                </a:solidFill>
                <a:latin typeface="Verdana" pitchFamily="1" charset="0"/>
              </a:rPr>
              <a:t> checked</a:t>
            </a:r>
            <a:r>
              <a:rPr lang="en-GB" sz="1400" dirty="0">
                <a:solidFill>
                  <a:srgbClr val="5F5F5F"/>
                </a:solidFill>
                <a:latin typeface="Verdana" pitchFamily="1" charset="0"/>
              </a:rPr>
              <a:t>="</a:t>
            </a:r>
            <a:r>
              <a:rPr lang="en-GB" sz="1400" b="1" dirty="0">
                <a:solidFill>
                  <a:srgbClr val="00B050"/>
                </a:solidFill>
                <a:latin typeface="Verdana" pitchFamily="1" charset="0"/>
              </a:rPr>
              <a:t>checked</a:t>
            </a:r>
            <a:r>
              <a:rPr lang="en-GB" sz="1400" dirty="0" smtClean="0">
                <a:solidFill>
                  <a:srgbClr val="5F5F5F"/>
                </a:solidFill>
                <a:latin typeface="Verdana" pitchFamily="1" charset="0"/>
              </a:rPr>
              <a:t>"</a:t>
            </a:r>
            <a:r>
              <a:rPr lang="fr-FR" sz="1400" dirty="0" smtClean="0">
                <a:latin typeface="Courier New" pitchFamily="1" charset="0"/>
                <a:cs typeface="Courier New" pitchFamily="1" charset="0"/>
              </a:rPr>
              <a:t> </a:t>
            </a:r>
            <a:r>
              <a:rPr lang="fr-FR" sz="1400" dirty="0" smtClean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/</a:t>
            </a:r>
            <a:r>
              <a:rPr lang="fr-FR" sz="1100" dirty="0" smtClean="0">
                <a:solidFill>
                  <a:srgbClr val="0070C0"/>
                </a:solidFill>
                <a:latin typeface="Verdana" pitchFamily="1" charset="0"/>
              </a:rPr>
              <a:t>&gt;Samedi</a:t>
            </a:r>
            <a:endParaRPr lang="fr-FR" sz="14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xHTML</a:t>
            </a:r>
            <a:r>
              <a:rPr lang="fr-FR" dirty="0"/>
              <a:t>: Les formulaires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301208"/>
            <a:ext cx="1304925" cy="419100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60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/>
          <p:cNvSpPr txBox="1">
            <a:spLocks/>
          </p:cNvSpPr>
          <p:nvPr/>
        </p:nvSpPr>
        <p:spPr>
          <a:xfrm>
            <a:off x="759107" y="2420888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&lt;input /&gt; type « radio »</a:t>
            </a:r>
          </a:p>
          <a:p>
            <a:pPr lvl="1"/>
            <a:r>
              <a:rPr lang="fr-FR" dirty="0" smtClean="0"/>
              <a:t>L’utilisateur pour choisir une possibilité parmi plusieurs.</a:t>
            </a:r>
          </a:p>
          <a:p>
            <a:pPr lvl="1"/>
            <a:r>
              <a:rPr lang="fr-FR" dirty="0" smtClean="0"/>
              <a:t>Attribut optionnel « </a:t>
            </a:r>
            <a:r>
              <a:rPr lang="fr-FR" dirty="0" err="1" smtClean="0"/>
              <a:t>checked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Exemple :</a:t>
            </a:r>
          </a:p>
          <a:p>
            <a:pPr marL="401637" lvl="3" indent="-342900">
              <a:buFont typeface="+mj-lt"/>
              <a:buAutoNum type="arabicPeriod"/>
            </a:pPr>
            <a:r>
              <a:rPr lang="en-GB" sz="10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&lt;input </a:t>
            </a:r>
            <a:r>
              <a:rPr lang="en-GB" sz="10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type</a:t>
            </a:r>
            <a:r>
              <a:rPr lang="en-GB" sz="1000" b="1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en-GB" sz="100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radio</a:t>
            </a:r>
            <a:r>
              <a:rPr lang="fr-FR" sz="100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en-GB" sz="1000" b="1" dirty="0">
                <a:latin typeface="Courier New" pitchFamily="1" charset="0"/>
                <a:cs typeface="Courier New" pitchFamily="1" charset="0"/>
              </a:rPr>
              <a:t> </a:t>
            </a:r>
            <a:r>
              <a:rPr lang="en-GB" sz="10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name</a:t>
            </a:r>
            <a:r>
              <a:rPr lang="en-GB" sz="1000" b="1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en-GB" sz="100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sex</a:t>
            </a:r>
            <a:r>
              <a:rPr lang="fr-FR" sz="1000" b="1" dirty="0">
                <a:latin typeface="Courier New" pitchFamily="1" charset="0"/>
                <a:cs typeface="Courier New" pitchFamily="1" charset="0"/>
              </a:rPr>
              <a:t>" </a:t>
            </a:r>
            <a:r>
              <a:rPr lang="en-GB" sz="10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value</a:t>
            </a:r>
            <a:r>
              <a:rPr lang="en-GB" sz="1000" b="1" dirty="0">
                <a:latin typeface="Courier New" pitchFamily="1" charset="0"/>
                <a:cs typeface="Courier New" pitchFamily="1" charset="0"/>
              </a:rPr>
              <a:t>=</a:t>
            </a:r>
            <a:r>
              <a:rPr lang="fr-FR" sz="100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fr-FR" sz="100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m</a:t>
            </a:r>
            <a:r>
              <a:rPr lang="fr-FR" sz="100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en-GB" sz="1000" b="1" dirty="0">
                <a:latin typeface="Courier New" pitchFamily="1" charset="0"/>
                <a:cs typeface="Courier New" pitchFamily="1" charset="0"/>
              </a:rPr>
              <a:t> </a:t>
            </a:r>
            <a:r>
              <a:rPr lang="en-GB" sz="10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/&gt;</a:t>
            </a:r>
            <a:r>
              <a:rPr lang="en-GB" sz="1000" b="1" dirty="0">
                <a:latin typeface="Courier New" pitchFamily="1" charset="0"/>
                <a:cs typeface="Courier New" pitchFamily="1" charset="0"/>
              </a:rPr>
              <a:t> </a:t>
            </a:r>
            <a:r>
              <a:rPr lang="en-GB" sz="1000" b="1" dirty="0" err="1" smtClean="0">
                <a:solidFill>
                  <a:srgbClr val="5F5F5F"/>
                </a:solidFill>
                <a:latin typeface="Courier New" pitchFamily="1" charset="0"/>
                <a:cs typeface="Courier New" pitchFamily="1" charset="0"/>
              </a:rPr>
              <a:t>Homme</a:t>
            </a:r>
            <a:r>
              <a:rPr lang="en-GB" sz="1000" b="1" dirty="0" smtClean="0">
                <a:solidFill>
                  <a:srgbClr val="5F5F5F"/>
                </a:solidFill>
                <a:latin typeface="Courier New" pitchFamily="1" charset="0"/>
                <a:cs typeface="Courier New" pitchFamily="1" charset="0"/>
              </a:rPr>
              <a:t>  </a:t>
            </a:r>
            <a:r>
              <a:rPr lang="en-GB" sz="1000" b="1" dirty="0" smtClean="0">
                <a:latin typeface="Courier New" pitchFamily="1" charset="0"/>
                <a:cs typeface="Courier New" pitchFamily="1" charset="0"/>
              </a:rPr>
              <a:t>  </a:t>
            </a:r>
            <a:endParaRPr lang="en-GB" sz="1000" b="1" dirty="0">
              <a:latin typeface="Courier New" pitchFamily="1" charset="0"/>
              <a:cs typeface="Courier New" pitchFamily="1" charset="0"/>
            </a:endParaRPr>
          </a:p>
          <a:p>
            <a:pPr marL="401637" lvl="3" indent="-342900">
              <a:buFont typeface="+mj-lt"/>
              <a:buAutoNum type="arabicPeriod"/>
            </a:pPr>
            <a:r>
              <a:rPr lang="en-GB" sz="10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&lt;input</a:t>
            </a:r>
            <a:r>
              <a:rPr lang="en-GB" sz="10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 type</a:t>
            </a:r>
            <a:r>
              <a:rPr lang="en-GB" sz="1000" b="1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en-GB" sz="100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radio</a:t>
            </a:r>
            <a:r>
              <a:rPr lang="fr-FR" sz="100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en-GB" sz="1000" b="1" dirty="0">
                <a:latin typeface="Courier New" pitchFamily="1" charset="0"/>
                <a:cs typeface="Courier New" pitchFamily="1" charset="0"/>
              </a:rPr>
              <a:t> </a:t>
            </a:r>
            <a:r>
              <a:rPr lang="en-GB" sz="10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name</a:t>
            </a:r>
            <a:r>
              <a:rPr lang="en-GB" sz="1000" b="1" dirty="0">
                <a:latin typeface="Courier New" pitchFamily="1" charset="0"/>
                <a:cs typeface="Courier New" pitchFamily="1" charset="0"/>
              </a:rPr>
              <a:t>=</a:t>
            </a:r>
            <a:r>
              <a:rPr lang="fr-FR" sz="100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fr-FR" sz="1000" dirty="0" err="1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sex</a:t>
            </a:r>
            <a:r>
              <a:rPr lang="fr-FR" sz="100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en-GB" sz="1000" b="1" dirty="0">
                <a:latin typeface="Courier New" pitchFamily="1" charset="0"/>
                <a:cs typeface="Courier New" pitchFamily="1" charset="0"/>
              </a:rPr>
              <a:t> </a:t>
            </a:r>
            <a:r>
              <a:rPr lang="en-GB" sz="10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value</a:t>
            </a:r>
            <a:r>
              <a:rPr lang="en-GB" sz="1000" b="1" dirty="0">
                <a:latin typeface="Courier New" pitchFamily="1" charset="0"/>
                <a:cs typeface="Courier New" pitchFamily="1" charset="0"/>
              </a:rPr>
              <a:t>=</a:t>
            </a:r>
            <a:r>
              <a:rPr lang="fr-FR" sz="100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fr-FR" sz="100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f</a:t>
            </a:r>
            <a:r>
              <a:rPr lang="fr-FR" sz="1000" b="1" dirty="0">
                <a:latin typeface="Courier New" pitchFamily="1" charset="0"/>
                <a:cs typeface="Courier New" pitchFamily="1" charset="0"/>
              </a:rPr>
              <a:t>" </a:t>
            </a:r>
            <a:r>
              <a:rPr lang="en-GB" sz="1000" b="1" dirty="0" smtClean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checked</a:t>
            </a:r>
            <a:r>
              <a:rPr lang="en-GB" sz="1000" b="1" dirty="0">
                <a:latin typeface="Courier New" pitchFamily="1" charset="0"/>
                <a:cs typeface="Courier New" pitchFamily="1" charset="0"/>
              </a:rPr>
              <a:t>=</a:t>
            </a:r>
            <a:r>
              <a:rPr lang="fr-FR" sz="100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fr-FR" sz="1000" b="1" dirty="0" err="1" smtClean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checked</a:t>
            </a:r>
            <a:r>
              <a:rPr lang="fr-FR" sz="1000" b="1" dirty="0" smtClean="0">
                <a:latin typeface="Courier New" pitchFamily="1" charset="0"/>
                <a:cs typeface="Courier New" pitchFamily="1" charset="0"/>
              </a:rPr>
              <a:t>]</a:t>
            </a:r>
            <a:r>
              <a:rPr lang="en-GB" sz="1000" b="1" dirty="0" smtClean="0">
                <a:latin typeface="Courier New" pitchFamily="1" charset="0"/>
                <a:cs typeface="Courier New" pitchFamily="1" charset="0"/>
              </a:rPr>
              <a:t> </a:t>
            </a:r>
            <a:r>
              <a:rPr lang="en-GB" sz="1000" b="1" dirty="0" smtClean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/&gt;</a:t>
            </a:r>
            <a:r>
              <a:rPr lang="en-GB" sz="1000" b="1" dirty="0" smtClean="0">
                <a:solidFill>
                  <a:srgbClr val="5F5F5F"/>
                </a:solidFill>
                <a:latin typeface="Courier New" pitchFamily="1" charset="0"/>
                <a:cs typeface="Courier New" pitchFamily="1" charset="0"/>
              </a:rPr>
              <a:t> Femme</a:t>
            </a:r>
            <a:endParaRPr lang="en-GB" sz="1000" b="1" dirty="0">
              <a:solidFill>
                <a:srgbClr val="5F5F5F"/>
              </a:solidFill>
              <a:latin typeface="Courier New" pitchFamily="1" charset="0"/>
              <a:cs typeface="Courier New" pitchFamily="1" charset="0"/>
            </a:endParaRPr>
          </a:p>
        </p:txBody>
      </p:sp>
      <p:sp>
        <p:nvSpPr>
          <p:cNvPr id="5" name="Titre 2"/>
          <p:cNvSpPr txBox="1">
            <a:spLocks/>
          </p:cNvSpPr>
          <p:nvPr/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err="1" smtClean="0"/>
              <a:t>xHTML</a:t>
            </a:r>
            <a:r>
              <a:rPr lang="fr-FR" dirty="0" smtClean="0"/>
              <a:t>: Les formulaires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229200"/>
            <a:ext cx="3571875" cy="590550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56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/>
          <p:cNvSpPr txBox="1">
            <a:spLocks/>
          </p:cNvSpPr>
          <p:nvPr/>
        </p:nvSpPr>
        <p:spPr>
          <a:xfrm>
            <a:off x="759107" y="2420888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&lt;input /&gt; type « </a:t>
            </a:r>
            <a:r>
              <a:rPr lang="fr-FR" dirty="0" err="1" smtClean="0"/>
              <a:t>submit</a:t>
            </a:r>
            <a:r>
              <a:rPr lang="fr-FR" dirty="0" smtClean="0"/>
              <a:t> »</a:t>
            </a:r>
          </a:p>
          <a:p>
            <a:pPr lvl="1"/>
            <a:r>
              <a:rPr lang="fr-FR" dirty="0" err="1" smtClean="0"/>
              <a:t>Boutton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Envoie les données du formulaire.</a:t>
            </a:r>
          </a:p>
          <a:p>
            <a:r>
              <a:rPr lang="fr-FR" dirty="0" smtClean="0"/>
              <a:t>Exemple :</a:t>
            </a:r>
          </a:p>
          <a:p>
            <a:pPr marL="607377" lvl="4"/>
            <a:r>
              <a:rPr lang="en-GB" sz="11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&lt;input </a:t>
            </a:r>
            <a:r>
              <a:rPr lang="en-GB" sz="11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type</a:t>
            </a:r>
            <a:r>
              <a:rPr lang="en-GB" sz="1100" b="1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en-GB" sz="110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submit</a:t>
            </a:r>
            <a:r>
              <a:rPr lang="fr-FR" sz="110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en-GB" sz="1100" b="1" dirty="0">
                <a:latin typeface="Courier New" pitchFamily="1" charset="0"/>
                <a:cs typeface="Courier New" pitchFamily="1" charset="0"/>
              </a:rPr>
              <a:t> </a:t>
            </a:r>
            <a:r>
              <a:rPr lang="en-GB" sz="11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value</a:t>
            </a:r>
            <a:r>
              <a:rPr lang="en-GB" sz="1100" b="1" dirty="0">
                <a:latin typeface="Courier New" pitchFamily="1" charset="0"/>
                <a:cs typeface="Courier New" pitchFamily="1" charset="0"/>
              </a:rPr>
              <a:t>=</a:t>
            </a:r>
            <a:r>
              <a:rPr lang="fr-FR" sz="1100" b="1" dirty="0">
                <a:latin typeface="Courier New" pitchFamily="1" charset="0"/>
                <a:cs typeface="Courier New" pitchFamily="1" charset="0"/>
              </a:rPr>
              <a:t> </a:t>
            </a:r>
            <a:r>
              <a:rPr lang="fr-FR" sz="1100" b="1" dirty="0" smtClean="0">
                <a:latin typeface="Courier New" pitchFamily="1" charset="0"/>
                <a:cs typeface="Courier New" pitchFamily="1" charset="0"/>
              </a:rPr>
              <a:t>“</a:t>
            </a:r>
            <a:r>
              <a:rPr lang="en-GB" sz="1100" b="1" dirty="0" err="1" smtClean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Envoyer</a:t>
            </a:r>
            <a:r>
              <a:rPr lang="fr-FR" sz="1100" b="1" dirty="0" smtClean="0">
                <a:latin typeface="Courier New" pitchFamily="1" charset="0"/>
                <a:cs typeface="Courier New" pitchFamily="1" charset="0"/>
              </a:rPr>
              <a:t>"</a:t>
            </a:r>
            <a:r>
              <a:rPr lang="en-GB" sz="1100" b="1" dirty="0" smtClean="0">
                <a:latin typeface="Courier New" pitchFamily="1" charset="0"/>
                <a:cs typeface="Courier New" pitchFamily="1" charset="0"/>
              </a:rPr>
              <a:t> </a:t>
            </a:r>
            <a:r>
              <a:rPr lang="en-GB" sz="11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/&gt;</a:t>
            </a:r>
            <a:endParaRPr lang="fr-FR" sz="1100" b="1" dirty="0">
              <a:solidFill>
                <a:srgbClr val="0070C0"/>
              </a:solidFill>
              <a:latin typeface="Courier New" pitchFamily="1" charset="0"/>
              <a:cs typeface="Courier New" pitchFamily="1" charset="0"/>
            </a:endParaRPr>
          </a:p>
        </p:txBody>
      </p:sp>
      <p:sp>
        <p:nvSpPr>
          <p:cNvPr id="5" name="Titre 2"/>
          <p:cNvSpPr txBox="1">
            <a:spLocks/>
          </p:cNvSpPr>
          <p:nvPr/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err="1" smtClean="0"/>
              <a:t>xHTML</a:t>
            </a:r>
            <a:r>
              <a:rPr lang="fr-FR" dirty="0" smtClean="0"/>
              <a:t>: Les formulaires</a:t>
            </a:r>
            <a:endParaRPr lang="fr-F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31" y="5013176"/>
            <a:ext cx="1476375" cy="666750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2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1"/>
          <p:cNvSpPr txBox="1">
            <a:spLocks/>
          </p:cNvSpPr>
          <p:nvPr/>
        </p:nvSpPr>
        <p:spPr>
          <a:xfrm>
            <a:off x="759107" y="2420888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&lt;input /&gt; type « reset »</a:t>
            </a:r>
          </a:p>
          <a:p>
            <a:pPr lvl="1"/>
            <a:r>
              <a:rPr lang="fr-FR" dirty="0" err="1" smtClean="0"/>
              <a:t>Boutton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Réinitialise toute les valeurs du formulaire.</a:t>
            </a:r>
          </a:p>
          <a:p>
            <a:r>
              <a:rPr lang="fr-FR" dirty="0" smtClean="0"/>
              <a:t>Exemple :</a:t>
            </a:r>
          </a:p>
          <a:p>
            <a:pPr marL="607377" lvl="4"/>
            <a:r>
              <a:rPr lang="en-GB" sz="11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&lt;input </a:t>
            </a:r>
            <a:r>
              <a:rPr lang="en-GB" sz="11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type</a:t>
            </a:r>
            <a:r>
              <a:rPr lang="en-GB" sz="1100" b="1" dirty="0" smtClean="0">
                <a:latin typeface="Courier New" pitchFamily="1" charset="0"/>
                <a:cs typeface="Courier New" pitchFamily="1" charset="0"/>
              </a:rPr>
              <a:t>="</a:t>
            </a:r>
            <a:r>
              <a:rPr lang="en-GB" sz="1100" b="1" dirty="0" smtClean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reset</a:t>
            </a:r>
            <a:r>
              <a:rPr lang="fr-FR" sz="1100" b="1" dirty="0" smtClean="0">
                <a:latin typeface="Courier New" pitchFamily="1" charset="0"/>
                <a:cs typeface="Courier New" pitchFamily="1" charset="0"/>
              </a:rPr>
              <a:t>"</a:t>
            </a:r>
            <a:r>
              <a:rPr lang="en-GB" sz="1100" b="1" dirty="0" smtClean="0">
                <a:latin typeface="Courier New" pitchFamily="1" charset="0"/>
                <a:cs typeface="Courier New" pitchFamily="1" charset="0"/>
              </a:rPr>
              <a:t> </a:t>
            </a:r>
            <a:r>
              <a:rPr lang="en-GB" sz="1100" b="1" dirty="0" smtClean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value</a:t>
            </a:r>
            <a:r>
              <a:rPr lang="en-GB" sz="1100" b="1" dirty="0" smtClean="0">
                <a:latin typeface="Courier New" pitchFamily="1" charset="0"/>
                <a:cs typeface="Courier New" pitchFamily="1" charset="0"/>
              </a:rPr>
              <a:t>="</a:t>
            </a:r>
            <a:r>
              <a:rPr lang="en-GB" sz="1100" b="1" dirty="0" smtClean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reset</a:t>
            </a:r>
            <a:r>
              <a:rPr lang="fr-FR" sz="1100" b="1" dirty="0" smtClean="0">
                <a:latin typeface="Courier New" pitchFamily="1" charset="0"/>
                <a:cs typeface="Courier New" pitchFamily="1" charset="0"/>
              </a:rPr>
              <a:t>"</a:t>
            </a:r>
            <a:r>
              <a:rPr lang="en-GB" sz="1100" b="1" dirty="0" smtClean="0">
                <a:latin typeface="Courier New" pitchFamily="1" charset="0"/>
                <a:cs typeface="Courier New" pitchFamily="1" charset="0"/>
              </a:rPr>
              <a:t> </a:t>
            </a:r>
            <a:r>
              <a:rPr lang="en-GB" sz="11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/&gt;</a:t>
            </a:r>
            <a:endParaRPr lang="fr-FR" sz="1100" b="1" dirty="0">
              <a:solidFill>
                <a:srgbClr val="0070C0"/>
              </a:solidFill>
              <a:latin typeface="Courier New" pitchFamily="1" charset="0"/>
              <a:cs typeface="Courier New" pitchFamily="1" charset="0"/>
            </a:endParaRPr>
          </a:p>
        </p:txBody>
      </p:sp>
      <p:sp>
        <p:nvSpPr>
          <p:cNvPr id="8" name="Titre 2"/>
          <p:cNvSpPr txBox="1">
            <a:spLocks/>
          </p:cNvSpPr>
          <p:nvPr/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err="1" smtClean="0"/>
              <a:t>xHTML</a:t>
            </a:r>
            <a:r>
              <a:rPr lang="fr-FR" dirty="0" smtClean="0"/>
              <a:t>: Les formulaires</a:t>
            </a:r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941168"/>
            <a:ext cx="1390650" cy="723900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70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/>
          <p:cNvSpPr txBox="1">
            <a:spLocks/>
          </p:cNvSpPr>
          <p:nvPr/>
        </p:nvSpPr>
        <p:spPr>
          <a:xfrm>
            <a:off x="759107" y="2420888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&lt;input /&gt; type « </a:t>
            </a:r>
            <a:r>
              <a:rPr lang="fr-FR" dirty="0" err="1" smtClean="0"/>
              <a:t>button</a:t>
            </a:r>
            <a:r>
              <a:rPr lang="fr-FR" dirty="0" smtClean="0"/>
              <a:t> »</a:t>
            </a:r>
          </a:p>
          <a:p>
            <a:pPr lvl="1"/>
            <a:r>
              <a:rPr lang="fr-FR" dirty="0" err="1" smtClean="0"/>
              <a:t>Boutton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N’implémente pas de fonctionnalité spécifique.</a:t>
            </a:r>
          </a:p>
          <a:p>
            <a:r>
              <a:rPr lang="fr-FR" dirty="0" smtClean="0"/>
              <a:t>Exemple :</a:t>
            </a:r>
          </a:p>
          <a:p>
            <a:pPr marL="401637" lvl="3" indent="-342900">
              <a:buFont typeface="+mj-lt"/>
              <a:buAutoNum type="arabicPeriod"/>
            </a:pPr>
            <a:r>
              <a:rPr lang="en-GB" sz="13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&lt;input </a:t>
            </a:r>
            <a:r>
              <a:rPr lang="en-GB" sz="13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type</a:t>
            </a:r>
            <a:r>
              <a:rPr lang="en-GB" sz="1300" b="1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en-GB" sz="130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button</a:t>
            </a:r>
            <a:r>
              <a:rPr lang="en-GB" sz="1300" b="1" dirty="0">
                <a:latin typeface="Courier New" pitchFamily="1" charset="0"/>
                <a:cs typeface="Courier New" pitchFamily="1" charset="0"/>
              </a:rPr>
              <a:t>" </a:t>
            </a:r>
            <a:r>
              <a:rPr lang="en-GB" sz="13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name</a:t>
            </a:r>
            <a:r>
              <a:rPr lang="en-GB" sz="1300" b="1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fr-FR" sz="130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en-GB" sz="1300" b="1" dirty="0">
                <a:latin typeface="Courier New" pitchFamily="1" charset="0"/>
                <a:cs typeface="Courier New" pitchFamily="1" charset="0"/>
              </a:rPr>
              <a:t> </a:t>
            </a:r>
            <a:r>
              <a:rPr lang="en-GB" sz="13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value</a:t>
            </a:r>
            <a:r>
              <a:rPr lang="en-GB" sz="1300" b="1" dirty="0" smtClean="0">
                <a:latin typeface="Courier New" pitchFamily="1" charset="0"/>
                <a:cs typeface="Courier New" pitchFamily="1" charset="0"/>
              </a:rPr>
              <a:t>=</a:t>
            </a:r>
            <a:r>
              <a:rPr lang="fr-FR" sz="1300" b="1" dirty="0" smtClean="0">
                <a:latin typeface="Courier New" pitchFamily="1" charset="0"/>
                <a:cs typeface="Courier New" pitchFamily="1" charset="0"/>
              </a:rPr>
              <a:t>"</a:t>
            </a:r>
            <a:r>
              <a:rPr lang="fr-FR" sz="1300" b="1" dirty="0" smtClean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Pas d’action</a:t>
            </a:r>
            <a:r>
              <a:rPr lang="fr-FR" sz="1300" b="1" dirty="0">
                <a:latin typeface="Courier New" pitchFamily="1" charset="0"/>
                <a:cs typeface="Courier New" pitchFamily="1" charset="0"/>
              </a:rPr>
              <a:t>"  </a:t>
            </a:r>
            <a:r>
              <a:rPr lang="en-GB" sz="1300" b="1" dirty="0" smtClean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/&gt;	</a:t>
            </a:r>
            <a:endParaRPr lang="fr-FR" sz="1300" b="1" dirty="0">
              <a:solidFill>
                <a:srgbClr val="0070C0"/>
              </a:solidFill>
              <a:latin typeface="Courier New" pitchFamily="1" charset="0"/>
              <a:cs typeface="Courier New" pitchFamily="1" charset="0"/>
            </a:endParaRPr>
          </a:p>
        </p:txBody>
      </p:sp>
      <p:sp>
        <p:nvSpPr>
          <p:cNvPr id="5" name="Titre 2"/>
          <p:cNvSpPr txBox="1">
            <a:spLocks/>
          </p:cNvSpPr>
          <p:nvPr/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err="1" smtClean="0"/>
              <a:t>xHTML</a:t>
            </a:r>
            <a:r>
              <a:rPr lang="fr-FR" dirty="0" smtClean="0"/>
              <a:t>: Les formulaires</a:t>
            </a:r>
            <a:endParaRPr lang="fr-F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725144"/>
            <a:ext cx="2066925" cy="657225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89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/>
          <p:cNvSpPr txBox="1">
            <a:spLocks/>
          </p:cNvSpPr>
          <p:nvPr/>
        </p:nvSpPr>
        <p:spPr>
          <a:xfrm>
            <a:off x="759107" y="2420888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&lt;input /&gt; type « image »</a:t>
            </a:r>
          </a:p>
          <a:p>
            <a:pPr lvl="1"/>
            <a:r>
              <a:rPr lang="fr-FR" dirty="0" smtClean="0"/>
              <a:t>Affiche une image.</a:t>
            </a:r>
          </a:p>
          <a:p>
            <a:pPr lvl="1"/>
            <a:r>
              <a:rPr lang="fr-FR" dirty="0" smtClean="0"/>
              <a:t>Fonctionne comme un bouton « </a:t>
            </a:r>
            <a:r>
              <a:rPr lang="fr-FR" dirty="0" err="1" smtClean="0"/>
              <a:t>submit</a:t>
            </a:r>
            <a:r>
              <a:rPr lang="fr-FR" dirty="0" smtClean="0"/>
              <a:t> ».</a:t>
            </a:r>
          </a:p>
          <a:p>
            <a:r>
              <a:rPr lang="fr-FR" dirty="0" smtClean="0"/>
              <a:t>Exemple :</a:t>
            </a:r>
          </a:p>
          <a:p>
            <a:pPr marL="274320" lvl="3" indent="-274320"/>
            <a:r>
              <a:rPr lang="en-GB" sz="14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&lt;input </a:t>
            </a:r>
            <a:r>
              <a:rPr lang="en-GB" sz="14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type</a:t>
            </a:r>
            <a:r>
              <a:rPr lang="en-GB" sz="1400" b="1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en-GB" sz="140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image</a:t>
            </a:r>
            <a:r>
              <a:rPr lang="fr-FR" sz="140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en-GB" sz="1400" b="1" dirty="0">
                <a:latin typeface="Courier New" pitchFamily="1" charset="0"/>
                <a:cs typeface="Courier New" pitchFamily="1" charset="0"/>
              </a:rPr>
              <a:t> </a:t>
            </a:r>
            <a:r>
              <a:rPr lang="en-GB" sz="1400" b="1" dirty="0" err="1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src</a:t>
            </a:r>
            <a:r>
              <a:rPr lang="en-GB" sz="1400" b="1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en-GB" sz="140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go.png</a:t>
            </a:r>
            <a:r>
              <a:rPr lang="fr-FR" sz="1400" b="1" dirty="0">
                <a:latin typeface="Courier New" pitchFamily="1" charset="0"/>
                <a:cs typeface="Courier New" pitchFamily="1" charset="0"/>
              </a:rPr>
              <a:t>" </a:t>
            </a:r>
            <a:r>
              <a:rPr lang="en-GB" sz="14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alt</a:t>
            </a:r>
            <a:r>
              <a:rPr lang="en-GB" sz="1400" b="1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en-GB" sz="140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Go</a:t>
            </a:r>
            <a:r>
              <a:rPr lang="fr-FR" sz="1400" b="1" dirty="0">
                <a:latin typeface="Courier New" pitchFamily="1" charset="0"/>
                <a:cs typeface="Courier New" pitchFamily="1" charset="0"/>
              </a:rPr>
              <a:t>"  </a:t>
            </a:r>
            <a:r>
              <a:rPr lang="en-GB" sz="14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/&gt;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Note: Envoie aussi les coordonnées du clic sur l’image.</a:t>
            </a:r>
            <a:r>
              <a:rPr lang="en-GB" sz="1300" b="1" dirty="0" smtClean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	</a:t>
            </a:r>
            <a:endParaRPr lang="fr-FR" sz="1300" b="1" dirty="0">
              <a:solidFill>
                <a:srgbClr val="0070C0"/>
              </a:solidFill>
              <a:latin typeface="Courier New" pitchFamily="1" charset="0"/>
              <a:cs typeface="Courier New" pitchFamily="1" charset="0"/>
            </a:endParaRPr>
          </a:p>
        </p:txBody>
      </p:sp>
      <p:sp>
        <p:nvSpPr>
          <p:cNvPr id="5" name="Titre 2"/>
          <p:cNvSpPr txBox="1">
            <a:spLocks/>
          </p:cNvSpPr>
          <p:nvPr/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err="1" smtClean="0"/>
              <a:t>xHTML</a:t>
            </a:r>
            <a:r>
              <a:rPr lang="fr-FR" dirty="0" smtClean="0"/>
              <a:t>: Les formulaires</a:t>
            </a:r>
            <a:endParaRPr lang="fr-F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365104"/>
            <a:ext cx="504825" cy="409575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3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/>
          <p:cNvSpPr txBox="1">
            <a:spLocks/>
          </p:cNvSpPr>
          <p:nvPr/>
        </p:nvSpPr>
        <p:spPr>
          <a:xfrm>
            <a:off x="759107" y="2420888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&lt;input /&gt; type « </a:t>
            </a:r>
            <a:r>
              <a:rPr lang="fr-FR" dirty="0" err="1" smtClean="0"/>
              <a:t>hidden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 N’est pas affiché.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Exemple :</a:t>
            </a:r>
          </a:p>
          <a:p>
            <a:pPr marL="401637" lvl="3" indent="-342900">
              <a:buFont typeface="+mj-lt"/>
              <a:buAutoNum type="arabicPeriod"/>
            </a:pPr>
            <a:r>
              <a:rPr lang="en-GB" sz="14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&lt;input</a:t>
            </a:r>
            <a:r>
              <a:rPr lang="en-GB" sz="14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 type</a:t>
            </a:r>
            <a:r>
              <a:rPr lang="en-GB" sz="1400" b="1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en-GB" sz="140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hidden</a:t>
            </a:r>
            <a:r>
              <a:rPr lang="fr-FR" sz="140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en-GB" sz="1400" b="1" dirty="0">
                <a:latin typeface="Courier New" pitchFamily="1" charset="0"/>
                <a:cs typeface="Courier New" pitchFamily="1" charset="0"/>
              </a:rPr>
              <a:t> </a:t>
            </a:r>
            <a:r>
              <a:rPr lang="en-GB" sz="14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name</a:t>
            </a:r>
            <a:r>
              <a:rPr lang="en-GB" sz="1400" b="1" dirty="0" smtClean="0">
                <a:latin typeface="Courier New" pitchFamily="1" charset="0"/>
                <a:cs typeface="Courier New" pitchFamily="1" charset="0"/>
              </a:rPr>
              <a:t>=</a:t>
            </a:r>
            <a:r>
              <a:rPr lang="fr-FR" sz="1400" b="1" dirty="0" smtClean="0">
                <a:latin typeface="Courier New" pitchFamily="1" charset="0"/>
                <a:cs typeface="Courier New" pitchFamily="1" charset="0"/>
              </a:rPr>
              <a:t>"</a:t>
            </a:r>
            <a:r>
              <a:rPr lang="fr-FR" sz="1400" b="1" dirty="0" smtClean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cache</a:t>
            </a:r>
            <a:r>
              <a:rPr lang="fr-FR" sz="1400" b="1" dirty="0" smtClean="0">
                <a:latin typeface="Courier New" pitchFamily="1" charset="0"/>
                <a:cs typeface="Courier New" pitchFamily="1" charset="0"/>
              </a:rPr>
              <a:t>"</a:t>
            </a:r>
            <a:r>
              <a:rPr lang="en-GB" sz="1400" b="1" dirty="0" smtClean="0">
                <a:latin typeface="Courier New" pitchFamily="1" charset="0"/>
                <a:cs typeface="Courier New" pitchFamily="1" charset="0"/>
              </a:rPr>
              <a:t> </a:t>
            </a:r>
            <a:r>
              <a:rPr lang="en-GB" sz="14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value</a:t>
            </a:r>
            <a:r>
              <a:rPr lang="en-GB" sz="1400" b="1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en-GB" sz="140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invisible</a:t>
            </a:r>
            <a:r>
              <a:rPr lang="fr-FR" sz="140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en-GB" sz="1400" b="1" dirty="0">
                <a:latin typeface="Courier New" pitchFamily="1" charset="0"/>
                <a:cs typeface="Courier New" pitchFamily="1" charset="0"/>
              </a:rPr>
              <a:t> </a:t>
            </a:r>
            <a:r>
              <a:rPr lang="en-GB" sz="14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/&gt; </a:t>
            </a:r>
            <a:r>
              <a:rPr lang="en-GB" sz="1300" b="1" dirty="0" smtClean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	</a:t>
            </a:r>
            <a:endParaRPr lang="fr-FR" sz="1300" b="1" dirty="0">
              <a:solidFill>
                <a:srgbClr val="0070C0"/>
              </a:solidFill>
              <a:latin typeface="Courier New" pitchFamily="1" charset="0"/>
              <a:cs typeface="Courier New" pitchFamily="1" charset="0"/>
            </a:endParaRPr>
          </a:p>
        </p:txBody>
      </p:sp>
      <p:sp>
        <p:nvSpPr>
          <p:cNvPr id="5" name="Titre 2"/>
          <p:cNvSpPr txBox="1">
            <a:spLocks/>
          </p:cNvSpPr>
          <p:nvPr/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err="1" smtClean="0"/>
              <a:t>xHTML</a:t>
            </a:r>
            <a:r>
              <a:rPr lang="fr-FR" dirty="0" smtClean="0"/>
              <a:t>: Les formulaires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4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/>
          <p:cNvSpPr txBox="1">
            <a:spLocks/>
          </p:cNvSpPr>
          <p:nvPr/>
        </p:nvSpPr>
        <p:spPr>
          <a:xfrm>
            <a:off x="759107" y="2420888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&lt;input /&gt; type « file »</a:t>
            </a:r>
          </a:p>
          <a:p>
            <a:pPr lvl="1"/>
            <a:r>
              <a:rPr lang="fr-FR" dirty="0" smtClean="0"/>
              <a:t>Sélection de fichier.</a:t>
            </a:r>
          </a:p>
          <a:p>
            <a:pPr lvl="1"/>
            <a:r>
              <a:rPr lang="fr-FR" dirty="0" smtClean="0"/>
              <a:t>Requière la méthode POST et l’attribut « </a:t>
            </a:r>
            <a:r>
              <a:rPr lang="fr-FR" dirty="0" err="1" smtClean="0"/>
              <a:t>enctype</a:t>
            </a:r>
            <a:r>
              <a:rPr lang="fr-FR" dirty="0" smtClean="0"/>
              <a:t> ».</a:t>
            </a:r>
          </a:p>
          <a:p>
            <a:r>
              <a:rPr lang="fr-FR" dirty="0" smtClean="0"/>
              <a:t>Exemple :</a:t>
            </a:r>
          </a:p>
          <a:p>
            <a:pPr marL="401637" lvl="3" indent="-342900">
              <a:buFont typeface="+mj-lt"/>
              <a:buAutoNum type="arabicPeriod"/>
            </a:pPr>
            <a:r>
              <a:rPr lang="en-GB" sz="13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&lt;form </a:t>
            </a:r>
            <a:r>
              <a:rPr lang="en-GB" sz="13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id</a:t>
            </a:r>
            <a:r>
              <a:rPr lang="en-GB" sz="1300" b="1" dirty="0">
                <a:latin typeface="Courier New" pitchFamily="1" charset="0"/>
                <a:cs typeface="Courier New" pitchFamily="1" charset="0"/>
              </a:rPr>
              <a:t>=</a:t>
            </a:r>
            <a:r>
              <a:rPr lang="fr-FR" sz="130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fr-FR" sz="130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form1</a:t>
            </a:r>
            <a:r>
              <a:rPr lang="fr-FR" sz="1300" b="1" dirty="0">
                <a:latin typeface="Courier New" pitchFamily="1" charset="0"/>
                <a:cs typeface="Courier New" pitchFamily="1" charset="0"/>
              </a:rPr>
              <a:t>" </a:t>
            </a:r>
            <a:r>
              <a:rPr lang="en-GB" sz="13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method</a:t>
            </a:r>
            <a:r>
              <a:rPr lang="en-GB" sz="1300" b="1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en-GB" sz="130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post</a:t>
            </a:r>
            <a:r>
              <a:rPr lang="en-GB" sz="1300" b="1" dirty="0">
                <a:latin typeface="Courier New" pitchFamily="1" charset="0"/>
                <a:cs typeface="Courier New" pitchFamily="1" charset="0"/>
              </a:rPr>
              <a:t>" </a:t>
            </a:r>
            <a:r>
              <a:rPr lang="en-GB" sz="1300" b="1" dirty="0" err="1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enctype</a:t>
            </a:r>
            <a:r>
              <a:rPr lang="en-GB" sz="1300" b="1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en-GB" sz="130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multipart/form-data</a:t>
            </a:r>
            <a:r>
              <a:rPr lang="en-GB" sz="130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en-GB" sz="13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&gt;</a:t>
            </a:r>
          </a:p>
          <a:p>
            <a:pPr marL="401637" lvl="3" indent="-342900">
              <a:buFont typeface="+mj-lt"/>
              <a:buAutoNum type="arabicPeriod"/>
            </a:pPr>
            <a:r>
              <a:rPr lang="en-GB" sz="1300" b="1" dirty="0">
                <a:latin typeface="Courier New" pitchFamily="1" charset="0"/>
                <a:cs typeface="Courier New" pitchFamily="1" charset="0"/>
              </a:rPr>
              <a:t>          </a:t>
            </a:r>
            <a:r>
              <a:rPr lang="en-GB" sz="13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&lt;input</a:t>
            </a:r>
            <a:r>
              <a:rPr lang="fr-FR" sz="1300" b="1" dirty="0">
                <a:latin typeface="Courier New" pitchFamily="1" charset="0"/>
                <a:cs typeface="Courier New" pitchFamily="1" charset="0"/>
              </a:rPr>
              <a:t> </a:t>
            </a:r>
            <a:r>
              <a:rPr lang="en-GB" sz="13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type</a:t>
            </a:r>
            <a:r>
              <a:rPr lang="en-GB" sz="1300" b="1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en-GB" sz="130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file</a:t>
            </a:r>
            <a:r>
              <a:rPr lang="fr-FR" sz="130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en-GB" sz="13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 name</a:t>
            </a:r>
            <a:r>
              <a:rPr lang="en-GB" sz="1300" b="1" dirty="0">
                <a:latin typeface="Courier New" pitchFamily="1" charset="0"/>
                <a:cs typeface="Courier New" pitchFamily="1" charset="0"/>
              </a:rPr>
              <a:t>=</a:t>
            </a:r>
            <a:r>
              <a:rPr lang="fr-FR" sz="130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fr-FR" sz="1300" b="1" dirty="0" err="1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file_send</a:t>
            </a:r>
            <a:r>
              <a:rPr lang="fr-FR" sz="130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en-GB" sz="1300" b="1" dirty="0">
                <a:latin typeface="Courier New" pitchFamily="1" charset="0"/>
                <a:cs typeface="Courier New" pitchFamily="1" charset="0"/>
              </a:rPr>
              <a:t> </a:t>
            </a:r>
            <a:r>
              <a:rPr lang="en-GB" sz="13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/&gt;</a:t>
            </a:r>
          </a:p>
          <a:p>
            <a:pPr marL="401637" lvl="3" indent="-342900">
              <a:buFont typeface="+mj-lt"/>
              <a:buAutoNum type="arabicPeriod"/>
            </a:pPr>
            <a:r>
              <a:rPr lang="en-GB" sz="13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&lt;/form&gt;</a:t>
            </a:r>
            <a:endParaRPr lang="fr-FR" sz="1300" b="1" dirty="0">
              <a:solidFill>
                <a:srgbClr val="0070C0"/>
              </a:solidFill>
              <a:latin typeface="Courier New" pitchFamily="1" charset="0"/>
              <a:cs typeface="Courier New" pitchFamily="1" charset="0"/>
            </a:endParaRPr>
          </a:p>
        </p:txBody>
      </p:sp>
      <p:sp>
        <p:nvSpPr>
          <p:cNvPr id="5" name="Titre 2"/>
          <p:cNvSpPr txBox="1">
            <a:spLocks/>
          </p:cNvSpPr>
          <p:nvPr/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err="1" smtClean="0"/>
              <a:t>xHTML</a:t>
            </a:r>
            <a:r>
              <a:rPr lang="fr-FR" dirty="0" smtClean="0"/>
              <a:t>: Les formulaires</a:t>
            </a:r>
            <a:endParaRPr lang="fr-F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229200"/>
            <a:ext cx="2743200" cy="428625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30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eXtensible</a:t>
            </a:r>
            <a:r>
              <a:rPr lang="fr-FR" dirty="0" smtClean="0"/>
              <a:t> HyperText </a:t>
            </a:r>
            <a:r>
              <a:rPr lang="fr-FR" dirty="0" err="1" smtClean="0"/>
              <a:t>Markup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endParaRPr lang="fr-FR" dirty="0" smtClean="0"/>
          </a:p>
          <a:p>
            <a:r>
              <a:rPr lang="fr-FR" dirty="0" smtClean="0"/>
              <a:t>Mise en forme d’un document</a:t>
            </a:r>
          </a:p>
          <a:p>
            <a:r>
              <a:rPr lang="fr-FR" dirty="0" smtClean="0"/>
              <a:t>Langage de description</a:t>
            </a:r>
          </a:p>
          <a:p>
            <a:r>
              <a:rPr lang="fr-FR" dirty="0" smtClean="0"/>
              <a:t>Contexte </a:t>
            </a:r>
            <a:r>
              <a:rPr lang="fr-FR" dirty="0" err="1" smtClean="0"/>
              <a:t>hyperTexte</a:t>
            </a:r>
            <a:endParaRPr lang="fr-FR" dirty="0" smtClean="0"/>
          </a:p>
          <a:p>
            <a:r>
              <a:rPr lang="fr-FR" dirty="0" smtClean="0"/>
              <a:t>Facile à utiliser</a:t>
            </a:r>
          </a:p>
          <a:p>
            <a:r>
              <a:rPr lang="fr-FR" dirty="0" smtClean="0"/>
              <a:t>Extension possible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xHTML</a:t>
            </a:r>
            <a:r>
              <a:rPr lang="fr-FR" dirty="0" smtClean="0"/>
              <a:t> : langage web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05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balise &lt;</a:t>
            </a:r>
            <a:r>
              <a:rPr lang="fr-FR" dirty="0" err="1" smtClean="0"/>
              <a:t>button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Accepte du code HTML à l’intérieur</a:t>
            </a:r>
          </a:p>
          <a:p>
            <a:pPr lvl="1"/>
            <a:endParaRPr lang="fr-FR" dirty="0"/>
          </a:p>
          <a:p>
            <a:r>
              <a:rPr lang="fr-FR" dirty="0" smtClean="0"/>
              <a:t>Exemple :</a:t>
            </a:r>
          </a:p>
          <a:p>
            <a:pPr marL="721677" lvl="4" indent="-342900">
              <a:buFont typeface="+mj-lt"/>
              <a:buAutoNum type="arabicPeriod"/>
            </a:pPr>
            <a:r>
              <a:rPr lang="en-GB" sz="8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&lt;button </a:t>
            </a:r>
            <a:r>
              <a:rPr lang="en-GB" sz="8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name</a:t>
            </a:r>
            <a:r>
              <a:rPr lang="en-GB" sz="8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="</a:t>
            </a:r>
            <a:r>
              <a:rPr lang="en-GB" sz="80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send</a:t>
            </a:r>
            <a:r>
              <a:rPr lang="en-GB" sz="8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" </a:t>
            </a:r>
            <a:r>
              <a:rPr lang="en-GB" sz="8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type</a:t>
            </a:r>
            <a:r>
              <a:rPr lang="en-GB" sz="8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="</a:t>
            </a:r>
            <a:r>
              <a:rPr lang="en-GB" sz="80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submit</a:t>
            </a:r>
            <a:r>
              <a:rPr lang="en-GB" sz="8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"&gt;</a:t>
            </a:r>
          </a:p>
          <a:p>
            <a:pPr marL="721677" lvl="4" indent="-342900">
              <a:buFont typeface="+mj-lt"/>
              <a:buAutoNum type="arabicPeriod"/>
            </a:pPr>
            <a:r>
              <a:rPr lang="en-GB" sz="8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	</a:t>
            </a:r>
            <a:r>
              <a:rPr lang="en-GB" sz="800" b="1" dirty="0" err="1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Envoyer</a:t>
            </a:r>
            <a:r>
              <a:rPr lang="en-GB" sz="8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 &lt;</a:t>
            </a:r>
            <a:r>
              <a:rPr lang="en-GB" sz="800" b="1" dirty="0" err="1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img</a:t>
            </a:r>
            <a:r>
              <a:rPr lang="en-GB" sz="8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 </a:t>
            </a:r>
            <a:r>
              <a:rPr lang="en-GB" sz="8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id</a:t>
            </a:r>
            <a:r>
              <a:rPr lang="en-GB" sz="8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="" </a:t>
            </a:r>
            <a:r>
              <a:rPr lang="en-GB" sz="800" b="1" dirty="0" err="1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src</a:t>
            </a:r>
            <a:r>
              <a:rPr lang="en-GB" sz="8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="</a:t>
            </a:r>
            <a:r>
              <a:rPr lang="en-GB" sz="80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accept.png</a:t>
            </a:r>
            <a:r>
              <a:rPr lang="en-GB" sz="8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" </a:t>
            </a:r>
            <a:r>
              <a:rPr lang="en-GB" sz="8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alt</a:t>
            </a:r>
            <a:r>
              <a:rPr lang="en-GB" sz="800" b="1" dirty="0" smtClean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=“</a:t>
            </a:r>
            <a:r>
              <a:rPr lang="en-GB" sz="800" b="1" dirty="0" err="1" smtClean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Envoyer</a:t>
            </a:r>
            <a:r>
              <a:rPr lang="en-GB" sz="800" b="1" dirty="0" smtClean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" </a:t>
            </a:r>
            <a:r>
              <a:rPr lang="en-GB" sz="8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/&gt;</a:t>
            </a:r>
          </a:p>
          <a:p>
            <a:pPr marL="721677" lvl="4" indent="-342900">
              <a:buFont typeface="+mj-lt"/>
              <a:buAutoNum type="arabicPeriod"/>
            </a:pPr>
            <a:r>
              <a:rPr lang="en-GB" sz="8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&lt;/button</a:t>
            </a:r>
            <a:r>
              <a:rPr lang="en-GB" sz="800" b="1" dirty="0" smtClean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&gt;</a:t>
            </a:r>
          </a:p>
          <a:p>
            <a:pPr marL="721677" lvl="4" indent="-342900">
              <a:buFont typeface="+mj-lt"/>
              <a:buAutoNum type="arabicPeriod"/>
            </a:pPr>
            <a:r>
              <a:rPr lang="en-GB" sz="800" b="1" dirty="0" smtClean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</a:t>
            </a:r>
            <a:r>
              <a:rPr lang="en-GB" sz="8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button </a:t>
            </a:r>
            <a:r>
              <a:rPr lang="en-GB" sz="8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name</a:t>
            </a:r>
            <a:r>
              <a:rPr lang="en-GB" sz="8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="</a:t>
            </a:r>
            <a:r>
              <a:rPr lang="en-GB" sz="80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delete</a:t>
            </a:r>
            <a:r>
              <a:rPr lang="en-GB" sz="8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" </a:t>
            </a:r>
            <a:r>
              <a:rPr lang="en-GB" sz="8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type</a:t>
            </a:r>
            <a:r>
              <a:rPr lang="en-GB" sz="8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="</a:t>
            </a:r>
            <a:r>
              <a:rPr lang="en-GB" sz="80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reset</a:t>
            </a:r>
            <a:r>
              <a:rPr lang="en-GB" sz="8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"&gt;</a:t>
            </a:r>
          </a:p>
          <a:p>
            <a:pPr marL="721677" lvl="4" indent="-342900">
              <a:buFont typeface="+mj-lt"/>
              <a:buAutoNum type="arabicPeriod"/>
            </a:pPr>
            <a:r>
              <a:rPr lang="en-GB" sz="8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	Effacer &lt;</a:t>
            </a:r>
            <a:r>
              <a:rPr lang="en-GB" sz="800" b="1" dirty="0" err="1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img</a:t>
            </a:r>
            <a:r>
              <a:rPr lang="en-GB" sz="8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 </a:t>
            </a:r>
            <a:r>
              <a:rPr lang="en-GB" sz="8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id</a:t>
            </a:r>
            <a:r>
              <a:rPr lang="en-GB" sz="8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="" </a:t>
            </a:r>
            <a:r>
              <a:rPr lang="en-GB" sz="800" b="1" dirty="0" err="1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src</a:t>
            </a:r>
            <a:r>
              <a:rPr lang="en-GB" sz="8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="</a:t>
            </a:r>
            <a:r>
              <a:rPr lang="en-GB" sz="80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delete.png</a:t>
            </a:r>
            <a:r>
              <a:rPr lang="en-GB" sz="8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" </a:t>
            </a:r>
            <a:r>
              <a:rPr lang="en-GB" sz="8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alt</a:t>
            </a:r>
            <a:r>
              <a:rPr lang="en-GB" sz="800" b="1" dirty="0" smtClean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=“</a:t>
            </a:r>
            <a:r>
              <a:rPr lang="en-GB" sz="800" b="1" dirty="0" smtClean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Effacer</a:t>
            </a:r>
            <a:r>
              <a:rPr lang="en-GB" sz="800" b="1" dirty="0" smtClean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" </a:t>
            </a:r>
            <a:r>
              <a:rPr lang="en-GB" sz="8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/&gt;</a:t>
            </a:r>
          </a:p>
          <a:p>
            <a:pPr marL="721677" lvl="4" indent="-342900">
              <a:buFont typeface="+mj-lt"/>
              <a:buAutoNum type="arabicPeriod"/>
            </a:pPr>
            <a:r>
              <a:rPr lang="en-GB" sz="8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&lt;/button&gt;</a:t>
            </a:r>
            <a:endParaRPr lang="fr-FR" sz="800" b="1" dirty="0">
              <a:solidFill>
                <a:srgbClr val="0070C0"/>
              </a:solidFill>
              <a:latin typeface="Courier New" pitchFamily="1" charset="0"/>
              <a:cs typeface="Courier New" pitchFamily="1" charset="0"/>
            </a:endParaRP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xHTML</a:t>
            </a:r>
            <a:r>
              <a:rPr lang="fr-FR" dirty="0"/>
              <a:t>: Les </a:t>
            </a:r>
            <a:r>
              <a:rPr lang="fr-FR" dirty="0" smtClean="0"/>
              <a:t>formulaires</a:t>
            </a:r>
            <a:endParaRPr lang="fr-FR" dirty="0"/>
          </a:p>
        </p:txBody>
      </p:sp>
      <p:pic>
        <p:nvPicPr>
          <p:cNvPr id="4" name="Picture 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5445224"/>
            <a:ext cx="4097338" cy="7858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796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balise &lt;select&gt;</a:t>
            </a:r>
          </a:p>
          <a:p>
            <a:pPr lvl="1"/>
            <a:r>
              <a:rPr lang="fr-FR" dirty="0" smtClean="0"/>
              <a:t>Permet de sélectionner un élément dans une liste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Les items sont dans des balises &lt;option&gt;</a:t>
            </a:r>
          </a:p>
          <a:p>
            <a:pPr lvl="1"/>
            <a:r>
              <a:rPr lang="fr-FR" dirty="0" smtClean="0"/>
              <a:t>qui peuvent être groupé avec &lt;</a:t>
            </a:r>
            <a:r>
              <a:rPr lang="fr-FR" dirty="0" err="1" smtClean="0"/>
              <a:t>optgroup</a:t>
            </a:r>
            <a:r>
              <a:rPr lang="fr-FR" dirty="0" smtClean="0"/>
              <a:t>&gt;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xHTML</a:t>
            </a:r>
            <a:r>
              <a:rPr lang="fr-FR" dirty="0"/>
              <a:t>: Les formulaires</a:t>
            </a:r>
          </a:p>
        </p:txBody>
      </p:sp>
    </p:spTree>
    <p:extLst>
      <p:ext uri="{BB962C8B-B14F-4D97-AF65-F5344CB8AC3E}">
        <p14:creationId xmlns:p14="http://schemas.microsoft.com/office/powerpoint/2010/main" val="213778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/>
            <a:r>
              <a:rPr lang="fr-FR" dirty="0" smtClean="0"/>
              <a:t>Exemple : </a:t>
            </a:r>
          </a:p>
          <a:p>
            <a:pPr marL="279400" lvl="2" indent="0">
              <a:buNone/>
            </a:pPr>
            <a:r>
              <a:rPr lang="fr-FR" sz="850" b="1" dirty="0" smtClean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</a:t>
            </a:r>
            <a:r>
              <a:rPr lang="fr-FR" sz="85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select </a:t>
            </a:r>
            <a:r>
              <a:rPr lang="fr-FR" sz="850" b="1" dirty="0" err="1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name</a:t>
            </a:r>
            <a:r>
              <a:rPr lang="fr-FR" sz="850" b="1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fr-FR" sz="850" b="1" dirty="0" err="1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FrenchDpartments</a:t>
            </a:r>
            <a:r>
              <a:rPr lang="fr-FR" sz="85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fr-FR" sz="85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&gt;</a:t>
            </a:r>
          </a:p>
          <a:p>
            <a:pPr marL="1201737" lvl="3" indent="0">
              <a:buNone/>
            </a:pPr>
            <a:r>
              <a:rPr lang="fr-FR" sz="85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</a:t>
            </a:r>
            <a:r>
              <a:rPr lang="fr-FR" sz="850" b="1" dirty="0" err="1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optgroup</a:t>
            </a:r>
            <a:r>
              <a:rPr lang="fr-FR" sz="85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 </a:t>
            </a:r>
            <a:r>
              <a:rPr lang="fr-FR" sz="85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label</a:t>
            </a:r>
            <a:r>
              <a:rPr lang="fr-FR" sz="850" b="1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fr-FR" sz="85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Alsace</a:t>
            </a:r>
            <a:r>
              <a:rPr lang="fr-FR" sz="85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fr-FR" sz="85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&gt;</a:t>
            </a:r>
          </a:p>
          <a:p>
            <a:pPr marL="1201737" lvl="3" indent="0">
              <a:buNone/>
            </a:pPr>
            <a:r>
              <a:rPr lang="fr-FR" sz="850" b="1" dirty="0">
                <a:latin typeface="Courier New" pitchFamily="1" charset="0"/>
                <a:cs typeface="Courier New" pitchFamily="1" charset="0"/>
              </a:rPr>
              <a:t>	</a:t>
            </a:r>
            <a:r>
              <a:rPr lang="fr-FR" sz="85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&lt;option </a:t>
            </a:r>
            <a:r>
              <a:rPr lang="fr-FR" sz="85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value</a:t>
            </a:r>
            <a:r>
              <a:rPr lang="fr-FR" sz="850" b="1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fr-FR" sz="85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67</a:t>
            </a:r>
            <a:r>
              <a:rPr lang="fr-FR" sz="85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fr-FR" sz="85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&gt;</a:t>
            </a:r>
            <a:r>
              <a:rPr lang="fr-FR" sz="850" b="1" dirty="0">
                <a:latin typeface="Courier New" pitchFamily="1" charset="0"/>
                <a:cs typeface="Courier New" pitchFamily="1" charset="0"/>
              </a:rPr>
              <a:t>Bas-Rhin</a:t>
            </a:r>
            <a:r>
              <a:rPr lang="fr-FR" sz="85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&lt;/option&gt;</a:t>
            </a:r>
          </a:p>
          <a:p>
            <a:pPr marL="1201737" lvl="3" indent="0">
              <a:buNone/>
            </a:pPr>
            <a:r>
              <a:rPr lang="fr-FR" sz="850" b="1" dirty="0">
                <a:latin typeface="Courier New" pitchFamily="1" charset="0"/>
                <a:cs typeface="Courier New" pitchFamily="1" charset="0"/>
              </a:rPr>
              <a:t>	</a:t>
            </a:r>
            <a:r>
              <a:rPr lang="fr-FR" sz="85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&lt;option </a:t>
            </a:r>
            <a:r>
              <a:rPr lang="fr-FR" sz="85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value</a:t>
            </a:r>
            <a:r>
              <a:rPr lang="fr-FR" sz="850" b="1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fr-FR" sz="85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68</a:t>
            </a:r>
            <a:r>
              <a:rPr lang="fr-FR" sz="85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fr-FR" sz="85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&gt;</a:t>
            </a:r>
            <a:r>
              <a:rPr lang="fr-FR" sz="850" b="1" dirty="0">
                <a:latin typeface="Courier New" pitchFamily="1" charset="0"/>
                <a:cs typeface="Courier New" pitchFamily="1" charset="0"/>
              </a:rPr>
              <a:t>Haut-Rhin</a:t>
            </a:r>
            <a:r>
              <a:rPr lang="fr-FR" sz="85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&lt;/option&gt;</a:t>
            </a:r>
          </a:p>
          <a:p>
            <a:pPr marL="1201737" lvl="3" indent="0">
              <a:buNone/>
            </a:pPr>
            <a:r>
              <a:rPr lang="fr-FR" sz="85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&lt;/</a:t>
            </a:r>
            <a:r>
              <a:rPr lang="fr-FR" sz="850" b="1" dirty="0" err="1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optgroup</a:t>
            </a:r>
            <a:r>
              <a:rPr lang="fr-FR" sz="85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&gt;</a:t>
            </a:r>
          </a:p>
          <a:p>
            <a:pPr marL="1201737" lvl="3" indent="0">
              <a:buNone/>
            </a:pPr>
            <a:r>
              <a:rPr lang="fr-FR" sz="85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</a:t>
            </a:r>
            <a:r>
              <a:rPr lang="fr-FR" sz="850" b="1" dirty="0" err="1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optgroup</a:t>
            </a:r>
            <a:r>
              <a:rPr lang="fr-FR" sz="85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 </a:t>
            </a:r>
            <a:r>
              <a:rPr lang="fr-FR" sz="85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label</a:t>
            </a:r>
            <a:r>
              <a:rPr lang="fr-FR" sz="850" b="1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fr-FR" sz="85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Corse</a:t>
            </a:r>
            <a:r>
              <a:rPr lang="fr-FR" sz="85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fr-FR" sz="85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&gt;</a:t>
            </a:r>
          </a:p>
          <a:p>
            <a:pPr marL="1201737" lvl="3" indent="0">
              <a:buNone/>
            </a:pPr>
            <a:r>
              <a:rPr lang="fr-FR" sz="85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	&lt;option </a:t>
            </a:r>
            <a:r>
              <a:rPr lang="fr-FR" sz="85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value</a:t>
            </a:r>
            <a:r>
              <a:rPr lang="fr-FR" sz="850" b="1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fr-FR" sz="85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2B</a:t>
            </a:r>
            <a:r>
              <a:rPr lang="fr-FR" sz="85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fr-FR" sz="85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&gt;</a:t>
            </a:r>
            <a:r>
              <a:rPr lang="fr-FR" sz="850" b="1" dirty="0">
                <a:latin typeface="Courier New" pitchFamily="1" charset="0"/>
                <a:cs typeface="Courier New" pitchFamily="1" charset="0"/>
              </a:rPr>
              <a:t>Haute-Corse</a:t>
            </a:r>
            <a:r>
              <a:rPr lang="fr-FR" sz="85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&lt;/option&gt;</a:t>
            </a:r>
          </a:p>
          <a:p>
            <a:pPr marL="1201737" lvl="3" indent="0">
              <a:buNone/>
            </a:pPr>
            <a:r>
              <a:rPr lang="fr-FR" sz="85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	&lt;option </a:t>
            </a:r>
            <a:r>
              <a:rPr lang="fr-FR" sz="85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value</a:t>
            </a:r>
            <a:r>
              <a:rPr lang="fr-FR" sz="850" b="1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fr-FR" sz="85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2A</a:t>
            </a:r>
            <a:r>
              <a:rPr lang="fr-FR" sz="85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fr-FR" sz="85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&gt;</a:t>
            </a:r>
            <a:r>
              <a:rPr lang="fr-FR" sz="850" b="1" dirty="0">
                <a:latin typeface="Courier New" pitchFamily="1" charset="0"/>
                <a:cs typeface="Courier New" pitchFamily="1" charset="0"/>
              </a:rPr>
              <a:t>Corse-du-Sud</a:t>
            </a:r>
            <a:r>
              <a:rPr lang="fr-FR" sz="85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&lt;/option&gt;</a:t>
            </a:r>
          </a:p>
          <a:p>
            <a:pPr marL="1201737" lvl="3" indent="0">
              <a:buNone/>
            </a:pPr>
            <a:r>
              <a:rPr lang="fr-FR" sz="85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&lt;/</a:t>
            </a:r>
            <a:r>
              <a:rPr lang="fr-FR" sz="850" b="1" dirty="0" err="1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optgroup</a:t>
            </a:r>
            <a:r>
              <a:rPr lang="fr-FR" sz="85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&gt;</a:t>
            </a:r>
          </a:p>
          <a:p>
            <a:pPr marL="279400" lvl="2" indent="0">
              <a:buNone/>
            </a:pPr>
            <a:r>
              <a:rPr lang="fr-FR" sz="85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&lt;/select&gt;</a:t>
            </a:r>
          </a:p>
          <a:p>
            <a:r>
              <a:rPr lang="fr-FR" dirty="0" smtClean="0"/>
              <a:t>Résultat :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xHTML</a:t>
            </a:r>
            <a:r>
              <a:rPr lang="fr-FR" dirty="0"/>
              <a:t>: Les formulaires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81128"/>
            <a:ext cx="2016224" cy="2023691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82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balises &lt;label&gt;</a:t>
            </a:r>
          </a:p>
          <a:p>
            <a:pPr lvl="1"/>
            <a:r>
              <a:rPr lang="fr-FR" dirty="0" smtClean="0"/>
              <a:t>Permet d’identifier un contrôle du formulaire</a:t>
            </a:r>
          </a:p>
          <a:p>
            <a:pPr lvl="8"/>
            <a:endParaRPr lang="fr-FR" dirty="0"/>
          </a:p>
          <a:p>
            <a:r>
              <a:rPr lang="fr-FR" dirty="0" smtClean="0"/>
              <a:t>Implicite :</a:t>
            </a:r>
          </a:p>
          <a:p>
            <a:pPr marL="566737" lvl="3"/>
            <a:r>
              <a:rPr lang="en-GB" sz="11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&lt;label&gt;</a:t>
            </a:r>
          </a:p>
          <a:p>
            <a:pPr marL="566737" lvl="3"/>
            <a:r>
              <a:rPr lang="en-GB" sz="11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   &lt;input </a:t>
            </a:r>
            <a:r>
              <a:rPr lang="en-GB" sz="11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type</a:t>
            </a:r>
            <a:r>
              <a:rPr lang="en-GB" sz="1100" b="1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en-GB" sz="110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radio</a:t>
            </a:r>
            <a:r>
              <a:rPr lang="en-GB" sz="1100" b="1" dirty="0">
                <a:latin typeface="Courier New" pitchFamily="1" charset="0"/>
                <a:cs typeface="Courier New" pitchFamily="1" charset="0"/>
              </a:rPr>
              <a:t>" </a:t>
            </a:r>
            <a:r>
              <a:rPr lang="en-GB" sz="11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name</a:t>
            </a:r>
            <a:r>
              <a:rPr lang="en-GB" sz="1100" b="1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en-GB" sz="1100" b="1" dirty="0" err="1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sexe</a:t>
            </a:r>
            <a:r>
              <a:rPr lang="fr-FR" sz="110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en-GB" sz="1100" b="1" dirty="0">
                <a:latin typeface="Courier New" pitchFamily="1" charset="0"/>
                <a:cs typeface="Courier New" pitchFamily="1" charset="0"/>
              </a:rPr>
              <a:t> </a:t>
            </a:r>
            <a:r>
              <a:rPr lang="en-GB" sz="11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value</a:t>
            </a:r>
            <a:r>
              <a:rPr lang="en-GB" sz="1100" b="1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en-GB" sz="110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h</a:t>
            </a:r>
            <a:r>
              <a:rPr lang="fr-FR" sz="110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en-GB" sz="1100" b="1" dirty="0">
                <a:latin typeface="Courier New" pitchFamily="1" charset="0"/>
                <a:cs typeface="Courier New" pitchFamily="1" charset="0"/>
              </a:rPr>
              <a:t> </a:t>
            </a:r>
            <a:r>
              <a:rPr lang="en-GB" sz="11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/&gt;</a:t>
            </a:r>
            <a:r>
              <a:rPr lang="en-GB" sz="1100" b="1" dirty="0">
                <a:latin typeface="Courier New" pitchFamily="1" charset="0"/>
                <a:cs typeface="Courier New" pitchFamily="1" charset="0"/>
              </a:rPr>
              <a:t> </a:t>
            </a:r>
            <a:r>
              <a:rPr lang="en-GB" sz="1100" b="1" i="1" dirty="0" err="1">
                <a:latin typeface="Courier New" pitchFamily="1" charset="0"/>
                <a:cs typeface="Courier New" pitchFamily="1" charset="0"/>
              </a:rPr>
              <a:t>Homme</a:t>
            </a:r>
            <a:endParaRPr lang="en-GB" sz="1100" b="1" i="1" dirty="0">
              <a:latin typeface="Courier New" pitchFamily="1" charset="0"/>
              <a:cs typeface="Courier New" pitchFamily="1" charset="0"/>
            </a:endParaRPr>
          </a:p>
          <a:p>
            <a:pPr marL="566737" lvl="3"/>
            <a:r>
              <a:rPr lang="en-GB" sz="11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&lt;/label</a:t>
            </a:r>
            <a:r>
              <a:rPr lang="en-GB" sz="1100" b="1" dirty="0" smtClean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&gt;</a:t>
            </a:r>
            <a:endParaRPr lang="fr-FR" dirty="0" smtClean="0"/>
          </a:p>
          <a:p>
            <a:r>
              <a:rPr lang="fr-FR" dirty="0" smtClean="0"/>
              <a:t>Explicite</a:t>
            </a:r>
          </a:p>
          <a:p>
            <a:pPr marL="566737" lvl="3"/>
            <a:r>
              <a:rPr lang="en-GB" sz="11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&lt;input </a:t>
            </a:r>
            <a:r>
              <a:rPr lang="en-GB" sz="11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type</a:t>
            </a:r>
            <a:r>
              <a:rPr lang="en-GB" sz="1100" b="1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en-GB" sz="110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radio</a:t>
            </a:r>
            <a:r>
              <a:rPr lang="en-GB" sz="1100" b="1" dirty="0">
                <a:latin typeface="Courier New" pitchFamily="1" charset="0"/>
                <a:cs typeface="Courier New" pitchFamily="1" charset="0"/>
              </a:rPr>
              <a:t>" </a:t>
            </a:r>
            <a:r>
              <a:rPr lang="en-GB" sz="11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name</a:t>
            </a:r>
            <a:r>
              <a:rPr lang="en-GB" sz="1100" b="1" dirty="0">
                <a:latin typeface="Courier New" pitchFamily="1" charset="0"/>
                <a:cs typeface="Courier New" pitchFamily="1" charset="0"/>
              </a:rPr>
              <a:t>=</a:t>
            </a:r>
            <a:r>
              <a:rPr lang="fr-FR" sz="110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en-GB" sz="1100" b="1" dirty="0" err="1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sexe</a:t>
            </a:r>
            <a:r>
              <a:rPr lang="fr-FR" sz="1100" b="1" dirty="0">
                <a:latin typeface="Courier New" pitchFamily="1" charset="0"/>
                <a:cs typeface="Courier New" pitchFamily="1" charset="0"/>
              </a:rPr>
              <a:t>" </a:t>
            </a:r>
            <a:r>
              <a:rPr lang="en-GB" sz="11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value</a:t>
            </a:r>
            <a:r>
              <a:rPr lang="en-GB" sz="1100" b="1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en-GB" sz="110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f</a:t>
            </a:r>
            <a:r>
              <a:rPr lang="en-GB" sz="1100" b="1" dirty="0">
                <a:latin typeface="Courier New" pitchFamily="1" charset="0"/>
                <a:cs typeface="Courier New" pitchFamily="1" charset="0"/>
              </a:rPr>
              <a:t>" </a:t>
            </a:r>
            <a:r>
              <a:rPr lang="en-GB" sz="11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id</a:t>
            </a:r>
            <a:r>
              <a:rPr lang="en-GB" sz="1100" b="1" dirty="0">
                <a:latin typeface="Courier New" pitchFamily="1" charset="0"/>
                <a:cs typeface="Courier New" pitchFamily="1" charset="0"/>
              </a:rPr>
              <a:t>=</a:t>
            </a:r>
            <a:r>
              <a:rPr lang="fr-FR" sz="110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en-GB" sz="110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femme</a:t>
            </a:r>
            <a:r>
              <a:rPr lang="fr-FR" sz="110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en-GB" sz="1100" b="1" dirty="0">
                <a:latin typeface="Courier New" pitchFamily="1" charset="0"/>
                <a:cs typeface="Courier New" pitchFamily="1" charset="0"/>
              </a:rPr>
              <a:t> </a:t>
            </a:r>
            <a:r>
              <a:rPr lang="en-GB" sz="11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/&gt;</a:t>
            </a:r>
            <a:r>
              <a:rPr lang="en-GB" sz="1100" b="1" dirty="0">
                <a:latin typeface="Courier New" pitchFamily="1" charset="0"/>
                <a:cs typeface="Courier New" pitchFamily="1" charset="0"/>
              </a:rPr>
              <a:t> </a:t>
            </a:r>
          </a:p>
          <a:p>
            <a:pPr marL="566737" lvl="3"/>
            <a:r>
              <a:rPr lang="en-GB" sz="11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&lt;label </a:t>
            </a:r>
            <a:r>
              <a:rPr lang="en-GB" sz="11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for</a:t>
            </a:r>
            <a:r>
              <a:rPr lang="en-GB" sz="1100" b="1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en-GB" sz="110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femme</a:t>
            </a:r>
            <a:r>
              <a:rPr lang="en-GB" sz="1100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en-GB" sz="11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&gt;</a:t>
            </a:r>
            <a:r>
              <a:rPr lang="en-GB" sz="1100" b="1" dirty="0">
                <a:latin typeface="Courier New" pitchFamily="1" charset="0"/>
                <a:cs typeface="Courier New" pitchFamily="1" charset="0"/>
              </a:rPr>
              <a:t>Femme</a:t>
            </a:r>
            <a:r>
              <a:rPr lang="en-GB" sz="11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&lt;/label&gt;</a:t>
            </a:r>
            <a:endParaRPr lang="fr-FR" sz="1100" b="1" dirty="0">
              <a:solidFill>
                <a:srgbClr val="0070C0"/>
              </a:solidFill>
              <a:latin typeface="Courier New" pitchFamily="1" charset="0"/>
              <a:cs typeface="Courier New" pitchFamily="1" charset="0"/>
            </a:endParaRP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xHTML</a:t>
            </a:r>
            <a:r>
              <a:rPr lang="fr-FR" dirty="0"/>
              <a:t>: Les formulaires</a:t>
            </a:r>
          </a:p>
        </p:txBody>
      </p:sp>
    </p:spTree>
    <p:extLst>
      <p:ext uri="{BB962C8B-B14F-4D97-AF65-F5344CB8AC3E}">
        <p14:creationId xmlns:p14="http://schemas.microsoft.com/office/powerpoint/2010/main" val="38562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99592" y="2477676"/>
            <a:ext cx="7408333" cy="3450696"/>
          </a:xfrm>
        </p:spPr>
        <p:txBody>
          <a:bodyPr/>
          <a:lstStyle/>
          <a:p>
            <a:r>
              <a:rPr lang="fr-FR" dirty="0" smtClean="0"/>
              <a:t>La balise &lt;</a:t>
            </a:r>
            <a:r>
              <a:rPr lang="fr-FR" dirty="0" err="1" smtClean="0"/>
              <a:t>textarea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Champs texte pouvant contenir plusieurs lignes</a:t>
            </a:r>
          </a:p>
          <a:p>
            <a:pPr lvl="1"/>
            <a:r>
              <a:rPr lang="fr-FR" dirty="0" smtClean="0"/>
              <a:t>Attribut : cols , </a:t>
            </a:r>
            <a:r>
              <a:rPr lang="fr-FR" dirty="0" err="1" smtClean="0"/>
              <a:t>rows</a:t>
            </a:r>
            <a:endParaRPr lang="fr-FR" dirty="0" smtClean="0"/>
          </a:p>
          <a:p>
            <a:pPr lvl="1"/>
            <a:r>
              <a:rPr lang="fr-FR" dirty="0" smtClean="0"/>
              <a:t>Exemple:</a:t>
            </a:r>
          </a:p>
          <a:p>
            <a:pPr marL="1247457" lvl="6"/>
            <a:r>
              <a:rPr lang="fr-FR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</a:t>
            </a:r>
            <a:r>
              <a:rPr lang="fr-FR" b="1" dirty="0" err="1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textarea</a:t>
            </a:r>
            <a:r>
              <a:rPr lang="fr-FR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 </a:t>
            </a:r>
            <a:r>
              <a:rPr lang="fr-FR" b="1" dirty="0">
                <a:latin typeface="Courier New" pitchFamily="1" charset="0"/>
                <a:cs typeface="Courier New" pitchFamily="1" charset="0"/>
              </a:rPr>
              <a:t> </a:t>
            </a:r>
            <a:r>
              <a:rPr lang="fr-FR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cols</a:t>
            </a:r>
            <a:r>
              <a:rPr lang="fr-FR" b="1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fr-FR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25</a:t>
            </a:r>
            <a:r>
              <a:rPr lang="fr-FR" b="1" dirty="0">
                <a:latin typeface="Courier New" pitchFamily="1" charset="0"/>
                <a:cs typeface="Courier New" pitchFamily="1" charset="0"/>
              </a:rPr>
              <a:t>" </a:t>
            </a:r>
            <a:r>
              <a:rPr lang="fr-FR" b="1" dirty="0" err="1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rows</a:t>
            </a:r>
            <a:r>
              <a:rPr lang="fr-FR" b="1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fr-FR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10</a:t>
            </a:r>
            <a:r>
              <a:rPr lang="fr-FR" b="1" dirty="0">
                <a:latin typeface="Courier New" pitchFamily="1" charset="0"/>
                <a:cs typeface="Courier New" pitchFamily="1" charset="0"/>
              </a:rPr>
              <a:t>" </a:t>
            </a:r>
            <a:r>
              <a:rPr lang="fr-FR" b="1" dirty="0" err="1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name</a:t>
            </a:r>
            <a:r>
              <a:rPr lang="fr-FR" b="1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fr-FR" b="1" dirty="0" err="1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comments</a:t>
            </a:r>
            <a:r>
              <a:rPr lang="fr-FR" b="1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fr-FR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&gt;</a:t>
            </a:r>
          </a:p>
          <a:p>
            <a:pPr marL="1247457" lvl="6"/>
            <a:r>
              <a:rPr lang="fr-FR" b="1" i="1" dirty="0">
                <a:latin typeface="Courier New" pitchFamily="1" charset="0"/>
                <a:cs typeface="Courier New" pitchFamily="1" charset="0"/>
              </a:rPr>
              <a:t>          </a:t>
            </a:r>
            <a:r>
              <a:rPr lang="fr-FR" b="1" i="1" dirty="0" smtClean="0">
                <a:latin typeface="Courier New" pitchFamily="1" charset="0"/>
                <a:cs typeface="Courier New" pitchFamily="1" charset="0"/>
              </a:rPr>
              <a:t>Saisir du texte ici</a:t>
            </a:r>
            <a:endParaRPr lang="fr-FR" b="1" i="1" dirty="0">
              <a:latin typeface="Courier New" pitchFamily="1" charset="0"/>
              <a:cs typeface="Courier New" pitchFamily="1" charset="0"/>
            </a:endParaRPr>
          </a:p>
          <a:p>
            <a:pPr marL="1247457" lvl="6"/>
            <a:r>
              <a:rPr lang="fr-FR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&lt;/</a:t>
            </a:r>
            <a:r>
              <a:rPr lang="fr-FR" b="1" dirty="0" err="1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textarea</a:t>
            </a:r>
            <a:r>
              <a:rPr lang="fr-FR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&gt;</a:t>
            </a:r>
          </a:p>
          <a:p>
            <a:pPr lvl="2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xHTML</a:t>
            </a:r>
            <a:r>
              <a:rPr lang="fr-FR" dirty="0"/>
              <a:t>: Les formulaires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128840"/>
            <a:ext cx="2232248" cy="1542360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79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99592" y="2430014"/>
            <a:ext cx="7408333" cy="3450696"/>
          </a:xfrm>
        </p:spPr>
        <p:txBody>
          <a:bodyPr>
            <a:normAutofit/>
          </a:bodyPr>
          <a:lstStyle/>
          <a:p>
            <a:r>
              <a:rPr lang="fr-FR" dirty="0" smtClean="0"/>
              <a:t>&lt;</a:t>
            </a:r>
            <a:r>
              <a:rPr lang="fr-FR" dirty="0" err="1" smtClean="0"/>
              <a:t>fieldset</a:t>
            </a:r>
            <a:r>
              <a:rPr lang="fr-FR" dirty="0" smtClean="0"/>
              <a:t>&gt; et &lt;</a:t>
            </a:r>
            <a:r>
              <a:rPr lang="fr-FR" dirty="0" err="1" smtClean="0"/>
              <a:t>legend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Regroupe les contrôles par thèmes</a:t>
            </a:r>
          </a:p>
          <a:p>
            <a:r>
              <a:rPr lang="fr-FR" dirty="0" smtClean="0"/>
              <a:t>Exemple :</a:t>
            </a:r>
          </a:p>
          <a:p>
            <a:pPr marL="50800" lvl="2" indent="0">
              <a:buNone/>
            </a:pPr>
            <a:r>
              <a:rPr lang="en-GB" sz="13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</a:t>
            </a:r>
            <a:r>
              <a:rPr lang="en-GB" sz="1300" b="1" dirty="0" err="1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fieldset</a:t>
            </a:r>
            <a:r>
              <a:rPr lang="en-GB" sz="13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&gt;</a:t>
            </a:r>
          </a:p>
          <a:p>
            <a:pPr marL="50800" lvl="2" indent="0">
              <a:buNone/>
            </a:pPr>
            <a:r>
              <a:rPr lang="en-GB" sz="13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	&lt;</a:t>
            </a:r>
            <a:r>
              <a:rPr lang="en-GB" sz="1300" b="1" dirty="0" smtClean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legend&gt;</a:t>
            </a:r>
            <a:r>
              <a:rPr lang="en-GB" sz="1300" b="1" dirty="0" smtClean="0">
                <a:latin typeface="Courier New" pitchFamily="1" charset="0"/>
                <a:cs typeface="Courier New" pitchFamily="1" charset="0"/>
              </a:rPr>
              <a:t>Mon </a:t>
            </a:r>
            <a:r>
              <a:rPr lang="en-GB" sz="1300" b="1" dirty="0" err="1" smtClean="0">
                <a:latin typeface="Courier New" pitchFamily="1" charset="0"/>
                <a:cs typeface="Courier New" pitchFamily="1" charset="0"/>
              </a:rPr>
              <a:t>formulaire</a:t>
            </a:r>
            <a:r>
              <a:rPr lang="en-GB" sz="1300" b="1" dirty="0" smtClean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&lt;/</a:t>
            </a:r>
            <a:r>
              <a:rPr lang="en-GB" sz="13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legend&gt;</a:t>
            </a:r>
          </a:p>
          <a:p>
            <a:pPr marL="1201737" lvl="3" indent="0">
              <a:buNone/>
            </a:pPr>
            <a:r>
              <a:rPr lang="en-GB" sz="1300" b="1" dirty="0" smtClean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&lt;label&gt;</a:t>
            </a:r>
            <a:r>
              <a:rPr lang="en-GB" sz="1300" b="1" dirty="0" smtClean="0">
                <a:latin typeface="Courier New" pitchFamily="1" charset="0"/>
                <a:cs typeface="Courier New" pitchFamily="1" charset="0"/>
              </a:rPr>
              <a:t>Nom</a:t>
            </a:r>
            <a:r>
              <a:rPr lang="en-GB" sz="1300" b="1" dirty="0" smtClean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&lt;input </a:t>
            </a:r>
            <a:r>
              <a:rPr lang="en-GB" sz="13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type</a:t>
            </a:r>
            <a:r>
              <a:rPr lang="en-GB" sz="1300" b="1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en-GB" sz="130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text</a:t>
            </a:r>
            <a:r>
              <a:rPr lang="en-GB" sz="1300" b="1" dirty="0">
                <a:latin typeface="Courier New" pitchFamily="1" charset="0"/>
                <a:cs typeface="Courier New" pitchFamily="1" charset="0"/>
              </a:rPr>
              <a:t>" </a:t>
            </a:r>
            <a:r>
              <a:rPr lang="en-GB" sz="13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name</a:t>
            </a:r>
            <a:r>
              <a:rPr lang="en-GB" sz="1300" b="1" dirty="0" smtClean="0">
                <a:latin typeface="Courier New" pitchFamily="1" charset="0"/>
                <a:cs typeface="Courier New" pitchFamily="1" charset="0"/>
              </a:rPr>
              <a:t>="</a:t>
            </a:r>
            <a:r>
              <a:rPr lang="en-GB" sz="1300" b="1" dirty="0" smtClean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nom</a:t>
            </a:r>
            <a:r>
              <a:rPr lang="en-GB" sz="1300" b="1" dirty="0" smtClean="0">
                <a:latin typeface="Courier New" pitchFamily="1" charset="0"/>
                <a:cs typeface="Courier New" pitchFamily="1" charset="0"/>
              </a:rPr>
              <a:t>" </a:t>
            </a:r>
            <a:r>
              <a:rPr lang="en-GB" sz="13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/&gt;</a:t>
            </a:r>
            <a:r>
              <a:rPr lang="en-GB" sz="1300" b="1" dirty="0" smtClean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&lt;/label&gt;</a:t>
            </a:r>
          </a:p>
          <a:p>
            <a:pPr marL="1201737" lvl="3" indent="0">
              <a:buNone/>
            </a:pPr>
            <a:r>
              <a:rPr lang="en-GB" sz="13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</a:t>
            </a:r>
            <a:r>
              <a:rPr lang="en-GB" sz="1300" b="1" dirty="0" smtClean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label&gt;</a:t>
            </a:r>
            <a:r>
              <a:rPr lang="en-GB" sz="1300" b="1" dirty="0" err="1" smtClean="0">
                <a:latin typeface="Courier New" pitchFamily="1" charset="0"/>
                <a:cs typeface="Courier New" pitchFamily="1" charset="0"/>
              </a:rPr>
              <a:t>Prénom</a:t>
            </a:r>
            <a:r>
              <a:rPr lang="en-GB" sz="1300" b="1" dirty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&lt;input </a:t>
            </a:r>
            <a:r>
              <a:rPr lang="en-GB" sz="13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type</a:t>
            </a:r>
            <a:r>
              <a:rPr lang="en-GB" sz="1300" b="1" dirty="0">
                <a:latin typeface="Courier New" pitchFamily="1" charset="0"/>
                <a:cs typeface="Courier New" pitchFamily="1" charset="0"/>
              </a:rPr>
              <a:t>="</a:t>
            </a:r>
            <a:r>
              <a:rPr lang="en-GB" sz="1300" b="1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text</a:t>
            </a:r>
            <a:r>
              <a:rPr lang="en-GB" sz="1300" b="1" dirty="0">
                <a:latin typeface="Courier New" pitchFamily="1" charset="0"/>
                <a:cs typeface="Courier New" pitchFamily="1" charset="0"/>
              </a:rPr>
              <a:t>" </a:t>
            </a:r>
            <a:r>
              <a:rPr lang="en-GB" sz="1300" b="1" dirty="0">
                <a:solidFill>
                  <a:srgbClr val="C00000"/>
                </a:solidFill>
                <a:latin typeface="Courier New" pitchFamily="1" charset="0"/>
                <a:cs typeface="Courier New" pitchFamily="1" charset="0"/>
              </a:rPr>
              <a:t>name</a:t>
            </a:r>
            <a:r>
              <a:rPr lang="en-GB" sz="1300" b="1" dirty="0" smtClean="0">
                <a:latin typeface="Courier New" pitchFamily="1" charset="0"/>
                <a:cs typeface="Courier New" pitchFamily="1" charset="0"/>
              </a:rPr>
              <a:t>="</a:t>
            </a:r>
            <a:r>
              <a:rPr lang="en-GB" sz="1300" b="1" dirty="0" err="1" smtClean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prenom</a:t>
            </a:r>
            <a:r>
              <a:rPr lang="en-GB" sz="1300" b="1" dirty="0" smtClean="0">
                <a:latin typeface="Courier New" pitchFamily="1" charset="0"/>
                <a:cs typeface="Courier New" pitchFamily="1" charset="0"/>
              </a:rPr>
              <a:t>"</a:t>
            </a:r>
            <a:r>
              <a:rPr lang="en-GB" sz="1300" b="1" dirty="0" smtClean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/&gt;&lt;/&lt;/label&gt;</a:t>
            </a:r>
            <a:endParaRPr lang="fr-FR" sz="1300" b="1" dirty="0" smtClean="0">
              <a:solidFill>
                <a:srgbClr val="0070C0"/>
              </a:solidFill>
              <a:latin typeface="Courier New" pitchFamily="1" charset="0"/>
              <a:cs typeface="Courier New" pitchFamily="1" charset="0"/>
            </a:endParaRPr>
          </a:p>
          <a:p>
            <a:pPr marL="50800" lvl="2" indent="0">
              <a:buNone/>
            </a:pPr>
            <a:r>
              <a:rPr lang="fr-FR" sz="1300" b="1" dirty="0" smtClean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&lt;/</a:t>
            </a:r>
            <a:r>
              <a:rPr lang="fr-FR" sz="1300" b="1" dirty="0" err="1" smtClean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fieldset</a:t>
            </a:r>
            <a:r>
              <a:rPr lang="fr-FR" sz="1300" b="1" dirty="0" smtClean="0">
                <a:solidFill>
                  <a:srgbClr val="0070C0"/>
                </a:solidFill>
                <a:latin typeface="Courier New" pitchFamily="1" charset="0"/>
                <a:cs typeface="Courier New" pitchFamily="1" charset="0"/>
              </a:rPr>
              <a:t>&gt;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xHTML</a:t>
            </a:r>
            <a:r>
              <a:rPr lang="fr-FR" dirty="0"/>
              <a:t>: Les formulaires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085184"/>
            <a:ext cx="4104456" cy="1591053"/>
          </a:xfrm>
          <a:prstGeom prst="rect">
            <a:avLst/>
          </a:prstGeom>
          <a:noFill/>
          <a:ln w="9525">
            <a:solidFill>
              <a:schemeClr val="tx1">
                <a:alpha val="99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07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Quelques attributs spécifiques</a:t>
            </a:r>
            <a:endParaRPr lang="fr-FR" dirty="0"/>
          </a:p>
          <a:p>
            <a:pPr lvl="1"/>
            <a:r>
              <a:rPr lang="fr-FR" dirty="0"/>
              <a:t>type="</a:t>
            </a:r>
            <a:r>
              <a:rPr lang="fr-FR" dirty="0" err="1" smtClean="0"/>
              <a:t>hidden</a:t>
            </a:r>
            <a:r>
              <a:rPr lang="fr-FR" dirty="0" smtClean="0"/>
              <a:t>"</a:t>
            </a:r>
          </a:p>
          <a:p>
            <a:pPr lvl="1"/>
            <a:r>
              <a:rPr lang="fr-FR" dirty="0" err="1"/>
              <a:t>readonly</a:t>
            </a:r>
            <a:r>
              <a:rPr lang="fr-FR" dirty="0"/>
              <a:t>="</a:t>
            </a:r>
            <a:r>
              <a:rPr lang="fr-FR" dirty="0" err="1" smtClean="0"/>
              <a:t>readonly</a:t>
            </a:r>
            <a:r>
              <a:rPr lang="fr-FR" dirty="0" smtClean="0"/>
              <a:t>"</a:t>
            </a:r>
          </a:p>
          <a:p>
            <a:pPr lvl="2"/>
            <a:r>
              <a:rPr lang="fr-FR" dirty="0" smtClean="0"/>
              <a:t>Sur &lt;input /&gt; ou &lt;</a:t>
            </a:r>
            <a:r>
              <a:rPr lang="fr-FR" dirty="0" err="1" smtClean="0"/>
              <a:t>textarea</a:t>
            </a:r>
            <a:r>
              <a:rPr lang="fr-FR" dirty="0" smtClean="0"/>
              <a:t> /&gt;</a:t>
            </a:r>
          </a:p>
          <a:p>
            <a:pPr lvl="1"/>
            <a:r>
              <a:rPr lang="fr-FR" dirty="0" err="1"/>
              <a:t>disabled</a:t>
            </a:r>
            <a:r>
              <a:rPr lang="fr-FR" dirty="0"/>
              <a:t>="</a:t>
            </a:r>
            <a:r>
              <a:rPr lang="fr-FR" dirty="0" err="1" smtClean="0"/>
              <a:t>disabled</a:t>
            </a:r>
            <a:r>
              <a:rPr lang="fr-FR" dirty="0" smtClean="0"/>
              <a:t>"</a:t>
            </a:r>
          </a:p>
          <a:p>
            <a:pPr lvl="2"/>
            <a:r>
              <a:rPr lang="fr-FR" dirty="0" smtClean="0"/>
              <a:t>Sur &lt;input /&gt;, &lt;</a:t>
            </a:r>
            <a:r>
              <a:rPr lang="fr-FR" dirty="0" err="1" smtClean="0"/>
              <a:t>textarea</a:t>
            </a:r>
            <a:r>
              <a:rPr lang="fr-FR" dirty="0" smtClean="0"/>
              <a:t> /&gt; , &lt;select  &gt;, &lt;</a:t>
            </a:r>
            <a:r>
              <a:rPr lang="fr-FR" dirty="0" err="1" smtClean="0"/>
              <a:t>button</a:t>
            </a:r>
            <a:r>
              <a:rPr lang="fr-FR" dirty="0" smtClean="0"/>
              <a:t> /&gt;, &lt;option&gt; ou &lt;</a:t>
            </a:r>
            <a:r>
              <a:rPr lang="fr-FR" dirty="0" err="1" smtClean="0"/>
              <a:t>optgroup</a:t>
            </a:r>
            <a:r>
              <a:rPr lang="fr-FR" dirty="0" smtClean="0"/>
              <a:t> /&gt;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xHTML</a:t>
            </a:r>
            <a:r>
              <a:rPr lang="fr-FR" dirty="0"/>
              <a:t>: Les formulaires</a:t>
            </a:r>
          </a:p>
        </p:txBody>
      </p:sp>
    </p:spTree>
    <p:extLst>
      <p:ext uri="{BB962C8B-B14F-4D97-AF65-F5344CB8AC3E}">
        <p14:creationId xmlns:p14="http://schemas.microsoft.com/office/powerpoint/2010/main" val="25391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Objectifs: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Apprendre ce qu’est le CSS</a:t>
            </a:r>
          </a:p>
          <a:p>
            <a:pPr lvl="1"/>
            <a:r>
              <a:rPr lang="fr-FR" dirty="0" smtClean="0"/>
              <a:t>Apprendre comment utiliser le CSS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106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CSS : </a:t>
            </a:r>
            <a:r>
              <a:rPr lang="fr-FR" dirty="0" err="1"/>
              <a:t>Cascading</a:t>
            </a:r>
            <a:r>
              <a:rPr lang="fr-FR" dirty="0"/>
              <a:t> Style </a:t>
            </a:r>
            <a:r>
              <a:rPr lang="fr-FR" dirty="0" err="1" smtClean="0"/>
              <a:t>Sheet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Langage différent de (x)HTML</a:t>
            </a:r>
          </a:p>
          <a:p>
            <a:endParaRPr lang="fr-FR" dirty="0"/>
          </a:p>
          <a:p>
            <a:r>
              <a:rPr lang="fr-FR" dirty="0" smtClean="0"/>
              <a:t>Permet de modifier l’apparence d’un page (x)HTML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34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Avantages:</a:t>
            </a:r>
          </a:p>
          <a:p>
            <a:pPr lvl="1"/>
            <a:r>
              <a:rPr lang="fr-FR" dirty="0" smtClean="0"/>
              <a:t>Centralise les éléments de mise en page dans un fichier externe</a:t>
            </a:r>
          </a:p>
          <a:p>
            <a:pPr lvl="1"/>
            <a:r>
              <a:rPr lang="fr-FR" dirty="0" smtClean="0"/>
              <a:t>Sépare le design du document</a:t>
            </a:r>
          </a:p>
          <a:p>
            <a:pPr lvl="1"/>
            <a:r>
              <a:rPr lang="fr-FR" dirty="0" smtClean="0"/>
              <a:t>Simplifie la maintenance des sites web</a:t>
            </a:r>
          </a:p>
          <a:p>
            <a:pPr lvl="1"/>
            <a:r>
              <a:rPr lang="fr-FR" dirty="0" smtClean="0"/>
              <a:t>Réduit la taille de la page</a:t>
            </a:r>
          </a:p>
          <a:p>
            <a:pPr lvl="1"/>
            <a:r>
              <a:rPr lang="fr-FR" dirty="0" smtClean="0"/>
              <a:t>Mise en cache du CSS possible</a:t>
            </a:r>
            <a:r>
              <a:rPr lang="fr-FR" dirty="0"/>
              <a:t>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84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HTTP : HyperText Transfer Protocol</a:t>
            </a:r>
          </a:p>
          <a:p>
            <a:pPr lvl="1"/>
            <a:r>
              <a:rPr lang="fr-FR" dirty="0" smtClean="0"/>
              <a:t>Développé pour le web</a:t>
            </a:r>
          </a:p>
          <a:p>
            <a:pPr lvl="1"/>
            <a:r>
              <a:rPr lang="fr-FR" dirty="0" smtClean="0"/>
              <a:t>Client (Browser)</a:t>
            </a:r>
          </a:p>
          <a:p>
            <a:pPr lvl="1"/>
            <a:r>
              <a:rPr lang="fr-FR" dirty="0" smtClean="0"/>
              <a:t>Serveur (Web Server)</a:t>
            </a:r>
          </a:p>
          <a:p>
            <a:pPr lvl="1"/>
            <a:r>
              <a:rPr lang="fr-FR" dirty="0" smtClean="0"/>
              <a:t>Transfert de donnée entre le browser et le serveur Web</a:t>
            </a:r>
          </a:p>
          <a:p>
            <a:pPr lvl="1"/>
            <a:endParaRPr lang="fr-FR" dirty="0"/>
          </a:p>
          <a:p>
            <a:r>
              <a:rPr lang="fr-FR" dirty="0" smtClean="0"/>
              <a:t>Autres protocoles:</a:t>
            </a:r>
          </a:p>
          <a:p>
            <a:pPr lvl="1"/>
            <a:r>
              <a:rPr lang="fr-FR" dirty="0" smtClean="0"/>
              <a:t>FTP, SMTP, POP …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</a:t>
            </a:r>
            <a:r>
              <a:rPr lang="fr-FR" dirty="0" err="1" smtClean="0"/>
              <a:t>Client/Serveur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347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&lt;div&gt;…&lt;/div&gt;</a:t>
            </a:r>
          </a:p>
          <a:p>
            <a:r>
              <a:rPr lang="fr-FR" dirty="0" smtClean="0"/>
              <a:t>Définit une section (division) de la page</a:t>
            </a:r>
          </a:p>
          <a:p>
            <a:pPr lvl="4"/>
            <a:r>
              <a:rPr lang="fr-FR" dirty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&lt;body&gt;</a:t>
            </a:r>
          </a:p>
          <a:p>
            <a:pPr lvl="4"/>
            <a:r>
              <a:rPr lang="fr-FR" dirty="0">
                <a:latin typeface="Courier New" pitchFamily="1" charset="0"/>
                <a:cs typeface="Courier New" pitchFamily="1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&lt;div </a:t>
            </a:r>
            <a:r>
              <a:rPr lang="fr-FR" dirty="0">
                <a:solidFill>
                  <a:srgbClr val="A50021"/>
                </a:solidFill>
                <a:latin typeface="Courier New" pitchFamily="1" charset="0"/>
                <a:cs typeface="Courier New" pitchFamily="1" charset="0"/>
              </a:rPr>
              <a:t>id</a:t>
            </a:r>
            <a:r>
              <a:rPr lang="fr-FR" dirty="0">
                <a:solidFill>
                  <a:srgbClr val="5F5F5F"/>
                </a:solidFill>
                <a:latin typeface="Courier New" pitchFamily="1" charset="0"/>
                <a:cs typeface="Courier New" pitchFamily="1" charset="0"/>
              </a:rPr>
              <a:t>=</a:t>
            </a:r>
            <a:r>
              <a:rPr lang="fr-FR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fr-FR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banner</a:t>
            </a:r>
            <a:r>
              <a:rPr lang="fr-FR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fr-FR" dirty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&gt;&lt;</a:t>
            </a:r>
            <a:r>
              <a:rPr lang="fr-FR" dirty="0" err="1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img</a:t>
            </a:r>
            <a:r>
              <a:rPr lang="fr-FR" dirty="0">
                <a:latin typeface="Courier New" pitchFamily="1" charset="0"/>
                <a:cs typeface="Courier New" pitchFamily="1" charset="0"/>
              </a:rPr>
              <a:t> </a:t>
            </a:r>
            <a:r>
              <a:rPr lang="fr-FR" dirty="0" err="1">
                <a:solidFill>
                  <a:srgbClr val="A50021"/>
                </a:solidFill>
                <a:latin typeface="Courier New" pitchFamily="1" charset="0"/>
                <a:cs typeface="Courier New" pitchFamily="1" charset="0"/>
              </a:rPr>
              <a:t>src</a:t>
            </a:r>
            <a:r>
              <a:rPr lang="fr-FR" dirty="0">
                <a:solidFill>
                  <a:srgbClr val="5F5F5F"/>
                </a:solidFill>
                <a:latin typeface="Courier New" pitchFamily="1" charset="0"/>
                <a:cs typeface="Courier New" pitchFamily="1" charset="0"/>
              </a:rPr>
              <a:t>=</a:t>
            </a:r>
            <a:r>
              <a:rPr lang="fr-FR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fr-FR" dirty="0" err="1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img</a:t>
            </a:r>
            <a:r>
              <a:rPr lang="fr-FR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/ban.jpg</a:t>
            </a:r>
            <a:r>
              <a:rPr lang="fr-FR" dirty="0">
                <a:latin typeface="Courier New" pitchFamily="1" charset="0"/>
                <a:cs typeface="Courier New" pitchFamily="1" charset="0"/>
              </a:rPr>
              <a:t>" </a:t>
            </a:r>
            <a:r>
              <a:rPr lang="fr-FR" dirty="0" err="1">
                <a:solidFill>
                  <a:srgbClr val="A50021"/>
                </a:solidFill>
                <a:latin typeface="Courier New" pitchFamily="1" charset="0"/>
                <a:cs typeface="Courier New" pitchFamily="1" charset="0"/>
              </a:rPr>
              <a:t>alt</a:t>
            </a:r>
            <a:r>
              <a:rPr lang="fr-FR" dirty="0">
                <a:solidFill>
                  <a:srgbClr val="5F5F5F"/>
                </a:solidFill>
                <a:latin typeface="Courier New" pitchFamily="1" charset="0"/>
                <a:cs typeface="Courier New" pitchFamily="1" charset="0"/>
              </a:rPr>
              <a:t>=</a:t>
            </a:r>
            <a:r>
              <a:rPr lang="fr-FR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fr-FR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banner</a:t>
            </a:r>
            <a:r>
              <a:rPr lang="fr-FR" dirty="0">
                <a:latin typeface="Courier New" pitchFamily="1" charset="0"/>
                <a:cs typeface="Courier New" pitchFamily="1" charset="0"/>
              </a:rPr>
              <a:t>" </a:t>
            </a:r>
            <a:r>
              <a:rPr lang="fr-FR" dirty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/&gt;&lt;/div&gt;</a:t>
            </a:r>
          </a:p>
          <a:p>
            <a:pPr lvl="4"/>
            <a:r>
              <a:rPr lang="fr-FR" dirty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    &lt;div </a:t>
            </a:r>
            <a:r>
              <a:rPr lang="fr-FR" dirty="0">
                <a:solidFill>
                  <a:srgbClr val="A50021"/>
                </a:solidFill>
                <a:latin typeface="Courier New" pitchFamily="1" charset="0"/>
                <a:cs typeface="Courier New" pitchFamily="1" charset="0"/>
              </a:rPr>
              <a:t>id</a:t>
            </a:r>
            <a:r>
              <a:rPr lang="fr-FR" dirty="0">
                <a:solidFill>
                  <a:srgbClr val="5F5F5F"/>
                </a:solidFill>
                <a:latin typeface="Courier New" pitchFamily="1" charset="0"/>
                <a:cs typeface="Courier New" pitchFamily="1" charset="0"/>
              </a:rPr>
              <a:t>=</a:t>
            </a:r>
            <a:r>
              <a:rPr lang="fr-FR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fr-FR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menu</a:t>
            </a:r>
            <a:r>
              <a:rPr lang="fr-FR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fr-FR" dirty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&gt;</a:t>
            </a:r>
          </a:p>
          <a:p>
            <a:pPr lvl="4"/>
            <a:r>
              <a:rPr lang="fr-FR" dirty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        &lt;</a:t>
            </a:r>
            <a:r>
              <a:rPr lang="fr-FR" dirty="0" err="1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ul</a:t>
            </a:r>
            <a:r>
              <a:rPr lang="fr-FR" dirty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&gt;</a:t>
            </a:r>
          </a:p>
          <a:p>
            <a:pPr lvl="4"/>
            <a:r>
              <a:rPr lang="fr-FR" dirty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            &lt;li&gt;&lt;a</a:t>
            </a:r>
            <a:r>
              <a:rPr lang="fr-FR" dirty="0">
                <a:latin typeface="Courier New" pitchFamily="1" charset="0"/>
                <a:cs typeface="Courier New" pitchFamily="1" charset="0"/>
              </a:rPr>
              <a:t> </a:t>
            </a:r>
            <a:r>
              <a:rPr lang="fr-FR" dirty="0" err="1">
                <a:solidFill>
                  <a:srgbClr val="A50021"/>
                </a:solidFill>
                <a:latin typeface="Courier New" pitchFamily="1" charset="0"/>
                <a:cs typeface="Courier New" pitchFamily="1" charset="0"/>
              </a:rPr>
              <a:t>href</a:t>
            </a:r>
            <a:r>
              <a:rPr lang="fr-FR" dirty="0">
                <a:solidFill>
                  <a:srgbClr val="5F5F5F"/>
                </a:solidFill>
                <a:latin typeface="Courier New" pitchFamily="1" charset="0"/>
                <a:cs typeface="Courier New" pitchFamily="1" charset="0"/>
              </a:rPr>
              <a:t>=</a:t>
            </a:r>
            <a:r>
              <a:rPr lang="fr-FR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fr-FR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home.html</a:t>
            </a:r>
            <a:r>
              <a:rPr lang="fr-FR" dirty="0" smtClean="0">
                <a:latin typeface="Courier New" pitchFamily="1" charset="0"/>
                <a:cs typeface="Courier New" pitchFamily="1" charset="0"/>
              </a:rPr>
              <a:t>"</a:t>
            </a:r>
            <a:r>
              <a:rPr lang="fr-FR" dirty="0" smtClean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&gt;</a:t>
            </a:r>
            <a:r>
              <a:rPr lang="fr-FR" dirty="0" smtClean="0">
                <a:latin typeface="Courier New" pitchFamily="1" charset="0"/>
                <a:cs typeface="Courier New" pitchFamily="1" charset="0"/>
              </a:rPr>
              <a:t>Accueil</a:t>
            </a:r>
            <a:r>
              <a:rPr lang="fr-FR" dirty="0" smtClean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&lt;/</a:t>
            </a:r>
            <a:r>
              <a:rPr lang="fr-FR" dirty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a&gt;&lt;li&gt;</a:t>
            </a:r>
          </a:p>
          <a:p>
            <a:pPr lvl="4"/>
            <a:r>
              <a:rPr lang="fr-FR" dirty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            &lt;li&gt;&lt;a</a:t>
            </a:r>
            <a:r>
              <a:rPr lang="fr-FR" dirty="0">
                <a:latin typeface="Courier New" pitchFamily="1" charset="0"/>
                <a:cs typeface="Courier New" pitchFamily="1" charset="0"/>
              </a:rPr>
              <a:t> </a:t>
            </a:r>
            <a:r>
              <a:rPr lang="fr-FR" dirty="0" err="1">
                <a:solidFill>
                  <a:srgbClr val="A50021"/>
                </a:solidFill>
                <a:latin typeface="Courier New" pitchFamily="1" charset="0"/>
                <a:cs typeface="Courier New" pitchFamily="1" charset="0"/>
              </a:rPr>
              <a:t>href</a:t>
            </a:r>
            <a:r>
              <a:rPr lang="fr-FR" dirty="0">
                <a:solidFill>
                  <a:srgbClr val="5F5F5F"/>
                </a:solidFill>
                <a:latin typeface="Courier New" pitchFamily="1" charset="0"/>
                <a:cs typeface="Courier New" pitchFamily="1" charset="0"/>
              </a:rPr>
              <a:t>=</a:t>
            </a:r>
            <a:r>
              <a:rPr lang="fr-FR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fr-FR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forum.html</a:t>
            </a:r>
            <a:r>
              <a:rPr lang="fr-FR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fr-FR" dirty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&gt;</a:t>
            </a:r>
            <a:r>
              <a:rPr lang="fr-FR" dirty="0">
                <a:latin typeface="Courier New" pitchFamily="1" charset="0"/>
                <a:cs typeface="Courier New" pitchFamily="1" charset="0"/>
              </a:rPr>
              <a:t>Forum</a:t>
            </a:r>
            <a:r>
              <a:rPr lang="fr-FR" dirty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&lt;/a&gt;&lt;/li&gt;</a:t>
            </a:r>
          </a:p>
          <a:p>
            <a:pPr lvl="4"/>
            <a:r>
              <a:rPr lang="fr-FR" dirty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        &lt;/</a:t>
            </a:r>
            <a:r>
              <a:rPr lang="fr-FR" dirty="0" err="1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ul</a:t>
            </a:r>
            <a:r>
              <a:rPr lang="fr-FR" dirty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&gt;</a:t>
            </a:r>
          </a:p>
          <a:p>
            <a:pPr lvl="4"/>
            <a:r>
              <a:rPr lang="fr-FR" dirty="0">
                <a:latin typeface="Courier New" pitchFamily="1" charset="0"/>
                <a:cs typeface="Courier New" pitchFamily="1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&lt;/div&gt;</a:t>
            </a:r>
          </a:p>
          <a:p>
            <a:pPr lvl="4"/>
            <a:r>
              <a:rPr lang="fr-FR" dirty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    &lt;div </a:t>
            </a:r>
            <a:r>
              <a:rPr lang="fr-FR" dirty="0">
                <a:solidFill>
                  <a:srgbClr val="A50021"/>
                </a:solidFill>
                <a:latin typeface="Courier New" pitchFamily="1" charset="0"/>
                <a:cs typeface="Courier New" pitchFamily="1" charset="0"/>
              </a:rPr>
              <a:t>id</a:t>
            </a:r>
            <a:r>
              <a:rPr lang="fr-FR" dirty="0">
                <a:solidFill>
                  <a:srgbClr val="5F5F5F"/>
                </a:solidFill>
                <a:latin typeface="Courier New" pitchFamily="1" charset="0"/>
                <a:cs typeface="Courier New" pitchFamily="1" charset="0"/>
              </a:rPr>
              <a:t>=</a:t>
            </a:r>
            <a:r>
              <a:rPr lang="fr-FR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fr-FR" dirty="0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main</a:t>
            </a:r>
            <a:r>
              <a:rPr lang="fr-FR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fr-FR" dirty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&gt;</a:t>
            </a:r>
          </a:p>
          <a:p>
            <a:pPr lvl="4"/>
            <a:r>
              <a:rPr lang="fr-FR" dirty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        &lt;</a:t>
            </a:r>
            <a:r>
              <a:rPr lang="fr-FR" dirty="0" smtClean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h1&gt;</a:t>
            </a:r>
            <a:r>
              <a:rPr lang="fr-FR" dirty="0" smtClean="0">
                <a:latin typeface="Courier New" pitchFamily="1" charset="0"/>
                <a:cs typeface="Courier New" pitchFamily="1" charset="0"/>
              </a:rPr>
              <a:t>Bienvenue</a:t>
            </a:r>
            <a:r>
              <a:rPr lang="fr-FR" dirty="0" smtClean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&lt;/</a:t>
            </a:r>
            <a:r>
              <a:rPr lang="fr-FR" dirty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h1&gt;</a:t>
            </a:r>
          </a:p>
          <a:p>
            <a:pPr lvl="4"/>
            <a:r>
              <a:rPr lang="fr-FR" dirty="0">
                <a:latin typeface="Courier New" pitchFamily="1" charset="0"/>
                <a:cs typeface="Courier New" pitchFamily="1" charset="0"/>
              </a:rPr>
              <a:t>        </a:t>
            </a:r>
            <a:r>
              <a:rPr lang="fr-FR" dirty="0" smtClean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&lt;p&gt;</a:t>
            </a:r>
            <a:r>
              <a:rPr lang="fr-FR" dirty="0" smtClean="0">
                <a:latin typeface="Courier New" pitchFamily="1" charset="0"/>
                <a:cs typeface="Courier New" pitchFamily="1" charset="0"/>
              </a:rPr>
              <a:t>Ceci est la section ou vous pouvez mettre le contenu le plus important</a:t>
            </a:r>
            <a:r>
              <a:rPr lang="fr-FR" dirty="0" smtClean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&lt;/</a:t>
            </a:r>
            <a:r>
              <a:rPr lang="fr-FR" dirty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p&gt;</a:t>
            </a:r>
          </a:p>
          <a:p>
            <a:pPr lvl="4"/>
            <a:r>
              <a:rPr lang="fr-FR" dirty="0">
                <a:latin typeface="Courier New" pitchFamily="1" charset="0"/>
                <a:cs typeface="Courier New" pitchFamily="1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&lt;/div&gt;</a:t>
            </a:r>
          </a:p>
          <a:p>
            <a:pPr lvl="4"/>
            <a:r>
              <a:rPr lang="fr-FR" dirty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    &lt;div </a:t>
            </a:r>
            <a:r>
              <a:rPr lang="fr-FR" dirty="0">
                <a:solidFill>
                  <a:srgbClr val="A50021"/>
                </a:solidFill>
                <a:latin typeface="Courier New" pitchFamily="1" charset="0"/>
                <a:cs typeface="Courier New" pitchFamily="1" charset="0"/>
              </a:rPr>
              <a:t>id</a:t>
            </a:r>
            <a:r>
              <a:rPr lang="fr-FR" dirty="0">
                <a:solidFill>
                  <a:srgbClr val="5F5F5F"/>
                </a:solidFill>
                <a:latin typeface="Courier New" pitchFamily="1" charset="0"/>
                <a:cs typeface="Courier New" pitchFamily="1" charset="0"/>
              </a:rPr>
              <a:t>=</a:t>
            </a:r>
            <a:r>
              <a:rPr lang="fr-FR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fr-FR" dirty="0" err="1">
                <a:solidFill>
                  <a:srgbClr val="00B050"/>
                </a:solidFill>
                <a:latin typeface="Courier New" pitchFamily="1" charset="0"/>
                <a:cs typeface="Courier New" pitchFamily="1" charset="0"/>
              </a:rPr>
              <a:t>footer</a:t>
            </a:r>
            <a:r>
              <a:rPr lang="fr-FR" dirty="0">
                <a:latin typeface="Courier New" pitchFamily="1" charset="0"/>
                <a:cs typeface="Courier New" pitchFamily="1" charset="0"/>
              </a:rPr>
              <a:t>"</a:t>
            </a:r>
            <a:r>
              <a:rPr lang="fr-FR" dirty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&gt;</a:t>
            </a:r>
          </a:p>
          <a:p>
            <a:pPr lvl="4"/>
            <a:r>
              <a:rPr lang="fr-FR" dirty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        </a:t>
            </a:r>
            <a:r>
              <a:rPr lang="fr-FR" dirty="0">
                <a:latin typeface="Courier New" pitchFamily="1" charset="0"/>
                <a:cs typeface="Courier New" pitchFamily="1" charset="0"/>
              </a:rPr>
              <a:t>Copyright </a:t>
            </a:r>
            <a:r>
              <a:rPr lang="fr-FR" dirty="0" smtClean="0">
                <a:latin typeface="Courier New" pitchFamily="1" charset="0"/>
                <a:cs typeface="Courier New" pitchFamily="1" charset="0"/>
              </a:rPr>
              <a:t>teck2i</a:t>
            </a:r>
            <a:r>
              <a:rPr lang="en-US" dirty="0" smtClean="0">
                <a:latin typeface="Courier New" pitchFamily="1" charset="0"/>
                <a:cs typeface="Courier New" pitchFamily="1" charset="0"/>
              </a:rPr>
              <a:t>© 2010</a:t>
            </a:r>
            <a:endParaRPr lang="en-US" dirty="0">
              <a:latin typeface="Courier New" pitchFamily="1" charset="0"/>
              <a:cs typeface="Courier New" pitchFamily="1" charset="0"/>
            </a:endParaRPr>
          </a:p>
          <a:p>
            <a:pPr lvl="4"/>
            <a:r>
              <a:rPr lang="fr-FR" dirty="0">
                <a:latin typeface="Courier New" pitchFamily="1" charset="0"/>
                <a:cs typeface="Courier New" pitchFamily="1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&lt;/div&gt;</a:t>
            </a:r>
            <a:endParaRPr lang="fr-FR" dirty="0">
              <a:solidFill>
                <a:srgbClr val="008000"/>
              </a:solidFill>
              <a:latin typeface="Courier New" pitchFamily="1" charset="0"/>
              <a:cs typeface="Courier New" pitchFamily="1" charset="0"/>
            </a:endParaRPr>
          </a:p>
          <a:p>
            <a:pPr lvl="4"/>
            <a:r>
              <a:rPr lang="fr-FR" dirty="0">
                <a:latin typeface="Courier New" pitchFamily="1" charset="0"/>
                <a:cs typeface="Courier New" pitchFamily="1" charset="0"/>
              </a:rPr>
              <a:t>  </a:t>
            </a:r>
            <a:r>
              <a:rPr lang="fr-FR" dirty="0">
                <a:solidFill>
                  <a:srgbClr val="0000FF"/>
                </a:solidFill>
                <a:latin typeface="Courier New" pitchFamily="1" charset="0"/>
                <a:cs typeface="Courier New" pitchFamily="1" charset="0"/>
              </a:rPr>
              <a:t>&lt;/body&gt;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363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donne avec un peu de CSS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40968"/>
            <a:ext cx="7202487" cy="2352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15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Où le placer?</a:t>
            </a:r>
          </a:p>
          <a:p>
            <a:r>
              <a:rPr lang="fr-FR" dirty="0" smtClean="0"/>
              <a:t>Dans un fichier externe:</a:t>
            </a:r>
          </a:p>
          <a:p>
            <a:pPr lvl="2"/>
            <a:r>
              <a:rPr lang="en-US" sz="1400" dirty="0">
                <a:solidFill>
                  <a:srgbClr val="0070C0"/>
                </a:solidFill>
                <a:latin typeface="Verdana" charset="0"/>
              </a:rPr>
              <a:t>&lt;link </a:t>
            </a:r>
            <a:r>
              <a:rPr lang="en-US" sz="1400" dirty="0" err="1">
                <a:solidFill>
                  <a:srgbClr val="C00000"/>
                </a:solidFill>
                <a:latin typeface="Verdana" charset="0"/>
              </a:rPr>
              <a:t>href</a:t>
            </a:r>
            <a:r>
              <a:rPr lang="en-US" sz="1400" dirty="0">
                <a:latin typeface="Verdana" charset="0"/>
              </a:rPr>
              <a:t>="</a:t>
            </a:r>
            <a:r>
              <a:rPr lang="en-US" sz="1400" dirty="0">
                <a:solidFill>
                  <a:srgbClr val="00B050"/>
                </a:solidFill>
                <a:latin typeface="Verdana" charset="0"/>
              </a:rPr>
              <a:t>main.css</a:t>
            </a:r>
            <a:r>
              <a:rPr lang="en-US" sz="1400" dirty="0">
                <a:latin typeface="Verdana" charset="0"/>
              </a:rPr>
              <a:t>" </a:t>
            </a:r>
            <a:r>
              <a:rPr lang="en-US" sz="1400" dirty="0">
                <a:solidFill>
                  <a:srgbClr val="C00000"/>
                </a:solidFill>
                <a:latin typeface="Verdana" charset="0"/>
              </a:rPr>
              <a:t>media</a:t>
            </a:r>
            <a:r>
              <a:rPr lang="en-US" sz="1400" dirty="0">
                <a:latin typeface="Verdana" charset="0"/>
              </a:rPr>
              <a:t>="</a:t>
            </a:r>
            <a:r>
              <a:rPr lang="en-US" sz="1400" dirty="0">
                <a:solidFill>
                  <a:srgbClr val="00B050"/>
                </a:solidFill>
                <a:latin typeface="Verdana" charset="0"/>
              </a:rPr>
              <a:t>all</a:t>
            </a:r>
            <a:r>
              <a:rPr lang="en-US" sz="1400" dirty="0">
                <a:latin typeface="Verdana" charset="0"/>
              </a:rPr>
              <a:t>" </a:t>
            </a:r>
            <a:r>
              <a:rPr lang="en-US" sz="1400" dirty="0" err="1">
                <a:solidFill>
                  <a:srgbClr val="C00000"/>
                </a:solidFill>
                <a:latin typeface="Verdana" charset="0"/>
              </a:rPr>
              <a:t>rel</a:t>
            </a:r>
            <a:r>
              <a:rPr lang="en-US" sz="1400" dirty="0">
                <a:latin typeface="Verdana" charset="0"/>
              </a:rPr>
              <a:t>="</a:t>
            </a:r>
            <a:r>
              <a:rPr lang="en-US" sz="1400" dirty="0" err="1">
                <a:solidFill>
                  <a:srgbClr val="00B050"/>
                </a:solidFill>
                <a:latin typeface="Verdana" charset="0"/>
              </a:rPr>
              <a:t>stylesheet</a:t>
            </a:r>
            <a:r>
              <a:rPr lang="en-US" sz="1400" dirty="0">
                <a:solidFill>
                  <a:srgbClr val="A6A6A6"/>
                </a:solidFill>
                <a:latin typeface="Verdana" charset="0"/>
              </a:rPr>
              <a:t>"</a:t>
            </a:r>
            <a:r>
              <a:rPr lang="en-US" sz="1400" dirty="0">
                <a:latin typeface="Verdana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Verdana" charset="0"/>
              </a:rPr>
              <a:t>type</a:t>
            </a:r>
            <a:r>
              <a:rPr lang="en-US" sz="1400" dirty="0">
                <a:latin typeface="Verdana" charset="0"/>
              </a:rPr>
              <a:t>="</a:t>
            </a:r>
            <a:r>
              <a:rPr lang="en-US" sz="1400" dirty="0">
                <a:solidFill>
                  <a:srgbClr val="00B050"/>
                </a:solidFill>
                <a:latin typeface="Verdana" charset="0"/>
              </a:rPr>
              <a:t>text/</a:t>
            </a:r>
            <a:r>
              <a:rPr lang="en-US" sz="1400" dirty="0" err="1">
                <a:solidFill>
                  <a:srgbClr val="00B050"/>
                </a:solidFill>
                <a:latin typeface="Verdana" charset="0"/>
              </a:rPr>
              <a:t>css</a:t>
            </a:r>
            <a:r>
              <a:rPr lang="en-US" sz="1400" dirty="0">
                <a:solidFill>
                  <a:srgbClr val="A6A6A6"/>
                </a:solidFill>
                <a:latin typeface="Verdana" charset="0"/>
              </a:rPr>
              <a:t>"</a:t>
            </a:r>
            <a:r>
              <a:rPr lang="en-US" sz="1400" dirty="0">
                <a:latin typeface="Verdana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Verdana" charset="0"/>
              </a:rPr>
              <a:t>/&gt;</a:t>
            </a:r>
            <a:endParaRPr lang="fr-FR" sz="1400" dirty="0">
              <a:solidFill>
                <a:srgbClr val="0070C0"/>
              </a:solidFill>
              <a:latin typeface="Verdana" charset="0"/>
            </a:endParaRPr>
          </a:p>
          <a:p>
            <a:r>
              <a:rPr lang="fr-FR" dirty="0" smtClean="0"/>
              <a:t>Dans la balise &lt;style&gt;:</a:t>
            </a:r>
            <a:endParaRPr lang="fr-FR" dirty="0"/>
          </a:p>
          <a:p>
            <a:pPr lvl="3"/>
            <a:r>
              <a:rPr lang="en-US" sz="1200" dirty="0">
                <a:solidFill>
                  <a:srgbClr val="0070C0"/>
                </a:solidFill>
                <a:latin typeface="Verdana" charset="0"/>
              </a:rPr>
              <a:t>&lt;head&gt;</a:t>
            </a:r>
          </a:p>
          <a:p>
            <a:pPr lvl="3"/>
            <a:r>
              <a:rPr lang="en-US" sz="1200" dirty="0">
                <a:latin typeface="Verdana" charset="0"/>
              </a:rPr>
              <a:t>	</a:t>
            </a:r>
            <a:r>
              <a:rPr lang="en-US" sz="1200" dirty="0">
                <a:solidFill>
                  <a:srgbClr val="0070C0"/>
                </a:solidFill>
                <a:latin typeface="Verdana" charset="0"/>
              </a:rPr>
              <a:t>&lt;style </a:t>
            </a:r>
            <a:r>
              <a:rPr lang="en-US" sz="1200" dirty="0">
                <a:solidFill>
                  <a:srgbClr val="C00000"/>
                </a:solidFill>
                <a:latin typeface="Verdana" charset="0"/>
              </a:rPr>
              <a:t>type</a:t>
            </a:r>
            <a:r>
              <a:rPr lang="en-US" sz="1200" dirty="0">
                <a:latin typeface="Verdana" charset="0"/>
              </a:rPr>
              <a:t>="</a:t>
            </a:r>
            <a:r>
              <a:rPr lang="en-US" sz="1200" dirty="0">
                <a:solidFill>
                  <a:srgbClr val="00B050"/>
                </a:solidFill>
                <a:latin typeface="Verdana" charset="0"/>
              </a:rPr>
              <a:t>text/</a:t>
            </a:r>
            <a:r>
              <a:rPr lang="en-US" sz="1200" dirty="0" err="1">
                <a:solidFill>
                  <a:srgbClr val="00B050"/>
                </a:solidFill>
                <a:latin typeface="Verdana" charset="0"/>
              </a:rPr>
              <a:t>css</a:t>
            </a:r>
            <a:r>
              <a:rPr lang="en-US" sz="1200" dirty="0">
                <a:solidFill>
                  <a:srgbClr val="A6A6A6"/>
                </a:solidFill>
                <a:latin typeface="Verdana" charset="0"/>
              </a:rPr>
              <a:t>"</a:t>
            </a:r>
            <a:r>
              <a:rPr lang="en-US" sz="1200" dirty="0">
                <a:latin typeface="Verdana" charset="0"/>
              </a:rPr>
              <a:t>&gt;</a:t>
            </a:r>
          </a:p>
          <a:p>
            <a:pPr lvl="3"/>
            <a:r>
              <a:rPr lang="en-US" sz="1200" dirty="0">
                <a:latin typeface="Verdana" charset="0"/>
              </a:rPr>
              <a:t>		</a:t>
            </a:r>
            <a:r>
              <a:rPr lang="en-US" sz="1200" dirty="0">
                <a:solidFill>
                  <a:srgbClr val="0070C0"/>
                </a:solidFill>
                <a:latin typeface="Verdana" charset="0"/>
              </a:rPr>
              <a:t>p</a:t>
            </a:r>
            <a:r>
              <a:rPr lang="en-US" sz="1200" dirty="0">
                <a:latin typeface="Verdana" charset="0"/>
              </a:rPr>
              <a:t> </a:t>
            </a:r>
            <a:r>
              <a:rPr lang="en-US" sz="1200" dirty="0">
                <a:solidFill>
                  <a:srgbClr val="5F5F5F"/>
                </a:solidFill>
                <a:latin typeface="Verdana" charset="0"/>
              </a:rPr>
              <a:t>{</a:t>
            </a:r>
            <a:r>
              <a:rPr lang="en-US" sz="1200" dirty="0">
                <a:solidFill>
                  <a:srgbClr val="C00000"/>
                </a:solidFill>
                <a:latin typeface="Verdana" charset="0"/>
              </a:rPr>
              <a:t> color: </a:t>
            </a:r>
            <a:r>
              <a:rPr lang="en-US" sz="1200" dirty="0">
                <a:latin typeface="Verdana" charset="0"/>
              </a:rPr>
              <a:t>blue;</a:t>
            </a:r>
            <a:r>
              <a:rPr lang="en-US" sz="1200" dirty="0">
                <a:solidFill>
                  <a:srgbClr val="A50021"/>
                </a:solidFill>
                <a:latin typeface="Verdana" charset="0"/>
              </a:rPr>
              <a:t> </a:t>
            </a:r>
            <a:r>
              <a:rPr lang="en-US" sz="1200" dirty="0">
                <a:latin typeface="Verdana" charset="0"/>
              </a:rPr>
              <a:t>}</a:t>
            </a:r>
          </a:p>
          <a:p>
            <a:pPr lvl="3"/>
            <a:r>
              <a:rPr lang="en-US" sz="1200" dirty="0">
                <a:solidFill>
                  <a:srgbClr val="0070C0"/>
                </a:solidFill>
                <a:latin typeface="Verdana" charset="0"/>
              </a:rPr>
              <a:t>	&lt;/style&gt;</a:t>
            </a:r>
            <a:endParaRPr lang="en-US" sz="1200" dirty="0">
              <a:latin typeface="Verdana" charset="0"/>
            </a:endParaRPr>
          </a:p>
          <a:p>
            <a:pPr lvl="3"/>
            <a:r>
              <a:rPr lang="en-US" sz="1200" dirty="0">
                <a:solidFill>
                  <a:srgbClr val="0070C0"/>
                </a:solidFill>
                <a:latin typeface="Verdana" charset="0"/>
              </a:rPr>
              <a:t>&lt;/head</a:t>
            </a:r>
            <a:r>
              <a:rPr lang="en-US" sz="1200" dirty="0" smtClean="0">
                <a:solidFill>
                  <a:srgbClr val="0070C0"/>
                </a:solidFill>
                <a:latin typeface="Verdana" charset="0"/>
              </a:rPr>
              <a:t>&gt;</a:t>
            </a:r>
            <a:endParaRPr lang="fr-FR" dirty="0" smtClean="0"/>
          </a:p>
          <a:p>
            <a:r>
              <a:rPr lang="fr-FR" dirty="0" smtClean="0"/>
              <a:t>Dans les balises :</a:t>
            </a:r>
          </a:p>
          <a:p>
            <a:pPr lvl="2"/>
            <a:r>
              <a:rPr lang="en-US" sz="1200" dirty="0">
                <a:solidFill>
                  <a:srgbClr val="0070C0"/>
                </a:solidFill>
                <a:latin typeface="Verdana" charset="0"/>
              </a:rPr>
              <a:t>&lt;span </a:t>
            </a:r>
            <a:r>
              <a:rPr lang="en-US" sz="1200" dirty="0">
                <a:solidFill>
                  <a:srgbClr val="C00000"/>
                </a:solidFill>
                <a:latin typeface="Verdana" charset="0"/>
              </a:rPr>
              <a:t>style</a:t>
            </a:r>
            <a:r>
              <a:rPr lang="en-US" sz="1200" dirty="0">
                <a:latin typeface="Verdana" charset="0"/>
              </a:rPr>
              <a:t>="</a:t>
            </a:r>
            <a:r>
              <a:rPr lang="en-US" sz="1200" dirty="0">
                <a:solidFill>
                  <a:srgbClr val="C00000"/>
                </a:solidFill>
                <a:latin typeface="Verdana" charset="0"/>
              </a:rPr>
              <a:t>color: red</a:t>
            </a:r>
            <a:r>
              <a:rPr lang="en-US" sz="1200" dirty="0" smtClean="0">
                <a:solidFill>
                  <a:srgbClr val="C00000"/>
                </a:solidFill>
                <a:latin typeface="Verdana" charset="0"/>
              </a:rPr>
              <a:t>;</a:t>
            </a:r>
            <a:r>
              <a:rPr lang="en-US" sz="1200" dirty="0" smtClean="0">
                <a:latin typeface="Verdana" charset="0"/>
              </a:rPr>
              <a:t>"&gt;</a:t>
            </a:r>
            <a:r>
              <a:rPr lang="en-US" sz="1200" dirty="0" err="1" smtClean="0">
                <a:latin typeface="Verdana" charset="0"/>
              </a:rPr>
              <a:t>Texte</a:t>
            </a:r>
            <a:r>
              <a:rPr lang="en-US" sz="1200" dirty="0" smtClean="0">
                <a:latin typeface="Verdana" charset="0"/>
              </a:rPr>
              <a:t> rouge… </a:t>
            </a:r>
            <a:r>
              <a:rPr lang="en-US" sz="1200" dirty="0">
                <a:solidFill>
                  <a:srgbClr val="0070C0"/>
                </a:solidFill>
                <a:latin typeface="Verdana" charset="0"/>
              </a:rPr>
              <a:t>&lt;/span&gt;</a:t>
            </a:r>
            <a:endParaRPr lang="fr-FR" sz="1200" dirty="0">
              <a:solidFill>
                <a:srgbClr val="0070C0"/>
              </a:solidFill>
              <a:latin typeface="Verdana" charset="0"/>
            </a:endParaRPr>
          </a:p>
          <a:p>
            <a:pPr lvl="2"/>
            <a:endParaRPr lang="fr-FR" sz="1200" dirty="0">
              <a:solidFill>
                <a:srgbClr val="0070C0"/>
              </a:solidFill>
              <a:latin typeface="Verdana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76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Syntaxe:</a:t>
            </a:r>
          </a:p>
          <a:p>
            <a:pPr marL="627063" lvl="2" indent="0">
              <a:buNone/>
            </a:pPr>
            <a:r>
              <a:rPr lang="fr-FR" dirty="0" smtClean="0"/>
              <a:t>sélecteur{</a:t>
            </a:r>
          </a:p>
          <a:p>
            <a:pPr marL="1234440" lvl="4" indent="0">
              <a:buNone/>
            </a:pPr>
            <a:r>
              <a:rPr lang="fr-FR" dirty="0" smtClean="0"/>
              <a:t>Propriété : valeur;</a:t>
            </a:r>
          </a:p>
          <a:p>
            <a:pPr marL="627063" lvl="2" indent="0">
              <a:buNone/>
            </a:pPr>
            <a:r>
              <a:rPr lang="fr-FR" dirty="0" smtClean="0"/>
              <a:t>}</a:t>
            </a:r>
          </a:p>
          <a:p>
            <a:r>
              <a:rPr lang="fr-FR" dirty="0" smtClean="0"/>
              <a:t>Exemple:</a:t>
            </a:r>
          </a:p>
          <a:p>
            <a:pPr marL="627063" lvl="2" indent="0">
              <a:buNone/>
            </a:pPr>
            <a:r>
              <a:rPr lang="fr-FR" dirty="0" smtClean="0"/>
              <a:t>a {</a:t>
            </a:r>
          </a:p>
          <a:p>
            <a:pPr marL="627063" lvl="2" indent="0">
              <a:buNone/>
            </a:pPr>
            <a:r>
              <a:rPr lang="fr-FR" dirty="0" smtClean="0"/>
              <a:t>    margin:5px </a:t>
            </a:r>
            <a:r>
              <a:rPr lang="fr-FR" dirty="0"/>
              <a:t>5px 10px 5px</a:t>
            </a:r>
            <a:r>
              <a:rPr lang="fr-FR" dirty="0" smtClean="0"/>
              <a:t>;</a:t>
            </a:r>
            <a:endParaRPr lang="fr-FR" dirty="0"/>
          </a:p>
          <a:p>
            <a:pPr marL="627063" lvl="2" indent="0">
              <a:buNone/>
            </a:pPr>
            <a:r>
              <a:rPr lang="fr-FR" dirty="0"/>
              <a:t>    </a:t>
            </a:r>
            <a:r>
              <a:rPr lang="fr-FR" dirty="0" smtClean="0"/>
              <a:t>padding:6px;</a:t>
            </a:r>
          </a:p>
          <a:p>
            <a:pPr marL="627063" lvl="2" indent="0">
              <a:buNone/>
            </a:pPr>
            <a:r>
              <a:rPr lang="fr-FR" dirty="0" smtClean="0"/>
              <a:t>    </a:t>
            </a:r>
            <a:r>
              <a:rPr lang="fr-FR" dirty="0" err="1"/>
              <a:t>border:solid</a:t>
            </a:r>
            <a:r>
              <a:rPr lang="fr-FR" dirty="0"/>
              <a:t> 1px #b8b8b8</a:t>
            </a:r>
            <a:r>
              <a:rPr lang="fr-FR" dirty="0" smtClean="0"/>
              <a:t>;</a:t>
            </a:r>
            <a:endParaRPr lang="fr-FR" dirty="0"/>
          </a:p>
          <a:p>
            <a:pPr marL="627063" lvl="2" indent="0">
              <a:buNone/>
            </a:pPr>
            <a:r>
              <a:rPr lang="fr-FR" dirty="0"/>
              <a:t>    background-</a:t>
            </a:r>
            <a:r>
              <a:rPr lang="fr-FR" dirty="0" err="1"/>
              <a:t>color</a:t>
            </a:r>
            <a:r>
              <a:rPr lang="fr-FR" dirty="0"/>
              <a:t>:#f4f5f5</a:t>
            </a:r>
            <a:r>
              <a:rPr lang="fr-FR" dirty="0" smtClean="0"/>
              <a:t>; </a:t>
            </a:r>
            <a:endParaRPr lang="fr-FR" dirty="0"/>
          </a:p>
          <a:p>
            <a:pPr marL="627063" lvl="2" indent="0">
              <a:buNone/>
            </a:pPr>
            <a:r>
              <a:rPr lang="fr-FR" dirty="0"/>
              <a:t>}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677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Grouper plusieurs sélecteurs</a:t>
            </a:r>
          </a:p>
          <a:p>
            <a:r>
              <a:rPr lang="fr-FR" dirty="0" smtClean="0"/>
              <a:t>Exemple:</a:t>
            </a:r>
          </a:p>
          <a:p>
            <a:pPr lvl="3"/>
            <a:r>
              <a:rPr lang="en-US" dirty="0">
                <a:solidFill>
                  <a:srgbClr val="0070C0"/>
                </a:solidFill>
                <a:latin typeface="Verdana" charset="0"/>
              </a:rPr>
              <a:t>h1</a:t>
            </a:r>
            <a:r>
              <a:rPr lang="en-US" dirty="0">
                <a:solidFill>
                  <a:srgbClr val="0000FF"/>
                </a:solidFill>
                <a:latin typeface="Verdana" charset="0"/>
              </a:rPr>
              <a:t> </a:t>
            </a:r>
            <a:r>
              <a:rPr lang="en-US" dirty="0">
                <a:latin typeface="Verdana" charset="0"/>
              </a:rPr>
              <a:t>{ </a:t>
            </a:r>
            <a:r>
              <a:rPr lang="en-US" dirty="0">
                <a:solidFill>
                  <a:srgbClr val="C00000"/>
                </a:solidFill>
                <a:latin typeface="Verdana" charset="0"/>
              </a:rPr>
              <a:t>background-color</a:t>
            </a:r>
            <a:r>
              <a:rPr lang="en-US" dirty="0">
                <a:latin typeface="Verdana" charset="0"/>
              </a:rPr>
              <a:t>: white; </a:t>
            </a:r>
            <a:r>
              <a:rPr lang="en-US" dirty="0">
                <a:solidFill>
                  <a:srgbClr val="A50021"/>
                </a:solidFill>
                <a:latin typeface="Verdana" charset="0"/>
              </a:rPr>
              <a:t>color</a:t>
            </a:r>
            <a:r>
              <a:rPr lang="en-US" dirty="0">
                <a:latin typeface="Verdana" charset="0"/>
              </a:rPr>
              <a:t>: red; }</a:t>
            </a:r>
            <a:endParaRPr lang="fr-FR" dirty="0">
              <a:latin typeface="Verdana" charset="0"/>
            </a:endParaRPr>
          </a:p>
          <a:p>
            <a:pPr lvl="3"/>
            <a:r>
              <a:rPr lang="en-US" dirty="0">
                <a:solidFill>
                  <a:srgbClr val="0070C0"/>
                </a:solidFill>
                <a:latin typeface="Verdana" charset="0"/>
              </a:rPr>
              <a:t>p, h1 </a:t>
            </a:r>
            <a:r>
              <a:rPr lang="en-US" dirty="0">
                <a:latin typeface="Verdana" charset="0"/>
              </a:rPr>
              <a:t>{ </a:t>
            </a:r>
            <a:r>
              <a:rPr lang="en-US" dirty="0">
                <a:solidFill>
                  <a:srgbClr val="C00000"/>
                </a:solidFill>
                <a:latin typeface="Verdana" charset="0"/>
              </a:rPr>
              <a:t>font-family</a:t>
            </a:r>
            <a:r>
              <a:rPr lang="en-US" dirty="0">
                <a:latin typeface="Verdana" charset="0"/>
              </a:rPr>
              <a:t>: Verdana, "Sans serif";}</a:t>
            </a:r>
            <a:endParaRPr lang="fr-FR" dirty="0">
              <a:latin typeface="Verdana" charset="0"/>
            </a:endParaRPr>
          </a:p>
          <a:p>
            <a:r>
              <a:rPr lang="fr-FR" dirty="0" smtClean="0"/>
              <a:t>Le style est appliquer dans l’ordre de définition</a:t>
            </a:r>
          </a:p>
          <a:p>
            <a:r>
              <a:rPr lang="fr-FR" dirty="0" smtClean="0"/>
              <a:t>En cas de conflit, la dernière propriété écrase la précédente.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417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commentaires : /* un commentaire */</a:t>
            </a:r>
          </a:p>
          <a:p>
            <a:endParaRPr lang="fr-FR" dirty="0"/>
          </a:p>
          <a:p>
            <a:r>
              <a:rPr lang="fr-FR" dirty="0" smtClean="0"/>
              <a:t>Exemple :</a:t>
            </a:r>
          </a:p>
          <a:p>
            <a:pPr marL="301943" lvl="1" indent="0">
              <a:buNone/>
            </a:pPr>
            <a:r>
              <a:rPr lang="fr-FR" dirty="0">
                <a:solidFill>
                  <a:srgbClr val="479B8F"/>
                </a:solidFill>
                <a:latin typeface="Verdana" charset="0"/>
              </a:rPr>
              <a:t>/* Document font </a:t>
            </a:r>
            <a:r>
              <a:rPr lang="fr-FR" dirty="0" err="1">
                <a:solidFill>
                  <a:srgbClr val="479B8F"/>
                </a:solidFill>
                <a:latin typeface="Verdana" charset="0"/>
              </a:rPr>
              <a:t>family</a:t>
            </a:r>
            <a:r>
              <a:rPr lang="fr-FR" dirty="0">
                <a:solidFill>
                  <a:srgbClr val="479B8F"/>
                </a:solidFill>
                <a:latin typeface="Verdana" charset="0"/>
              </a:rPr>
              <a:t> */</a:t>
            </a:r>
          </a:p>
          <a:p>
            <a:pPr marL="301943" lvl="1" indent="0">
              <a:buNone/>
            </a:pPr>
            <a:r>
              <a:rPr lang="en-US" dirty="0">
                <a:solidFill>
                  <a:srgbClr val="0070C0"/>
                </a:solidFill>
                <a:latin typeface="Verdana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Verdana" charset="0"/>
              </a:rPr>
              <a:t> </a:t>
            </a:r>
            <a:r>
              <a:rPr lang="en-US" dirty="0">
                <a:latin typeface="Verdana" charset="0"/>
              </a:rPr>
              <a:t>{ </a:t>
            </a:r>
            <a:r>
              <a:rPr lang="en-US" dirty="0">
                <a:solidFill>
                  <a:srgbClr val="C00000"/>
                </a:solidFill>
                <a:latin typeface="Verdana" charset="0"/>
              </a:rPr>
              <a:t>font-family</a:t>
            </a:r>
            <a:r>
              <a:rPr lang="en-US" dirty="0">
                <a:latin typeface="Verdana" charset="0"/>
              </a:rPr>
              <a:t>: Verdana, "Sans serif";}</a:t>
            </a:r>
            <a:endParaRPr lang="fr-FR" dirty="0">
              <a:latin typeface="Verdana" charset="0"/>
            </a:endParaRPr>
          </a:p>
          <a:p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62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99592" y="2276872"/>
            <a:ext cx="7408333" cy="3450696"/>
          </a:xfrm>
        </p:spPr>
        <p:txBody>
          <a:bodyPr/>
          <a:lstStyle/>
          <a:p>
            <a:r>
              <a:rPr lang="fr-FR" dirty="0" smtClean="0"/>
              <a:t>Quelques sélecteurs: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12123"/>
              </p:ext>
            </p:extLst>
          </p:nvPr>
        </p:nvGraphicFramePr>
        <p:xfrm>
          <a:off x="1187624" y="2924944"/>
          <a:ext cx="705678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496855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Sélecteur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sélectionne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tout les éléments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tout les éléments du type 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 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tout les éléments F dans un élément 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 &gt; 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tout les éléments F directement enfant de 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.</a:t>
                      </a:r>
                      <a:r>
                        <a:rPr lang="fr-FR" dirty="0" err="1" smtClean="0"/>
                        <a:t>maClasse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tout les éléments de classe « </a:t>
                      </a:r>
                      <a:r>
                        <a:rPr lang="fr-FR" dirty="0" err="1" smtClean="0"/>
                        <a:t>maClasse</a:t>
                      </a:r>
                      <a:r>
                        <a:rPr lang="fr-FR" dirty="0" smtClean="0"/>
                        <a:t> »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#</a:t>
                      </a:r>
                      <a:r>
                        <a:rPr lang="fr-FR" dirty="0" err="1" smtClean="0"/>
                        <a:t>monID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l‘élément avec l’id « </a:t>
                      </a:r>
                      <a:r>
                        <a:rPr lang="fr-FR" dirty="0" err="1" smtClean="0"/>
                        <a:t>monID</a:t>
                      </a:r>
                      <a:r>
                        <a:rPr lang="fr-FR" dirty="0" smtClean="0"/>
                        <a:t> »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E:hover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l‘élément E quand il est survolé par la souris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9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Attribut class</a:t>
            </a:r>
          </a:p>
          <a:p>
            <a:pPr lvl="1"/>
            <a:r>
              <a:rPr lang="fr-FR" dirty="0" smtClean="0"/>
              <a:t>Applique un style à un groupe définit d’élément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Exemple </a:t>
            </a:r>
          </a:p>
          <a:p>
            <a:pPr lvl="2"/>
            <a:r>
              <a:rPr lang="fr-FR" dirty="0" smtClean="0"/>
              <a:t>CSS </a:t>
            </a:r>
            <a:r>
              <a:rPr lang="fr-FR" dirty="0"/>
              <a:t>: </a:t>
            </a:r>
            <a:r>
              <a:rPr lang="en-US" dirty="0">
                <a:solidFill>
                  <a:srgbClr val="0070C0"/>
                </a:solidFill>
                <a:latin typeface="Verdana" charset="0"/>
              </a:rPr>
              <a:t>h2.red</a:t>
            </a:r>
            <a:r>
              <a:rPr lang="en-US" dirty="0">
                <a:latin typeface="Verdana" charset="0"/>
              </a:rPr>
              <a:t>{ </a:t>
            </a:r>
            <a:r>
              <a:rPr lang="en-US" dirty="0">
                <a:solidFill>
                  <a:srgbClr val="C00000"/>
                </a:solidFill>
                <a:latin typeface="Verdana" charset="0"/>
              </a:rPr>
              <a:t>background-color</a:t>
            </a:r>
            <a:r>
              <a:rPr lang="en-US" dirty="0">
                <a:latin typeface="Verdana" charset="0"/>
              </a:rPr>
              <a:t>: red; </a:t>
            </a:r>
            <a:r>
              <a:rPr lang="en-US" dirty="0" smtClean="0">
                <a:latin typeface="Verdana" charset="0"/>
              </a:rPr>
              <a:t>}</a:t>
            </a:r>
            <a:endParaRPr lang="fr-FR" dirty="0" smtClean="0"/>
          </a:p>
          <a:p>
            <a:pPr lvl="2"/>
            <a:r>
              <a:rPr lang="fr-FR" dirty="0" smtClean="0"/>
              <a:t>Est appliqué au élément :</a:t>
            </a:r>
          </a:p>
          <a:p>
            <a:pPr lvl="3"/>
            <a:r>
              <a:rPr lang="en-US" dirty="0">
                <a:solidFill>
                  <a:srgbClr val="0070C0"/>
                </a:solidFill>
                <a:latin typeface="Verdana" charset="0"/>
              </a:rPr>
              <a:t>&lt;</a:t>
            </a:r>
            <a:r>
              <a:rPr lang="en-US" dirty="0" smtClean="0">
                <a:solidFill>
                  <a:srgbClr val="0070C0"/>
                </a:solidFill>
                <a:latin typeface="Verdana" charset="0"/>
              </a:rPr>
              <a:t>h2 </a:t>
            </a:r>
            <a:r>
              <a:rPr lang="en-US" dirty="0">
                <a:solidFill>
                  <a:srgbClr val="C00000"/>
                </a:solidFill>
                <a:latin typeface="Verdana" charset="0"/>
              </a:rPr>
              <a:t>class</a:t>
            </a:r>
            <a:r>
              <a:rPr lang="en-US" dirty="0" smtClean="0">
                <a:latin typeface="Verdana" charset="0"/>
              </a:rPr>
              <a:t>=“</a:t>
            </a:r>
            <a:r>
              <a:rPr lang="en-US" dirty="0" smtClean="0">
                <a:solidFill>
                  <a:srgbClr val="A6A6A6"/>
                </a:solidFill>
                <a:latin typeface="Verdana" charset="0"/>
              </a:rPr>
              <a:t>red</a:t>
            </a:r>
            <a:r>
              <a:rPr lang="en-US" dirty="0" smtClean="0">
                <a:latin typeface="Verdana" charset="0"/>
              </a:rPr>
              <a:t>"&gt;Mon </a:t>
            </a:r>
            <a:r>
              <a:rPr lang="en-US" dirty="0" err="1" smtClean="0">
                <a:latin typeface="Verdana" charset="0"/>
              </a:rPr>
              <a:t>Titre</a:t>
            </a:r>
            <a:r>
              <a:rPr lang="en-US" dirty="0" smtClean="0">
                <a:solidFill>
                  <a:srgbClr val="0070C0"/>
                </a:solidFill>
                <a:latin typeface="Verdana" charset="0"/>
              </a:rPr>
              <a:t>&lt;/h2&gt;</a:t>
            </a:r>
            <a:endParaRPr lang="en-US" dirty="0">
              <a:solidFill>
                <a:srgbClr val="0070C0"/>
              </a:solidFill>
              <a:latin typeface="Verdana" charset="0"/>
            </a:endParaRPr>
          </a:p>
          <a:p>
            <a:pPr lvl="3"/>
            <a:endParaRPr lang="fr-FR" dirty="0" smtClean="0"/>
          </a:p>
          <a:p>
            <a:pPr lvl="2"/>
            <a:endParaRPr lang="fr-FR" dirty="0" smtClean="0">
              <a:latin typeface="Verdana" charset="0"/>
            </a:endParaRPr>
          </a:p>
          <a:p>
            <a:pPr lvl="2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98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Attribut id</a:t>
            </a:r>
          </a:p>
          <a:p>
            <a:pPr lvl="1"/>
            <a:r>
              <a:rPr lang="fr-FR" dirty="0" smtClean="0"/>
              <a:t>Applique un style à 1 et 1 seul élément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/>
              <a:t>Exemple </a:t>
            </a:r>
          </a:p>
          <a:p>
            <a:pPr lvl="2"/>
            <a:r>
              <a:rPr lang="fr-FR" dirty="0"/>
              <a:t>CSS : </a:t>
            </a:r>
            <a:r>
              <a:rPr lang="en-US" dirty="0" smtClean="0">
                <a:solidFill>
                  <a:srgbClr val="0070C0"/>
                </a:solidFill>
                <a:latin typeface="Verdana" charset="0"/>
              </a:rPr>
              <a:t>#red</a:t>
            </a:r>
            <a:r>
              <a:rPr lang="en-US" dirty="0">
                <a:latin typeface="Verdana" charset="0"/>
              </a:rPr>
              <a:t>{ </a:t>
            </a:r>
            <a:r>
              <a:rPr lang="en-US" dirty="0">
                <a:solidFill>
                  <a:srgbClr val="C00000"/>
                </a:solidFill>
                <a:latin typeface="Verdana" charset="0"/>
              </a:rPr>
              <a:t>background-color</a:t>
            </a:r>
            <a:r>
              <a:rPr lang="en-US" dirty="0">
                <a:latin typeface="Verdana" charset="0"/>
              </a:rPr>
              <a:t>: red; }</a:t>
            </a:r>
            <a:endParaRPr lang="fr-FR" dirty="0"/>
          </a:p>
          <a:p>
            <a:pPr lvl="2"/>
            <a:r>
              <a:rPr lang="fr-FR" dirty="0"/>
              <a:t>Est appliqué </a:t>
            </a:r>
            <a:r>
              <a:rPr lang="fr-FR" dirty="0" smtClean="0"/>
              <a:t>a l’élément </a:t>
            </a:r>
            <a:r>
              <a:rPr lang="fr-FR" dirty="0"/>
              <a:t>:</a:t>
            </a:r>
          </a:p>
          <a:p>
            <a:pPr lvl="3"/>
            <a:r>
              <a:rPr lang="en-US" dirty="0" smtClean="0">
                <a:solidFill>
                  <a:srgbClr val="0070C0"/>
                </a:solidFill>
                <a:latin typeface="Verdana" charset="0"/>
              </a:rPr>
              <a:t>&lt;div </a:t>
            </a:r>
            <a:r>
              <a:rPr lang="en-US" dirty="0" smtClean="0">
                <a:solidFill>
                  <a:srgbClr val="C00000"/>
                </a:solidFill>
                <a:latin typeface="Verdana" charset="0"/>
              </a:rPr>
              <a:t>id</a:t>
            </a:r>
            <a:r>
              <a:rPr lang="en-US" dirty="0" smtClean="0">
                <a:latin typeface="Verdana" charset="0"/>
              </a:rPr>
              <a:t>=“</a:t>
            </a:r>
            <a:r>
              <a:rPr lang="en-US" dirty="0">
                <a:solidFill>
                  <a:srgbClr val="A6A6A6"/>
                </a:solidFill>
                <a:latin typeface="Verdana" charset="0"/>
              </a:rPr>
              <a:t>red</a:t>
            </a:r>
            <a:r>
              <a:rPr lang="en-US" dirty="0">
                <a:latin typeface="Verdana" charset="0"/>
              </a:rPr>
              <a:t>"&gt;Mon </a:t>
            </a:r>
            <a:r>
              <a:rPr lang="en-US" dirty="0" err="1" smtClean="0">
                <a:latin typeface="Verdana" charset="0"/>
              </a:rPr>
              <a:t>texte</a:t>
            </a:r>
            <a:r>
              <a:rPr lang="en-US" dirty="0" smtClean="0">
                <a:solidFill>
                  <a:srgbClr val="0070C0"/>
                </a:solidFill>
                <a:latin typeface="Verdana" charset="0"/>
              </a:rPr>
              <a:t>&lt;/div&gt;</a:t>
            </a:r>
            <a:endParaRPr lang="en-US" dirty="0">
              <a:solidFill>
                <a:srgbClr val="0070C0"/>
              </a:solidFill>
              <a:latin typeface="Verdana" charset="0"/>
            </a:endParaRPr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79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Couleurs:</a:t>
            </a:r>
          </a:p>
          <a:p>
            <a:pPr lvl="1"/>
            <a:r>
              <a:rPr lang="fr-FR" dirty="0" smtClean="0"/>
              <a:t>Nom </a:t>
            </a:r>
          </a:p>
          <a:p>
            <a:pPr lvl="1"/>
            <a:r>
              <a:rPr lang="fr-FR" dirty="0" err="1" smtClean="0"/>
              <a:t>rgb</a:t>
            </a:r>
            <a:r>
              <a:rPr lang="fr-FR" dirty="0" smtClean="0"/>
              <a:t>(</a:t>
            </a:r>
            <a:r>
              <a:rPr lang="fr-FR" dirty="0" err="1" smtClean="0"/>
              <a:t>x,x,x</a:t>
            </a:r>
            <a:r>
              <a:rPr lang="fr-FR" dirty="0" smtClean="0"/>
              <a:t>)		x entre 0 et 255</a:t>
            </a:r>
          </a:p>
          <a:p>
            <a:pPr lvl="1"/>
            <a:r>
              <a:rPr lang="fr-FR" dirty="0" err="1" smtClean="0"/>
              <a:t>Rgb</a:t>
            </a:r>
            <a:r>
              <a:rPr lang="fr-FR" dirty="0" smtClean="0"/>
              <a:t>(</a:t>
            </a:r>
            <a:r>
              <a:rPr lang="fr-FR" dirty="0" err="1" smtClean="0"/>
              <a:t>x%,x%,x</a:t>
            </a:r>
            <a:r>
              <a:rPr lang="fr-FR" dirty="0" smtClean="0"/>
              <a:t>%)	x entre 0 et 100</a:t>
            </a:r>
          </a:p>
          <a:p>
            <a:pPr lvl="1"/>
            <a:r>
              <a:rPr lang="fr-FR" dirty="0" smtClean="0"/>
              <a:t>#</a:t>
            </a:r>
            <a:r>
              <a:rPr lang="fr-FR" dirty="0" err="1" smtClean="0"/>
              <a:t>rrggbb</a:t>
            </a:r>
            <a:r>
              <a:rPr lang="fr-FR" dirty="0" smtClean="0"/>
              <a:t> 		entre 00 et FF</a:t>
            </a:r>
          </a:p>
          <a:p>
            <a:r>
              <a:rPr lang="fr-FR" dirty="0" smtClean="0"/>
              <a:t>Exemple:</a:t>
            </a:r>
          </a:p>
          <a:p>
            <a:pPr lvl="1"/>
            <a:r>
              <a:rPr lang="fr-FR" dirty="0" err="1" smtClean="0"/>
              <a:t>Red</a:t>
            </a:r>
            <a:endParaRPr lang="fr-FR" dirty="0" smtClean="0"/>
          </a:p>
          <a:p>
            <a:pPr lvl="1"/>
            <a:r>
              <a:rPr lang="fr-FR" dirty="0" err="1" smtClean="0"/>
              <a:t>rgb</a:t>
            </a:r>
            <a:r>
              <a:rPr lang="fr-FR" dirty="0" smtClean="0"/>
              <a:t>(255,0,0)</a:t>
            </a:r>
          </a:p>
          <a:p>
            <a:pPr lvl="1"/>
            <a:r>
              <a:rPr lang="fr-FR" dirty="0" err="1" smtClean="0"/>
              <a:t>Rgb</a:t>
            </a:r>
            <a:r>
              <a:rPr lang="fr-FR" dirty="0" smtClean="0"/>
              <a:t>(100%,0,0)</a:t>
            </a:r>
          </a:p>
          <a:p>
            <a:pPr lvl="1"/>
            <a:r>
              <a:rPr lang="fr-FR" dirty="0" smtClean="0"/>
              <a:t>#FF0000 (= #F00)</a:t>
            </a:r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97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HTTP procédure de communication:</a:t>
            </a:r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</a:t>
            </a:r>
            <a:r>
              <a:rPr lang="fr-FR" dirty="0" err="1" smtClean="0"/>
              <a:t>Client/Serveur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027" name="Picture 3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69" y="3919192"/>
            <a:ext cx="2576663" cy="158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rnaud\AppData\Local\Microsoft\Windows\Temporary Internet Files\Content.IE5\7NDVN6AS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422154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>
            <a:off x="2963483" y="4094749"/>
            <a:ext cx="3552733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H="1">
            <a:off x="3059832" y="4941168"/>
            <a:ext cx="3456384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059832" y="372541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Requête HTTP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399514" y="4571836"/>
            <a:ext cx="311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Réponse ( (x)HTML ou fichier)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38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Unité de mesure</a:t>
            </a:r>
          </a:p>
          <a:p>
            <a:pPr lvl="1"/>
            <a:r>
              <a:rPr lang="fr-FR" dirty="0" smtClean="0"/>
              <a:t>%</a:t>
            </a:r>
          </a:p>
          <a:p>
            <a:pPr lvl="1"/>
            <a:r>
              <a:rPr lang="fr-FR" dirty="0"/>
              <a:t>i</a:t>
            </a:r>
            <a:r>
              <a:rPr lang="fr-FR" dirty="0" smtClean="0"/>
              <a:t>n, cm, mm</a:t>
            </a:r>
          </a:p>
          <a:p>
            <a:pPr lvl="1"/>
            <a:r>
              <a:rPr lang="fr-FR" dirty="0" err="1"/>
              <a:t>e</a:t>
            </a:r>
            <a:r>
              <a:rPr lang="fr-FR" dirty="0" err="1" smtClean="0"/>
              <a:t>m</a:t>
            </a:r>
            <a:r>
              <a:rPr lang="fr-FR" dirty="0" smtClean="0"/>
              <a:t>, ex</a:t>
            </a:r>
          </a:p>
          <a:p>
            <a:pPr lvl="1"/>
            <a:r>
              <a:rPr lang="fr-FR" dirty="0" smtClean="0"/>
              <a:t>pt, pc</a:t>
            </a:r>
          </a:p>
          <a:p>
            <a:pPr lvl="1"/>
            <a:r>
              <a:rPr lang="fr-FR" dirty="0" smtClean="0"/>
              <a:t>px</a:t>
            </a:r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55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liste des attributs est dans le fichier </a:t>
            </a:r>
            <a:r>
              <a:rPr lang="fr-FR" dirty="0" err="1" smtClean="0"/>
              <a:t>pdf</a:t>
            </a:r>
            <a:endParaRPr lang="fr-FR" dirty="0" smtClean="0"/>
          </a:p>
          <a:p>
            <a:r>
              <a:rPr lang="fr-FR" dirty="0" smtClean="0"/>
              <a:t>Vous y trouver les attributs, les valeurs possibles </a:t>
            </a:r>
            <a:r>
              <a:rPr lang="fr-FR" smtClean="0"/>
              <a:t>et leurs fonctions.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203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Serveur Web</a:t>
            </a:r>
          </a:p>
          <a:p>
            <a:pPr lvl="1"/>
            <a:r>
              <a:rPr lang="fr-FR" dirty="0" smtClean="0"/>
              <a:t>Reçoit les </a:t>
            </a:r>
            <a:r>
              <a:rPr lang="fr-FR" dirty="0" err="1" smtClean="0"/>
              <a:t>requètes</a:t>
            </a:r>
            <a:r>
              <a:rPr lang="fr-FR" dirty="0" smtClean="0"/>
              <a:t> HTTP et envoie un fichier en retour (</a:t>
            </a:r>
            <a:r>
              <a:rPr lang="fr-FR" dirty="0" err="1" smtClean="0"/>
              <a:t>xHTML</a:t>
            </a:r>
            <a:r>
              <a:rPr lang="fr-FR" dirty="0" smtClean="0"/>
              <a:t> ou autre)</a:t>
            </a:r>
          </a:p>
          <a:p>
            <a:pPr lvl="1"/>
            <a:r>
              <a:rPr lang="fr-FR" dirty="0" smtClean="0"/>
              <a:t>Exécute les programmes chargés.</a:t>
            </a:r>
          </a:p>
          <a:p>
            <a:pPr lvl="1"/>
            <a:r>
              <a:rPr lang="fr-FR" dirty="0" smtClean="0"/>
              <a:t>2 serveurs dominent le marché:</a:t>
            </a:r>
          </a:p>
          <a:p>
            <a:pPr lvl="2"/>
            <a:r>
              <a:rPr lang="fr-FR" dirty="0" smtClean="0"/>
              <a:t>Apache</a:t>
            </a:r>
          </a:p>
          <a:p>
            <a:pPr lvl="2"/>
            <a:r>
              <a:rPr lang="fr-FR" dirty="0" smtClean="0"/>
              <a:t>IIS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Client/serveur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759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856</TotalTime>
  <Words>2179</Words>
  <Application>Microsoft Office PowerPoint</Application>
  <PresentationFormat>Affichage à l'écran (4:3)</PresentationFormat>
  <Paragraphs>677</Paragraphs>
  <Slides>81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81</vt:i4>
      </vt:variant>
    </vt:vector>
  </HeadingPairs>
  <TitlesOfParts>
    <vt:vector size="82" baseType="lpstr">
      <vt:lpstr>Vagues</vt:lpstr>
      <vt:lpstr>Développement Web</vt:lpstr>
      <vt:lpstr>SOMMAIRE</vt:lpstr>
      <vt:lpstr>Internet et Web</vt:lpstr>
      <vt:lpstr>Internet : C’est quoi?</vt:lpstr>
      <vt:lpstr>World Wide Web</vt:lpstr>
      <vt:lpstr>xHTML : langage web</vt:lpstr>
      <vt:lpstr>Modèle Client/Serveur</vt:lpstr>
      <vt:lpstr>Modèle Client/Serveur </vt:lpstr>
      <vt:lpstr>Modèle Client/serveur</vt:lpstr>
      <vt:lpstr>Modèle Client/serveur </vt:lpstr>
      <vt:lpstr>W3c Standard et validation</vt:lpstr>
      <vt:lpstr>Qu’est ce que le W3c?</vt:lpstr>
      <vt:lpstr>Que fait le W3c?</vt:lpstr>
      <vt:lpstr>La Validation</vt:lpstr>
      <vt:lpstr>Les types de validation</vt:lpstr>
      <vt:lpstr>Validation « transitional »</vt:lpstr>
      <vt:lpstr>Validation « strict »</vt:lpstr>
      <vt:lpstr>Validation: Comment procéder?</vt:lpstr>
      <vt:lpstr>Validation: autres outils</vt:lpstr>
      <vt:lpstr>xHTML</vt:lpstr>
      <vt:lpstr>Fichier xHTML</vt:lpstr>
      <vt:lpstr>Les balises</vt:lpstr>
      <vt:lpstr>Les balises</vt:lpstr>
      <vt:lpstr>Structure</vt:lpstr>
      <vt:lpstr>Explication L.1</vt:lpstr>
      <vt:lpstr>Explication L.2 et L.7</vt:lpstr>
      <vt:lpstr>Explication L.3 et L.4</vt:lpstr>
      <vt:lpstr>Explication L.5 et L.6</vt:lpstr>
      <vt:lpstr>xHTML: Les titres</vt:lpstr>
      <vt:lpstr>xHTML: Les paragraphes</vt:lpstr>
      <vt:lpstr>xHTML: les listes</vt:lpstr>
      <vt:lpstr>xHTML : Images</vt:lpstr>
      <vt:lpstr>xHTML: saut de ligne</vt:lpstr>
      <vt:lpstr>xHTML: Liens et ancre</vt:lpstr>
      <vt:lpstr>xHTML: Liens et ancre</vt:lpstr>
      <vt:lpstr>xHTML : Commentaire</vt:lpstr>
      <vt:lpstr>xHTML: les caractères spéciaux</vt:lpstr>
      <vt:lpstr>xHTML: Les accents</vt:lpstr>
      <vt:lpstr>xHMTL : Les accents</vt:lpstr>
      <vt:lpstr>xHTML: Les tableaux</vt:lpstr>
      <vt:lpstr>xHTML: Les tableaux</vt:lpstr>
      <vt:lpstr>xHTML: Les tableaux</vt:lpstr>
      <vt:lpstr>xHTML: Les tableaux</vt:lpstr>
      <vt:lpstr>xHTML: Les tableaux</vt:lpstr>
      <vt:lpstr>xHTML: Les formulaires</vt:lpstr>
      <vt:lpstr>xHTML: Les formulaires</vt:lpstr>
      <vt:lpstr>xHTML: Les formulaires</vt:lpstr>
      <vt:lpstr>xHTML: Les formulaires</vt:lpstr>
      <vt:lpstr>xHTML : Les formulaires</vt:lpstr>
      <vt:lpstr>xHTML: Les formulaires</vt:lpstr>
      <vt:lpstr>xHTML: Les formulaires</vt:lpstr>
      <vt:lpstr>xHTML: Les formulaires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xHTML: Les formulaires</vt:lpstr>
      <vt:lpstr>xHTML: Les formulaires</vt:lpstr>
      <vt:lpstr>xHTML: Les formulaires</vt:lpstr>
      <vt:lpstr>xHTML: Les formulaires</vt:lpstr>
      <vt:lpstr>xHTML: Les formulaires</vt:lpstr>
      <vt:lpstr>xHTML: Les formulaires</vt:lpstr>
      <vt:lpstr>xHTML: Les formulaires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Web</dc:title>
  <dc:creator>Arnaud</dc:creator>
  <cp:lastModifiedBy>laptop</cp:lastModifiedBy>
  <cp:revision>51</cp:revision>
  <dcterms:created xsi:type="dcterms:W3CDTF">2010-10-11T07:27:55Z</dcterms:created>
  <dcterms:modified xsi:type="dcterms:W3CDTF">2012-11-27T10:49:52Z</dcterms:modified>
</cp:coreProperties>
</file>