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53D7F94-521F-4B5C-8175-1D49B6989027}">
          <p14:sldIdLst/>
        </p14:section>
        <p14:section name="Section sans titre" id="{E72DA825-AD50-4F9C-803B-A5866B732A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Section sans titre" id="{77CFCEA3-0227-4D0A-B7D2-0EBDB263B081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  <p14:section name="Section sans titre" id="{6029C1DE-152A-4C57-86E5-23CE09EE4535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80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7F42-265D-4567-90E6-219817352D14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EBEAC-E6A4-4EBB-8356-D36A22DE88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17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Document XML: texte lisible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version XML la plus utilisé est la 1.0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68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mot clé:</a:t>
            </a:r>
            <a:r>
              <a:rPr lang="fr-FR" baseline="0" dirty="0" smtClean="0"/>
              <a:t> SYSTEM indique qu’il s’agit de notre propre DTD</a:t>
            </a:r>
          </a:p>
          <a:p>
            <a:r>
              <a:rPr lang="fr-FR" baseline="0" dirty="0" smtClean="0"/>
              <a:t>L’alternative est le mot clé PUBLIC par exemple pour utilisé la DTD de </a:t>
            </a:r>
            <a:r>
              <a:rPr lang="fr-FR" baseline="0" dirty="0" err="1" smtClean="0"/>
              <a:t>xHTML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2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13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97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EBEAC-E6A4-4EBB-8356-D36A22DE88C4}" type="slidenum">
              <a:rPr lang="fr-FR" smtClean="0"/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7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D3BA7F-418F-434A-A38C-FA8B04FF315E}" type="datetimeFigureOut">
              <a:rPr lang="fr-FR" smtClean="0"/>
              <a:t>18/11/2010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9B9AA3-C726-4FE2-9B00-E6FBF0BCB3AA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DTD, XSD, XSLT, XPATH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71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8236437" cy="3450696"/>
          </a:xfrm>
        </p:spPr>
        <p:txBody>
          <a:bodyPr/>
          <a:lstStyle/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Balise ouvrante :</a:t>
            </a:r>
          </a:p>
          <a:p>
            <a:pPr lvl="0">
              <a:buClr>
                <a:srgbClr val="31B6FD"/>
              </a:buClr>
            </a:pPr>
            <a:endParaRPr lang="fr-FR" dirty="0">
              <a:solidFill>
                <a:srgbClr val="073E87"/>
              </a:solidFill>
            </a:endParaRPr>
          </a:p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balise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attribut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valeur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0">
              <a:buClr>
                <a:srgbClr val="31B6FD"/>
              </a:buClr>
            </a:pPr>
            <a:endParaRPr lang="fr-FR" dirty="0">
              <a:solidFill>
                <a:srgbClr val="0000FF"/>
              </a:solidFill>
              <a:latin typeface="Consolas"/>
            </a:endParaRPr>
          </a:p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balise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attribut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valeur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att1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balise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0">
              <a:buClr>
                <a:srgbClr val="31B6FD"/>
              </a:buClr>
            </a:pPr>
            <a:endParaRPr lang="fr-FR" dirty="0">
              <a:solidFill>
                <a:srgbClr val="0000FF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XML: Attribut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91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&lt;</a:t>
            </a:r>
            <a:r>
              <a:rPr lang="fr-FR" dirty="0">
                <a:solidFill>
                  <a:srgbClr val="A31515"/>
                </a:solidFill>
              </a:rPr>
              <a:t>C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   if ( a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prstClr val="black"/>
                </a:solidFill>
              </a:rPr>
              <a:t> b </a:t>
            </a:r>
            <a:r>
              <a:rPr lang="en-US" dirty="0">
                <a:solidFill>
                  <a:srgbClr val="FF0000"/>
                </a:solidFill>
              </a:rPr>
              <a:t>&amp;&amp;</a:t>
            </a:r>
            <a:r>
              <a:rPr lang="en-US" dirty="0">
                <a:solidFill>
                  <a:prstClr val="black"/>
                </a:solidFill>
              </a:rPr>
              <a:t> b &gt; c)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&lt;/</a:t>
            </a:r>
            <a:r>
              <a:rPr lang="fr-FR" dirty="0">
                <a:solidFill>
                  <a:srgbClr val="A31515"/>
                </a:solidFill>
              </a:rPr>
              <a:t>C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  <a:endParaRPr lang="fr-FR" dirty="0">
              <a:solidFill>
                <a:srgbClr val="0000FF"/>
              </a:solidFill>
            </a:endParaRPr>
          </a:p>
          <a:p>
            <a:r>
              <a:rPr lang="fr-FR" dirty="0" smtClean="0">
                <a:solidFill>
                  <a:srgbClr val="073E87"/>
                </a:solidFill>
              </a:rPr>
              <a:t>Entité prédéfinit:</a:t>
            </a:r>
          </a:p>
          <a:p>
            <a:endParaRPr lang="fr-FR" dirty="0">
              <a:solidFill>
                <a:srgbClr val="073E87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: texte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89564"/>
              </p:ext>
            </p:extLst>
          </p:nvPr>
        </p:nvGraphicFramePr>
        <p:xfrm>
          <a:off x="1331640" y="443711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Entité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équivalent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lt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&lt;  (</a:t>
                      </a:r>
                      <a:r>
                        <a:rPr lang="fr-FR" dirty="0" err="1" smtClean="0"/>
                        <a:t>less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than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&amp;gt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&gt; (</a:t>
                      </a:r>
                      <a:r>
                        <a:rPr lang="fr-FR" dirty="0" err="1" smtClean="0"/>
                        <a:t>greater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than</a:t>
                      </a:r>
                      <a:r>
                        <a:rPr lang="fr-FR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amp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quot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"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&amp;</a:t>
                      </a:r>
                      <a:r>
                        <a:rPr lang="fr-FR" dirty="0" err="1" smtClean="0"/>
                        <a:t>apos</a:t>
                      </a:r>
                      <a:r>
                        <a:rPr lang="fr-FR" dirty="0" smtClean="0"/>
                        <a:t>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4355976" y="2780928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00FF"/>
                </a:solidFill>
              </a:rPr>
              <a:t>&lt;</a:t>
            </a:r>
            <a:r>
              <a:rPr lang="fr-FR" dirty="0" smtClean="0">
                <a:solidFill>
                  <a:srgbClr val="A31515"/>
                </a:solidFill>
              </a:rPr>
              <a:t>C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</a:rPr>
              <a:t>    if ( a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lt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prstClr val="black"/>
                </a:solidFill>
              </a:rPr>
              <a:t> b </a:t>
            </a:r>
            <a:r>
              <a:rPr lang="en-US" dirty="0" smtClean="0">
                <a:solidFill>
                  <a:srgbClr val="FF0000"/>
                </a:solidFill>
              </a:rPr>
              <a:t>&amp;amp;&amp;amp;</a:t>
            </a:r>
            <a:r>
              <a:rPr lang="en-US" dirty="0">
                <a:solidFill>
                  <a:prstClr val="black"/>
                </a:solidFill>
              </a:rPr>
              <a:t> b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err="1" smtClean="0">
                <a:solidFill>
                  <a:srgbClr val="FF0000"/>
                </a:solidFill>
              </a:rPr>
              <a:t>gt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prstClr val="black"/>
                </a:solidFill>
              </a:rPr>
              <a:t> c)</a:t>
            </a:r>
          </a:p>
          <a:p>
            <a:r>
              <a:rPr lang="fr-FR" dirty="0" smtClean="0">
                <a:solidFill>
                  <a:srgbClr val="0000FF"/>
                </a:solidFill>
              </a:rPr>
              <a:t>  &lt;/</a:t>
            </a:r>
            <a:r>
              <a:rPr lang="fr-FR" dirty="0" smtClean="0">
                <a:solidFill>
                  <a:srgbClr val="A31515"/>
                </a:solidFill>
              </a:rPr>
              <a:t>C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857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Sections CDATA: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&lt;![CDATA[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808080"/>
                </a:solidFill>
              </a:rPr>
              <a:t>    &lt;</a:t>
            </a:r>
            <a:r>
              <a:rPr lang="fr-FR" dirty="0" err="1">
                <a:solidFill>
                  <a:srgbClr val="808080"/>
                </a:solidFill>
              </a:rPr>
              <a:t>element</a:t>
            </a:r>
            <a:r>
              <a:rPr lang="fr-FR" dirty="0">
                <a:solidFill>
                  <a:srgbClr val="808080"/>
                </a:solidFill>
              </a:rPr>
              <a:t>&gt; sera afficher tel quel &lt;/</a:t>
            </a:r>
            <a:r>
              <a:rPr lang="fr-FR" dirty="0" err="1">
                <a:solidFill>
                  <a:srgbClr val="808080"/>
                </a:solidFill>
              </a:rPr>
              <a:t>element</a:t>
            </a:r>
            <a:r>
              <a:rPr lang="fr-FR" dirty="0">
                <a:solidFill>
                  <a:srgbClr val="808080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808080"/>
                </a:solidFill>
              </a:rPr>
              <a:t>    </a:t>
            </a:r>
            <a:r>
              <a:rPr lang="fr-FR" dirty="0">
                <a:solidFill>
                  <a:srgbClr val="0000FF"/>
                </a:solidFill>
              </a:rPr>
              <a:t>]]&gt;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XML : texte</a:t>
            </a:r>
          </a:p>
        </p:txBody>
      </p:sp>
    </p:spTree>
    <p:extLst>
      <p:ext uri="{BB962C8B-B14F-4D97-AF65-F5344CB8AC3E}">
        <p14:creationId xmlns:p14="http://schemas.microsoft.com/office/powerpoint/2010/main" val="162608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Nom : </a:t>
            </a:r>
          </a:p>
          <a:p>
            <a:pPr lvl="1"/>
            <a:r>
              <a:rPr lang="fr-FR" dirty="0"/>
              <a:t>Peut contenir des lettres, nombres et  certains caractères spéciaux (- ou  _ par exemple) </a:t>
            </a:r>
          </a:p>
          <a:p>
            <a:pPr lvl="1"/>
            <a:r>
              <a:rPr lang="fr-FR" dirty="0"/>
              <a:t>Ne doit pas commencer par un nombre ou une ponctuation</a:t>
            </a:r>
          </a:p>
          <a:p>
            <a:pPr lvl="1"/>
            <a:r>
              <a:rPr lang="fr-FR" dirty="0"/>
              <a:t>Ne doit pas contenir d’espace</a:t>
            </a:r>
          </a:p>
          <a:p>
            <a:r>
              <a:rPr lang="fr-FR" dirty="0" smtClean="0"/>
              <a:t>Tout élément ouvert doit être fermé</a:t>
            </a:r>
          </a:p>
          <a:p>
            <a:r>
              <a:rPr lang="fr-FR" dirty="0" smtClean="0"/>
              <a:t>Tout les enfants doivent être fermé avant la fermeture du parent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XML: règle de syntaxe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4987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Élément et attribut en minuscule.</a:t>
            </a:r>
          </a:p>
          <a:p>
            <a:r>
              <a:rPr lang="fr-FR" dirty="0" smtClean="0"/>
              <a:t>Nom élément et attribut sans accent</a:t>
            </a:r>
          </a:p>
          <a:p>
            <a:r>
              <a:rPr lang="fr-FR" dirty="0" smtClean="0"/>
              <a:t>Préférer les guillemets pour délimité les valeur des attributs.</a:t>
            </a:r>
          </a:p>
          <a:p>
            <a:r>
              <a:rPr lang="fr-FR" dirty="0" smtClean="0"/>
              <a:t>Séparer les noms composés par – ,  _ ou une majuscule.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XML: convention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02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La validation, pourquoi?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Contrat / Protocole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Producteur vérifie que le document est conforme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L’utilisateur vérifie que le document a la syntaxe attendu</a:t>
            </a:r>
          </a:p>
          <a:p>
            <a:pPr lvl="1">
              <a:buClr>
                <a:srgbClr val="31B6FD"/>
              </a:buClr>
            </a:pPr>
            <a:endParaRPr lang="fr-FR" dirty="0">
              <a:solidFill>
                <a:srgbClr val="073E87"/>
              </a:solidFill>
            </a:endParaRP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Le producteur peut être humain ou logiciel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L’utilisateur peut être un programme client ou serveur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916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705861"/>
          </a:xfrm>
        </p:spPr>
        <p:txBody>
          <a:bodyPr>
            <a:normAutofit/>
          </a:bodyPr>
          <a:lstStyle/>
          <a:p>
            <a:r>
              <a:rPr lang="fr-FR" dirty="0" smtClean="0"/>
              <a:t>Document </a:t>
            </a:r>
            <a:r>
              <a:rPr lang="fr-FR" dirty="0"/>
              <a:t>Type </a:t>
            </a:r>
            <a:r>
              <a:rPr lang="fr-FR" dirty="0" err="1" smtClean="0"/>
              <a:t>Definition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Crée pour valider les documents </a:t>
            </a:r>
            <a:r>
              <a:rPr lang="fr-FR" dirty="0" smtClean="0"/>
              <a:t>SGML (Standard </a:t>
            </a:r>
            <a:r>
              <a:rPr lang="fr-FR" dirty="0" err="1" smtClean="0"/>
              <a:t>Generalized</a:t>
            </a:r>
            <a:r>
              <a:rPr lang="fr-FR" dirty="0" smtClean="0"/>
              <a:t> </a:t>
            </a:r>
            <a:r>
              <a:rPr lang="fr-FR" dirty="0" err="1" smtClean="0"/>
              <a:t>Markup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/>
              <a:t>Syntaxe différente de XML</a:t>
            </a:r>
          </a:p>
          <a:p>
            <a:endParaRPr lang="fr-FR" dirty="0"/>
          </a:p>
          <a:p>
            <a:r>
              <a:rPr lang="fr-FR" dirty="0"/>
              <a:t>Remplacé par le </a:t>
            </a:r>
            <a:r>
              <a:rPr lang="fr-FR" dirty="0" smtClean="0"/>
              <a:t>XSD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290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876397" cy="384987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fr-FR" dirty="0">
                <a:solidFill>
                  <a:srgbClr val="008000"/>
                </a:solidFill>
                <a:latin typeface="Consolas"/>
              </a:rPr>
              <a:t> Déclaration et définition de la DTD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--&gt;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[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de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pour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entete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corps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#PCDATA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pour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#PCDATA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entete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#PCDATA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corps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#PCDATA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]&gt;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Steeve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pour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Steeve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pour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entete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tarte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entete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corps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un peu de sucre dans ta tarte au pomme?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corps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 : interne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863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&lt;!--</a:t>
            </a:r>
            <a:r>
              <a:rPr lang="fr-FR" dirty="0">
                <a:solidFill>
                  <a:srgbClr val="008000"/>
                </a:solidFill>
                <a:latin typeface="Consolas"/>
              </a:rPr>
              <a:t> Déclaration et définition de la DTD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--&gt;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DOCTYPE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message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SYSTEM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message.dtd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Steeve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pour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Steeve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pour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entête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tarte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entête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corps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un peu de sucre dans ta tarte au pomme?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corps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message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 : externe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40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unNom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DEF_CONTENU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 smtClean="0"/>
          </a:p>
          <a:p>
            <a:r>
              <a:rPr lang="fr-FR" dirty="0" smtClean="0"/>
              <a:t>DEF_CONTENU peut contenir :</a:t>
            </a:r>
          </a:p>
          <a:p>
            <a:pPr lvl="1"/>
            <a:r>
              <a:rPr lang="fr-FR" dirty="0" smtClean="0"/>
              <a:t>EMPTY</a:t>
            </a:r>
          </a:p>
          <a:p>
            <a:pPr lvl="1"/>
            <a:r>
              <a:rPr lang="fr-FR" dirty="0" smtClean="0"/>
              <a:t>ANY</a:t>
            </a:r>
          </a:p>
          <a:p>
            <a:pPr lvl="1"/>
            <a:r>
              <a:rPr lang="fr-FR" dirty="0" smtClean="0"/>
              <a:t>(#PCDATA)</a:t>
            </a:r>
          </a:p>
          <a:p>
            <a:pPr lvl="1"/>
            <a:r>
              <a:rPr lang="fr-FR" dirty="0" smtClean="0"/>
              <a:t>Un élément (</a:t>
            </a:r>
            <a:r>
              <a:rPr lang="fr-FR" dirty="0" err="1" smtClean="0"/>
              <a:t>autreElement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Liste élément séparé par , ou |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 : définition d’un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30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eXtensible</a:t>
            </a:r>
            <a:r>
              <a:rPr lang="fr-FR" dirty="0"/>
              <a:t>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endParaRPr lang="fr-FR" dirty="0"/>
          </a:p>
          <a:p>
            <a:r>
              <a:rPr lang="fr-FR" dirty="0"/>
              <a:t>Balises</a:t>
            </a:r>
          </a:p>
          <a:p>
            <a:endParaRPr lang="fr-FR" dirty="0"/>
          </a:p>
          <a:p>
            <a:r>
              <a:rPr lang="fr-FR" dirty="0"/>
              <a:t>Structurer un document</a:t>
            </a:r>
          </a:p>
          <a:p>
            <a:endParaRPr lang="fr-FR" dirty="0"/>
          </a:p>
          <a:p>
            <a:r>
              <a:rPr lang="fr-FR" dirty="0"/>
              <a:t>Décrire des données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32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identite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nom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prenom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adresse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lvl="2"/>
            <a:r>
              <a:rPr lang="fr-FR" dirty="0"/>
              <a:t>Ordonnée (d’abord le nom, puis le prénom et enfin l’adresse)</a:t>
            </a:r>
          </a:p>
          <a:p>
            <a:pPr lvl="2"/>
            <a:endParaRPr lang="fr-FR" dirty="0"/>
          </a:p>
          <a:p>
            <a:r>
              <a:rPr lang="fr-FR" dirty="0">
                <a:latin typeface="Consolas"/>
              </a:rPr>
              <a:t>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identite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((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nom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|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),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adresse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2"/>
            <a:r>
              <a:rPr lang="fr-FR" dirty="0" smtClean="0"/>
              <a:t>XOR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 : définition d’un élément</a:t>
            </a:r>
          </a:p>
        </p:txBody>
      </p:sp>
    </p:spTree>
    <p:extLst>
      <p:ext uri="{BB962C8B-B14F-4D97-AF65-F5344CB8AC3E}">
        <p14:creationId xmlns:p14="http://schemas.microsoft.com/office/powerpoint/2010/main" val="142787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Spécifier le nombre d’apparition d’un élément dans un autre :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+ : une fois ou plus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* : zéro, une fois ou plus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?  : au plus une fois</a:t>
            </a:r>
          </a:p>
          <a:p>
            <a:pPr lvl="2">
              <a:buFont typeface="Arial" pitchFamily="34" charset="0"/>
              <a:buChar char="•"/>
            </a:pPr>
            <a:r>
              <a:rPr lang="fr-FR" dirty="0"/>
              <a:t>Sans : une et une seule fois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 : définition d’un élément</a:t>
            </a:r>
          </a:p>
        </p:txBody>
      </p:sp>
    </p:spTree>
    <p:extLst>
      <p:ext uri="{BB962C8B-B14F-4D97-AF65-F5344CB8AC3E}">
        <p14:creationId xmlns:p14="http://schemas.microsoft.com/office/powerpoint/2010/main" val="282587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est lié à un élément</a:t>
            </a:r>
          </a:p>
          <a:p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/>
              <a:t>un type ou une valeur parmi celle possible</a:t>
            </a:r>
          </a:p>
          <a:p>
            <a:endParaRPr lang="fr-FR" dirty="0"/>
          </a:p>
          <a:p>
            <a:r>
              <a:rPr lang="fr-FR" dirty="0"/>
              <a:t>peut avoir une valeur par défaut</a:t>
            </a:r>
          </a:p>
          <a:p>
            <a:endParaRPr lang="fr-FR" dirty="0"/>
          </a:p>
          <a:p>
            <a:r>
              <a:rPr lang="fr-FR" dirty="0"/>
              <a:t>peut être obligatoire.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 : définition d’un attribut</a:t>
            </a:r>
          </a:p>
        </p:txBody>
      </p:sp>
    </p:spTree>
    <p:extLst>
      <p:ext uri="{BB962C8B-B14F-4D97-AF65-F5344CB8AC3E}">
        <p14:creationId xmlns:p14="http://schemas.microsoft.com/office/powerpoint/2010/main" val="254627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55576" y="2708920"/>
            <a:ext cx="7920879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Syntaxe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sz="2000" dirty="0">
                <a:solidFill>
                  <a:srgbClr val="A31515"/>
                </a:solidFill>
                <a:latin typeface="Consolas"/>
              </a:rPr>
              <a:t>ATTLIST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  <a:latin typeface="Consolas"/>
              </a:rPr>
              <a:t>element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Consolas"/>
              </a:rPr>
              <a:t>nom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 TYPE #OBLIGATION </a:t>
            </a:r>
            <a:r>
              <a:rPr lang="fr-FR" sz="2000" dirty="0" err="1" smtClean="0">
                <a:solidFill>
                  <a:srgbClr val="0000FF"/>
                </a:solidFill>
                <a:latin typeface="Consolas"/>
              </a:rPr>
              <a:t>VAlEUR_DEFAUT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 : définition d’un attribut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227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DTD: définition d’un attribut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17637"/>
              </p:ext>
            </p:extLst>
          </p:nvPr>
        </p:nvGraphicFramePr>
        <p:xfrm>
          <a:off x="827584" y="2420888"/>
          <a:ext cx="6768752" cy="307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4680520"/>
              </a:tblGrid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CDATA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Texte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(v1|v2|v3…)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Énumération</a:t>
                      </a:r>
                      <a:r>
                        <a:rPr lang="fr-FR" baseline="0" dirty="0" smtClean="0"/>
                        <a:t> de valeur possible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Identifiant unique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IDREF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Référence</a:t>
                      </a:r>
                      <a:r>
                        <a:rPr lang="fr-FR" baseline="0" dirty="0" smtClean="0"/>
                        <a:t> vers un ID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IDREFS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de références (séparé</a:t>
                      </a:r>
                      <a:r>
                        <a:rPr lang="fr-FR" baseline="0" dirty="0" smtClean="0"/>
                        <a:t> par un blanc)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NMTOKEN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 mot (pas de blanc)</a:t>
                      </a:r>
                      <a:endParaRPr lang="fr-FR" dirty="0"/>
                    </a:p>
                  </a:txBody>
                  <a:tcPr/>
                </a:tc>
              </a:tr>
              <a:tr h="384043">
                <a:tc>
                  <a:txBody>
                    <a:bodyPr/>
                    <a:lstStyle/>
                    <a:p>
                      <a:r>
                        <a:rPr lang="fr-FR" dirty="0" smtClean="0"/>
                        <a:t>NMTOKENS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de mot (séparés par des blanc)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4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DTD: définition d’un attribut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30479"/>
              </p:ext>
            </p:extLst>
          </p:nvPr>
        </p:nvGraphicFramePr>
        <p:xfrm>
          <a:off x="1475656" y="3356992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#REQUIRED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L’attribut est obligatoire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#IMPLIED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L’attribut n’est pas obligatoire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#FIXED </a:t>
                      </a:r>
                      <a:r>
                        <a:rPr lang="fr-FR" i="1" u="none" dirty="0" smtClean="0">
                          <a:latin typeface="Adobe Arabic" pitchFamily="18" charset="-78"/>
                          <a:cs typeface="Adobe Arabic" pitchFamily="18" charset="-78"/>
                        </a:rPr>
                        <a:t>valeur</a:t>
                      </a:r>
                      <a:endParaRPr lang="fr-FR" i="1" dirty="0">
                        <a:latin typeface="Adobe Arabic" pitchFamily="18" charset="-78"/>
                        <a:cs typeface="Adobe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fixée à </a:t>
                      </a:r>
                      <a:r>
                        <a:rPr lang="fr-FR" i="1" u="none" dirty="0" smtClean="0">
                          <a:latin typeface="Adobe Arabic" pitchFamily="18" charset="-78"/>
                          <a:cs typeface="Adobe Arabic" pitchFamily="18" charset="-78"/>
                        </a:rPr>
                        <a:t>valeur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i="1" dirty="0" smtClean="0">
                          <a:latin typeface="Adobe Arabic" pitchFamily="18" charset="-78"/>
                          <a:cs typeface="Adobe Arabic" pitchFamily="18" charset="-78"/>
                        </a:rPr>
                        <a:t>Valeur</a:t>
                      </a:r>
                      <a:endParaRPr lang="fr-FR" i="1" dirty="0">
                        <a:latin typeface="Adobe Arabic" pitchFamily="18" charset="-78"/>
                        <a:cs typeface="Adobe Arabic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par défaut est </a:t>
                      </a:r>
                      <a:r>
                        <a:rPr lang="fr-FR" i="1" u="none" dirty="0" smtClean="0">
                          <a:latin typeface="Adobe Arabic" pitchFamily="18" charset="-78"/>
                          <a:cs typeface="Adobe Arabic" pitchFamily="18" charset="-78"/>
                        </a:rPr>
                        <a:t>valeur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4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675467"/>
            <a:ext cx="8496943" cy="3450696"/>
          </a:xfrm>
        </p:spPr>
        <p:txBody>
          <a:bodyPr/>
          <a:lstStyle/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latin typeface="Consolas"/>
              </a:rPr>
              <a:t> 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sz="2000" dirty="0">
                <a:solidFill>
                  <a:srgbClr val="A31515"/>
                </a:solidFill>
                <a:latin typeface="Consolas"/>
              </a:rPr>
              <a:t>ATTLIST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Personne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nom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CDATA #REQUIRED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           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prenom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CDATA #IMPLIED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           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sexe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homme</a:t>
            </a:r>
            <a:r>
              <a:rPr lang="fr-FR" sz="2000" dirty="0" err="1">
                <a:solidFill>
                  <a:prstClr val="black"/>
                </a:solidFill>
                <a:latin typeface="Consolas"/>
              </a:rPr>
              <a:t>|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femme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homme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           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dateNaissance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CDATA 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12/12/1980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          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DTD: définition d’un attribut</a:t>
            </a:r>
          </a:p>
        </p:txBody>
      </p:sp>
    </p:spTree>
    <p:extLst>
      <p:ext uri="{BB962C8B-B14F-4D97-AF65-F5344CB8AC3E}">
        <p14:creationId xmlns:p14="http://schemas.microsoft.com/office/powerpoint/2010/main" val="1487165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une nom à une valeur</a:t>
            </a:r>
          </a:p>
          <a:p>
            <a:r>
              <a:rPr lang="fr-FR" dirty="0" smtClean="0"/>
              <a:t>Sorte d’alias ou raccourcit</a:t>
            </a:r>
          </a:p>
          <a:p>
            <a:endParaRPr lang="fr-FR" dirty="0"/>
          </a:p>
          <a:p>
            <a:r>
              <a:rPr lang="fr-FR" dirty="0" smtClean="0"/>
              <a:t>Peut être externe au interne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DTD: définition d’une entité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58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Interne :</a:t>
            </a:r>
          </a:p>
          <a:p>
            <a:r>
              <a:rPr lang="fr-FR" dirty="0" smtClean="0"/>
              <a:t>DTD: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latin typeface="Consolas"/>
              </a:rPr>
              <a:t> </a:t>
            </a:r>
            <a:r>
              <a:rPr lang="fr-FR" dirty="0" smtClean="0"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Mickey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copyright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teck2i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r>
              <a:rPr lang="fr-FR" dirty="0" smtClean="0"/>
              <a:t>XML:</a:t>
            </a:r>
            <a:endParaRPr lang="fr-FR" dirty="0"/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&amp;auteur;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&amp;copyright;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DTD: définition d’une entité</a:t>
            </a:r>
          </a:p>
        </p:txBody>
      </p:sp>
    </p:spTree>
    <p:extLst>
      <p:ext uri="{BB962C8B-B14F-4D97-AF65-F5344CB8AC3E}">
        <p14:creationId xmlns:p14="http://schemas.microsoft.com/office/powerpoint/2010/main" val="176414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</a:t>
            </a:r>
            <a:r>
              <a:rPr lang="fr-FR" dirty="0" smtClean="0"/>
              <a:t>xterne:</a:t>
            </a:r>
          </a:p>
          <a:p>
            <a:r>
              <a:rPr lang="fr-FR" dirty="0"/>
              <a:t>DTD: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Consolas"/>
              </a:rPr>
              <a:t>auteur SYSTEM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auteur.txt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copyright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copy.txt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srgbClr val="0000FF"/>
              </a:solidFill>
              <a:latin typeface="Consolas"/>
            </a:endParaRPr>
          </a:p>
          <a:p>
            <a:r>
              <a:rPr lang="fr-FR" dirty="0"/>
              <a:t>XML: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&amp;auteur;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&amp;copyright;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DTD: définition d’une entité</a:t>
            </a:r>
          </a:p>
        </p:txBody>
      </p:sp>
    </p:spTree>
    <p:extLst>
      <p:ext uri="{BB962C8B-B14F-4D97-AF65-F5344CB8AC3E}">
        <p14:creationId xmlns:p14="http://schemas.microsoft.com/office/powerpoint/2010/main" val="276090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Structure 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&lt;?</a:t>
            </a:r>
            <a:r>
              <a:rPr lang="fr-FR" dirty="0" err="1">
                <a:solidFill>
                  <a:srgbClr val="A31515"/>
                </a:solidFill>
              </a:rPr>
              <a:t>xml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version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1.0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encoding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utf-8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?&gt;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&lt;!--</a:t>
            </a:r>
            <a:r>
              <a:rPr lang="fr-FR" dirty="0">
                <a:solidFill>
                  <a:srgbClr val="008000"/>
                </a:solidFill>
              </a:rPr>
              <a:t> création: 07/11/2010 </a:t>
            </a:r>
            <a:r>
              <a:rPr lang="fr-FR" dirty="0">
                <a:solidFill>
                  <a:srgbClr val="0000FF"/>
                </a:solidFill>
              </a:rPr>
              <a:t>--&gt;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</a:t>
            </a:r>
            <a:r>
              <a:rPr lang="fr-FR" dirty="0">
                <a:solidFill>
                  <a:srgbClr val="A31515"/>
                </a:solidFill>
              </a:rPr>
              <a:t>cours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XML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</a:t>
            </a:r>
            <a:r>
              <a:rPr lang="fr-FR" dirty="0">
                <a:solidFill>
                  <a:srgbClr val="A31515"/>
                </a:solidFill>
              </a:rPr>
              <a:t>intervenant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nom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 err="1">
                <a:solidFill>
                  <a:srgbClr val="0000FF"/>
                </a:solidFill>
              </a:rPr>
              <a:t>Grandgirard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prenom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Arnaud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/&gt;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</a:t>
            </a:r>
            <a:r>
              <a:rPr lang="fr-FR" dirty="0">
                <a:solidFill>
                  <a:srgbClr val="A31515"/>
                </a:solidFill>
              </a:rPr>
              <a:t>plan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</a:t>
            </a:r>
            <a:r>
              <a:rPr lang="fr-FR" dirty="0">
                <a:solidFill>
                  <a:srgbClr val="A31515"/>
                </a:solidFill>
              </a:rPr>
              <a:t>partie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id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p1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</a:rPr>
              <a:t>      Introduction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&lt;/</a:t>
            </a:r>
            <a:r>
              <a:rPr lang="fr-FR" dirty="0">
                <a:solidFill>
                  <a:srgbClr val="A31515"/>
                </a:solidFill>
              </a:rPr>
              <a:t>partie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</a:t>
            </a:r>
            <a:r>
              <a:rPr lang="fr-FR" dirty="0">
                <a:solidFill>
                  <a:srgbClr val="A31515"/>
                </a:solidFill>
              </a:rPr>
              <a:t>partie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id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p2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</a:rPr>
              <a:t>      Structure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&lt;/</a:t>
            </a:r>
            <a:r>
              <a:rPr lang="fr-FR" dirty="0">
                <a:solidFill>
                  <a:srgbClr val="A31515"/>
                </a:solidFill>
              </a:rPr>
              <a:t>partie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&lt;/</a:t>
            </a:r>
            <a:r>
              <a:rPr lang="fr-FR" dirty="0">
                <a:solidFill>
                  <a:srgbClr val="A31515"/>
                </a:solidFill>
              </a:rPr>
              <a:t>plan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&lt;/</a:t>
            </a:r>
            <a:r>
              <a:rPr lang="fr-FR" dirty="0">
                <a:solidFill>
                  <a:srgbClr val="A31515"/>
                </a:solidFill>
              </a:rPr>
              <a:t>cours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234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%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Text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CDATA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ENTITY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%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coreattrs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id         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            #IMPLIED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class       CDATA          #IMPLIED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style       %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StyleSheet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;   #IMPLIED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title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      %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Text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;         #IMPLIED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DTD: définition d’une entité</a:t>
            </a:r>
          </a:p>
        </p:txBody>
      </p:sp>
    </p:spTree>
    <p:extLst>
      <p:ext uri="{BB962C8B-B14F-4D97-AF65-F5344CB8AC3E}">
        <p14:creationId xmlns:p14="http://schemas.microsoft.com/office/powerpoint/2010/main" val="3293919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XML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fr-FR" dirty="0"/>
          </a:p>
          <a:p>
            <a:r>
              <a:rPr lang="fr-FR" dirty="0"/>
              <a:t>Écrit en XML</a:t>
            </a:r>
          </a:p>
          <a:p>
            <a:r>
              <a:rPr lang="fr-FR" dirty="0"/>
              <a:t>Gère les types (texte, booléen, entier …)</a:t>
            </a:r>
          </a:p>
          <a:p>
            <a:r>
              <a:rPr lang="fr-FR" dirty="0"/>
              <a:t>Concevable par module</a:t>
            </a:r>
          </a:p>
          <a:p>
            <a:r>
              <a:rPr lang="fr-FR" dirty="0"/>
              <a:t>Gère les espaces de nom</a:t>
            </a:r>
          </a:p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66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Pourquoi utiliser XSD?</a:t>
            </a:r>
          </a:p>
          <a:p>
            <a:pPr lvl="0">
              <a:buClr>
                <a:srgbClr val="31B6FD"/>
              </a:buClr>
            </a:pPr>
            <a:endParaRPr lang="fr-FR" dirty="0">
              <a:solidFill>
                <a:srgbClr val="073E87"/>
              </a:solidFill>
            </a:endParaRPr>
          </a:p>
          <a:p>
            <a:pPr lvl="0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XSD est extensible, vous pouvez: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Réutiliser un schéma dans d’autres schéma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Créer vos propres types de données à partir des types de données standards</a:t>
            </a:r>
          </a:p>
          <a:p>
            <a:pPr lvl="1">
              <a:buClr>
                <a:srgbClr val="31B6FD"/>
              </a:buClr>
            </a:pPr>
            <a:r>
              <a:rPr lang="fr-FR" dirty="0">
                <a:solidFill>
                  <a:srgbClr val="073E87"/>
                </a:solidFill>
              </a:rPr>
              <a:t>Utiliser plusieurs schémas dans le même document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</a:t>
            </a:r>
          </a:p>
        </p:txBody>
      </p:sp>
    </p:spTree>
    <p:extLst>
      <p:ext uri="{BB962C8B-B14F-4D97-AF65-F5344CB8AC3E}">
        <p14:creationId xmlns:p14="http://schemas.microsoft.com/office/powerpoint/2010/main" val="6278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Vide : pas de contenu</a:t>
            </a:r>
          </a:p>
          <a:p>
            <a:r>
              <a:rPr lang="fr-FR" dirty="0" smtClean="0"/>
              <a:t>Simple : du texte</a:t>
            </a:r>
          </a:p>
          <a:p>
            <a:r>
              <a:rPr lang="fr-FR" dirty="0" smtClean="0"/>
              <a:t>Complexe : un ou plusieurs éléments</a:t>
            </a:r>
          </a:p>
          <a:p>
            <a:r>
              <a:rPr lang="fr-FR" dirty="0" smtClean="0"/>
              <a:t>Mixte : mélange élément et texte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Les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127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Applicable au attributs et contenu d’élément simple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(sans attribut, ni élément enfant)</a:t>
            </a:r>
          </a:p>
          <a:p>
            <a:endParaRPr lang="fr-FR" dirty="0"/>
          </a:p>
          <a:p>
            <a:r>
              <a:rPr lang="fr-FR" dirty="0" smtClean="0"/>
              <a:t>Type normalisé: tous les caractères blanc sont remplacé par un caractère unique.</a:t>
            </a:r>
          </a:p>
          <a:p>
            <a:endParaRPr lang="fr-FR" dirty="0"/>
          </a:p>
          <a:p>
            <a:r>
              <a:rPr lang="fr-FR" dirty="0" smtClean="0"/>
              <a:t>Type compactés: les espace blancs du débuts et de la fin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type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694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9" y="2675467"/>
            <a:ext cx="8928992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Les types de bases sont toujours lié à l’espace de noms des schémas.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?&gt;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xmlns:xs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http://www.w3.org/2001/XMLSchema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titre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numChapitre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type simple</a:t>
            </a:r>
          </a:p>
        </p:txBody>
      </p:sp>
    </p:spTree>
    <p:extLst>
      <p:ext uri="{BB962C8B-B14F-4D97-AF65-F5344CB8AC3E}">
        <p14:creationId xmlns:p14="http://schemas.microsoft.com/office/powerpoint/2010/main" val="1023403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475698"/>
              </p:ext>
            </p:extLst>
          </p:nvPr>
        </p:nvGraphicFramePr>
        <p:xfrm>
          <a:off x="395536" y="2674938"/>
          <a:ext cx="849694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/>
                <a:gridCol w="424847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xs:string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Le plus simple sans normalisation ni compactage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xs:normalizedString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Forme normalisé,  on compacté 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Forme normalisé et compacté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xs:language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Codes de langues (RFC 1766)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xs:NMTOKEN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de blanc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xs:Name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de blanc, commence par une lettre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Chaine unique dans le document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xs:IDREF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 pour valeur</a:t>
                      </a:r>
                      <a:r>
                        <a:rPr lang="fr-FR" baseline="0" dirty="0" smtClean="0"/>
                        <a:t> un ID (référence)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xs:anyURI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URI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 : Chaines caractères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594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Types:</a:t>
            </a:r>
          </a:p>
          <a:p>
            <a:pPr lvl="1"/>
            <a:r>
              <a:rPr lang="fr-FR" dirty="0" err="1" smtClean="0"/>
              <a:t>xs:dateTime</a:t>
            </a:r>
            <a:r>
              <a:rPr lang="fr-FR" dirty="0" smtClean="0"/>
              <a:t>,    </a:t>
            </a:r>
            <a:r>
              <a:rPr lang="fr-FR" dirty="0" err="1" smtClean="0"/>
              <a:t>xs:date</a:t>
            </a:r>
            <a:r>
              <a:rPr lang="fr-FR" dirty="0" smtClean="0"/>
              <a:t>,    </a:t>
            </a:r>
            <a:r>
              <a:rPr lang="fr-FR" dirty="0" err="1" smtClean="0"/>
              <a:t>xs:time</a:t>
            </a:r>
            <a:r>
              <a:rPr lang="fr-FR" dirty="0" smtClean="0"/>
              <a:t>,    </a:t>
            </a:r>
            <a:r>
              <a:rPr lang="fr-FR" dirty="0" err="1" smtClean="0"/>
              <a:t>xs:duration</a:t>
            </a:r>
            <a:r>
              <a:rPr lang="fr-FR" dirty="0" smtClean="0"/>
              <a:t>, </a:t>
            </a:r>
            <a:r>
              <a:rPr lang="fr-FR" dirty="0" err="1" smtClean="0"/>
              <a:t>xs:gYearMonth</a:t>
            </a:r>
            <a:r>
              <a:rPr lang="fr-FR" dirty="0" smtClean="0"/>
              <a:t>,    </a:t>
            </a:r>
            <a:r>
              <a:rPr lang="fr-FR" dirty="0" err="1" smtClean="0"/>
              <a:t>xs:gYear</a:t>
            </a:r>
            <a:r>
              <a:rPr lang="fr-FR" dirty="0" smtClean="0"/>
              <a:t>,    </a:t>
            </a:r>
            <a:r>
              <a:rPr lang="fr-FR" dirty="0" err="1"/>
              <a:t>x</a:t>
            </a:r>
            <a:r>
              <a:rPr lang="fr-FR" dirty="0" err="1" smtClean="0"/>
              <a:t>s:gDay</a:t>
            </a:r>
            <a:r>
              <a:rPr lang="fr-FR" dirty="0" smtClean="0"/>
              <a:t>,    </a:t>
            </a:r>
            <a:r>
              <a:rPr lang="fr-FR" dirty="0" err="1" smtClean="0"/>
              <a:t>xs:gMonth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x</a:t>
            </a:r>
            <a:r>
              <a:rPr lang="fr-FR" dirty="0" err="1" smtClean="0"/>
              <a:t>s:dateTime</a:t>
            </a:r>
            <a:r>
              <a:rPr lang="fr-FR" dirty="0" smtClean="0"/>
              <a:t>   :  	</a:t>
            </a:r>
            <a:r>
              <a:rPr lang="fr-FR" dirty="0" err="1" smtClean="0"/>
              <a:t>YYYY-MM-DDThh:mm:ssZff</a:t>
            </a:r>
            <a:endParaRPr lang="fr-FR" dirty="0" smtClean="0"/>
          </a:p>
          <a:p>
            <a:pPr lvl="1"/>
            <a:endParaRPr lang="fr-FR" dirty="0"/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/>
              <a:t>2009-06-24T12:30:00                	 : fuseau horaire inconnu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/>
              <a:t>2009-06-24T12:30:00+02:00    </a:t>
            </a:r>
            <a:r>
              <a:rPr lang="fr-FR" dirty="0" smtClean="0"/>
              <a:t>	: </a:t>
            </a:r>
            <a:r>
              <a:rPr lang="fr-FR" dirty="0"/>
              <a:t>décalage de 2h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/>
              <a:t>2009-06-24T12:30:00Z2    		: </a:t>
            </a:r>
            <a:r>
              <a:rPr lang="fr-FR" dirty="0"/>
              <a:t>décalage de 2h</a:t>
            </a:r>
          </a:p>
          <a:p>
            <a:pPr lvl="1"/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Dates et heures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5844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03419"/>
              </p:ext>
            </p:extLst>
          </p:nvPr>
        </p:nvGraphicFramePr>
        <p:xfrm>
          <a:off x="899592" y="2348880"/>
          <a:ext cx="176419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xs:int</a:t>
                      </a:r>
                      <a:r>
                        <a:rPr lang="fr-FR" dirty="0" smtClean="0"/>
                        <a:t> (32bits)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xs:unsignedInt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xs:long</a:t>
                      </a:r>
                      <a:r>
                        <a:rPr lang="fr-FR" baseline="0" dirty="0" smtClean="0"/>
                        <a:t> (64 bits)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xs:short</a:t>
                      </a:r>
                      <a:r>
                        <a:rPr lang="fr-FR" dirty="0" smtClean="0"/>
                        <a:t> (16 bits)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xs:byte</a:t>
                      </a:r>
                      <a:r>
                        <a:rPr lang="fr-FR" baseline="0" dirty="0" smtClean="0"/>
                        <a:t> (8 bits)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 : Types numériques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76448"/>
              </p:ext>
            </p:extLst>
          </p:nvPr>
        </p:nvGraphicFramePr>
        <p:xfrm>
          <a:off x="2915816" y="2276872"/>
          <a:ext cx="58326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525"/>
                <a:gridCol w="339512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xs:float</a:t>
                      </a:r>
                      <a:r>
                        <a:rPr lang="fr-FR" dirty="0" smtClean="0"/>
                        <a:t> (32bit)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Flottant simple précision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xs:double</a:t>
                      </a:r>
                      <a:r>
                        <a:rPr lang="fr-FR" dirty="0" smtClean="0"/>
                        <a:t> (64</a:t>
                      </a:r>
                      <a:r>
                        <a:rPr lang="fr-FR" baseline="0" dirty="0" smtClean="0"/>
                        <a:t> bits)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Flottant double précision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xs:decimal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sans limitation (3.14)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xs:integer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xs:decimal</a:t>
                      </a:r>
                      <a:r>
                        <a:rPr lang="fr-FR" dirty="0" smtClean="0"/>
                        <a:t> sans partie décimal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xs:nonPositiveInteger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Entier</a:t>
                      </a:r>
                      <a:r>
                        <a:rPr lang="fr-FR" baseline="0" dirty="0" smtClean="0"/>
                        <a:t> négative, 0 compris.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xs:negativeInteger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Entier</a:t>
                      </a:r>
                      <a:r>
                        <a:rPr lang="fr-FR" baseline="0" dirty="0" smtClean="0"/>
                        <a:t> négative, 0 exclut.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xs:boolean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True</a:t>
                      </a:r>
                      <a:r>
                        <a:rPr lang="fr-FR" dirty="0" smtClean="0"/>
                        <a:t> , false , 0 ou 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64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Étendu par :</a:t>
            </a:r>
          </a:p>
          <a:p>
            <a:pPr lvl="1"/>
            <a:r>
              <a:rPr lang="fr-FR" dirty="0" smtClean="0"/>
              <a:t>Restriction: limite certaines caractéristique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Union: permet d’autoriser plusieurs types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Liste : Ensemble de valeur de même type séparé par un espace blanc.</a:t>
            </a:r>
          </a:p>
          <a:p>
            <a:pPr marL="301943" lvl="1" indent="0">
              <a:buNone/>
            </a:pPr>
            <a:r>
              <a:rPr lang="fr-FR" dirty="0" smtClean="0"/>
              <a:t> 	Possibilité de borner la taille.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types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Première ligne du document</a:t>
            </a:r>
          </a:p>
          <a:p>
            <a:endParaRPr lang="fr-FR" dirty="0"/>
          </a:p>
          <a:p>
            <a:r>
              <a:rPr lang="fr-FR" dirty="0" smtClean="0"/>
              <a:t>Obligatoire</a:t>
            </a:r>
          </a:p>
          <a:p>
            <a:endParaRPr lang="fr-FR" dirty="0"/>
          </a:p>
          <a:p>
            <a:r>
              <a:rPr lang="fr-FR" dirty="0" smtClean="0"/>
              <a:t>Indique la version XML utilisée (1.0 ou 1.1)</a:t>
            </a:r>
          </a:p>
          <a:p>
            <a:endParaRPr lang="fr-FR" dirty="0"/>
          </a:p>
          <a:p>
            <a:r>
              <a:rPr lang="fr-FR" dirty="0" smtClean="0"/>
              <a:t>Indique le jeu de caractère utilisé (</a:t>
            </a:r>
            <a:r>
              <a:rPr lang="fr-FR" dirty="0" err="1" smtClean="0"/>
              <a:t>encoding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274320" lvl="1"/>
            <a:r>
              <a:rPr lang="fr-FR" dirty="0">
                <a:solidFill>
                  <a:srgbClr val="0000FF"/>
                </a:solidFill>
              </a:rPr>
              <a:t>&lt;?</a:t>
            </a:r>
            <a:r>
              <a:rPr lang="fr-FR" dirty="0" err="1">
                <a:solidFill>
                  <a:srgbClr val="A31515"/>
                </a:solidFill>
              </a:rPr>
              <a:t>xml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version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1.0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encoding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utf-8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?&gt;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: le prologue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7138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Facette « </a:t>
            </a:r>
            <a:r>
              <a:rPr lang="fr-FR" dirty="0" err="1" smtClean="0"/>
              <a:t>whitespace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Agit sur les chaines de caractères.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restriction de type simple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33949"/>
              </p:ext>
            </p:extLst>
          </p:nvPr>
        </p:nvGraphicFramePr>
        <p:xfrm>
          <a:off x="1547664" y="3933056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reserve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Blancs conservé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replace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Blancs normalisé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Collapse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Occurrences</a:t>
                      </a:r>
                      <a:r>
                        <a:rPr lang="fr-FR" baseline="0" dirty="0" smtClean="0"/>
                        <a:t> de blanc ramenés à 1 blanc (&amp;x20)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008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chaineCompacte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xs:whiteSpace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collapse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4070723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Facette « pattern »</a:t>
            </a:r>
          </a:p>
          <a:p>
            <a:r>
              <a:rPr lang="fr-FR" dirty="0" smtClean="0"/>
              <a:t>Utilisation d’expression régulière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monEntier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xs:pattern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xs:pattern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30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525871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Exprimer la quantité de caractère :</a:t>
            </a:r>
          </a:p>
          <a:p>
            <a:pPr lvl="1"/>
            <a:r>
              <a:rPr lang="fr-FR" dirty="0" smtClean="0"/>
              <a:t>{</a:t>
            </a:r>
            <a:r>
              <a:rPr lang="fr-FR" dirty="0" err="1" smtClean="0"/>
              <a:t>m,n</a:t>
            </a:r>
            <a:r>
              <a:rPr lang="fr-FR" dirty="0" smtClean="0"/>
              <a:t>} 	: de m à n caractère</a:t>
            </a:r>
          </a:p>
          <a:p>
            <a:pPr lvl="1"/>
            <a:r>
              <a:rPr lang="fr-FR" dirty="0" smtClean="0"/>
              <a:t>* 		: 0 ou +</a:t>
            </a:r>
          </a:p>
          <a:p>
            <a:pPr lvl="1"/>
            <a:r>
              <a:rPr lang="fr-FR" dirty="0" smtClean="0"/>
              <a:t>+		: au moins 1</a:t>
            </a:r>
          </a:p>
          <a:p>
            <a:pPr lvl="1"/>
            <a:r>
              <a:rPr lang="fr-FR" dirty="0" smtClean="0"/>
              <a:t>?		: 0 ou 1</a:t>
            </a:r>
          </a:p>
          <a:p>
            <a:pPr marL="759143" lvl="1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monEntier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xs:pattern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0{1,2}10?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269935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Classe de caractère : </a:t>
            </a:r>
          </a:p>
          <a:p>
            <a:pPr lvl="1"/>
            <a:r>
              <a:rPr lang="fr-FR" dirty="0" smtClean="0"/>
              <a:t>\s 		: blanc</a:t>
            </a:r>
          </a:p>
          <a:p>
            <a:pPr lvl="1"/>
            <a:r>
              <a:rPr lang="fr-FR" dirty="0" smtClean="0"/>
              <a:t>\S		: tout sauf blanc</a:t>
            </a:r>
          </a:p>
          <a:p>
            <a:pPr lvl="1"/>
            <a:r>
              <a:rPr lang="fr-FR" dirty="0" smtClean="0"/>
              <a:t>\d		:un chiffre</a:t>
            </a:r>
          </a:p>
          <a:p>
            <a:pPr lvl="1"/>
            <a:r>
              <a:rPr lang="fr-FR" dirty="0" smtClean="0"/>
              <a:t>\D		: tout sauf un chiffre</a:t>
            </a:r>
          </a:p>
          <a:p>
            <a:pPr lvl="1"/>
            <a:r>
              <a:rPr lang="fr-FR" dirty="0" smtClean="0"/>
              <a:t>\w 	:caractère alphanumérique + « _ »</a:t>
            </a:r>
          </a:p>
          <a:p>
            <a:pPr lvl="1"/>
            <a:r>
              <a:rPr lang="fr-FR" dirty="0" smtClean="0"/>
              <a:t>\W		: tout sauf caractère alphanumérique et « _ »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586124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Plage de caractère :</a:t>
            </a:r>
          </a:p>
          <a:p>
            <a:r>
              <a:rPr lang="fr-FR" dirty="0" smtClean="0"/>
              <a:t>Exemples:</a:t>
            </a:r>
          </a:p>
          <a:p>
            <a:pPr lvl="1"/>
            <a:r>
              <a:rPr lang="fr-FR" dirty="0" smtClean="0"/>
              <a:t>[0-9]	: un chiffre</a:t>
            </a:r>
          </a:p>
          <a:p>
            <a:pPr lvl="1"/>
            <a:r>
              <a:rPr lang="fr-FR" dirty="0" smtClean="0"/>
              <a:t>[a-z]	: une lettre minuscule</a:t>
            </a:r>
          </a:p>
          <a:p>
            <a:pPr lvl="1"/>
            <a:r>
              <a:rPr lang="fr-FR" dirty="0" smtClean="0"/>
              <a:t>[0-9A-F]	:un chiffre ou un lettre entre A et F</a:t>
            </a:r>
          </a:p>
          <a:p>
            <a:pPr lvl="1"/>
            <a:endParaRPr lang="fr-FR" dirty="0"/>
          </a:p>
          <a:p>
            <a:r>
              <a:rPr lang="fr-FR" dirty="0" smtClean="0"/>
              <a:t>Exemple:</a:t>
            </a:r>
          </a:p>
          <a:p>
            <a:pPr lvl="1"/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xs:pattern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[0-9A-F]+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295966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couleurType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bleu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vert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rouge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1236762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608512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http://www.w3.org/2001/XMLSchema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couleurType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bleu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vert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xs:enumeration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rouge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diode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couleur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couleurType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</p:spTree>
    <p:extLst>
      <p:ext uri="{BB962C8B-B14F-4D97-AF65-F5344CB8AC3E}">
        <p14:creationId xmlns:p14="http://schemas.microsoft.com/office/powerpoint/2010/main" val="3694454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681155"/>
              </p:ext>
            </p:extLst>
          </p:nvPr>
        </p:nvGraphicFramePr>
        <p:xfrm>
          <a:off x="1619672" y="2060848"/>
          <a:ext cx="6120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457"/>
                <a:gridCol w="370722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Facette (chaines)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xs:length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 en</a:t>
                      </a:r>
                      <a:r>
                        <a:rPr lang="fr-FR" baseline="0" dirty="0" smtClean="0"/>
                        <a:t> nombre de caractère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xs:maxLength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 maximal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xs:minLength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Longueur minimal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restriction de type simple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0088"/>
              </p:ext>
            </p:extLst>
          </p:nvPr>
        </p:nvGraphicFramePr>
        <p:xfrm>
          <a:off x="1619672" y="3645024"/>
          <a:ext cx="6120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676"/>
                <a:gridCol w="257800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Facette date et nombre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xs:maxExclusive</a:t>
                      </a:r>
                      <a:r>
                        <a:rPr lang="fr-FR" dirty="0" smtClean="0"/>
                        <a:t> / </a:t>
                      </a:r>
                      <a:r>
                        <a:rPr lang="fr-FR" dirty="0" err="1" smtClean="0"/>
                        <a:t>xs:maxInclusive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Borne supérieur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xs:minExclusive</a:t>
                      </a:r>
                      <a:r>
                        <a:rPr lang="fr-FR" dirty="0" smtClean="0"/>
                        <a:t> / </a:t>
                      </a:r>
                      <a:r>
                        <a:rPr lang="fr-FR" dirty="0" err="1" smtClean="0"/>
                        <a:t>xs:minInclusive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Borne inférieur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64846"/>
              </p:ext>
            </p:extLst>
          </p:nvPr>
        </p:nvGraphicFramePr>
        <p:xfrm>
          <a:off x="1619672" y="4869160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Facette nombres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xs:totalDigits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chiffres</a:t>
                      </a:r>
                      <a:r>
                        <a:rPr lang="fr-FR" baseline="0" dirty="0" smtClean="0"/>
                        <a:t> du nombre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xs:fractionDigits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Nombre de chiffres après la virgule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788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maListe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xs:list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itemType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</a:t>
            </a:r>
            <a:r>
              <a:rPr lang="fr-FR" dirty="0" smtClean="0"/>
              <a:t>création de liste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66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Donne des informations à l’application</a:t>
            </a:r>
          </a:p>
          <a:p>
            <a:r>
              <a:rPr lang="fr-FR" dirty="0" smtClean="0"/>
              <a:t>N’importe ou dans le document</a:t>
            </a:r>
          </a:p>
          <a:p>
            <a:r>
              <a:rPr lang="fr-FR" dirty="0" smtClean="0"/>
              <a:t>(après le prologue)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</a:rPr>
              <a:t>&lt;?</a:t>
            </a:r>
            <a:r>
              <a:rPr lang="fr-FR" dirty="0" err="1">
                <a:solidFill>
                  <a:srgbClr val="A31515"/>
                </a:solidFill>
              </a:rPr>
              <a:t>xml-stylesheet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808080"/>
                </a:solidFill>
              </a:rPr>
              <a:t>type="</a:t>
            </a:r>
            <a:r>
              <a:rPr lang="fr-FR" dirty="0" err="1">
                <a:solidFill>
                  <a:srgbClr val="808080"/>
                </a:solidFill>
              </a:rPr>
              <a:t>text</a:t>
            </a:r>
            <a:r>
              <a:rPr lang="fr-FR" dirty="0">
                <a:solidFill>
                  <a:srgbClr val="808080"/>
                </a:solidFill>
              </a:rPr>
              <a:t>/</a:t>
            </a:r>
            <a:r>
              <a:rPr lang="fr-FR" dirty="0" err="1">
                <a:solidFill>
                  <a:srgbClr val="808080"/>
                </a:solidFill>
              </a:rPr>
              <a:t>xsl</a:t>
            </a:r>
            <a:r>
              <a:rPr lang="fr-FR" dirty="0">
                <a:solidFill>
                  <a:srgbClr val="808080"/>
                </a:solidFill>
              </a:rPr>
              <a:t>" </a:t>
            </a:r>
            <a:r>
              <a:rPr lang="fr-FR" dirty="0" err="1">
                <a:solidFill>
                  <a:srgbClr val="808080"/>
                </a:solidFill>
              </a:rPr>
              <a:t>href</a:t>
            </a:r>
            <a:r>
              <a:rPr lang="fr-FR" dirty="0">
                <a:solidFill>
                  <a:srgbClr val="808080"/>
                </a:solidFill>
              </a:rPr>
              <a:t>="affichage.xsl" </a:t>
            </a:r>
            <a:r>
              <a:rPr lang="fr-FR" dirty="0" smtClean="0">
                <a:solidFill>
                  <a:srgbClr val="0000FF"/>
                </a:solidFill>
              </a:rPr>
              <a:t>?&gt;</a:t>
            </a:r>
          </a:p>
          <a:p>
            <a:pPr marL="0" indent="0">
              <a:buNone/>
            </a:pPr>
            <a:endParaRPr lang="fr-FR" dirty="0">
              <a:solidFill>
                <a:srgbClr val="0000FF"/>
              </a:solidFill>
            </a:endParaRPr>
          </a:p>
          <a:p>
            <a:r>
              <a:rPr lang="fr-FR" dirty="0" smtClean="0"/>
              <a:t>À ne pas confondre avec le prologue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XML: instruction de traitement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9903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maListe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xs:list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xs:minExclusive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xs:maxInclusive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xs:list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XSD: création de liste</a:t>
            </a:r>
          </a:p>
        </p:txBody>
      </p:sp>
    </p:spTree>
    <p:extLst>
      <p:ext uri="{BB962C8B-B14F-4D97-AF65-F5344CB8AC3E}">
        <p14:creationId xmlns:p14="http://schemas.microsoft.com/office/powerpoint/2010/main" val="1299736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4320479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Permet de combiner plusieurs types simples</a:t>
            </a:r>
          </a:p>
          <a:p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monUnion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xs:union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memberTypes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xs:boolean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sz="2000" dirty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monUnion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xs:union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xs:int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/&gt;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xs:boolean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xs:union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Union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30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Caractérise une composition d’éléments et/ou attributs.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RG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RG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titre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Mr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titre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  RG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Types complexes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321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5" y="2348880"/>
            <a:ext cx="8568952" cy="3777283"/>
          </a:xfrm>
        </p:spPr>
        <p:txBody>
          <a:bodyPr>
            <a:normAutofit/>
          </a:bodyPr>
          <a:lstStyle/>
          <a:p>
            <a:r>
              <a:rPr lang="fr-FR" dirty="0" smtClean="0"/>
              <a:t>Connecteur séquence: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  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type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9680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8271933" cy="345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planType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planType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type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84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7948405" cy="3450696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Connecteur choix:</a:t>
            </a:r>
          </a:p>
          <a:p>
            <a:endParaRPr lang="fr-FR" dirty="0"/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xs:choice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 smtClean="0">
                <a:solidFill>
                  <a:srgbClr val="0000FF"/>
                </a:solidFill>
                <a:latin typeface="Consolas"/>
              </a:rPr>
              <a:t>sequences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xs:choice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type complexe</a:t>
            </a:r>
          </a:p>
        </p:txBody>
      </p:sp>
    </p:spTree>
    <p:extLst>
      <p:ext uri="{BB962C8B-B14F-4D97-AF65-F5344CB8AC3E}">
        <p14:creationId xmlns:p14="http://schemas.microsoft.com/office/powerpoint/2010/main" val="3894056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564904"/>
            <a:ext cx="8496944" cy="345069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Connecteur « all »: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 smtClean="0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xs:all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xs:all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&lt;!</a:t>
            </a:r>
            <a:r>
              <a:rPr lang="fr-FR" sz="2300" dirty="0">
                <a:solidFill>
                  <a:srgbClr val="A31515"/>
                </a:solidFill>
                <a:latin typeface="Consolas"/>
              </a:rPr>
              <a:t>ELEMENT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>
                <a:solidFill>
                  <a:srgbClr val="FF0000"/>
                </a:solidFill>
                <a:latin typeface="Consolas"/>
              </a:rPr>
              <a:t>plan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auteurs</a:t>
            </a:r>
            <a:r>
              <a:rPr lang="fr-FR" sz="23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chapitres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)|(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chapitres</a:t>
            </a:r>
            <a:r>
              <a:rPr lang="fr-FR" sz="23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auteurs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))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type complexe</a:t>
            </a:r>
          </a:p>
        </p:txBody>
      </p:sp>
    </p:spTree>
    <p:extLst>
      <p:ext uri="{BB962C8B-B14F-4D97-AF65-F5344CB8AC3E}">
        <p14:creationId xmlns:p14="http://schemas.microsoft.com/office/powerpoint/2010/main" val="2295109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7"/>
            <a:ext cx="8020413" cy="3450696"/>
          </a:xfrm>
        </p:spPr>
        <p:txBody>
          <a:bodyPr/>
          <a:lstStyle/>
          <a:p>
            <a:r>
              <a:rPr lang="fr-FR" dirty="0" smtClean="0"/>
              <a:t>Cardinalité:</a:t>
            </a:r>
          </a:p>
          <a:p>
            <a:pPr lvl="1"/>
            <a:r>
              <a:rPr lang="fr-FR" dirty="0" smtClean="0"/>
              <a:t>?  : 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endParaRPr lang="fr-FR" dirty="0" smtClean="0"/>
          </a:p>
          <a:p>
            <a:pPr lvl="1"/>
            <a:r>
              <a:rPr lang="fr-FR" dirty="0" smtClean="0"/>
              <a:t>+ : 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1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endParaRPr lang="fr-FR" dirty="0" smtClean="0"/>
          </a:p>
          <a:p>
            <a:pPr lvl="1"/>
            <a:r>
              <a:rPr lang="fr-FR" dirty="0" smtClean="0"/>
              <a:t>* </a:t>
            </a:r>
            <a:r>
              <a:rPr lang="fr-FR" dirty="0"/>
              <a:t>: 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0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 smtClean="0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 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Lorsque « </a:t>
            </a:r>
            <a:r>
              <a:rPr lang="fr-FR" dirty="0" err="1" smtClean="0"/>
              <a:t>minOccurs</a:t>
            </a:r>
            <a:r>
              <a:rPr lang="fr-FR" dirty="0" smtClean="0"/>
              <a:t> » ou « </a:t>
            </a:r>
            <a:r>
              <a:rPr lang="fr-FR" dirty="0" err="1" smtClean="0"/>
              <a:t>maxOccurs</a:t>
            </a:r>
            <a:r>
              <a:rPr lang="fr-FR" dirty="0" smtClean="0"/>
              <a:t> » n’est pas précisé, ils ont la valeur par défaut 1.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 : type complexe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8943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2675467"/>
            <a:ext cx="9036497" cy="345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smtClean="0">
                <a:solidFill>
                  <a:srgbClr val="0000FF"/>
                </a:solidFill>
                <a:latin typeface="Consolas"/>
              </a:rPr>
              <a:t>            		</a:t>
            </a:r>
            <a:r>
              <a:rPr lang="fr-FR" sz="2100" dirty="0" err="1" smtClean="0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 err="1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/&gt;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smtClean="0">
                <a:solidFill>
                  <a:srgbClr val="0000FF"/>
                </a:solidFill>
                <a:latin typeface="Consolas"/>
              </a:rPr>
              <a:t>			</a:t>
            </a:r>
            <a:r>
              <a:rPr lang="fr-FR" sz="2100" dirty="0" err="1" smtClean="0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1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 err="1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sz="21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1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1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1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1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type complexe</a:t>
            </a:r>
          </a:p>
        </p:txBody>
      </p:sp>
    </p:spTree>
    <p:extLst>
      <p:ext uri="{BB962C8B-B14F-4D97-AF65-F5344CB8AC3E}">
        <p14:creationId xmlns:p14="http://schemas.microsoft.com/office/powerpoint/2010/main" val="3541353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" y="2675467"/>
            <a:ext cx="9144000" cy="345069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minOccurs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3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type complexe</a:t>
            </a:r>
          </a:p>
        </p:txBody>
      </p:sp>
    </p:spTree>
    <p:extLst>
      <p:ext uri="{BB962C8B-B14F-4D97-AF65-F5344CB8AC3E}">
        <p14:creationId xmlns:p14="http://schemas.microsoft.com/office/powerpoint/2010/main" val="328167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00FF"/>
                </a:solidFill>
              </a:rPr>
              <a:t>&lt;!--</a:t>
            </a:r>
            <a:r>
              <a:rPr lang="fr-FR" dirty="0">
                <a:solidFill>
                  <a:srgbClr val="008000"/>
                </a:solidFill>
              </a:rPr>
              <a:t> création: 07/11/2010 </a:t>
            </a:r>
            <a:r>
              <a:rPr lang="fr-FR" dirty="0" smtClean="0">
                <a:solidFill>
                  <a:srgbClr val="0000FF"/>
                </a:solidFill>
              </a:rPr>
              <a:t>--&gt;</a:t>
            </a:r>
          </a:p>
          <a:p>
            <a:endParaRPr lang="fr-FR" dirty="0" smtClean="0"/>
          </a:p>
          <a:p>
            <a:r>
              <a:rPr lang="fr-FR" dirty="0" smtClean="0"/>
              <a:t>-- interdit dans les commentaires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: commentaire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486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59" y="2675467"/>
            <a:ext cx="8532441" cy="345069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Toujours placé en dernière position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</a:t>
            </a:r>
            <a:r>
              <a:rPr lang="fr-FR" dirty="0" smtClean="0"/>
              <a:t>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47822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7584" y="2204864"/>
            <a:ext cx="7408333" cy="453650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xs:minLength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5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 </a:t>
            </a:r>
            <a:endParaRPr lang="fr-FR" sz="2000" dirty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auteurs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chapitres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ref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fr-FR" sz="2000" dirty="0">
              <a:solidFill>
                <a:srgbClr val="0000FF"/>
              </a:solidFill>
              <a:latin typeface="Consolas"/>
            </a:endParaRP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Attributs</a:t>
            </a:r>
          </a:p>
        </p:txBody>
      </p:sp>
    </p:spTree>
    <p:extLst>
      <p:ext uri="{BB962C8B-B14F-4D97-AF65-F5344CB8AC3E}">
        <p14:creationId xmlns:p14="http://schemas.microsoft.com/office/powerpoint/2010/main" val="2492894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Obligation (attribut « use ») 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prohibited</a:t>
            </a:r>
            <a:r>
              <a:rPr lang="fr-FR" dirty="0" smtClean="0"/>
              <a:t> »  :  interdit l’usage d’un attribut par dérivation d’un type complexe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optional</a:t>
            </a:r>
            <a:r>
              <a:rPr lang="fr-FR" dirty="0" smtClean="0"/>
              <a:t> »  : l’attribut n’est pas obligatoirement renseigné. (par défaut)</a:t>
            </a:r>
          </a:p>
          <a:p>
            <a:pPr lvl="1"/>
            <a:r>
              <a:rPr lang="fr-FR" dirty="0" smtClean="0"/>
              <a:t>« </a:t>
            </a:r>
            <a:r>
              <a:rPr lang="fr-FR" dirty="0" err="1" smtClean="0"/>
              <a:t>required</a:t>
            </a:r>
            <a:r>
              <a:rPr lang="fr-FR" dirty="0" smtClean="0"/>
              <a:t> » : l’attribut est obligatoire.</a:t>
            </a:r>
          </a:p>
          <a:p>
            <a:r>
              <a:rPr lang="fr-FR" dirty="0" smtClean="0"/>
              <a:t>Les attributs « default » et « </a:t>
            </a:r>
            <a:r>
              <a:rPr lang="fr-FR" dirty="0" err="1" smtClean="0"/>
              <a:t>fixed</a:t>
            </a:r>
            <a:r>
              <a:rPr lang="fr-FR" dirty="0" smtClean="0"/>
              <a:t> » servir à définir respectivement, une valeur par défaut et une valeur obligatoire.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Attributs</a:t>
            </a:r>
          </a:p>
        </p:txBody>
      </p:sp>
    </p:spTree>
    <p:extLst>
      <p:ext uri="{BB962C8B-B14F-4D97-AF65-F5344CB8AC3E}">
        <p14:creationId xmlns:p14="http://schemas.microsoft.com/office/powerpoint/2010/main" val="35792301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2132856"/>
            <a:ext cx="7408333" cy="4464495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Groupes d’attributs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xs:attributeGroup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RGB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green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blue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xs:byte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xs:attributeGroup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plan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  <a:latin typeface="Consolas"/>
              </a:rPr>
              <a:t>      ...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 smtClean="0">
                <a:solidFill>
                  <a:srgbClr val="A31515"/>
                </a:solidFill>
                <a:latin typeface="Consolas"/>
              </a:rPr>
              <a:t>xs:attributeGroup</a:t>
            </a:r>
            <a:r>
              <a:rPr lang="fr-FR" dirty="0" smtClean="0">
                <a:solidFill>
                  <a:srgbClr val="A31515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ref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RGB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Attributs</a:t>
            </a:r>
          </a:p>
        </p:txBody>
      </p:sp>
    </p:spTree>
    <p:extLst>
      <p:ext uri="{BB962C8B-B14F-4D97-AF65-F5344CB8AC3E}">
        <p14:creationId xmlns:p14="http://schemas.microsoft.com/office/powerpoint/2010/main" val="3630769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Élément vide: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br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fr-FR" dirty="0" smtClean="0"/>
              <a:t>Contenu simple: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auteur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fr-FR" dirty="0" smtClean="0"/>
              <a:t>Élément vide avec attribut: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 err="1">
                <a:solidFill>
                  <a:srgbClr val="0000FF"/>
                </a:solidFill>
                <a:latin typeface="Consolas"/>
              </a:rPr>
              <a:t>img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sz="19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1900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src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en-US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19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19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 : définition d’élément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305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9" y="2675467"/>
            <a:ext cx="8640960" cy="393539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Élément </a:t>
            </a:r>
            <a:r>
              <a:rPr lang="fr-FR" dirty="0" smtClean="0"/>
              <a:t>contenu simple avec attribut:</a:t>
            </a: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définition d’élément</a:t>
            </a:r>
          </a:p>
        </p:txBody>
      </p:sp>
    </p:spTree>
    <p:extLst>
      <p:ext uri="{BB962C8B-B14F-4D97-AF65-F5344CB8AC3E}">
        <p14:creationId xmlns:p14="http://schemas.microsoft.com/office/powerpoint/2010/main" val="583505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348880"/>
            <a:ext cx="8820471" cy="4248471"/>
          </a:xfrm>
        </p:spPr>
        <p:txBody>
          <a:bodyPr>
            <a:normAutofit/>
          </a:bodyPr>
          <a:lstStyle/>
          <a:p>
            <a:r>
              <a:rPr lang="fr-FR" dirty="0" smtClean="0"/>
              <a:t>Contenu complexes et attributs: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xs:token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définition d’élément</a:t>
            </a:r>
          </a:p>
        </p:txBody>
      </p:sp>
    </p:spTree>
    <p:extLst>
      <p:ext uri="{BB962C8B-B14F-4D97-AF65-F5344CB8AC3E}">
        <p14:creationId xmlns:p14="http://schemas.microsoft.com/office/powerpoint/2010/main" val="25905453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675467"/>
            <a:ext cx="8784976" cy="3450696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Contenu mixte:</a:t>
            </a: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personType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mixed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xs:token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auteur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personType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/&gt;</a:t>
            </a:r>
          </a:p>
          <a:p>
            <a:r>
              <a:rPr lang="fr-FR" dirty="0" smtClean="0"/>
              <a:t>XML: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19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900" dirty="0" smtClean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sz="19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1900" dirty="0">
                <a:solidFill>
                  <a:srgbClr val="FF0000"/>
                </a:solidFill>
                <a:latin typeface="Consolas"/>
              </a:rPr>
              <a:t>id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A01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Bonjour 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900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900" dirty="0" err="1">
                <a:solidFill>
                  <a:prstClr val="black"/>
                </a:solidFill>
                <a:latin typeface="Consolas"/>
              </a:rPr>
              <a:t>Daubet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900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sz="19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900" dirty="0" smtClean="0">
                <a:solidFill>
                  <a:prstClr val="black"/>
                </a:solidFill>
                <a:latin typeface="Consolas"/>
              </a:rPr>
              <a:t>,</a:t>
            </a:r>
            <a:r>
              <a:rPr lang="fr-FR" sz="1900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sz="1900" dirty="0">
                <a:solidFill>
                  <a:prstClr val="black"/>
                </a:solidFill>
                <a:latin typeface="Consolas"/>
              </a:rPr>
              <a:t>Alphonse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1900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&gt;&lt;/</a:t>
            </a:r>
            <a:r>
              <a:rPr lang="fr-FR" sz="1900" dirty="0">
                <a:solidFill>
                  <a:srgbClr val="A31515"/>
                </a:solidFill>
                <a:latin typeface="Consolas"/>
              </a:rPr>
              <a:t>auteur</a:t>
            </a:r>
            <a:r>
              <a:rPr lang="fr-FR" sz="19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 : définition d’élément</a:t>
            </a:r>
          </a:p>
        </p:txBody>
      </p:sp>
    </p:spTree>
    <p:extLst>
      <p:ext uri="{BB962C8B-B14F-4D97-AF65-F5344CB8AC3E}">
        <p14:creationId xmlns:p14="http://schemas.microsoft.com/office/powerpoint/2010/main" val="1911701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monType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 smtClean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prstClr val="black"/>
                </a:solidFill>
                <a:latin typeface="Consolas"/>
              </a:rPr>
              <a:t> 		[…]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monType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monType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réutilisation des définitions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5359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Type2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ref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réutilisation des définitions</a:t>
            </a:r>
          </a:p>
        </p:txBody>
      </p:sp>
    </p:spTree>
    <p:extLst>
      <p:ext uri="{BB962C8B-B14F-4D97-AF65-F5344CB8AC3E}">
        <p14:creationId xmlns:p14="http://schemas.microsoft.com/office/powerpoint/2010/main" val="386839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Déclare la DTD utilisée</a:t>
            </a:r>
          </a:p>
          <a:p>
            <a:endParaRPr lang="fr-FR" dirty="0"/>
          </a:p>
          <a:p>
            <a:r>
              <a:rPr lang="fr-FR" dirty="0">
                <a:solidFill>
                  <a:srgbClr val="0000FF"/>
                </a:solidFill>
              </a:rPr>
              <a:t>&lt;!</a:t>
            </a:r>
            <a:r>
              <a:rPr lang="fr-FR" dirty="0">
                <a:solidFill>
                  <a:srgbClr val="A31515"/>
                </a:solidFill>
              </a:rPr>
              <a:t>DOCTYPE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racine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SYSTEM </a:t>
            </a:r>
            <a:r>
              <a:rPr lang="fr-FR" dirty="0" smtClean="0">
                <a:solidFill>
                  <a:prstClr val="black"/>
                </a:solidFill>
              </a:rPr>
              <a:t>"</a:t>
            </a:r>
            <a:r>
              <a:rPr lang="fr-FR" dirty="0" smtClean="0">
                <a:solidFill>
                  <a:srgbClr val="0000FF"/>
                </a:solidFill>
              </a:rPr>
              <a:t>URI vers la DTD</a:t>
            </a:r>
            <a:r>
              <a:rPr lang="fr-FR" dirty="0" smtClean="0">
                <a:solidFill>
                  <a:prstClr val="black"/>
                </a:solidFill>
              </a:rPr>
              <a:t>"</a:t>
            </a:r>
            <a:r>
              <a:rPr lang="fr-FR" dirty="0" smtClean="0">
                <a:solidFill>
                  <a:srgbClr val="0000FF"/>
                </a:solidFill>
              </a:rPr>
              <a:t>&gt;</a:t>
            </a:r>
          </a:p>
          <a:p>
            <a:endParaRPr lang="fr-FR" dirty="0">
              <a:solidFill>
                <a:srgbClr val="0000FF"/>
              </a:solidFill>
            </a:endParaRPr>
          </a:p>
          <a:p>
            <a:r>
              <a:rPr lang="fr-FR" dirty="0" smtClean="0"/>
              <a:t>Exemple :</a:t>
            </a:r>
            <a:endParaRPr lang="fr-FR" dirty="0"/>
          </a:p>
          <a:p>
            <a:r>
              <a:rPr lang="fr-FR" dirty="0">
                <a:solidFill>
                  <a:srgbClr val="0000FF"/>
                </a:solidFill>
              </a:rPr>
              <a:t>&lt;!</a:t>
            </a:r>
            <a:r>
              <a:rPr lang="fr-FR" dirty="0">
                <a:solidFill>
                  <a:srgbClr val="A31515"/>
                </a:solidFill>
              </a:rPr>
              <a:t>DOCTYPE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cours</a:t>
            </a:r>
            <a:r>
              <a:rPr lang="fr-FR" dirty="0">
                <a:solidFill>
                  <a:srgbClr val="0000FF"/>
                </a:solidFill>
              </a:rPr>
              <a:t> SYSTEM 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cours.dtd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XML: déclaration DOCTYPE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0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xs:group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monGroupe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contact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note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xs:group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maListe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xs:group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ref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monGroupe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unbounded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réutilisation des définitions</a:t>
            </a:r>
          </a:p>
        </p:txBody>
      </p:sp>
    </p:spTree>
    <p:extLst>
      <p:ext uri="{BB962C8B-B14F-4D97-AF65-F5344CB8AC3E}">
        <p14:creationId xmlns:p14="http://schemas.microsoft.com/office/powerpoint/2010/main" val="21188161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3" y="2675467"/>
            <a:ext cx="8604448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Par extension: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B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A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monAtt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 /&gt;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0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0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380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9" y="2675467"/>
            <a:ext cx="8712968" cy="3450696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B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xs:complexContent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A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ajout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xs:complexContent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200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2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2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200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héritage</a:t>
            </a:r>
          </a:p>
        </p:txBody>
      </p:sp>
    </p:spTree>
    <p:extLst>
      <p:ext uri="{BB962C8B-B14F-4D97-AF65-F5344CB8AC3E}">
        <p14:creationId xmlns:p14="http://schemas.microsoft.com/office/powerpoint/2010/main" val="38002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76872"/>
            <a:ext cx="7948405" cy="439248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Par restriction: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xs:length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value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xs:restriction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xs:simpleContent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héritage</a:t>
            </a:r>
          </a:p>
        </p:txBody>
      </p:sp>
    </p:spTree>
    <p:extLst>
      <p:ext uri="{BB962C8B-B14F-4D97-AF65-F5344CB8AC3E}">
        <p14:creationId xmlns:p14="http://schemas.microsoft.com/office/powerpoint/2010/main" val="12561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la restriction, il est impératif qu’elle soit compatible avec le type de base.</a:t>
            </a:r>
          </a:p>
          <a:p>
            <a:endParaRPr lang="fr-FR" dirty="0"/>
          </a:p>
          <a:p>
            <a:r>
              <a:rPr lang="fr-FR" dirty="0" smtClean="0"/>
              <a:t>Pour hérité d’un contenu mixte, il faut que le type dérivé soit mixte aussi.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héritage</a:t>
            </a:r>
          </a:p>
        </p:txBody>
      </p:sp>
    </p:spTree>
    <p:extLst>
      <p:ext uri="{BB962C8B-B14F-4D97-AF65-F5344CB8AC3E}">
        <p14:creationId xmlns:p14="http://schemas.microsoft.com/office/powerpoint/2010/main" val="8696035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132856"/>
            <a:ext cx="8640959" cy="4896544"/>
          </a:xfrm>
        </p:spPr>
        <p:txBody>
          <a:bodyPr>
            <a:normAutofit fontScale="85000" lnSpcReduction="20000"/>
          </a:bodyPr>
          <a:lstStyle/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service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unbounded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bureau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xs:IDREFS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lvl="1"/>
            <a:endParaRPr lang="fr-FR" dirty="0">
              <a:solidFill>
                <a:srgbClr val="0000FF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ID1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ID2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ID3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bureau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ID1 ID2 ID3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bureau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pPr marL="759143" lvl="1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</a:t>
            </a:r>
            <a:r>
              <a:rPr lang="fr-FR" dirty="0" smtClean="0"/>
              <a:t>: ID et IDREF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365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675466"/>
            <a:ext cx="7408333" cy="3993893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Une contraintes d’unicité ne donne pas forcément une clé. (unique ou vide)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service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 err="1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sz="2300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en-US" sz="23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300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300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300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/&gt;</a:t>
            </a:r>
            <a:endParaRPr lang="en-US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xs:unique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e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xs:selector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xs:field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sz="2300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.</a:t>
            </a:r>
            <a:r>
              <a:rPr lang="fr-FR" sz="2300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/&gt;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xs:unique</a:t>
            </a:r>
            <a:r>
              <a:rPr lang="fr-FR" sz="2300" dirty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sz="23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sz="2300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sz="2300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sz="23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clé et unicité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7522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5" y="2675467"/>
            <a:ext cx="8928992" cy="3450696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Exemple: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http://www.w3.org/2001/XMLSchema-instance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  <a:latin typeface="Consolas"/>
              </a:rPr>
              <a:t>   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noNamespaceSchemaLocation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XMLSchema1.xsd</a:t>
            </a:r>
            <a:r>
              <a:rPr lang="fr-FR" dirty="0" smtClean="0">
                <a:solidFill>
                  <a:prstClr val="black"/>
                </a:solidFill>
                <a:latin typeface="Consolas"/>
              </a:rPr>
              <a:t>"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employe1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employe2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service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clé et unicité</a:t>
            </a:r>
          </a:p>
        </p:txBody>
      </p:sp>
    </p:spTree>
    <p:extLst>
      <p:ext uri="{BB962C8B-B14F-4D97-AF65-F5344CB8AC3E}">
        <p14:creationId xmlns:p14="http://schemas.microsoft.com/office/powerpoint/2010/main" val="26380428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32856"/>
            <a:ext cx="8784975" cy="4725144"/>
          </a:xfrm>
        </p:spPr>
        <p:txBody>
          <a:bodyPr>
            <a:normAutofit fontScale="70000" lnSpcReduction="20000"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service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xs:unique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xs:selector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xs:field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@nom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xs:field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@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prenom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xs:unique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</a:t>
            </a:r>
            <a:r>
              <a:rPr lang="fr-FR" dirty="0" smtClean="0"/>
              <a:t>unicité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2475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132856"/>
            <a:ext cx="8028880" cy="4725144"/>
          </a:xfrm>
        </p:spPr>
        <p:txBody>
          <a:bodyPr>
            <a:normAutofit fontScale="77500" lnSpcReduction="20000"/>
          </a:bodyPr>
          <a:lstStyle/>
          <a:p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service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maxOccurs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unbounded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xs:token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xs:attribute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nom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xs:key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cle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xs:selector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xs:field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xpath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@id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xs:key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srgbClr val="0000FF"/>
              </a:solidFill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clé</a:t>
            </a:r>
          </a:p>
        </p:txBody>
      </p:sp>
    </p:spTree>
    <p:extLst>
      <p:ext uri="{BB962C8B-B14F-4D97-AF65-F5344CB8AC3E}">
        <p14:creationId xmlns:p14="http://schemas.microsoft.com/office/powerpoint/2010/main" val="425014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Aussi appelé : tag, balises, nœud </a:t>
            </a:r>
          </a:p>
          <a:p>
            <a:endParaRPr lang="fr-FR" dirty="0" smtClean="0"/>
          </a:p>
          <a:p>
            <a:r>
              <a:rPr lang="fr-FR" dirty="0" smtClean="0"/>
              <a:t>Peut contenir : rien, du texte, d’autres éléments</a:t>
            </a:r>
          </a:p>
          <a:p>
            <a:endParaRPr lang="fr-FR" dirty="0"/>
          </a:p>
          <a:p>
            <a:r>
              <a:rPr lang="fr-FR" dirty="0" smtClean="0"/>
              <a:t>Balise ouvrante : &lt;</a:t>
            </a:r>
            <a:r>
              <a:rPr lang="fr-FR" dirty="0" err="1" smtClean="0"/>
              <a:t>element</a:t>
            </a:r>
            <a:r>
              <a:rPr lang="fr-FR" dirty="0" smtClean="0"/>
              <a:t>&gt;</a:t>
            </a:r>
          </a:p>
          <a:p>
            <a:r>
              <a:rPr lang="fr-FR" dirty="0" smtClean="0"/>
              <a:t>Balise fermante: &lt;/</a:t>
            </a:r>
            <a:r>
              <a:rPr lang="fr-FR" dirty="0" err="1" smtClean="0"/>
              <a:t>element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Élément vide (balise auto-fermée): &lt;</a:t>
            </a:r>
            <a:r>
              <a:rPr lang="fr-FR" dirty="0" err="1" smtClean="0"/>
              <a:t>element</a:t>
            </a:r>
            <a:r>
              <a:rPr lang="fr-FR" dirty="0" smtClean="0"/>
              <a:t> /&gt;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: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9839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675467"/>
            <a:ext cx="8892480" cy="3450696"/>
          </a:xfrm>
        </p:spPr>
        <p:txBody>
          <a:bodyPr>
            <a:normAutofit/>
          </a:bodyPr>
          <a:lstStyle/>
          <a:p>
            <a:r>
              <a:rPr lang="fr-FR" dirty="0" smtClean="0"/>
              <a:t>Inclusion de schéma:</a:t>
            </a:r>
          </a:p>
          <a:p>
            <a:endParaRPr lang="fr-FR" dirty="0"/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http://www.w3.org/2001/XMLSchema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xs:include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schemaLocation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employe.xsd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employe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personneType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/&gt;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XSD: relation entre schéma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052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2204864"/>
            <a:ext cx="8424936" cy="4392487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Inclusion et redéfinition: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xmlns:xs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http://www.w3.org/2001/XMLSchema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xs:redefine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schemaLocation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employe.xsd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name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personneType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base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personneType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            &lt;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xs:element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telephone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xs:string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/&gt;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xs:sequence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xs:extension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xs:complexContent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xs:complexType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xs:redefine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xs:schema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XSD: relation entre schéma</a:t>
            </a:r>
          </a:p>
        </p:txBody>
      </p:sp>
    </p:spTree>
    <p:extLst>
      <p:ext uri="{BB962C8B-B14F-4D97-AF65-F5344CB8AC3E}">
        <p14:creationId xmlns:p14="http://schemas.microsoft.com/office/powerpoint/2010/main" val="42095863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1" y="2204864"/>
            <a:ext cx="8712968" cy="4653136"/>
          </a:xfrm>
        </p:spPr>
        <p:txBody>
          <a:bodyPr>
            <a:normAutofit/>
          </a:bodyPr>
          <a:lstStyle/>
          <a:p>
            <a:r>
              <a:rPr lang="fr-FR" dirty="0" smtClean="0"/>
              <a:t>Exemple </a:t>
            </a:r>
            <a:r>
              <a:rPr lang="fr-FR" dirty="0" err="1" smtClean="0"/>
              <a:t>xml</a:t>
            </a:r>
            <a:r>
              <a:rPr lang="fr-FR" dirty="0" smtClean="0"/>
              <a:t>: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xml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1.0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Consolas"/>
              </a:rPr>
              <a:t>encoding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utf-8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?&gt;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endParaRPr lang="fr-FR" dirty="0" smtClean="0">
              <a:solidFill>
                <a:srgbClr val="0000FF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</a:t>
            </a:r>
            <a:r>
              <a:rPr lang="fr-FR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xmlns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http://www.w3.org/2001/XMLSchema-instance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</a:p>
          <a:p>
            <a:pPr marL="759143" lvl="1" indent="-457200">
              <a:buFont typeface="+mj-lt"/>
              <a:buAutoNum type="arabicPeriod"/>
            </a:pPr>
            <a:r>
              <a:rPr lang="fr-FR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Consolas"/>
              </a:rPr>
              <a:t>noNamespaceSchemaLocation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employe2.xsd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 err="1">
                <a:solidFill>
                  <a:prstClr val="black"/>
                </a:solidFill>
                <a:latin typeface="Consolas"/>
              </a:rPr>
              <a:t>Doe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>
                <a:solidFill>
                  <a:srgbClr val="A31515"/>
                </a:solidFill>
                <a:latin typeface="Consolas"/>
              </a:rPr>
              <a:t>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John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prenom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  &lt;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telephone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fr-FR" dirty="0">
                <a:solidFill>
                  <a:prstClr val="black"/>
                </a:solidFill>
                <a:latin typeface="Consolas"/>
              </a:rPr>
              <a:t>01.23.45.67.89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telephone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  <a:endParaRPr lang="fr-FR" dirty="0">
              <a:solidFill>
                <a:prstClr val="black"/>
              </a:solidFill>
              <a:latin typeface="Consolas"/>
            </a:endParaRPr>
          </a:p>
          <a:p>
            <a:pPr marL="759143" lvl="1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fr-FR" dirty="0" err="1">
                <a:solidFill>
                  <a:srgbClr val="A31515"/>
                </a:solidFill>
                <a:latin typeface="Consolas"/>
              </a:rPr>
              <a:t>employe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&gt;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174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72067" y="2204864"/>
            <a:ext cx="7408333" cy="392129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&lt;?</a:t>
            </a:r>
            <a:r>
              <a:rPr lang="fr-FR" dirty="0" err="1">
                <a:solidFill>
                  <a:srgbClr val="A31515"/>
                </a:solidFill>
              </a:rPr>
              <a:t>xml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version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1.0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encoding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utf-8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?&gt;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&lt;?</a:t>
            </a:r>
            <a:r>
              <a:rPr lang="fr-FR" dirty="0" err="1">
                <a:solidFill>
                  <a:srgbClr val="A31515"/>
                </a:solidFill>
              </a:rPr>
              <a:t>xml-stylesheet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808080"/>
                </a:solidFill>
              </a:rPr>
              <a:t>type="</a:t>
            </a:r>
            <a:r>
              <a:rPr lang="fr-FR" dirty="0" err="1">
                <a:solidFill>
                  <a:srgbClr val="808080"/>
                </a:solidFill>
              </a:rPr>
              <a:t>text</a:t>
            </a:r>
            <a:r>
              <a:rPr lang="fr-FR" dirty="0">
                <a:solidFill>
                  <a:srgbClr val="808080"/>
                </a:solidFill>
              </a:rPr>
              <a:t>/</a:t>
            </a:r>
            <a:r>
              <a:rPr lang="fr-FR" dirty="0" err="1">
                <a:solidFill>
                  <a:srgbClr val="808080"/>
                </a:solidFill>
              </a:rPr>
              <a:t>xsl</a:t>
            </a:r>
            <a:r>
              <a:rPr lang="fr-FR" dirty="0">
                <a:solidFill>
                  <a:srgbClr val="808080"/>
                </a:solidFill>
              </a:rPr>
              <a:t>" </a:t>
            </a:r>
            <a:r>
              <a:rPr lang="fr-FR" dirty="0" err="1">
                <a:solidFill>
                  <a:srgbClr val="808080"/>
                </a:solidFill>
              </a:rPr>
              <a:t>href</a:t>
            </a:r>
            <a:r>
              <a:rPr lang="fr-FR" dirty="0">
                <a:solidFill>
                  <a:srgbClr val="808080"/>
                </a:solidFill>
              </a:rPr>
              <a:t>="affichage.xsl" </a:t>
            </a:r>
            <a:r>
              <a:rPr lang="fr-FR" dirty="0">
                <a:solidFill>
                  <a:srgbClr val="0000FF"/>
                </a:solidFill>
              </a:rPr>
              <a:t>?&gt;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&lt;!--</a:t>
            </a:r>
            <a:r>
              <a:rPr lang="fr-FR" dirty="0">
                <a:solidFill>
                  <a:srgbClr val="008000"/>
                </a:solidFill>
              </a:rPr>
              <a:t> création: 07/11/2010 </a:t>
            </a:r>
            <a:r>
              <a:rPr lang="fr-FR" dirty="0">
                <a:solidFill>
                  <a:srgbClr val="0000FF"/>
                </a:solidFill>
              </a:rPr>
              <a:t>--&gt;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&lt;!</a:t>
            </a:r>
            <a:r>
              <a:rPr lang="fr-FR" dirty="0">
                <a:solidFill>
                  <a:srgbClr val="A31515"/>
                </a:solidFill>
              </a:rPr>
              <a:t>DOCTYPE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cours</a:t>
            </a:r>
            <a:r>
              <a:rPr lang="fr-FR" dirty="0">
                <a:solidFill>
                  <a:srgbClr val="0000FF"/>
                </a:solidFill>
              </a:rPr>
              <a:t> SYSTEM 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cours.dtd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</a:t>
            </a:r>
            <a:r>
              <a:rPr lang="fr-FR" dirty="0">
                <a:solidFill>
                  <a:srgbClr val="A31515"/>
                </a:solidFill>
              </a:rPr>
              <a:t>cours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title</a:t>
            </a:r>
            <a:r>
              <a:rPr lang="fr-FR" dirty="0">
                <a:solidFill>
                  <a:srgbClr val="0000FF"/>
                </a:solidFill>
              </a:rPr>
              <a:t>=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XML</a:t>
            </a:r>
            <a:r>
              <a:rPr lang="fr-FR" dirty="0">
                <a:solidFill>
                  <a:prstClr val="black"/>
                </a:solidFill>
              </a:rPr>
              <a:t>"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</a:t>
            </a:r>
            <a:r>
              <a:rPr lang="fr-FR" dirty="0">
                <a:solidFill>
                  <a:srgbClr val="A31515"/>
                </a:solidFill>
              </a:rPr>
              <a:t>intervenant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</a:rPr>
              <a:t>    Arnaud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&lt;/</a:t>
            </a:r>
            <a:r>
              <a:rPr lang="fr-FR" dirty="0">
                <a:solidFill>
                  <a:srgbClr val="A31515"/>
                </a:solidFill>
              </a:rPr>
              <a:t>intervenant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</a:rPr>
              <a:t>  &lt;</a:t>
            </a:r>
            <a:r>
              <a:rPr lang="fr-FR" dirty="0" err="1" smtClean="0">
                <a:solidFill>
                  <a:srgbClr val="A31515"/>
                </a:solidFill>
              </a:rPr>
              <a:t>separateur</a:t>
            </a:r>
            <a:r>
              <a:rPr lang="fr-FR" dirty="0" smtClean="0">
                <a:solidFill>
                  <a:srgbClr val="A31515"/>
                </a:solidFill>
              </a:rPr>
              <a:t> </a:t>
            </a:r>
            <a:r>
              <a:rPr lang="fr-FR" dirty="0" smtClean="0">
                <a:solidFill>
                  <a:srgbClr val="0000FF"/>
                </a:solidFill>
              </a:rPr>
              <a:t>/&gt;</a:t>
            </a:r>
            <a:endParaRPr lang="fr-FR" dirty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 smtClean="0">
                <a:solidFill>
                  <a:srgbClr val="0000FF"/>
                </a:solidFill>
              </a:rPr>
              <a:t>  </a:t>
            </a:r>
            <a:r>
              <a:rPr lang="fr-FR" dirty="0">
                <a:solidFill>
                  <a:srgbClr val="0000FF"/>
                </a:solidFill>
              </a:rPr>
              <a:t>&lt;</a:t>
            </a:r>
            <a:r>
              <a:rPr lang="fr-FR" dirty="0">
                <a:solidFill>
                  <a:srgbClr val="A31515"/>
                </a:solidFill>
              </a:rPr>
              <a:t>chapitre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prstClr val="black"/>
                </a:solidFill>
              </a:rPr>
              <a:t>  Formation XML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</a:t>
            </a:r>
            <a:r>
              <a:rPr lang="fr-FR" dirty="0">
                <a:solidFill>
                  <a:srgbClr val="A31515"/>
                </a:solidFill>
              </a:rPr>
              <a:t>paragraphe</a:t>
            </a:r>
            <a:r>
              <a:rPr lang="fr-FR" dirty="0">
                <a:solidFill>
                  <a:srgbClr val="0000FF"/>
                </a:solidFill>
              </a:rPr>
              <a:t>&gt;</a:t>
            </a:r>
            <a:r>
              <a:rPr lang="fr-FR" dirty="0">
                <a:solidFill>
                  <a:prstClr val="black"/>
                </a:solidFill>
              </a:rPr>
              <a:t>un paragraphe</a:t>
            </a:r>
            <a:r>
              <a:rPr lang="fr-FR" dirty="0">
                <a:solidFill>
                  <a:srgbClr val="0000FF"/>
                </a:solidFill>
              </a:rPr>
              <a:t>&lt;/</a:t>
            </a:r>
            <a:r>
              <a:rPr lang="fr-FR" dirty="0">
                <a:solidFill>
                  <a:srgbClr val="A31515"/>
                </a:solidFill>
              </a:rPr>
              <a:t>paragraphe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  &lt;</a:t>
            </a:r>
            <a:r>
              <a:rPr lang="fr-FR" dirty="0">
                <a:solidFill>
                  <a:srgbClr val="A31515"/>
                </a:solidFill>
              </a:rPr>
              <a:t>paragraphe</a:t>
            </a:r>
            <a:r>
              <a:rPr lang="fr-FR" dirty="0">
                <a:solidFill>
                  <a:srgbClr val="0000FF"/>
                </a:solidFill>
              </a:rPr>
              <a:t>&gt;</a:t>
            </a:r>
            <a:r>
              <a:rPr lang="fr-FR" dirty="0">
                <a:solidFill>
                  <a:prstClr val="black"/>
                </a:solidFill>
              </a:rPr>
              <a:t>un autre paragraphe</a:t>
            </a:r>
            <a:r>
              <a:rPr lang="fr-FR" dirty="0">
                <a:solidFill>
                  <a:srgbClr val="0000FF"/>
                </a:solidFill>
              </a:rPr>
              <a:t>&lt;/</a:t>
            </a:r>
            <a:r>
              <a:rPr lang="fr-FR" dirty="0">
                <a:solidFill>
                  <a:srgbClr val="A31515"/>
                </a:solidFill>
              </a:rPr>
              <a:t>paragraphe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  &lt;/</a:t>
            </a:r>
            <a:r>
              <a:rPr lang="fr-FR" dirty="0">
                <a:solidFill>
                  <a:srgbClr val="A31515"/>
                </a:solidFill>
              </a:rPr>
              <a:t>chapitre</a:t>
            </a:r>
            <a:r>
              <a:rPr lang="fr-FR" dirty="0">
                <a:solidFill>
                  <a:srgbClr val="0000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0000FF"/>
                </a:solidFill>
              </a:rPr>
              <a:t>&lt;/</a:t>
            </a:r>
            <a:r>
              <a:rPr lang="fr-FR" dirty="0">
                <a:solidFill>
                  <a:srgbClr val="A31515"/>
                </a:solidFill>
              </a:rPr>
              <a:t>cours</a:t>
            </a:r>
            <a:r>
              <a:rPr lang="fr-FR" dirty="0">
                <a:solidFill>
                  <a:srgbClr val="0000FF"/>
                </a:solidFill>
              </a:rPr>
              <a:t>&gt;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 : 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375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1731</TotalTime>
  <Words>3836</Words>
  <Application>Microsoft Office PowerPoint</Application>
  <PresentationFormat>Affichage à l'écran (4:3)</PresentationFormat>
  <Paragraphs>846</Paragraphs>
  <Slides>82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82</vt:i4>
      </vt:variant>
    </vt:vector>
  </HeadingPairs>
  <TitlesOfParts>
    <vt:vector size="83" baseType="lpstr">
      <vt:lpstr>Vagues</vt:lpstr>
      <vt:lpstr>XML</vt:lpstr>
      <vt:lpstr>XML</vt:lpstr>
      <vt:lpstr>XML</vt:lpstr>
      <vt:lpstr>XML : le prologue</vt:lpstr>
      <vt:lpstr>XML: instruction de traitement</vt:lpstr>
      <vt:lpstr>XML : commentaire</vt:lpstr>
      <vt:lpstr>XML: déclaration DOCTYPE</vt:lpstr>
      <vt:lpstr>XML : élément</vt:lpstr>
      <vt:lpstr>XML : élément</vt:lpstr>
      <vt:lpstr>XML: Attribut</vt:lpstr>
      <vt:lpstr>XML : texte</vt:lpstr>
      <vt:lpstr>XML : texte</vt:lpstr>
      <vt:lpstr>XML: règle de syntaxe</vt:lpstr>
      <vt:lpstr>XML: convention</vt:lpstr>
      <vt:lpstr>Validation</vt:lpstr>
      <vt:lpstr>DTD</vt:lpstr>
      <vt:lpstr>DTD : interne</vt:lpstr>
      <vt:lpstr>DTD : externe</vt:lpstr>
      <vt:lpstr>DTD : définition d’un élément</vt:lpstr>
      <vt:lpstr>DTD : définition d’un élément</vt:lpstr>
      <vt:lpstr>DTD : définition d’un élément</vt:lpstr>
      <vt:lpstr>DTD : définition d’un attribut</vt:lpstr>
      <vt:lpstr>DTD : définition d’un attribut</vt:lpstr>
      <vt:lpstr>DTD: définition d’un attribut</vt:lpstr>
      <vt:lpstr>DTD: définition d’un attribut</vt:lpstr>
      <vt:lpstr>DTD: définition d’un attribut</vt:lpstr>
      <vt:lpstr>DTD: définition d’une entité</vt:lpstr>
      <vt:lpstr>DTD: définition d’une entité</vt:lpstr>
      <vt:lpstr>DTD: définition d’une entité</vt:lpstr>
      <vt:lpstr>DTD: définition d’une entité</vt:lpstr>
      <vt:lpstr>XSD</vt:lpstr>
      <vt:lpstr>XSD</vt:lpstr>
      <vt:lpstr>XSD: Les types</vt:lpstr>
      <vt:lpstr>XSD: type simple</vt:lpstr>
      <vt:lpstr>XSD: type simple</vt:lpstr>
      <vt:lpstr>XSD : Chaines caractères</vt:lpstr>
      <vt:lpstr>XSD: Dates et heures</vt:lpstr>
      <vt:lpstr>XSD : Types numériques</vt:lpstr>
      <vt:lpstr>XSD: types simple</vt:lpstr>
      <vt:lpstr>XSD: restriction de type simple</vt:lpstr>
      <vt:lpstr>XSD: restriction de type simple</vt:lpstr>
      <vt:lpstr>XSD: restriction de type simple</vt:lpstr>
      <vt:lpstr>XSD: restriction de type simple</vt:lpstr>
      <vt:lpstr>XSD: restriction de type simple</vt:lpstr>
      <vt:lpstr>XSD: restriction de type simple</vt:lpstr>
      <vt:lpstr>XSD: restriction de type simple</vt:lpstr>
      <vt:lpstr>XSD: restriction de type simple</vt:lpstr>
      <vt:lpstr>XSD: restriction de type simple</vt:lpstr>
      <vt:lpstr>XSD: création de liste</vt:lpstr>
      <vt:lpstr>XSD: création de liste</vt:lpstr>
      <vt:lpstr>XSD: Union</vt:lpstr>
      <vt:lpstr>XSD: Types complexes</vt:lpstr>
      <vt:lpstr>XSD: type complexe</vt:lpstr>
      <vt:lpstr>XSD: type complexe</vt:lpstr>
      <vt:lpstr>XSD: type complexe</vt:lpstr>
      <vt:lpstr>XSD: type complexe</vt:lpstr>
      <vt:lpstr>XSD : type complexe</vt:lpstr>
      <vt:lpstr>XSD : type complexe</vt:lpstr>
      <vt:lpstr>XSD : type complexe</vt:lpstr>
      <vt:lpstr>XSD : Attributs</vt:lpstr>
      <vt:lpstr>XSD : Attributs</vt:lpstr>
      <vt:lpstr>XSD : Attributs</vt:lpstr>
      <vt:lpstr>XSD : Attributs</vt:lpstr>
      <vt:lpstr>XSD : définition d’élément</vt:lpstr>
      <vt:lpstr>XSD : définition d’élément</vt:lpstr>
      <vt:lpstr>XSD : définition d’élément</vt:lpstr>
      <vt:lpstr>XSD : définition d’élément</vt:lpstr>
      <vt:lpstr>XSD: réutilisation des définitions</vt:lpstr>
      <vt:lpstr>XSD: réutilisation des définitions</vt:lpstr>
      <vt:lpstr>XSD: réutilisation des définitions</vt:lpstr>
      <vt:lpstr>XSD: héritage</vt:lpstr>
      <vt:lpstr>XSD: héritage</vt:lpstr>
      <vt:lpstr>XSD: héritage</vt:lpstr>
      <vt:lpstr>XSD: héritage</vt:lpstr>
      <vt:lpstr>XSD: ID et IDREF</vt:lpstr>
      <vt:lpstr>XSD: clé et unicité</vt:lpstr>
      <vt:lpstr>XSD: clé et unicité</vt:lpstr>
      <vt:lpstr>XSD: unicité</vt:lpstr>
      <vt:lpstr>XSD: clé</vt:lpstr>
      <vt:lpstr>XSD: relation entre schéma</vt:lpstr>
      <vt:lpstr>XSD: relation entre schéma</vt:lpstr>
      <vt:lpstr>XSD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Nano</dc:creator>
  <cp:lastModifiedBy>Arnaud</cp:lastModifiedBy>
  <cp:revision>80</cp:revision>
  <dcterms:created xsi:type="dcterms:W3CDTF">2010-11-07T13:14:22Z</dcterms:created>
  <dcterms:modified xsi:type="dcterms:W3CDTF">2010-11-18T12:24:20Z</dcterms:modified>
</cp:coreProperties>
</file>