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4F091-20D8-4AA7-9EBC-D013A2132893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FEBC-459A-4688-B18B-0ADEBA0824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78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FEBC-459A-4688-B18B-0ADEBA0824A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37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BFEBC-459A-4688-B18B-0ADEBA0824A6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2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F94EE21-A424-4C8C-B016-7ECB2B18EB2C}" type="datetimeFigureOut">
              <a:rPr lang="fr-FR" smtClean="0"/>
              <a:t>23/11/2010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1714207-B2A0-4A5E-8CB0-072F5BB4456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XPATH, XSLT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92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7" y="2276872"/>
            <a:ext cx="8568952" cy="3849291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Fonctions :</a:t>
            </a:r>
          </a:p>
          <a:p>
            <a:pPr lvl="1"/>
            <a:r>
              <a:rPr lang="fr-FR" dirty="0" smtClean="0"/>
              <a:t>string-</a:t>
            </a:r>
            <a:r>
              <a:rPr lang="fr-FR" dirty="0" err="1" smtClean="0"/>
              <a:t>length</a:t>
            </a:r>
            <a:r>
              <a:rPr lang="fr-FR" dirty="0" smtClean="0"/>
              <a:t>(chaine) : longueur d’une chaine</a:t>
            </a:r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starts-with</a:t>
            </a:r>
            <a:r>
              <a:rPr lang="fr-FR" dirty="0" smtClean="0"/>
              <a:t>(chaine1,chaine2) : test si chaine1 commence par chaine2translate(chaine, caractère source, caractère </a:t>
            </a:r>
            <a:r>
              <a:rPr lang="fr-FR" dirty="0" err="1" smtClean="0"/>
              <a:t>dest</a:t>
            </a:r>
            <a:r>
              <a:rPr lang="fr-FR" dirty="0" smtClean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floor</a:t>
            </a:r>
            <a:r>
              <a:rPr lang="fr-FR" dirty="0" smtClean="0"/>
              <a:t>(décimal) : arrondi inférieur.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count(</a:t>
            </a:r>
            <a:r>
              <a:rPr lang="fr-FR" dirty="0" err="1" smtClean="0"/>
              <a:t>nodeSet</a:t>
            </a:r>
            <a:r>
              <a:rPr lang="fr-FR" dirty="0" smtClean="0"/>
              <a:t>?) : nombre de nœuds.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Liste fonctions : http://www.w3.org/TR/xpath#corelib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96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Exemples :</a:t>
            </a:r>
          </a:p>
          <a:p>
            <a:endParaRPr lang="fr-FR" dirty="0"/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::personne[3]</a:t>
            </a:r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::personne[last()]</a:t>
            </a:r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::personne[position()&gt;1]</a:t>
            </a:r>
          </a:p>
          <a:p>
            <a:pPr lvl="1"/>
            <a:r>
              <a:rPr lang="fr-FR" dirty="0" smtClean="0"/>
              <a:t>count(descendant::personne)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01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8271933" cy="3921299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Forme abrégé:</a:t>
            </a:r>
          </a:p>
          <a:p>
            <a:pPr lvl="1"/>
            <a:r>
              <a:rPr lang="fr-FR" dirty="0" smtClean="0"/>
              <a:t>Axe </a:t>
            </a:r>
            <a:r>
              <a:rPr lang="fr-FR" dirty="0" err="1" smtClean="0"/>
              <a:t>child</a:t>
            </a:r>
            <a:r>
              <a:rPr lang="fr-FR" dirty="0" smtClean="0"/>
              <a:t> implicite</a:t>
            </a:r>
          </a:p>
          <a:p>
            <a:pPr lvl="3"/>
            <a:r>
              <a:rPr lang="fr-FR" dirty="0"/>
              <a:t>p</a:t>
            </a:r>
            <a:r>
              <a:rPr lang="fr-FR" dirty="0" smtClean="0"/>
              <a:t>ersonne/nom</a:t>
            </a:r>
          </a:p>
          <a:p>
            <a:pPr lvl="1"/>
            <a:r>
              <a:rPr lang="fr-FR" dirty="0" smtClean="0"/>
              <a:t>// désigne tout les descendants.</a:t>
            </a:r>
          </a:p>
          <a:p>
            <a:pPr lvl="3"/>
            <a:r>
              <a:rPr lang="fr-FR" dirty="0" smtClean="0"/>
              <a:t>//personne</a:t>
            </a:r>
          </a:p>
          <a:p>
            <a:pPr lvl="1"/>
            <a:r>
              <a:rPr lang="fr-FR" dirty="0" smtClean="0"/>
              <a:t>Attribut est préfixé par @</a:t>
            </a:r>
          </a:p>
          <a:p>
            <a:pPr lvl="3"/>
            <a:r>
              <a:rPr lang="fr-FR" dirty="0" smtClean="0"/>
              <a:t>/contacts/personne/@</a:t>
            </a:r>
            <a:r>
              <a:rPr lang="fr-FR" dirty="0" err="1" smtClean="0"/>
              <a:t>num</a:t>
            </a:r>
            <a:endParaRPr lang="fr-FR" dirty="0" smtClean="0"/>
          </a:p>
          <a:p>
            <a:pPr lvl="1"/>
            <a:r>
              <a:rPr lang="fr-FR" dirty="0" smtClean="0"/>
              <a:t>Le texte est désigné par </a:t>
            </a:r>
            <a:r>
              <a:rPr lang="fr-FR" dirty="0" err="1" smtClean="0"/>
              <a:t>text</a:t>
            </a:r>
            <a:r>
              <a:rPr lang="fr-FR" dirty="0" smtClean="0"/>
              <a:t>()</a:t>
            </a:r>
          </a:p>
          <a:p>
            <a:pPr lvl="3"/>
            <a:r>
              <a:rPr lang="fr-FR" dirty="0" smtClean="0"/>
              <a:t>/contacts/personne/adresse/</a:t>
            </a:r>
            <a:r>
              <a:rPr lang="fr-FR" dirty="0" err="1" smtClean="0"/>
              <a:t>text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.. Désigne l’élément parent</a:t>
            </a:r>
          </a:p>
          <a:p>
            <a:pPr lvl="3"/>
            <a:r>
              <a:rPr lang="fr-FR" dirty="0" smtClean="0"/>
              <a:t>//nom[</a:t>
            </a:r>
            <a:r>
              <a:rPr lang="fr-FR" dirty="0" err="1" smtClean="0"/>
              <a:t>name</a:t>
            </a:r>
            <a:r>
              <a:rPr lang="fr-FR" dirty="0" smtClean="0"/>
              <a:t>(..)='personne']</a:t>
            </a:r>
          </a:p>
          <a:p>
            <a:pPr lvl="1"/>
            <a:r>
              <a:rPr lang="fr-FR" dirty="0" smtClean="0"/>
              <a:t>. Représente l’élément courant</a:t>
            </a:r>
          </a:p>
          <a:p>
            <a:pPr lvl="3"/>
            <a:r>
              <a:rPr lang="fr-FR" dirty="0" smtClean="0"/>
              <a:t>//personne[./@</a:t>
            </a:r>
            <a:r>
              <a:rPr lang="fr-FR" dirty="0" err="1" smtClean="0"/>
              <a:t>num</a:t>
            </a:r>
            <a:r>
              <a:rPr lang="fr-FR" dirty="0" smtClean="0"/>
              <a:t>=10]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7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eXtensible</a:t>
            </a:r>
            <a:r>
              <a:rPr lang="fr-FR" dirty="0" smtClean="0"/>
              <a:t> </a:t>
            </a:r>
            <a:r>
              <a:rPr lang="fr-FR" dirty="0" err="1" smtClean="0"/>
              <a:t>Stylesheet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Transformations</a:t>
            </a:r>
          </a:p>
          <a:p>
            <a:endParaRPr lang="fr-FR" dirty="0" smtClean="0"/>
          </a:p>
          <a:p>
            <a:r>
              <a:rPr lang="fr-FR" dirty="0" smtClean="0"/>
              <a:t>Langage XML</a:t>
            </a:r>
          </a:p>
          <a:p>
            <a:endParaRPr lang="fr-FR" dirty="0"/>
          </a:p>
          <a:p>
            <a:r>
              <a:rPr lang="fr-FR" dirty="0" smtClean="0"/>
              <a:t>Transforme du XML en un autre format texte (</a:t>
            </a:r>
            <a:r>
              <a:rPr lang="fr-FR" dirty="0" err="1" smtClean="0"/>
              <a:t>xml</a:t>
            </a:r>
            <a:r>
              <a:rPr lang="fr-FR" dirty="0" smtClean="0"/>
              <a:t>, html, csv …)</a:t>
            </a:r>
          </a:p>
          <a:p>
            <a:endParaRPr lang="fr-FR" dirty="0"/>
          </a:p>
          <a:p>
            <a:r>
              <a:rPr lang="fr-FR" dirty="0" smtClean="0"/>
              <a:t>Utilise </a:t>
            </a:r>
            <a:r>
              <a:rPr lang="fr-FR" dirty="0" err="1" smtClean="0"/>
              <a:t>XPath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95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9" y="2675467"/>
            <a:ext cx="8568952" cy="345069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Squelette :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		[…]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7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output :</a:t>
            </a:r>
          </a:p>
          <a:p>
            <a:pPr lvl="1"/>
            <a:r>
              <a:rPr lang="fr-FR" dirty="0" err="1" smtClean="0"/>
              <a:t>method</a:t>
            </a:r>
            <a:r>
              <a:rPr lang="fr-FR" dirty="0" smtClean="0"/>
              <a:t> : </a:t>
            </a:r>
            <a:r>
              <a:rPr lang="fr-FR" dirty="0" err="1" smtClean="0"/>
              <a:t>text</a:t>
            </a:r>
            <a:r>
              <a:rPr lang="fr-FR" dirty="0" smtClean="0"/>
              <a:t>, html, </a:t>
            </a:r>
            <a:r>
              <a:rPr lang="fr-FR" dirty="0" err="1" smtClean="0"/>
              <a:t>xml</a:t>
            </a:r>
            <a:endParaRPr lang="fr-FR" dirty="0"/>
          </a:p>
          <a:p>
            <a:pPr lvl="1"/>
            <a:r>
              <a:rPr lang="fr-FR" dirty="0" err="1" smtClean="0"/>
              <a:t>encoding</a:t>
            </a:r>
            <a:r>
              <a:rPr lang="fr-FR" dirty="0" smtClean="0"/>
              <a:t> : jeux de caractères</a:t>
            </a:r>
          </a:p>
          <a:p>
            <a:pPr lvl="1"/>
            <a:r>
              <a:rPr lang="fr-FR" dirty="0" err="1" smtClean="0"/>
              <a:t>indent</a:t>
            </a:r>
            <a:r>
              <a:rPr lang="fr-FR" dirty="0" smtClean="0"/>
              <a:t> = </a:t>
            </a:r>
            <a:r>
              <a:rPr lang="fr-FR" dirty="0" err="1" smtClean="0"/>
              <a:t>yes</a:t>
            </a:r>
            <a:r>
              <a:rPr lang="fr-FR" dirty="0" smtClean="0"/>
              <a:t> ou no</a:t>
            </a:r>
          </a:p>
          <a:p>
            <a:pPr lvl="1"/>
            <a:r>
              <a:rPr lang="fr-FR" dirty="0" smtClean="0"/>
              <a:t>media-type : type MIME de sortie</a:t>
            </a:r>
          </a:p>
          <a:p>
            <a:pPr lvl="1"/>
            <a:r>
              <a:rPr lang="fr-FR" dirty="0" err="1" smtClean="0"/>
              <a:t>doctype</a:t>
            </a:r>
            <a:r>
              <a:rPr lang="fr-FR" dirty="0" smtClean="0"/>
              <a:t>-public : DTD public</a:t>
            </a:r>
          </a:p>
          <a:p>
            <a:pPr lvl="1"/>
            <a:r>
              <a:rPr lang="fr-FR" dirty="0" err="1" smtClean="0"/>
              <a:t>doctype</a:t>
            </a:r>
            <a:r>
              <a:rPr lang="fr-FR" dirty="0" smtClean="0"/>
              <a:t>-system : DTD system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6060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2675467"/>
            <a:ext cx="9073008" cy="3450696"/>
          </a:xfrm>
        </p:spPr>
        <p:txBody>
          <a:bodyPr>
            <a:normAutofit/>
          </a:bodyPr>
          <a:lstStyle/>
          <a:p>
            <a:r>
              <a:rPr lang="fr-FR" sz="1800" dirty="0" smtClean="0"/>
              <a:t>XML :</a:t>
            </a:r>
          </a:p>
          <a:p>
            <a:pPr marL="644843" lvl="1" indent="-342900">
              <a:buFont typeface="+mj-lt"/>
              <a:buAutoNum type="arabicPeriod"/>
            </a:pP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sz="1600" dirty="0" err="1" smtClean="0">
                <a:solidFill>
                  <a:srgbClr val="A31515"/>
                </a:solidFill>
                <a:latin typeface="Consolas"/>
              </a:rPr>
              <a:t>xml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smtClean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?&gt;</a:t>
            </a:r>
            <a:endParaRPr lang="fr-FR" sz="1600" dirty="0" smtClean="0">
              <a:solidFill>
                <a:prstClr val="black"/>
              </a:solidFill>
              <a:latin typeface="Consolas"/>
            </a:endParaRPr>
          </a:p>
          <a:p>
            <a:pPr marL="644843" lvl="1" indent="-342900">
              <a:buFont typeface="+mj-lt"/>
              <a:buAutoNum type="arabicPeriod"/>
            </a:pP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sz="1600" dirty="0" err="1" smtClean="0">
                <a:solidFill>
                  <a:srgbClr val="A31515"/>
                </a:solidFill>
                <a:latin typeface="Consolas"/>
              </a:rPr>
              <a:t>xml-stylesheet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smtClean="0">
                <a:solidFill>
                  <a:srgbClr val="808080"/>
                </a:solidFill>
                <a:latin typeface="Consolas"/>
              </a:rPr>
              <a:t>type="</a:t>
            </a:r>
            <a:r>
              <a:rPr lang="fr-FR" sz="1600" dirty="0" err="1" smtClean="0">
                <a:solidFill>
                  <a:srgbClr val="808080"/>
                </a:solidFill>
                <a:latin typeface="Consolas"/>
              </a:rPr>
              <a:t>text</a:t>
            </a:r>
            <a:r>
              <a:rPr lang="fr-FR" sz="1600" dirty="0" smtClean="0">
                <a:solidFill>
                  <a:srgbClr val="808080"/>
                </a:solidFill>
                <a:latin typeface="Consolas"/>
              </a:rPr>
              <a:t>/</a:t>
            </a:r>
            <a:r>
              <a:rPr lang="fr-FR" sz="1600" dirty="0" err="1" smtClean="0">
                <a:solidFill>
                  <a:srgbClr val="808080"/>
                </a:solidFill>
                <a:latin typeface="Consolas"/>
              </a:rPr>
              <a:t>xsl</a:t>
            </a:r>
            <a:r>
              <a:rPr lang="fr-FR" sz="1600" dirty="0" smtClean="0">
                <a:solidFill>
                  <a:srgbClr val="808080"/>
                </a:solidFill>
                <a:latin typeface="Consolas"/>
              </a:rPr>
              <a:t>" </a:t>
            </a:r>
            <a:r>
              <a:rPr lang="fr-FR" sz="1600" dirty="0" err="1" smtClean="0">
                <a:solidFill>
                  <a:srgbClr val="808080"/>
                </a:solidFill>
                <a:latin typeface="Consolas"/>
              </a:rPr>
              <a:t>href</a:t>
            </a:r>
            <a:r>
              <a:rPr lang="fr-FR" sz="1600" dirty="0" smtClean="0">
                <a:solidFill>
                  <a:srgbClr val="808080"/>
                </a:solidFill>
                <a:latin typeface="Consolas"/>
              </a:rPr>
              <a:t>="</a:t>
            </a:r>
            <a:r>
              <a:rPr lang="fr-FR" sz="1600" dirty="0" err="1" smtClean="0">
                <a:solidFill>
                  <a:srgbClr val="808080"/>
                </a:solidFill>
                <a:latin typeface="Consolas"/>
              </a:rPr>
              <a:t>intro.xslt</a:t>
            </a:r>
            <a:r>
              <a:rPr lang="fr-FR" sz="1600" dirty="0" smtClean="0">
                <a:solidFill>
                  <a:srgbClr val="808080"/>
                </a:solidFill>
                <a:latin typeface="Consolas"/>
              </a:rPr>
              <a:t>"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?&gt;</a:t>
            </a:r>
            <a:endParaRPr lang="fr-FR" sz="1600" dirty="0" smtClean="0">
              <a:solidFill>
                <a:prstClr val="black"/>
              </a:solidFill>
              <a:latin typeface="Consolas"/>
            </a:endParaRPr>
          </a:p>
          <a:p>
            <a:pPr marL="644843" lvl="1" indent="-342900">
              <a:buFont typeface="+mj-lt"/>
              <a:buAutoNum type="arabicPeriod"/>
            </a:pP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document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1600" dirty="0" smtClean="0">
              <a:solidFill>
                <a:prstClr val="black"/>
              </a:solidFill>
              <a:latin typeface="Consolas"/>
            </a:endParaRPr>
          </a:p>
          <a:p>
            <a:pPr marL="644843" lvl="1" indent="-342900">
              <a:buFont typeface="+mj-lt"/>
              <a:buAutoNum type="arabicPeriod"/>
            </a:pP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Que signifie XSL?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1600" dirty="0" smtClean="0">
              <a:solidFill>
                <a:prstClr val="black"/>
              </a:solidFill>
              <a:latin typeface="Consolas"/>
            </a:endParaRPr>
          </a:p>
          <a:p>
            <a:pPr marL="644843" lvl="1" indent="-342900">
              <a:buFont typeface="+mj-lt"/>
              <a:buAutoNum type="arabicPeriod"/>
            </a:pP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600" dirty="0" err="1" smtClean="0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sz="1600" dirty="0" err="1" smtClean="0">
                <a:solidFill>
                  <a:prstClr val="black"/>
                </a:solidFill>
                <a:latin typeface="Consolas"/>
              </a:rPr>
              <a:t>eXtensible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dirty="0" err="1" smtClean="0">
                <a:solidFill>
                  <a:prstClr val="black"/>
                </a:solidFill>
                <a:latin typeface="Consolas"/>
              </a:rPr>
              <a:t>Stylesheet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600" dirty="0" err="1" smtClean="0">
                <a:solidFill>
                  <a:prstClr val="black"/>
                </a:solidFill>
                <a:latin typeface="Consolas"/>
              </a:rPr>
              <a:t>language</a:t>
            </a:r>
            <a:r>
              <a:rPr lang="fr-FR" sz="16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600" dirty="0" err="1" smtClean="0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1600" dirty="0" smtClean="0">
              <a:solidFill>
                <a:prstClr val="black"/>
              </a:solidFill>
              <a:latin typeface="Consolas"/>
            </a:endParaRPr>
          </a:p>
          <a:p>
            <a:pPr marL="644843" lvl="1" indent="-342900">
              <a:buFont typeface="+mj-lt"/>
              <a:buAutoNum type="arabicPeriod"/>
            </a:pP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600" dirty="0" smtClean="0">
                <a:solidFill>
                  <a:srgbClr val="A31515"/>
                </a:solidFill>
                <a:latin typeface="Consolas"/>
              </a:rPr>
              <a:t>document</a:t>
            </a:r>
            <a:r>
              <a:rPr lang="fr-FR" sz="16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1600" dirty="0" smtClean="0">
              <a:solidFill>
                <a:prstClr val="black"/>
              </a:solidFill>
              <a:latin typeface="Consolas"/>
            </a:endParaRPr>
          </a:p>
          <a:p>
            <a:endParaRPr lang="fr-FR" sz="1800" dirty="0">
              <a:solidFill>
                <a:prstClr val="black"/>
              </a:solidFill>
              <a:latin typeface="Consolas"/>
            </a:endParaRPr>
          </a:p>
          <a:p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3860757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Fichier </a:t>
            </a:r>
            <a:r>
              <a:rPr lang="fr-FR" dirty="0" err="1" smtClean="0"/>
              <a:t>xslt</a:t>
            </a:r>
            <a:r>
              <a:rPr lang="fr-FR" dirty="0" smtClean="0"/>
              <a:t>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QCM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document/question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141373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xml-stylesheet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type="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text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/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xsl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" 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href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="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intro.xslt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document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Que signifie XSL?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eXtensible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Stylesheet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language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.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Que signifie XML?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eXtensible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Markup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language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.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document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417988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2420888"/>
            <a:ext cx="9036496" cy="396044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QCM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/question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</a:t>
            </a:r>
          </a:p>
        </p:txBody>
      </p:sp>
    </p:spTree>
    <p:extLst>
      <p:ext uri="{BB962C8B-B14F-4D97-AF65-F5344CB8AC3E}">
        <p14:creationId xmlns:p14="http://schemas.microsoft.com/office/powerpoint/2010/main" val="236782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non XML</a:t>
            </a:r>
          </a:p>
          <a:p>
            <a:r>
              <a:rPr lang="fr-FR" dirty="0" smtClean="0"/>
              <a:t>Langage de requête</a:t>
            </a:r>
          </a:p>
          <a:p>
            <a:r>
              <a:rPr lang="fr-FR" dirty="0" smtClean="0"/>
              <a:t>Basé sur des chemins d’accès</a:t>
            </a:r>
          </a:p>
          <a:p>
            <a:r>
              <a:rPr lang="fr-FR" dirty="0" smtClean="0"/>
              <a:t>Fonctionne sur des chemins relatifs ou absolus.</a:t>
            </a:r>
          </a:p>
          <a:p>
            <a:r>
              <a:rPr lang="fr-FR" dirty="0" smtClean="0"/>
              <a:t>S’applique à des nœuds, des booléens, des nombres et des chaînes de caractères.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973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492896"/>
            <a:ext cx="9073008" cy="436510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QCM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questrep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question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XSLT: for-</a:t>
            </a:r>
            <a:r>
              <a:rPr lang="fr-FR" dirty="0" err="1" smtClean="0"/>
              <a:t>each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671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325109"/>
            <a:ext cx="8496943" cy="45365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xml-stylesheet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type="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text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/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xsl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" 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href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="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intro.xslt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document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  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Que signifie DTD?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Document Type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Definition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.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3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Que signifie XSL?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eXtensible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Stylesheet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language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.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 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Que signifie XML?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question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eXtensible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Markup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language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.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reponse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questrep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document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XSLT: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745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79512" y="2276872"/>
            <a:ext cx="8856983" cy="446449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QCM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questrep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xsl:sort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@id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question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9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7" cy="432048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html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QCM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title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head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questrep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xsl:sort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@id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order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descending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question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 : sort</a:t>
            </a:r>
          </a:p>
        </p:txBody>
      </p:sp>
    </p:spTree>
    <p:extLst>
      <p:ext uri="{BB962C8B-B14F-4D97-AF65-F5344CB8AC3E}">
        <p14:creationId xmlns:p14="http://schemas.microsoft.com/office/powerpoint/2010/main" val="74505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8020413" cy="3450696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Génération de commentaire :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 smtClean="0">
                <a:solidFill>
                  <a:srgbClr val="2B91AF"/>
                </a:solidFill>
                <a:latin typeface="Consolas"/>
              </a:rPr>
              <a:t>xsl:comment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ceci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est un 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commentaire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 smtClean="0">
                <a:solidFill>
                  <a:srgbClr val="2B91AF"/>
                </a:solidFill>
                <a:latin typeface="Consolas"/>
              </a:rPr>
              <a:t>xsl:comment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r>
              <a:rPr lang="fr-FR" dirty="0" smtClean="0"/>
              <a:t>Résultat html </a:t>
            </a:r>
            <a:r>
              <a:rPr lang="fr-FR" dirty="0"/>
              <a:t>:</a:t>
            </a:r>
          </a:p>
          <a:p>
            <a:endParaRPr lang="fr-FR" dirty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236E25"/>
                </a:solidFill>
                <a:latin typeface="Courier New"/>
              </a:rPr>
              <a:t>&lt;!--ceci est un commentaire--&gt;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génération commentaire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31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9" y="2675467"/>
            <a:ext cx="8496944" cy="3450696"/>
          </a:xfrm>
        </p:spPr>
        <p:txBody>
          <a:bodyPr/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pattern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		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mode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RenduPartiel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 		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priority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fr-FR" dirty="0" smtClean="0"/>
              <a:t>match: indique l’élément concerné par la règle de </a:t>
            </a:r>
            <a:r>
              <a:rPr lang="fr-FR" dirty="0" err="1" smtClean="0"/>
              <a:t>template</a:t>
            </a:r>
            <a:endParaRPr lang="fr-FR" dirty="0" smtClean="0"/>
          </a:p>
          <a:p>
            <a:r>
              <a:rPr lang="fr-FR" dirty="0" smtClean="0"/>
              <a:t>mode: crée un mode de traitement du nœud</a:t>
            </a:r>
          </a:p>
          <a:p>
            <a:r>
              <a:rPr lang="fr-FR" dirty="0" err="1" smtClean="0"/>
              <a:t>priority</a:t>
            </a:r>
            <a:r>
              <a:rPr lang="fr-FR" dirty="0" smtClean="0"/>
              <a:t>: fixe le niveau de priorité (de -9 à +9)</a:t>
            </a:r>
            <a:endParaRPr lang="fr-FR" dirty="0">
              <a:solidFill>
                <a:srgbClr val="0000FF"/>
              </a:solidFill>
              <a:latin typeface="Consolas"/>
            </a:endParaRPr>
          </a:p>
          <a:p>
            <a:endParaRPr lang="fr-FR" dirty="0">
              <a:solidFill>
                <a:srgbClr val="0000FF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XSLT: </a:t>
            </a:r>
            <a:r>
              <a:rPr lang="fr-FR" dirty="0" err="1"/>
              <a:t>template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64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2564904"/>
            <a:ext cx="8712968" cy="41764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question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h2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/&gt;&lt;/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h3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XSLT: </a:t>
            </a:r>
            <a:r>
              <a:rPr lang="fr-FR" dirty="0" err="1"/>
              <a:t>template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056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2276872"/>
            <a:ext cx="8820471" cy="384929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head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title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QCM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title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head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document/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questrep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xsl:call-template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question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xsl:apply-templates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reponse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body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html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XSLT: </a:t>
            </a:r>
            <a:r>
              <a:rPr lang="fr-FR" dirty="0" err="1" smtClean="0"/>
              <a:t>template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281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83569" y="2420888"/>
            <a:ext cx="8064896" cy="432047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xml-stylesheet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type="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text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/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xsl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" 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href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="</a:t>
            </a:r>
            <a:r>
              <a:rPr lang="fr-FR" dirty="0" err="1">
                <a:solidFill>
                  <a:srgbClr val="808080"/>
                </a:solidFill>
                <a:latin typeface="Consolas"/>
              </a:rPr>
              <a:t>intro.xslt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agenda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contact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Michu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Michelle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contact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contact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Michu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Robert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contact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agenda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XSLT: </a:t>
            </a:r>
            <a:r>
              <a:rPr lang="fr-FR" dirty="0" err="1"/>
              <a:t>element</a:t>
            </a:r>
            <a:r>
              <a:rPr lang="fr-FR" dirty="0"/>
              <a:t>, </a:t>
            </a:r>
            <a:r>
              <a:rPr lang="fr-FR" dirty="0" err="1"/>
              <a:t>attribute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602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276872"/>
            <a:ext cx="8856983" cy="458112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xml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agenda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agenda/contact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contact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 smtClean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XSLT: </a:t>
            </a:r>
            <a:r>
              <a:rPr lang="fr-FR" dirty="0" err="1" smtClean="0"/>
              <a:t>element</a:t>
            </a:r>
            <a:r>
              <a:rPr lang="fr-FR" dirty="0" smtClean="0"/>
              <a:t>, </a:t>
            </a:r>
            <a:r>
              <a:rPr lang="fr-FR" dirty="0" err="1" smtClean="0"/>
              <a:t>attribute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765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Chemin de localisation:</a:t>
            </a:r>
          </a:p>
          <a:p>
            <a:pPr lvl="1"/>
            <a:r>
              <a:rPr lang="fr-FR" dirty="0" smtClean="0"/>
              <a:t>Un axe : direction dans l’arbre</a:t>
            </a:r>
          </a:p>
          <a:p>
            <a:pPr lvl="1"/>
            <a:r>
              <a:rPr lang="fr-FR" dirty="0" smtClean="0"/>
              <a:t>Un type de nœud à localiser</a:t>
            </a:r>
          </a:p>
          <a:p>
            <a:pPr lvl="1"/>
            <a:r>
              <a:rPr lang="fr-FR" dirty="0" smtClean="0"/>
              <a:t>Des conditions (0 à n)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3043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7" y="2564904"/>
            <a:ext cx="8424936" cy="356125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xsl:attribute-set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np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xsl:attribute-set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xsl:element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contact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use-attribute-sets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np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</a:t>
            </a:r>
            <a:r>
              <a:rPr lang="fr-FR" dirty="0"/>
              <a:t>: </a:t>
            </a:r>
            <a:r>
              <a:rPr lang="fr-FR" dirty="0" err="1"/>
              <a:t>attribute</a:t>
            </a:r>
            <a:r>
              <a:rPr lang="fr-FR" dirty="0"/>
              <a:t>-set</a:t>
            </a:r>
          </a:p>
        </p:txBody>
      </p:sp>
    </p:spTree>
    <p:extLst>
      <p:ext uri="{BB962C8B-B14F-4D97-AF65-F5344CB8AC3E}">
        <p14:creationId xmlns:p14="http://schemas.microsoft.com/office/powerpoint/2010/main" val="49423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xsl:if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test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position() = 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  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xsl:if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r>
              <a:rPr lang="fr-FR" dirty="0" smtClean="0"/>
              <a:t>Utilise des conditions </a:t>
            </a:r>
            <a:r>
              <a:rPr lang="fr-FR" dirty="0" err="1" smtClean="0"/>
              <a:t>XPath</a:t>
            </a:r>
            <a:endParaRPr lang="fr-FR" dirty="0">
              <a:solidFill>
                <a:srgbClr val="0000FF"/>
              </a:solidFill>
              <a:latin typeface="Consolas"/>
            </a:endParaRPr>
          </a:p>
          <a:p>
            <a:r>
              <a:rPr lang="fr-FR" dirty="0" smtClean="0"/>
              <a:t>Pas de </a:t>
            </a:r>
            <a:r>
              <a:rPr lang="fr-FR" dirty="0" err="1" smtClean="0"/>
              <a:t>else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if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2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76872"/>
            <a:ext cx="7876397" cy="432048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xsl:choose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test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test1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test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test2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xsl:otherwise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xsl:otherwise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xsl:choose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 : </a:t>
            </a:r>
            <a:r>
              <a:rPr lang="fr-FR" dirty="0" err="1" smtClean="0"/>
              <a:t>choose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393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xsl:apply-templates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contacts/personne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xsl:with-param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P1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10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xsl:with-param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xsl:with-param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20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xsl:with-param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xsl:apply-templates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personne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xsl:param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P1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xsl:param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P2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xsl:value-of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$P1+$P2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XSLT: paramètre de </a:t>
            </a:r>
            <a:r>
              <a:rPr lang="fr-FR" dirty="0" err="1" smtClean="0"/>
              <a:t>template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17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492896"/>
            <a:ext cx="8748463" cy="4104456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xsl:for-each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personne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xsl:variable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nbEnfant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count(enfant)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xsl:choose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nbEnfant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&amp;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lt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2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test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$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nbEnfant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&amp;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gt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4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xsl:otherwise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solidFill>
                  <a:srgbClr val="0000FF"/>
                </a:solidFill>
                <a:latin typeface="Consolas"/>
              </a:rPr>
              <a:t>          </a:t>
            </a:r>
            <a:r>
              <a:rPr lang="fr-FR" smtClean="0">
                <a:solidFill>
                  <a:srgbClr val="0000FF"/>
                </a:solidFill>
                <a:latin typeface="Consolas"/>
              </a:rPr>
              <a:t>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xsl:otherwise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xsl:choose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6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Effectue une copie complète de l’arbre </a:t>
            </a:r>
            <a:r>
              <a:rPr lang="fr-FR" dirty="0" err="1" smtClean="0"/>
              <a:t>selectionné</a:t>
            </a:r>
            <a:endParaRPr lang="fr-FR" dirty="0" smtClean="0"/>
          </a:p>
          <a:p>
            <a:endParaRPr lang="fr-FR" dirty="0"/>
          </a:p>
          <a:p>
            <a:pPr marL="759143" lvl="1" indent="-457200">
              <a:buFont typeface="+mj-lt"/>
              <a:buAutoNum type="arabicPeriod"/>
            </a:pPr>
            <a:r>
              <a:rPr lang="fr-FR" sz="1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/>
              </a:rPr>
              <a:t>match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/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4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1400" dirty="0" err="1">
                <a:solidFill>
                  <a:srgbClr val="A31515"/>
                </a:solidFill>
                <a:latin typeface="Consolas"/>
              </a:rPr>
              <a:t>carnetBis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4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1400" dirty="0" err="1">
                <a:solidFill>
                  <a:srgbClr val="2B91AF"/>
                </a:solidFill>
                <a:latin typeface="Consolas"/>
              </a:rPr>
              <a:t>xsl:copy-of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400" dirty="0">
                <a:solidFill>
                  <a:srgbClr val="FF0000"/>
                </a:solidFill>
                <a:latin typeface="Consolas"/>
              </a:rPr>
              <a:t>select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//personne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4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1400" dirty="0" err="1">
                <a:solidFill>
                  <a:srgbClr val="A31515"/>
                </a:solidFill>
                <a:latin typeface="Consolas"/>
              </a:rPr>
              <a:t>carnetBis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4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4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1400" dirty="0" err="1">
                <a:solidFill>
                  <a:srgbClr val="2B91AF"/>
                </a:solidFill>
                <a:latin typeface="Consolas"/>
              </a:rPr>
              <a:t>xsl:template</a:t>
            </a:r>
            <a:r>
              <a:rPr lang="fr-FR" sz="14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1"/>
            <a:endParaRPr lang="fr-FR" sz="1400" dirty="0" smtClean="0">
              <a:solidFill>
                <a:srgbClr val="0000FF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carnetBis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6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personne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/>
              </a:rPr>
              <a:t>nom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Michu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/>
              </a:rPr>
              <a:t>prenom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Michelle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16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personne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/>
              </a:rPr>
              <a:t>nom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 err="1">
                <a:solidFill>
                  <a:srgbClr val="0000FF"/>
                </a:solidFill>
                <a:latin typeface="Consolas"/>
              </a:rPr>
              <a:t>Michu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/>
              </a:rPr>
              <a:t>prenom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Robert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16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carnetBis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3200" dirty="0" smtClean="0">
              <a:solidFill>
                <a:srgbClr val="0000FF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endParaRPr lang="fr-FR" sz="14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XSLT </a:t>
            </a:r>
            <a:r>
              <a:rPr lang="fr-FR" dirty="0" smtClean="0"/>
              <a:t>: copy-of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714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7660373" cy="3450696"/>
          </a:xfrm>
        </p:spPr>
        <p:txBody>
          <a:bodyPr/>
          <a:lstStyle/>
          <a:p>
            <a:r>
              <a:rPr lang="fr-FR" sz="18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800" dirty="0" err="1">
                <a:solidFill>
                  <a:srgbClr val="2B91AF"/>
                </a:solidFill>
                <a:latin typeface="Consolas"/>
              </a:rPr>
              <a:t>xsl:text</a:t>
            </a:r>
            <a:r>
              <a:rPr lang="fr-FR" sz="18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800" dirty="0" err="1">
                <a:solidFill>
                  <a:srgbClr val="FF0000"/>
                </a:solidFill>
                <a:latin typeface="Consolas"/>
              </a:rPr>
              <a:t>disable</a:t>
            </a:r>
            <a:r>
              <a:rPr lang="fr-FR" sz="1800" dirty="0">
                <a:solidFill>
                  <a:srgbClr val="FF0000"/>
                </a:solidFill>
                <a:latin typeface="Consolas"/>
              </a:rPr>
              <a:t>-output-</a:t>
            </a:r>
            <a:r>
              <a:rPr lang="fr-FR" sz="1800" dirty="0" err="1">
                <a:solidFill>
                  <a:srgbClr val="FF0000"/>
                </a:solidFill>
                <a:latin typeface="Consolas"/>
              </a:rPr>
              <a:t>escaping</a:t>
            </a:r>
            <a:r>
              <a:rPr lang="fr-FR" sz="18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800" dirty="0" err="1">
                <a:solidFill>
                  <a:srgbClr val="0000FF"/>
                </a:solidFill>
                <a:latin typeface="Consolas"/>
              </a:rPr>
              <a:t>yes</a:t>
            </a:r>
            <a:r>
              <a:rPr lang="fr-FR" sz="18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800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fr-FR" sz="1800" dirty="0" smtClean="0">
                <a:solidFill>
                  <a:srgbClr val="0000FF"/>
                </a:solidFill>
                <a:latin typeface="Consolas"/>
              </a:rPr>
              <a:t>[…] </a:t>
            </a:r>
            <a:r>
              <a:rPr lang="fr-FR" sz="18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800" dirty="0" err="1">
                <a:solidFill>
                  <a:srgbClr val="2B91AF"/>
                </a:solidFill>
                <a:latin typeface="Consolas"/>
              </a:rPr>
              <a:t>xsl:text</a:t>
            </a:r>
            <a:r>
              <a:rPr lang="fr-FR" sz="18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fr-FR" dirty="0" err="1" smtClean="0"/>
              <a:t>disable</a:t>
            </a:r>
            <a:r>
              <a:rPr lang="fr-FR" dirty="0" smtClean="0"/>
              <a:t>-output-</a:t>
            </a:r>
            <a:r>
              <a:rPr lang="fr-FR" dirty="0" err="1" smtClean="0"/>
              <a:t>escaping</a:t>
            </a:r>
            <a:r>
              <a:rPr lang="fr-FR" dirty="0" smtClean="0"/>
              <a:t> : permet (ou non) l’utilisation des caractères d’</a:t>
            </a:r>
            <a:r>
              <a:rPr lang="fr-FR" dirty="0" err="1" smtClean="0"/>
              <a:t>échapement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Conserve les espaces blancs</a:t>
            </a:r>
          </a:p>
          <a:p>
            <a:r>
              <a:rPr lang="fr-FR" dirty="0" smtClean="0"/>
              <a:t>Permet d’utiliser des caractère comme « &amp; » ou « &gt; »  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</a:t>
            </a:r>
            <a:r>
              <a:rPr lang="fr-FR" dirty="0" err="1" smtClean="0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6262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3" y="2675467"/>
            <a:ext cx="8424936" cy="345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xsl:number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position()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format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a)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r>
              <a:rPr lang="fr-FR" dirty="0" smtClean="0"/>
              <a:t>count: décompte les nœuds</a:t>
            </a:r>
          </a:p>
          <a:p>
            <a:r>
              <a:rPr lang="fr-FR" dirty="0" smtClean="0"/>
              <a:t>format: spécifie le format de sortie des nombres</a:t>
            </a:r>
          </a:p>
          <a:p>
            <a:r>
              <a:rPr lang="fr-FR" dirty="0" err="1" smtClean="0"/>
              <a:t>from</a:t>
            </a:r>
            <a:r>
              <a:rPr lang="fr-FR" dirty="0" smtClean="0"/>
              <a:t>: permet d’indiquer le nœud à partir duquel le décompte est effectué</a:t>
            </a:r>
          </a:p>
          <a:p>
            <a:r>
              <a:rPr lang="fr-FR" dirty="0" err="1"/>
              <a:t>g</a:t>
            </a:r>
            <a:r>
              <a:rPr lang="fr-FR" dirty="0" err="1" smtClean="0"/>
              <a:t>rouping-separator</a:t>
            </a:r>
            <a:r>
              <a:rPr lang="fr-FR" dirty="0" smtClean="0"/>
              <a:t>:  caractère de séparation des groupes</a:t>
            </a:r>
          </a:p>
          <a:p>
            <a:r>
              <a:rPr lang="fr-FR" dirty="0" err="1" smtClean="0"/>
              <a:t>grouping</a:t>
            </a:r>
            <a:r>
              <a:rPr lang="fr-FR" dirty="0" smtClean="0"/>
              <a:t>-size: spécifie la taille des groupes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</a:t>
            </a:r>
            <a:r>
              <a:rPr lang="fr-FR" dirty="0" err="1" smtClean="0"/>
              <a:t>number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401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2675467"/>
            <a:ext cx="8856984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Définit la manière selon laquelle un nombre est convertit en texte.</a:t>
            </a:r>
          </a:p>
          <a:p>
            <a:endParaRPr lang="fr-FR" dirty="0"/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?&gt;</a:t>
            </a:r>
            <a:endParaRPr lang="fr-FR" sz="16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latin typeface="Consolas"/>
              </a:rPr>
              <a:t>xsl:stylesheet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/>
              </a:rPr>
              <a:t>xmlns:xsl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http://www.w3.org/1999/XSL/Transform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6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xsl:output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method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xml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indent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yes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6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1600" dirty="0" err="1">
                <a:solidFill>
                  <a:srgbClr val="2B91AF"/>
                </a:solidFill>
                <a:latin typeface="Consolas"/>
              </a:rPr>
              <a:t>xsl:decimal-format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/>
              </a:rPr>
              <a:t>digit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D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/>
              </a:rPr>
              <a:t>decimal-separator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600" dirty="0" err="1">
                <a:solidFill>
                  <a:srgbClr val="FF0000"/>
                </a:solidFill>
                <a:latin typeface="Consolas"/>
              </a:rPr>
              <a:t>infinity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INF</a:t>
            </a:r>
            <a:r>
              <a:rPr lang="fr-FR" sz="16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600" dirty="0">
                <a:solidFill>
                  <a:srgbClr val="0000FF"/>
                </a:solidFill>
                <a:latin typeface="Consolas"/>
              </a:rPr>
              <a:t>/&gt;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</a:t>
            </a:r>
            <a:r>
              <a:rPr lang="fr-FR" dirty="0" err="1" smtClean="0"/>
              <a:t>decimal</a:t>
            </a:r>
            <a:r>
              <a:rPr lang="fr-FR" dirty="0" smtClean="0"/>
              <a:t>-format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041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7804389" cy="34506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Affiche un message, pour les erreurs.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[…]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xsl:when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xsl:otherwise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terminate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yes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prstClr val="black"/>
                </a:solidFill>
                <a:latin typeface="Consolas"/>
              </a:rPr>
              <a:t>   cause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erreur : valeur non prise en compte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xsl:otherwise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 : message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36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axes principaux :</a:t>
            </a:r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 </a:t>
            </a:r>
          </a:p>
          <a:p>
            <a:pPr lvl="1"/>
            <a:r>
              <a:rPr lang="fr-FR" dirty="0" err="1" smtClean="0"/>
              <a:t>ancestor</a:t>
            </a:r>
            <a:endParaRPr lang="fr-FR" dirty="0" smtClean="0"/>
          </a:p>
          <a:p>
            <a:pPr lvl="1"/>
            <a:r>
              <a:rPr lang="fr-FR" dirty="0" err="1" smtClean="0"/>
              <a:t>ancestor</a:t>
            </a:r>
            <a:r>
              <a:rPr lang="fr-FR" dirty="0" smtClean="0"/>
              <a:t>-or-self</a:t>
            </a:r>
          </a:p>
          <a:p>
            <a:pPr lvl="1"/>
            <a:r>
              <a:rPr lang="fr-FR" dirty="0" smtClean="0"/>
              <a:t>descendant</a:t>
            </a:r>
          </a:p>
          <a:p>
            <a:pPr lvl="1"/>
            <a:r>
              <a:rPr lang="fr-FR" dirty="0" smtClean="0"/>
              <a:t>descendant-or-self</a:t>
            </a:r>
          </a:p>
          <a:p>
            <a:pPr lvl="1"/>
            <a:r>
              <a:rPr lang="fr-FR" dirty="0" smtClean="0"/>
              <a:t>parent 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8547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Inclusion:</a:t>
            </a:r>
          </a:p>
          <a:p>
            <a:pPr lvl="1"/>
            <a:r>
              <a:rPr lang="fr-FR" sz="24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400" dirty="0" err="1">
                <a:solidFill>
                  <a:srgbClr val="2B91AF"/>
                </a:solidFill>
                <a:latin typeface="Consolas"/>
              </a:rPr>
              <a:t>xsl:include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/>
              </a:rPr>
              <a:t>inc.xsl</a:t>
            </a:r>
            <a:r>
              <a:rPr lang="fr-FR" sz="24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400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lvl="1"/>
            <a:r>
              <a:rPr lang="fr-FR" sz="2400" dirty="0" smtClean="0"/>
              <a:t>(équivalent à un copier-coller)</a:t>
            </a:r>
            <a:endParaRPr lang="fr-FR" sz="2400" dirty="0"/>
          </a:p>
          <a:p>
            <a:pPr marL="301943" lvl="1" indent="0">
              <a:buNone/>
            </a:pPr>
            <a:endParaRPr lang="fr-FR" sz="2400" dirty="0" smtClean="0">
              <a:solidFill>
                <a:srgbClr val="0000FF"/>
              </a:solidFill>
              <a:latin typeface="Consolas"/>
            </a:endParaRPr>
          </a:p>
          <a:p>
            <a:r>
              <a:rPr lang="fr-FR" dirty="0" smtClean="0"/>
              <a:t>Importation:</a:t>
            </a:r>
          </a:p>
          <a:p>
            <a:pPr lvl="1"/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2B91AF"/>
                </a:solidFill>
                <a:latin typeface="Consolas"/>
              </a:rPr>
              <a:t>xsl:import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imp.xsl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pPr lvl="1"/>
            <a:r>
              <a:rPr lang="fr-FR" dirty="0" smtClean="0"/>
              <a:t>(priorité des </a:t>
            </a:r>
            <a:r>
              <a:rPr lang="fr-FR" dirty="0" err="1" smtClean="0"/>
              <a:t>templates</a:t>
            </a:r>
            <a:r>
              <a:rPr lang="fr-FR" dirty="0"/>
              <a:t> </a:t>
            </a:r>
            <a:r>
              <a:rPr lang="fr-FR" dirty="0" smtClean="0"/>
              <a:t>inférieur au </a:t>
            </a:r>
            <a:r>
              <a:rPr lang="fr-FR" dirty="0" err="1" smtClean="0"/>
              <a:t>templates</a:t>
            </a:r>
            <a:r>
              <a:rPr lang="fr-FR" dirty="0" smtClean="0"/>
              <a:t> redéfinit)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XSLT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64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Autres axes:</a:t>
            </a:r>
          </a:p>
          <a:p>
            <a:pPr lvl="1"/>
            <a:r>
              <a:rPr lang="fr-FR" dirty="0" err="1" smtClean="0"/>
              <a:t>preceding</a:t>
            </a:r>
            <a:endParaRPr lang="fr-FR" dirty="0" smtClean="0"/>
          </a:p>
          <a:p>
            <a:pPr lvl="1"/>
            <a:r>
              <a:rPr lang="fr-FR" dirty="0" err="1" smtClean="0"/>
              <a:t>preceding</a:t>
            </a:r>
            <a:r>
              <a:rPr lang="fr-FR" dirty="0" smtClean="0"/>
              <a:t>-sibling</a:t>
            </a:r>
          </a:p>
          <a:p>
            <a:pPr lvl="1"/>
            <a:r>
              <a:rPr lang="fr-FR" dirty="0" err="1" smtClean="0"/>
              <a:t>following</a:t>
            </a:r>
            <a:endParaRPr lang="fr-FR" dirty="0" smtClean="0"/>
          </a:p>
          <a:p>
            <a:pPr lvl="1"/>
            <a:r>
              <a:rPr lang="fr-FR" dirty="0" err="1" smtClean="0"/>
              <a:t>following</a:t>
            </a:r>
            <a:r>
              <a:rPr lang="fr-FR" dirty="0" smtClean="0"/>
              <a:t>-sibling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self</a:t>
            </a:r>
          </a:p>
          <a:p>
            <a:pPr lvl="1"/>
            <a:r>
              <a:rPr lang="fr-FR" dirty="0" err="1" smtClean="0"/>
              <a:t>attribute</a:t>
            </a:r>
            <a:endParaRPr lang="fr-FR" dirty="0" smtClean="0"/>
          </a:p>
          <a:p>
            <a:pPr lvl="1"/>
            <a:r>
              <a:rPr lang="fr-FR" dirty="0" err="1" smtClean="0"/>
              <a:t>namespace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63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de nœud:</a:t>
            </a:r>
          </a:p>
          <a:p>
            <a:pPr lvl="1"/>
            <a:r>
              <a:rPr lang="fr-FR" dirty="0" smtClean="0"/>
              <a:t>Nom de l’élément. * : raccourcit pour tous les éléments ou attributs (selon axe).</a:t>
            </a:r>
          </a:p>
          <a:p>
            <a:r>
              <a:rPr lang="fr-FR" dirty="0" smtClean="0"/>
              <a:t>Fonction pour reconnaitre chaque type de nœud:</a:t>
            </a:r>
          </a:p>
          <a:p>
            <a:pPr lvl="1"/>
            <a:r>
              <a:rPr lang="fr-FR" dirty="0" err="1"/>
              <a:t>t</a:t>
            </a:r>
            <a:r>
              <a:rPr lang="fr-FR" dirty="0" err="1" smtClean="0"/>
              <a:t>ext</a:t>
            </a:r>
            <a:r>
              <a:rPr lang="fr-FR" dirty="0" smtClean="0"/>
              <a:t>() : uniquement nœud texte.</a:t>
            </a:r>
          </a:p>
          <a:p>
            <a:pPr lvl="1"/>
            <a:r>
              <a:rPr lang="fr-FR" dirty="0" err="1" smtClean="0"/>
              <a:t>node</a:t>
            </a:r>
            <a:r>
              <a:rPr lang="fr-FR" dirty="0" smtClean="0"/>
              <a:t>() : tous les nœuds.</a:t>
            </a:r>
          </a:p>
          <a:p>
            <a:pPr lvl="1"/>
            <a:r>
              <a:rPr lang="fr-FR" dirty="0" smtClean="0"/>
              <a:t>comment(): les commentaires.</a:t>
            </a:r>
          </a:p>
          <a:p>
            <a:pPr lvl="1"/>
            <a:r>
              <a:rPr lang="fr-FR" dirty="0" err="1" smtClean="0"/>
              <a:t>processing</a:t>
            </a:r>
            <a:r>
              <a:rPr lang="fr-FR" dirty="0" smtClean="0"/>
              <a:t>-instruction() : instruction de traitement.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156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Exemples requêtes:</a:t>
            </a:r>
          </a:p>
          <a:p>
            <a:pPr lvl="1"/>
            <a:r>
              <a:rPr lang="fr-FR" dirty="0" err="1"/>
              <a:t>child</a:t>
            </a:r>
            <a:r>
              <a:rPr lang="fr-FR" dirty="0"/>
              <a:t>::para</a:t>
            </a:r>
          </a:p>
          <a:p>
            <a:pPr lvl="1"/>
            <a:r>
              <a:rPr lang="fr-FR" dirty="0" err="1"/>
              <a:t>child</a:t>
            </a:r>
            <a:r>
              <a:rPr lang="fr-FR" dirty="0" smtClean="0"/>
              <a:t>::*</a:t>
            </a:r>
            <a:endParaRPr lang="fr-FR" dirty="0"/>
          </a:p>
          <a:p>
            <a:pPr lvl="1"/>
            <a:r>
              <a:rPr lang="fr-FR" dirty="0" smtClean="0"/>
              <a:t>descendant::*</a:t>
            </a:r>
          </a:p>
          <a:p>
            <a:pPr lvl="1"/>
            <a:r>
              <a:rPr lang="fr-FR" dirty="0" err="1" smtClean="0"/>
              <a:t>attribute</a:t>
            </a:r>
            <a:r>
              <a:rPr lang="fr-FR" dirty="0" smtClean="0"/>
              <a:t>::titre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::personne/</a:t>
            </a:r>
            <a:r>
              <a:rPr lang="fr-FR" dirty="0" err="1" smtClean="0"/>
              <a:t>child</a:t>
            </a:r>
            <a:r>
              <a:rPr lang="fr-FR" dirty="0" smtClean="0"/>
              <a:t>::email</a:t>
            </a:r>
          </a:p>
          <a:p>
            <a:pPr lvl="1"/>
            <a:r>
              <a:rPr lang="fr-FR" dirty="0" smtClean="0"/>
              <a:t>/</a:t>
            </a:r>
            <a:r>
              <a:rPr lang="fr-FR" dirty="0" err="1" smtClean="0"/>
              <a:t>child</a:t>
            </a:r>
            <a:r>
              <a:rPr lang="fr-FR" dirty="0" smtClean="0"/>
              <a:t>::carnet/descendant::email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9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3" y="2420888"/>
            <a:ext cx="8352928" cy="4104456"/>
          </a:xfrm>
        </p:spPr>
        <p:txBody>
          <a:bodyPr>
            <a:normAutofit/>
          </a:bodyPr>
          <a:lstStyle/>
          <a:p>
            <a:r>
              <a:rPr lang="fr-FR" dirty="0" smtClean="0"/>
              <a:t>Prédicat (condition) :</a:t>
            </a:r>
            <a:endParaRPr lang="fr-FR" dirty="0"/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::personne[</a:t>
            </a:r>
            <a:r>
              <a:rPr lang="fr-FR" dirty="0" err="1" smtClean="0"/>
              <a:t>child</a:t>
            </a:r>
            <a:r>
              <a:rPr lang="fr-FR" dirty="0" smtClean="0"/>
              <a:t>::nom='</a:t>
            </a:r>
            <a:r>
              <a:rPr lang="fr-FR" dirty="0" err="1" smtClean="0"/>
              <a:t>UnNom</a:t>
            </a:r>
            <a:r>
              <a:rPr lang="fr-FR" dirty="0" smtClean="0"/>
              <a:t>']</a:t>
            </a:r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::nom[self::nom=</a:t>
            </a:r>
            <a:r>
              <a:rPr lang="fr-FR" dirty="0"/>
              <a:t>'</a:t>
            </a:r>
            <a:r>
              <a:rPr lang="fr-FR" dirty="0" err="1"/>
              <a:t>UnNom</a:t>
            </a:r>
            <a:r>
              <a:rPr lang="fr-FR" dirty="0" smtClean="0"/>
              <a:t>']</a:t>
            </a:r>
            <a:endParaRPr lang="fr-FR" dirty="0"/>
          </a:p>
          <a:p>
            <a:pPr lvl="1"/>
            <a:r>
              <a:rPr lang="fr-FR" dirty="0" err="1"/>
              <a:t>child</a:t>
            </a:r>
            <a:r>
              <a:rPr lang="fr-FR" dirty="0"/>
              <a:t>::personne[</a:t>
            </a:r>
            <a:r>
              <a:rPr lang="fr-FR" dirty="0" err="1"/>
              <a:t>attribute</a:t>
            </a:r>
            <a:r>
              <a:rPr lang="fr-FR" dirty="0"/>
              <a:t>::</a:t>
            </a:r>
            <a:r>
              <a:rPr lang="fr-FR" dirty="0" err="1" smtClean="0"/>
              <a:t>numero</a:t>
            </a:r>
            <a:r>
              <a:rPr lang="fr-FR" dirty="0" smtClean="0"/>
              <a:t>=</a:t>
            </a:r>
            <a:r>
              <a:rPr lang="fr-FR" dirty="0"/>
              <a:t>'</a:t>
            </a:r>
            <a:r>
              <a:rPr lang="fr-FR" dirty="0" smtClean="0"/>
              <a:t>10']</a:t>
            </a:r>
          </a:p>
          <a:p>
            <a:pPr lvl="1"/>
            <a:r>
              <a:rPr lang="fr-FR" dirty="0" err="1"/>
              <a:t>child</a:t>
            </a:r>
            <a:r>
              <a:rPr lang="fr-FR" dirty="0"/>
              <a:t>::personne[</a:t>
            </a:r>
            <a:r>
              <a:rPr lang="fr-FR" dirty="0" err="1"/>
              <a:t>attribute</a:t>
            </a:r>
            <a:r>
              <a:rPr lang="fr-FR" dirty="0"/>
              <a:t>::</a:t>
            </a:r>
            <a:r>
              <a:rPr lang="fr-FR" dirty="0" err="1" smtClean="0"/>
              <a:t>numero</a:t>
            </a:r>
            <a:r>
              <a:rPr lang="fr-FR" dirty="0" smtClean="0"/>
              <a:t>]</a:t>
            </a:r>
            <a:endParaRPr lang="fr-FR" dirty="0"/>
          </a:p>
          <a:p>
            <a:pPr lvl="1"/>
            <a:r>
              <a:rPr lang="fr-FR" dirty="0" err="1"/>
              <a:t>child</a:t>
            </a:r>
            <a:r>
              <a:rPr lang="fr-FR" dirty="0"/>
              <a:t>::personne[</a:t>
            </a:r>
            <a:r>
              <a:rPr lang="fr-FR" dirty="0" err="1"/>
              <a:t>attribute</a:t>
            </a:r>
            <a:r>
              <a:rPr lang="fr-FR" dirty="0"/>
              <a:t>::nom or </a:t>
            </a:r>
            <a:r>
              <a:rPr lang="fr-FR" dirty="0" err="1"/>
              <a:t>attribute</a:t>
            </a:r>
            <a:r>
              <a:rPr lang="fr-FR" dirty="0"/>
              <a:t>::</a:t>
            </a:r>
            <a:r>
              <a:rPr lang="fr-FR" dirty="0" err="1"/>
              <a:t>prenom</a:t>
            </a:r>
            <a:r>
              <a:rPr lang="fr-FR" dirty="0"/>
              <a:t>]</a:t>
            </a:r>
          </a:p>
          <a:p>
            <a:pPr lvl="1"/>
            <a:r>
              <a:rPr lang="fr-FR" dirty="0" err="1"/>
              <a:t>child</a:t>
            </a:r>
            <a:r>
              <a:rPr lang="fr-FR" dirty="0"/>
              <a:t>::personne[</a:t>
            </a:r>
            <a:r>
              <a:rPr lang="fr-FR" dirty="0" err="1"/>
              <a:t>attribute</a:t>
            </a:r>
            <a:r>
              <a:rPr lang="fr-FR" dirty="0"/>
              <a:t>::</a:t>
            </a:r>
            <a:r>
              <a:rPr lang="fr-FR" dirty="0" smtClean="0"/>
              <a:t>nom=</a:t>
            </a:r>
            <a:r>
              <a:rPr lang="fr-FR" dirty="0"/>
              <a:t> '</a:t>
            </a:r>
            <a:r>
              <a:rPr lang="fr-FR" dirty="0" err="1"/>
              <a:t>UnNom</a:t>
            </a:r>
            <a:r>
              <a:rPr lang="fr-FR" dirty="0" smtClean="0"/>
              <a:t>' and  					</a:t>
            </a:r>
            <a:r>
              <a:rPr lang="fr-FR" dirty="0" err="1" smtClean="0"/>
              <a:t>attribute</a:t>
            </a:r>
            <a:r>
              <a:rPr lang="fr-FR" dirty="0"/>
              <a:t>::</a:t>
            </a:r>
            <a:r>
              <a:rPr lang="fr-FR" dirty="0" err="1" smtClean="0"/>
              <a:t>prenom</a:t>
            </a:r>
            <a:r>
              <a:rPr lang="fr-FR" dirty="0" smtClean="0"/>
              <a:t>=</a:t>
            </a:r>
            <a:r>
              <a:rPr lang="fr-FR" dirty="0"/>
              <a:t> </a:t>
            </a:r>
            <a:r>
              <a:rPr lang="fr-FR" dirty="0" smtClean="0"/>
              <a:t>'</a:t>
            </a:r>
            <a:r>
              <a:rPr lang="fr-FR" dirty="0" err="1" smtClean="0"/>
              <a:t>UnPrenom</a:t>
            </a:r>
            <a:r>
              <a:rPr lang="fr-FR" dirty="0" smtClean="0"/>
              <a:t>' ]</a:t>
            </a:r>
            <a:endParaRPr lang="fr-FR" dirty="0"/>
          </a:p>
          <a:p>
            <a:pPr lvl="1"/>
            <a:r>
              <a:rPr lang="fr-FR" dirty="0" err="1" smtClean="0"/>
              <a:t>child</a:t>
            </a:r>
            <a:r>
              <a:rPr lang="fr-FR" dirty="0" smtClean="0"/>
              <a:t>::personne[not(</a:t>
            </a:r>
            <a:r>
              <a:rPr lang="fr-FR" dirty="0" err="1" smtClean="0"/>
              <a:t>attribute</a:t>
            </a:r>
            <a:r>
              <a:rPr lang="fr-FR" dirty="0" smtClean="0"/>
              <a:t>::*)]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53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Opérateur :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XPath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44345"/>
              </p:ext>
            </p:extLst>
          </p:nvPr>
        </p:nvGraphicFramePr>
        <p:xfrm>
          <a:off x="1547664" y="328498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+, 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Addition, soustraction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*,div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Multiplication, division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Modulo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=, !=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Égal, différent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&lt;, &lt;=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Inférieur, inférieur ou égal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&gt;, &gt;=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Supérieur, supérieur ou égal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or, and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Ou, et (booléen)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not( 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Non(booléen)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66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823</TotalTime>
  <Words>2149</Words>
  <Application>Microsoft Office PowerPoint</Application>
  <PresentationFormat>Affichage à l'écran (4:3)</PresentationFormat>
  <Paragraphs>425</Paragraphs>
  <Slides>40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1" baseType="lpstr">
      <vt:lpstr>Vagues</vt:lpstr>
      <vt:lpstr>XML</vt:lpstr>
      <vt:lpstr>XPath</vt:lpstr>
      <vt:lpstr>XPath</vt:lpstr>
      <vt:lpstr>XPath</vt:lpstr>
      <vt:lpstr>XPath</vt:lpstr>
      <vt:lpstr>XPath</vt:lpstr>
      <vt:lpstr>XPath</vt:lpstr>
      <vt:lpstr>XPath</vt:lpstr>
      <vt:lpstr>XPath</vt:lpstr>
      <vt:lpstr>XPath</vt:lpstr>
      <vt:lpstr>XPath</vt:lpstr>
      <vt:lpstr>XPath</vt:lpstr>
      <vt:lpstr>XSLT</vt:lpstr>
      <vt:lpstr>XSLT</vt:lpstr>
      <vt:lpstr>XSLT</vt:lpstr>
      <vt:lpstr>XSLT</vt:lpstr>
      <vt:lpstr>XSLT</vt:lpstr>
      <vt:lpstr>XSLT</vt:lpstr>
      <vt:lpstr>XSLT</vt:lpstr>
      <vt:lpstr>XSLT: for-each</vt:lpstr>
      <vt:lpstr>XSLT: sort</vt:lpstr>
      <vt:lpstr>XSLT : sort</vt:lpstr>
      <vt:lpstr>XSLT : sort</vt:lpstr>
      <vt:lpstr>XSLT : génération commentaire</vt:lpstr>
      <vt:lpstr>XSLT: template</vt:lpstr>
      <vt:lpstr>XSLT: template</vt:lpstr>
      <vt:lpstr>XSLT: template</vt:lpstr>
      <vt:lpstr>XSLT: element, attribute</vt:lpstr>
      <vt:lpstr>XSLT: element, attribute</vt:lpstr>
      <vt:lpstr>XSLT: attribute-set</vt:lpstr>
      <vt:lpstr>XSLT : if</vt:lpstr>
      <vt:lpstr>XSLT : choose</vt:lpstr>
      <vt:lpstr>XSLT: paramètre de template</vt:lpstr>
      <vt:lpstr>XSLT : variables</vt:lpstr>
      <vt:lpstr>XSLT : copy-of</vt:lpstr>
      <vt:lpstr>XSLT : text</vt:lpstr>
      <vt:lpstr>XSLT : number</vt:lpstr>
      <vt:lpstr>XSLT : decimal-format</vt:lpstr>
      <vt:lpstr>XSLT : message</vt:lpstr>
      <vt:lpstr>XSLT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</dc:creator>
  <cp:lastModifiedBy>Arnaud</cp:lastModifiedBy>
  <cp:revision>39</cp:revision>
  <dcterms:created xsi:type="dcterms:W3CDTF">2010-11-22T10:37:57Z</dcterms:created>
  <dcterms:modified xsi:type="dcterms:W3CDTF">2010-11-23T16:06:29Z</dcterms:modified>
</cp:coreProperties>
</file>