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21" autoAdjust="0"/>
    <p:restoredTop sz="90056" autoAdjust="0"/>
  </p:normalViewPr>
  <p:slideViewPr>
    <p:cSldViewPr>
      <p:cViewPr varScale="1">
        <p:scale>
          <a:sx n="101" d="100"/>
          <a:sy n="101" d="100"/>
        </p:scale>
        <p:origin x="-18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A99C7-B0BB-4C05-BAC0-D9CC155D56DF}" type="datetimeFigureOut">
              <a:rPr lang="fr-FR" smtClean="0"/>
              <a:t>12/10/2010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8F889-6953-4857-94FE-C82947593D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39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Source : fichier </a:t>
            </a:r>
          </a:p>
          <a:p>
            <a:r>
              <a:rPr lang="fr-FR" dirty="0" smtClean="0"/>
              <a:t>: chaine de caractère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8F889-6953-4857-94FE-C82947593DB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84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Première, recherche dans tout le document</a:t>
            </a:r>
          </a:p>
          <a:p>
            <a:r>
              <a:rPr lang="fr-FR" dirty="0" smtClean="0"/>
              <a:t>Deuxième</a:t>
            </a:r>
            <a:r>
              <a:rPr lang="fr-FR" baseline="0" dirty="0" smtClean="0"/>
              <a:t> : dans les descendant de l’élément 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28F889-6953-4857-94FE-C82947593DBD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90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EB70-17BC-4D05-9BB1-8A5D01639B0C}" type="datetimeFigureOut">
              <a:rPr lang="fr-FR" smtClean="0"/>
              <a:t>12/10/2010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EFE5-C228-43EC-A718-59E1BA9E6B7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EB70-17BC-4D05-9BB1-8A5D01639B0C}" type="datetimeFigureOut">
              <a:rPr lang="fr-FR" smtClean="0"/>
              <a:t>12/10/2010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EFE5-C228-43EC-A718-59E1BA9E6B7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EB70-17BC-4D05-9BB1-8A5D01639B0C}" type="datetimeFigureOut">
              <a:rPr lang="fr-FR" smtClean="0"/>
              <a:t>12/10/2010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EFE5-C228-43EC-A718-59E1BA9E6B72}" type="slidenum">
              <a:rPr lang="fr-FR" smtClean="0"/>
              <a:t>‹N°›</a:t>
            </a:fld>
            <a:endParaRPr lang="fr-F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EB70-17BC-4D05-9BB1-8A5D01639B0C}" type="datetimeFigureOut">
              <a:rPr lang="fr-FR" smtClean="0"/>
              <a:t>12/10/2010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EFE5-C228-43EC-A718-59E1BA9E6B7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EB70-17BC-4D05-9BB1-8A5D01639B0C}" type="datetimeFigureOut">
              <a:rPr lang="fr-FR" smtClean="0"/>
              <a:t>12/10/2010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EFE5-C228-43EC-A718-59E1BA9E6B7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EB70-17BC-4D05-9BB1-8A5D01639B0C}" type="datetimeFigureOut">
              <a:rPr lang="fr-FR" smtClean="0"/>
              <a:t>12/10/2010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EFE5-C228-43EC-A718-59E1BA9E6B72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EB70-17BC-4D05-9BB1-8A5D01639B0C}" type="datetimeFigureOut">
              <a:rPr lang="fr-FR" smtClean="0"/>
              <a:t>12/10/2010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EFE5-C228-43EC-A718-59E1BA9E6B7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EB70-17BC-4D05-9BB1-8A5D01639B0C}" type="datetimeFigureOut">
              <a:rPr lang="fr-FR" smtClean="0"/>
              <a:t>12/10/2010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EFE5-C228-43EC-A718-59E1BA9E6B7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EB70-17BC-4D05-9BB1-8A5D01639B0C}" type="datetimeFigureOut">
              <a:rPr lang="fr-FR" smtClean="0"/>
              <a:t>12/10/2010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EFE5-C228-43EC-A718-59E1BA9E6B7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EB70-17BC-4D05-9BB1-8A5D01639B0C}" type="datetimeFigureOut">
              <a:rPr lang="fr-FR" smtClean="0"/>
              <a:t>12/10/2010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EFE5-C228-43EC-A718-59E1BA9E6B72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EB70-17BC-4D05-9BB1-8A5D01639B0C}" type="datetimeFigureOut">
              <a:rPr lang="fr-FR" smtClean="0"/>
              <a:t>12/10/2010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8EFE5-C228-43EC-A718-59E1BA9E6B72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F29EB70-17BC-4D05-9BB1-8A5D01639B0C}" type="datetimeFigureOut">
              <a:rPr lang="fr-FR" smtClean="0"/>
              <a:t>12/10/2010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C38EFE5-C228-43EC-A718-59E1BA9E6B72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fr/function.domdocument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DOM avec PHP 5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8408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Recherche par id</a:t>
            </a:r>
          </a:p>
          <a:p>
            <a:pPr lvl="2"/>
            <a:r>
              <a:rPr lang="fr-FR" dirty="0"/>
              <a:t>&lt;?</a:t>
            </a:r>
            <a:r>
              <a:rPr lang="fr-FR" dirty="0" err="1"/>
              <a:t>php</a:t>
            </a:r>
            <a:r>
              <a:rPr lang="fr-FR" dirty="0"/>
              <a:t> </a:t>
            </a:r>
            <a:endParaRPr lang="fr-FR" dirty="0" smtClean="0"/>
          </a:p>
          <a:p>
            <a:pPr lvl="2"/>
            <a:r>
              <a:rPr lang="fr-FR" dirty="0" smtClean="0"/>
              <a:t> 	$</a:t>
            </a:r>
            <a:r>
              <a:rPr lang="fr-FR" dirty="0"/>
              <a:t>cible = $dom-&gt;</a:t>
            </a:r>
            <a:r>
              <a:rPr lang="fr-FR" dirty="0" err="1"/>
              <a:t>getElementsById</a:t>
            </a:r>
            <a:r>
              <a:rPr lang="fr-FR" dirty="0"/>
              <a:t>("cible</a:t>
            </a:r>
            <a:r>
              <a:rPr lang="fr-FR" dirty="0" smtClean="0"/>
              <a:t>");</a:t>
            </a:r>
          </a:p>
          <a:p>
            <a:pPr lvl="2"/>
            <a:r>
              <a:rPr lang="fr-FR" dirty="0" smtClean="0"/>
              <a:t> ?&gt;</a:t>
            </a:r>
          </a:p>
          <a:p>
            <a:r>
              <a:rPr lang="fr-FR" dirty="0" smtClean="0"/>
              <a:t>Si :</a:t>
            </a:r>
          </a:p>
          <a:p>
            <a:pPr lvl="2"/>
            <a:r>
              <a:rPr lang="fr-FR" dirty="0" smtClean="0"/>
              <a:t>DTD : définit l’attribut id</a:t>
            </a:r>
          </a:p>
          <a:p>
            <a:pPr lvl="2"/>
            <a:r>
              <a:rPr lang="fr-FR" dirty="0" smtClean="0"/>
              <a:t>Document validé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Rechercher et récupérer un </a:t>
            </a:r>
            <a:r>
              <a:rPr lang="fr-FR" dirty="0" smtClean="0"/>
              <a:t>élément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57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Par le nom de la balise </a:t>
            </a:r>
          </a:p>
          <a:p>
            <a:pPr lvl="1"/>
            <a:r>
              <a:rPr lang="fr-FR" dirty="0" err="1"/>
              <a:t>DomDocument</a:t>
            </a:r>
            <a:r>
              <a:rPr lang="fr-FR" dirty="0"/>
              <a:t>::</a:t>
            </a:r>
            <a:r>
              <a:rPr lang="fr-FR" dirty="0" err="1"/>
              <a:t>getElementsByTagName</a:t>
            </a:r>
            <a:r>
              <a:rPr lang="fr-FR" dirty="0" smtClean="0"/>
              <a:t>()</a:t>
            </a:r>
            <a:endParaRPr lang="fr-FR" dirty="0"/>
          </a:p>
          <a:p>
            <a:pPr lvl="1"/>
            <a:r>
              <a:rPr lang="fr-FR" dirty="0" err="1"/>
              <a:t>DomElement</a:t>
            </a:r>
            <a:r>
              <a:rPr lang="fr-FR" dirty="0"/>
              <a:t>::</a:t>
            </a:r>
            <a:r>
              <a:rPr lang="fr-FR" dirty="0" err="1"/>
              <a:t>getElementsByTagName</a:t>
            </a:r>
            <a:r>
              <a:rPr lang="fr-FR" dirty="0" smtClean="0"/>
              <a:t>()</a:t>
            </a:r>
          </a:p>
          <a:p>
            <a:pPr lvl="1"/>
            <a:endParaRPr lang="fr-FR" dirty="0"/>
          </a:p>
          <a:p>
            <a:r>
              <a:rPr lang="fr-FR" dirty="0" smtClean="0"/>
              <a:t>Obtenir la contenu de la balise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node</a:t>
            </a:r>
            <a:r>
              <a:rPr lang="fr-FR" dirty="0" smtClean="0"/>
              <a:t>-&gt;</a:t>
            </a:r>
            <a:r>
              <a:rPr lang="fr-FR" dirty="0" err="1" smtClean="0"/>
              <a:t>nodeValue</a:t>
            </a:r>
            <a:r>
              <a:rPr lang="fr-FR" dirty="0" smtClean="0"/>
              <a:t>;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Rechercher et récupérer un élément</a:t>
            </a:r>
          </a:p>
        </p:txBody>
      </p:sp>
    </p:spTree>
    <p:extLst>
      <p:ext uri="{BB962C8B-B14F-4D97-AF65-F5344CB8AC3E}">
        <p14:creationId xmlns:p14="http://schemas.microsoft.com/office/powerpoint/2010/main" val="116790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Vérifier l’existence d’un attribut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node</a:t>
            </a:r>
            <a:r>
              <a:rPr lang="fr-FR" dirty="0" smtClean="0"/>
              <a:t>-</a:t>
            </a:r>
            <a:r>
              <a:rPr lang="fr-FR" dirty="0"/>
              <a:t>&gt;</a:t>
            </a:r>
            <a:r>
              <a:rPr lang="fr-FR" dirty="0" err="1"/>
              <a:t>hasAttribute</a:t>
            </a:r>
            <a:r>
              <a:rPr lang="fr-FR" dirty="0" smtClean="0"/>
              <a:t>("</a:t>
            </a:r>
            <a:r>
              <a:rPr lang="fr-FR" dirty="0" err="1" smtClean="0"/>
              <a:t>nomAttribut</a:t>
            </a:r>
            <a:r>
              <a:rPr lang="fr-FR" dirty="0" smtClean="0"/>
              <a:t>");</a:t>
            </a:r>
          </a:p>
          <a:p>
            <a:pPr lvl="1"/>
            <a:endParaRPr lang="fr-FR" dirty="0"/>
          </a:p>
          <a:p>
            <a:r>
              <a:rPr lang="fr-FR" dirty="0" smtClean="0"/>
              <a:t>Obtenir la valeur de l’attribut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node</a:t>
            </a:r>
            <a:r>
              <a:rPr lang="fr-FR" dirty="0" smtClean="0"/>
              <a:t>-&gt;</a:t>
            </a:r>
            <a:r>
              <a:rPr lang="fr-FR" dirty="0" err="1" smtClean="0"/>
              <a:t>getAttribute</a:t>
            </a:r>
            <a:r>
              <a:rPr lang="fr-FR" dirty="0" smtClean="0"/>
              <a:t>("</a:t>
            </a:r>
            <a:r>
              <a:rPr lang="fr-FR" dirty="0" err="1" smtClean="0"/>
              <a:t>nomAttribut</a:t>
            </a:r>
            <a:r>
              <a:rPr lang="fr-FR" dirty="0" smtClean="0"/>
              <a:t>");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Lire les attributs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73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Créer un élément: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node</a:t>
            </a:r>
            <a:r>
              <a:rPr lang="fr-FR" dirty="0" smtClean="0"/>
              <a:t> </a:t>
            </a:r>
            <a:r>
              <a:rPr lang="fr-FR" dirty="0"/>
              <a:t>= $dom-&gt;</a:t>
            </a:r>
            <a:r>
              <a:rPr lang="fr-FR" dirty="0" err="1"/>
              <a:t>createElement</a:t>
            </a:r>
            <a:r>
              <a:rPr lang="fr-FR" dirty="0" smtClean="0"/>
              <a:t>("</a:t>
            </a:r>
            <a:r>
              <a:rPr lang="fr-FR" dirty="0" err="1" smtClean="0"/>
              <a:t>nombalise</a:t>
            </a:r>
            <a:r>
              <a:rPr lang="fr-FR" dirty="0" smtClean="0"/>
              <a:t>");</a:t>
            </a:r>
            <a:endParaRPr lang="fr-FR" dirty="0"/>
          </a:p>
          <a:p>
            <a:r>
              <a:rPr lang="fr-FR" dirty="0" smtClean="0"/>
              <a:t>Créer un nœud textuelle: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node</a:t>
            </a:r>
            <a:r>
              <a:rPr lang="fr-FR" dirty="0" smtClean="0"/>
              <a:t>= </a:t>
            </a:r>
            <a:r>
              <a:rPr lang="fr-FR" dirty="0"/>
              <a:t>$dom-&gt;</a:t>
            </a:r>
            <a:r>
              <a:rPr lang="fr-FR" dirty="0" err="1"/>
              <a:t>createTextNode</a:t>
            </a:r>
            <a:r>
              <a:rPr lang="fr-FR" dirty="0" smtClean="0"/>
              <a:t>("</a:t>
            </a:r>
            <a:r>
              <a:rPr lang="fr-FR" dirty="0" err="1" smtClean="0"/>
              <a:t>nombalise</a:t>
            </a:r>
            <a:r>
              <a:rPr lang="fr-FR" dirty="0" smtClean="0"/>
              <a:t>");</a:t>
            </a:r>
          </a:p>
          <a:p>
            <a:r>
              <a:rPr lang="fr-FR" dirty="0" smtClean="0"/>
              <a:t>Création d’un nœud par copie: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nodeClone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smtClean="0"/>
              <a:t>$</a:t>
            </a:r>
            <a:r>
              <a:rPr lang="fr-FR" dirty="0" err="1" smtClean="0"/>
              <a:t>node</a:t>
            </a:r>
            <a:r>
              <a:rPr lang="fr-FR" dirty="0" smtClean="0"/>
              <a:t>-&gt;</a:t>
            </a:r>
            <a:r>
              <a:rPr lang="fr-FR" dirty="0" err="1" smtClean="0"/>
              <a:t>cloneNode</a:t>
            </a:r>
            <a:r>
              <a:rPr lang="fr-FR" dirty="0"/>
              <a:t>();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Créer un </a:t>
            </a:r>
            <a:r>
              <a:rPr lang="fr-FR" dirty="0" err="1" smtClean="0"/>
              <a:t>noeud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652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et modification de la valeur: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node</a:t>
            </a:r>
            <a:r>
              <a:rPr lang="fr-FR" dirty="0" smtClean="0"/>
              <a:t>-</a:t>
            </a:r>
            <a:r>
              <a:rPr lang="fr-FR" dirty="0"/>
              <a:t>&gt;</a:t>
            </a:r>
            <a:r>
              <a:rPr lang="fr-FR" dirty="0" err="1"/>
              <a:t>setAttribute</a:t>
            </a:r>
            <a:r>
              <a:rPr lang="fr-FR" dirty="0" smtClean="0"/>
              <a:t>("</a:t>
            </a:r>
            <a:r>
              <a:rPr lang="fr-FR" dirty="0" err="1" smtClean="0"/>
              <a:t>nombalise</a:t>
            </a:r>
            <a:r>
              <a:rPr lang="fr-FR" dirty="0" smtClean="0"/>
              <a:t>", "valeur");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Modifier un attribut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246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Attacher un élément à autre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parentNode</a:t>
            </a:r>
            <a:r>
              <a:rPr lang="fr-FR" dirty="0" smtClean="0"/>
              <a:t>-</a:t>
            </a:r>
            <a:r>
              <a:rPr lang="fr-FR" dirty="0"/>
              <a:t>&gt;</a:t>
            </a:r>
            <a:r>
              <a:rPr lang="fr-FR" dirty="0" err="1"/>
              <a:t>appendChild</a:t>
            </a:r>
            <a:r>
              <a:rPr lang="fr-FR" dirty="0" smtClean="0"/>
              <a:t>($</a:t>
            </a:r>
            <a:r>
              <a:rPr lang="fr-FR" dirty="0" err="1" smtClean="0"/>
              <a:t>childNode</a:t>
            </a:r>
            <a:r>
              <a:rPr lang="fr-FR" dirty="0" smtClean="0"/>
              <a:t>);</a:t>
            </a:r>
          </a:p>
          <a:p>
            <a:pPr lvl="1"/>
            <a:endParaRPr lang="fr-FR" dirty="0"/>
          </a:p>
          <a:p>
            <a:r>
              <a:rPr lang="fr-FR" dirty="0" smtClean="0"/>
              <a:t>Supprimer un élément d’un autre</a:t>
            </a:r>
          </a:p>
          <a:p>
            <a:pPr lvl="1"/>
            <a:r>
              <a:rPr lang="fr-FR" dirty="0" smtClean="0"/>
              <a:t>$</a:t>
            </a:r>
            <a:r>
              <a:rPr lang="fr-FR" dirty="0" err="1" smtClean="0"/>
              <a:t>parentNode</a:t>
            </a:r>
            <a:r>
              <a:rPr lang="fr-FR" dirty="0" smtClean="0"/>
              <a:t>&gt;</a:t>
            </a:r>
            <a:r>
              <a:rPr lang="fr-FR" dirty="0" err="1" smtClean="0"/>
              <a:t>removeChild</a:t>
            </a:r>
            <a:r>
              <a:rPr lang="fr-FR" dirty="0" smtClean="0"/>
              <a:t>($</a:t>
            </a:r>
            <a:r>
              <a:rPr lang="fr-FR" dirty="0"/>
              <a:t> </a:t>
            </a:r>
            <a:r>
              <a:rPr lang="fr-FR" dirty="0" err="1"/>
              <a:t>childNode</a:t>
            </a:r>
            <a:r>
              <a:rPr lang="fr-FR" dirty="0" smtClean="0"/>
              <a:t>);</a:t>
            </a:r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Insertion/suppression </a:t>
            </a:r>
            <a:r>
              <a:rPr lang="fr-FR" dirty="0" smtClean="0"/>
              <a:t>d’un </a:t>
            </a:r>
            <a:r>
              <a:rPr lang="fr-FR" dirty="0" err="1" smtClean="0"/>
              <a:t>noeud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6896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À votre disposition :</a:t>
            </a:r>
          </a:p>
          <a:p>
            <a:endParaRPr lang="fr-FR" dirty="0" smtClean="0"/>
          </a:p>
          <a:p>
            <a:pPr lvl="1"/>
            <a:r>
              <a:rPr lang="fr-FR" dirty="0" smtClean="0"/>
              <a:t>TP</a:t>
            </a:r>
          </a:p>
          <a:p>
            <a:pPr lvl="1"/>
            <a:r>
              <a:rPr lang="fr-FR" dirty="0" smtClean="0"/>
              <a:t>Documentation </a:t>
            </a:r>
            <a:r>
              <a:rPr lang="fr-FR" dirty="0" err="1" smtClean="0"/>
              <a:t>php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000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L’extension DOM permet d’utiliser des documents XML en </a:t>
            </a:r>
            <a:r>
              <a:rPr lang="fr-FR" dirty="0" err="1" smtClean="0"/>
              <a:t>php</a:t>
            </a:r>
            <a:r>
              <a:rPr lang="fr-FR" dirty="0" smtClean="0"/>
              <a:t> 5.</a:t>
            </a:r>
          </a:p>
          <a:p>
            <a:endParaRPr lang="fr-FR" dirty="0"/>
          </a:p>
          <a:p>
            <a:r>
              <a:rPr lang="fr-FR" dirty="0" smtClean="0"/>
              <a:t>L’extension DOM utilise par défaut l’utf-8.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684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565585"/>
              </p:ext>
            </p:extLst>
          </p:nvPr>
        </p:nvGraphicFramePr>
        <p:xfrm>
          <a:off x="683568" y="2708920"/>
          <a:ext cx="784887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436"/>
                <a:gridCol w="392443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Classe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DomNode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Nœud</a:t>
                      </a:r>
                      <a:r>
                        <a:rPr lang="fr-FR" baseline="0" dirty="0" smtClean="0"/>
                        <a:t> (documents, éléments …)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DomDocument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Document (hérité de </a:t>
                      </a:r>
                      <a:r>
                        <a:rPr lang="fr-FR" dirty="0" err="1" smtClean="0"/>
                        <a:t>DomNode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DomElement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Element</a:t>
                      </a:r>
                      <a:r>
                        <a:rPr lang="fr-FR" dirty="0" smtClean="0"/>
                        <a:t> (hérité de </a:t>
                      </a:r>
                      <a:r>
                        <a:rPr lang="fr-FR" dirty="0" err="1" smtClean="0"/>
                        <a:t>DomNode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DomAttr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Attribut (hérité de </a:t>
                      </a:r>
                      <a:r>
                        <a:rPr lang="fr-FR" dirty="0" err="1" smtClean="0"/>
                        <a:t>DomNode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DomNodeList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Liste de </a:t>
                      </a:r>
                      <a:r>
                        <a:rPr lang="fr-FR" dirty="0" err="1" smtClean="0"/>
                        <a:t>DomNode</a:t>
                      </a:r>
                      <a:r>
                        <a:rPr lang="fr-FR" dirty="0" smtClean="0"/>
                        <a:t> (pas un tableau </a:t>
                      </a:r>
                      <a:r>
                        <a:rPr lang="fr-FR" dirty="0" err="1" smtClean="0"/>
                        <a:t>php</a:t>
                      </a:r>
                      <a:r>
                        <a:rPr lang="fr-FR" dirty="0" smtClean="0"/>
                        <a:t>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DOM : objets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063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Création d’un document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Obligatoire pour l’utilisation de DOM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DomDocument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080925"/>
              </p:ext>
            </p:extLst>
          </p:nvPr>
        </p:nvGraphicFramePr>
        <p:xfrm>
          <a:off x="1979712" y="3356992"/>
          <a:ext cx="3672408" cy="648072"/>
        </p:xfrm>
        <a:graphic>
          <a:graphicData uri="http://schemas.openxmlformats.org/drawingml/2006/table">
            <a:tbl>
              <a:tblPr/>
              <a:tblGrid>
                <a:gridCol w="3672408"/>
              </a:tblGrid>
              <a:tr h="299250">
                <a:tc>
                  <a:txBody>
                    <a:bodyPr/>
                    <a:lstStyle/>
                    <a:p>
                      <a:pPr algn="l"/>
                      <a:r>
                        <a:rPr lang="fr-FR" sz="900" b="1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Initialisation</a:t>
                      </a:r>
                    </a:p>
                  </a:txBody>
                  <a:tcPr marL="9204" marR="9204" marT="9204" marB="9204" anchor="ctr">
                    <a:lnL w="0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5C2"/>
                    </a:solidFill>
                  </a:tcPr>
                </a:tc>
              </a:tr>
              <a:tr h="348822">
                <a:tc>
                  <a:txBody>
                    <a:bodyPr/>
                    <a:lstStyle/>
                    <a:p>
                      <a:pPr algn="l"/>
                      <a:r>
                        <a:rPr lang="fr-FR" sz="900" dirty="0">
                          <a:effectLst/>
                        </a:rPr>
                        <a:t>&lt;?</a:t>
                      </a:r>
                      <a:r>
                        <a:rPr lang="fr-FR" sz="900" dirty="0" err="1">
                          <a:effectLst/>
                        </a:rPr>
                        <a:t>php</a:t>
                      </a:r>
                      <a:r>
                        <a:rPr lang="fr-FR" sz="900" dirty="0">
                          <a:effectLst/>
                        </a:rPr>
                        <a:t> $dom = new </a:t>
                      </a:r>
                      <a:r>
                        <a:rPr lang="fr-FR" sz="900" u="none" strike="noStrike" dirty="0" err="1">
                          <a:solidFill>
                            <a:srgbClr val="000080"/>
                          </a:solidFill>
                          <a:effectLst/>
                          <a:hlinkClick r:id="rId2"/>
                        </a:rPr>
                        <a:t>DomDocument</a:t>
                      </a:r>
                      <a:r>
                        <a:rPr lang="fr-FR" sz="900" dirty="0">
                          <a:effectLst/>
                        </a:rPr>
                        <a:t>(); ?&gt;</a:t>
                      </a:r>
                    </a:p>
                  </a:txBody>
                  <a:tcPr marL="44177" marR="44177" marT="22089" marB="22089" anchor="ctr">
                    <a:lnL w="0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1538" y="4232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0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À partir d’un fichier 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À partir d’un variable contenant du XML</a:t>
            </a:r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Charger du XML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348191"/>
              </p:ext>
            </p:extLst>
          </p:nvPr>
        </p:nvGraphicFramePr>
        <p:xfrm>
          <a:off x="2483768" y="3284984"/>
          <a:ext cx="3600400" cy="336906"/>
        </p:xfrm>
        <a:graphic>
          <a:graphicData uri="http://schemas.openxmlformats.org/drawingml/2006/table">
            <a:tbl>
              <a:tblPr/>
              <a:tblGrid>
                <a:gridCol w="3600400"/>
              </a:tblGrid>
              <a:tr h="150938">
                <a:tc>
                  <a:txBody>
                    <a:bodyPr/>
                    <a:lstStyle/>
                    <a:p>
                      <a:pPr algn="l"/>
                      <a:r>
                        <a:rPr lang="fr-FR" sz="900" b="1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Chargement d'un fichier XML</a:t>
                      </a:r>
                    </a:p>
                  </a:txBody>
                  <a:tcPr marL="9204" marR="9204" marT="9204" marB="9204" anchor="ctr">
                    <a:lnL w="0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5C2"/>
                    </a:solidFill>
                  </a:tcPr>
                </a:tc>
              </a:tr>
              <a:tr h="176708">
                <a:tc>
                  <a:txBody>
                    <a:bodyPr/>
                    <a:lstStyle/>
                    <a:p>
                      <a:pPr algn="l"/>
                      <a:r>
                        <a:rPr lang="fr-FR" sz="900" dirty="0">
                          <a:effectLst/>
                        </a:rPr>
                        <a:t>&lt;?</a:t>
                      </a:r>
                      <a:r>
                        <a:rPr lang="fr-FR" sz="900" dirty="0" err="1">
                          <a:effectLst/>
                        </a:rPr>
                        <a:t>php</a:t>
                      </a:r>
                      <a:r>
                        <a:rPr lang="fr-FR" sz="900" dirty="0">
                          <a:effectLst/>
                        </a:rPr>
                        <a:t> $dom-&gt;</a:t>
                      </a:r>
                      <a:r>
                        <a:rPr lang="fr-FR" sz="900" dirty="0" err="1">
                          <a:effectLst/>
                        </a:rPr>
                        <a:t>load</a:t>
                      </a:r>
                      <a:r>
                        <a:rPr lang="fr-FR" sz="900" dirty="0">
                          <a:effectLst/>
                        </a:rPr>
                        <a:t>('fichier.xml'); ?&gt; </a:t>
                      </a:r>
                    </a:p>
                  </a:txBody>
                  <a:tcPr marL="44177" marR="44177" marT="22089" marB="22089" anchor="ctr">
                    <a:lnL w="0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1538" y="4232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266293"/>
              </p:ext>
            </p:extLst>
          </p:nvPr>
        </p:nvGraphicFramePr>
        <p:xfrm>
          <a:off x="2483768" y="4653136"/>
          <a:ext cx="3600400" cy="336906"/>
        </p:xfrm>
        <a:graphic>
          <a:graphicData uri="http://schemas.openxmlformats.org/drawingml/2006/table">
            <a:tbl>
              <a:tblPr/>
              <a:tblGrid>
                <a:gridCol w="3600400"/>
              </a:tblGrid>
              <a:tr h="150938">
                <a:tc>
                  <a:txBody>
                    <a:bodyPr/>
                    <a:lstStyle/>
                    <a:p>
                      <a:pPr algn="l"/>
                      <a:r>
                        <a:rPr lang="fr-FR" sz="900" b="1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Chargement depuis une chaîne XML</a:t>
                      </a:r>
                    </a:p>
                  </a:txBody>
                  <a:tcPr marL="9204" marR="9204" marT="9204" marB="9204" anchor="ctr">
                    <a:lnL w="0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5C2"/>
                    </a:solidFill>
                  </a:tcPr>
                </a:tc>
              </a:tr>
              <a:tr h="176708">
                <a:tc>
                  <a:txBody>
                    <a:bodyPr/>
                    <a:lstStyle/>
                    <a:p>
                      <a:pPr algn="l"/>
                      <a:r>
                        <a:rPr lang="fr-FR" sz="900" dirty="0">
                          <a:effectLst/>
                        </a:rPr>
                        <a:t>&lt;?</a:t>
                      </a:r>
                      <a:r>
                        <a:rPr lang="fr-FR" sz="900" dirty="0" err="1">
                          <a:effectLst/>
                        </a:rPr>
                        <a:t>php</a:t>
                      </a:r>
                      <a:r>
                        <a:rPr lang="fr-FR" sz="900" dirty="0">
                          <a:effectLst/>
                        </a:rPr>
                        <a:t> $dom-&gt;</a:t>
                      </a:r>
                      <a:r>
                        <a:rPr lang="fr-FR" sz="900" dirty="0" err="1">
                          <a:effectLst/>
                        </a:rPr>
                        <a:t>loadXML</a:t>
                      </a:r>
                      <a:r>
                        <a:rPr lang="fr-FR" sz="900" dirty="0">
                          <a:effectLst/>
                        </a:rPr>
                        <a:t>($</a:t>
                      </a:r>
                      <a:r>
                        <a:rPr lang="fr-FR" sz="900" dirty="0" err="1">
                          <a:effectLst/>
                        </a:rPr>
                        <a:t>chaineXML</a:t>
                      </a:r>
                      <a:r>
                        <a:rPr lang="fr-FR" sz="900" dirty="0">
                          <a:effectLst/>
                        </a:rPr>
                        <a:t>); ?&gt; </a:t>
                      </a:r>
                    </a:p>
                  </a:txBody>
                  <a:tcPr marL="44177" marR="44177" marT="22089" marB="22089" anchor="ctr">
                    <a:lnL w="0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1538" y="4232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62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un document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Dans une variable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Enregistrement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10795"/>
              </p:ext>
            </p:extLst>
          </p:nvPr>
        </p:nvGraphicFramePr>
        <p:xfrm>
          <a:off x="2339752" y="3356992"/>
          <a:ext cx="4132510" cy="336906"/>
        </p:xfrm>
        <a:graphic>
          <a:graphicData uri="http://schemas.openxmlformats.org/drawingml/2006/table">
            <a:tbl>
              <a:tblPr/>
              <a:tblGrid>
                <a:gridCol w="4132510"/>
              </a:tblGrid>
              <a:tr h="150938">
                <a:tc>
                  <a:txBody>
                    <a:bodyPr/>
                    <a:lstStyle/>
                    <a:p>
                      <a:pPr algn="l"/>
                      <a:r>
                        <a:rPr lang="fr-FR" sz="900" b="1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Enregistrement d'un document XML</a:t>
                      </a:r>
                    </a:p>
                  </a:txBody>
                  <a:tcPr marL="9204" marR="9204" marT="9204" marB="9204" anchor="ctr">
                    <a:lnL w="0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5C2"/>
                    </a:solidFill>
                  </a:tcPr>
                </a:tc>
              </a:tr>
              <a:tr h="176708">
                <a:tc>
                  <a:txBody>
                    <a:bodyPr/>
                    <a:lstStyle/>
                    <a:p>
                      <a:pPr algn="l"/>
                      <a:r>
                        <a:rPr lang="fr-FR" sz="900" dirty="0">
                          <a:effectLst/>
                        </a:rPr>
                        <a:t>&lt;?</a:t>
                      </a:r>
                      <a:r>
                        <a:rPr lang="fr-FR" sz="900" dirty="0" err="1">
                          <a:effectLst/>
                        </a:rPr>
                        <a:t>php</a:t>
                      </a:r>
                      <a:r>
                        <a:rPr lang="fr-FR" sz="900" dirty="0">
                          <a:effectLst/>
                        </a:rPr>
                        <a:t> $dom-&gt;</a:t>
                      </a:r>
                      <a:r>
                        <a:rPr lang="fr-FR" sz="900" dirty="0" err="1">
                          <a:effectLst/>
                        </a:rPr>
                        <a:t>save</a:t>
                      </a:r>
                      <a:r>
                        <a:rPr lang="fr-FR" sz="900" dirty="0">
                          <a:effectLst/>
                        </a:rPr>
                        <a:t>('nouveauFichier.xml'); ?&gt; </a:t>
                      </a:r>
                    </a:p>
                  </a:txBody>
                  <a:tcPr marL="44177" marR="44177" marT="22089" marB="22089" anchor="ctr">
                    <a:lnL w="0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1538" y="4232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8495"/>
              </p:ext>
            </p:extLst>
          </p:nvPr>
        </p:nvGraphicFramePr>
        <p:xfrm>
          <a:off x="2339752" y="4509120"/>
          <a:ext cx="4176464" cy="336906"/>
        </p:xfrm>
        <a:graphic>
          <a:graphicData uri="http://schemas.openxmlformats.org/drawingml/2006/table">
            <a:tbl>
              <a:tblPr/>
              <a:tblGrid>
                <a:gridCol w="4176464"/>
              </a:tblGrid>
              <a:tr h="150938">
                <a:tc>
                  <a:txBody>
                    <a:bodyPr/>
                    <a:lstStyle/>
                    <a:p>
                      <a:pPr algn="l"/>
                      <a:r>
                        <a:rPr lang="fr-FR" sz="900" b="1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Enregistrement dans une variable</a:t>
                      </a:r>
                    </a:p>
                  </a:txBody>
                  <a:tcPr marL="9204" marR="9204" marT="9204" marB="9204" anchor="ctr">
                    <a:lnL w="0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5C2"/>
                    </a:solidFill>
                  </a:tcPr>
                </a:tc>
              </a:tr>
              <a:tr h="176708">
                <a:tc>
                  <a:txBody>
                    <a:bodyPr/>
                    <a:lstStyle/>
                    <a:p>
                      <a:pPr algn="l"/>
                      <a:r>
                        <a:rPr lang="fr-FR" sz="900" dirty="0">
                          <a:effectLst/>
                        </a:rPr>
                        <a:t>&lt;?</a:t>
                      </a:r>
                      <a:r>
                        <a:rPr lang="fr-FR" sz="900" dirty="0" err="1">
                          <a:effectLst/>
                        </a:rPr>
                        <a:t>php</a:t>
                      </a:r>
                      <a:r>
                        <a:rPr lang="fr-FR" sz="900" dirty="0">
                          <a:effectLst/>
                        </a:rPr>
                        <a:t> $</a:t>
                      </a:r>
                      <a:r>
                        <a:rPr lang="fr-FR" sz="900" dirty="0" err="1">
                          <a:effectLst/>
                        </a:rPr>
                        <a:t>chaineXML</a:t>
                      </a:r>
                      <a:r>
                        <a:rPr lang="fr-FR" sz="900" dirty="0">
                          <a:effectLst/>
                        </a:rPr>
                        <a:t> = $dom-&gt;</a:t>
                      </a:r>
                      <a:r>
                        <a:rPr lang="fr-FR" sz="900" dirty="0" err="1">
                          <a:effectLst/>
                        </a:rPr>
                        <a:t>saveXML</a:t>
                      </a:r>
                      <a:r>
                        <a:rPr lang="fr-FR" sz="900" dirty="0">
                          <a:effectLst/>
                        </a:rPr>
                        <a:t>(); ?&gt; </a:t>
                      </a:r>
                    </a:p>
                  </a:txBody>
                  <a:tcPr marL="44177" marR="44177" marT="22089" marB="22089" anchor="ctr">
                    <a:lnL w="0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1538" y="4232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6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Valide le document XML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Autres méthodes pour valider (avec paramètre)</a:t>
            </a:r>
          </a:p>
          <a:p>
            <a:pPr lvl="2"/>
            <a:r>
              <a:rPr lang="fr-FR" dirty="0" err="1"/>
              <a:t>DomDocument</a:t>
            </a:r>
            <a:r>
              <a:rPr lang="fr-FR" dirty="0"/>
              <a:t>::</a:t>
            </a:r>
            <a:r>
              <a:rPr lang="fr-FR" dirty="0" err="1" smtClean="0"/>
              <a:t>schemaValidate</a:t>
            </a:r>
            <a:endParaRPr lang="fr-FR" dirty="0" smtClean="0"/>
          </a:p>
          <a:p>
            <a:pPr lvl="2"/>
            <a:r>
              <a:rPr lang="fr-FR" dirty="0" err="1"/>
              <a:t>DomDocument</a:t>
            </a:r>
            <a:r>
              <a:rPr lang="fr-FR" dirty="0"/>
              <a:t>::</a:t>
            </a:r>
            <a:r>
              <a:rPr lang="fr-FR" dirty="0" err="1" smtClean="0"/>
              <a:t>schemaValidateSource</a:t>
            </a:r>
            <a:endParaRPr lang="fr-FR" dirty="0" smtClean="0"/>
          </a:p>
          <a:p>
            <a:pPr lvl="2"/>
            <a:r>
              <a:rPr lang="fr-FR" dirty="0" err="1"/>
              <a:t>DomDocument</a:t>
            </a:r>
            <a:r>
              <a:rPr lang="fr-FR" dirty="0"/>
              <a:t>::</a:t>
            </a:r>
            <a:r>
              <a:rPr lang="fr-FR" dirty="0" err="1" smtClean="0"/>
              <a:t>relaxNGValidate</a:t>
            </a:r>
            <a:endParaRPr lang="fr-FR" dirty="0" smtClean="0"/>
          </a:p>
          <a:p>
            <a:pPr lvl="2"/>
            <a:r>
              <a:rPr lang="fr-FR" dirty="0" err="1"/>
              <a:t>DomDocument</a:t>
            </a:r>
            <a:r>
              <a:rPr lang="fr-FR" dirty="0"/>
              <a:t>::</a:t>
            </a:r>
            <a:r>
              <a:rPr lang="fr-FR" dirty="0" err="1"/>
              <a:t>relaxNGValidateSource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Validation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588432"/>
              </p:ext>
            </p:extLst>
          </p:nvPr>
        </p:nvGraphicFramePr>
        <p:xfrm>
          <a:off x="1979712" y="3212976"/>
          <a:ext cx="3384376" cy="336906"/>
        </p:xfrm>
        <a:graphic>
          <a:graphicData uri="http://schemas.openxmlformats.org/drawingml/2006/table">
            <a:tbl>
              <a:tblPr/>
              <a:tblGrid>
                <a:gridCol w="3384376"/>
              </a:tblGrid>
              <a:tr h="150938">
                <a:tc>
                  <a:txBody>
                    <a:bodyPr/>
                    <a:lstStyle/>
                    <a:p>
                      <a:pPr algn="l"/>
                      <a:r>
                        <a:rPr lang="fr-FR" sz="900" b="1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Validation d'un document XML</a:t>
                      </a:r>
                    </a:p>
                  </a:txBody>
                  <a:tcPr marL="9204" marR="9204" marT="9204" marB="9204" anchor="ctr">
                    <a:lnL w="0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5C2"/>
                    </a:solidFill>
                  </a:tcPr>
                </a:tc>
              </a:tr>
              <a:tr h="176708">
                <a:tc>
                  <a:txBody>
                    <a:bodyPr/>
                    <a:lstStyle/>
                    <a:p>
                      <a:pPr algn="l"/>
                      <a:r>
                        <a:rPr lang="fr-FR" sz="900" dirty="0">
                          <a:effectLst/>
                        </a:rPr>
                        <a:t>&lt;?</a:t>
                      </a:r>
                      <a:r>
                        <a:rPr lang="fr-FR" sz="900" dirty="0" err="1">
                          <a:effectLst/>
                        </a:rPr>
                        <a:t>php</a:t>
                      </a:r>
                      <a:r>
                        <a:rPr lang="fr-FR" sz="900" dirty="0">
                          <a:effectLst/>
                        </a:rPr>
                        <a:t> $dom-&gt;</a:t>
                      </a:r>
                      <a:r>
                        <a:rPr lang="fr-FR" sz="900" dirty="0" err="1">
                          <a:effectLst/>
                        </a:rPr>
                        <a:t>validate</a:t>
                      </a:r>
                      <a:r>
                        <a:rPr lang="fr-FR" sz="900" dirty="0">
                          <a:effectLst/>
                        </a:rPr>
                        <a:t>(); ?&gt; </a:t>
                      </a:r>
                    </a:p>
                  </a:txBody>
                  <a:tcPr marL="44177" marR="44177" marT="22089" marB="22089" anchor="ctr">
                    <a:lnL w="0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1538" y="4232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4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Objet </a:t>
            </a:r>
            <a:r>
              <a:rPr lang="fr-FR" dirty="0" err="1"/>
              <a:t>DomNodeList</a:t>
            </a:r>
            <a:endParaRPr lang="fr-FR" dirty="0"/>
          </a:p>
          <a:p>
            <a:r>
              <a:rPr lang="fr-FR" dirty="0" smtClean="0"/>
              <a:t>Implémente </a:t>
            </a:r>
            <a:r>
              <a:rPr lang="fr-FR" dirty="0"/>
              <a:t>interface </a:t>
            </a:r>
            <a:r>
              <a:rPr lang="fr-FR" dirty="0" err="1" smtClean="0"/>
              <a:t>Iterator</a:t>
            </a:r>
            <a:endParaRPr lang="fr-FR" dirty="0" smtClean="0"/>
          </a:p>
          <a:p>
            <a:r>
              <a:rPr lang="fr-FR" dirty="0" smtClean="0"/>
              <a:t>Accès par index :</a:t>
            </a:r>
          </a:p>
          <a:p>
            <a:endParaRPr lang="fr-FR" dirty="0"/>
          </a:p>
          <a:p>
            <a:endParaRPr lang="fr-FR" i="1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i="1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Lire un document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05023"/>
              </p:ext>
            </p:extLst>
          </p:nvPr>
        </p:nvGraphicFramePr>
        <p:xfrm>
          <a:off x="2267744" y="4232275"/>
          <a:ext cx="3816424" cy="336906"/>
        </p:xfrm>
        <a:graphic>
          <a:graphicData uri="http://schemas.openxmlformats.org/drawingml/2006/table">
            <a:tbl>
              <a:tblPr/>
              <a:tblGrid>
                <a:gridCol w="3816424"/>
              </a:tblGrid>
              <a:tr h="150938">
                <a:tc>
                  <a:txBody>
                    <a:bodyPr/>
                    <a:lstStyle/>
                    <a:p>
                      <a:pPr algn="l"/>
                      <a:r>
                        <a:rPr lang="fr-FR" sz="900" b="1" dirty="0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récupération d'une référence à partir d'un </a:t>
                      </a:r>
                      <a:r>
                        <a:rPr lang="fr-FR" sz="900" b="1" dirty="0" err="1">
                          <a:solidFill>
                            <a:srgbClr val="FFFFFF"/>
                          </a:solidFill>
                          <a:effectLst/>
                          <a:latin typeface="Verdana"/>
                        </a:rPr>
                        <a:t>DomNodeList</a:t>
                      </a:r>
                      <a:endParaRPr lang="fr-FR" sz="900" b="1" dirty="0">
                        <a:solidFill>
                          <a:srgbClr val="FFFFFF"/>
                        </a:solidFill>
                        <a:effectLst/>
                        <a:latin typeface="Verdana"/>
                      </a:endParaRPr>
                    </a:p>
                  </a:txBody>
                  <a:tcPr marL="9204" marR="9204" marT="9204" marB="9204" anchor="ctr">
                    <a:lnL w="0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5C2"/>
                    </a:solidFill>
                  </a:tcPr>
                </a:tc>
              </a:tr>
              <a:tr h="176708">
                <a:tc>
                  <a:txBody>
                    <a:bodyPr/>
                    <a:lstStyle/>
                    <a:p>
                      <a:pPr algn="l"/>
                      <a:r>
                        <a:rPr lang="fr-FR" sz="900" dirty="0">
                          <a:effectLst/>
                        </a:rPr>
                        <a:t>&lt;?</a:t>
                      </a:r>
                      <a:r>
                        <a:rPr lang="fr-FR" sz="900" dirty="0" err="1">
                          <a:effectLst/>
                        </a:rPr>
                        <a:t>php</a:t>
                      </a:r>
                      <a:r>
                        <a:rPr lang="fr-FR" sz="900" dirty="0">
                          <a:effectLst/>
                        </a:rPr>
                        <a:t> $</a:t>
                      </a:r>
                      <a:r>
                        <a:rPr lang="fr-FR" sz="900" dirty="0" err="1">
                          <a:effectLst/>
                        </a:rPr>
                        <a:t>element</a:t>
                      </a:r>
                      <a:r>
                        <a:rPr lang="fr-FR" sz="900" dirty="0">
                          <a:effectLst/>
                        </a:rPr>
                        <a:t> = $</a:t>
                      </a:r>
                      <a:r>
                        <a:rPr lang="fr-FR" sz="900" dirty="0" err="1">
                          <a:effectLst/>
                        </a:rPr>
                        <a:t>listeElements</a:t>
                      </a:r>
                      <a:r>
                        <a:rPr lang="fr-FR" sz="900" dirty="0">
                          <a:effectLst/>
                        </a:rPr>
                        <a:t>-&gt;item(0); ?&gt; </a:t>
                      </a:r>
                    </a:p>
                  </a:txBody>
                  <a:tcPr marL="44177" marR="44177" marT="22089" marB="22089" anchor="ctr">
                    <a:lnL w="0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7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1538" y="4232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12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Récupération de l’élément racine</a:t>
            </a:r>
          </a:p>
          <a:p>
            <a:pPr marL="1084263" lvl="2" indent="-457200">
              <a:buFont typeface="+mj-lt"/>
              <a:buAutoNum type="arabicPeriod"/>
            </a:pPr>
            <a:r>
              <a:rPr lang="fr-FR" dirty="0"/>
              <a:t>&lt;?</a:t>
            </a:r>
            <a:r>
              <a:rPr lang="fr-FR" dirty="0" err="1"/>
              <a:t>php</a:t>
            </a:r>
            <a:r>
              <a:rPr lang="fr-FR" dirty="0"/>
              <a:t> </a:t>
            </a:r>
            <a:endParaRPr lang="fr-FR" dirty="0" smtClean="0"/>
          </a:p>
          <a:p>
            <a:pPr marL="1084263" lvl="2" indent="-45720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dirty="0" smtClean="0"/>
              <a:t>	$</a:t>
            </a:r>
            <a:r>
              <a:rPr lang="fr-FR" dirty="0"/>
              <a:t>racine = $dom-&gt;</a:t>
            </a:r>
            <a:r>
              <a:rPr lang="fr-FR" dirty="0" err="1"/>
              <a:t>documentElement</a:t>
            </a:r>
            <a:r>
              <a:rPr lang="fr-FR" dirty="0" smtClean="0"/>
              <a:t>;</a:t>
            </a:r>
          </a:p>
          <a:p>
            <a:pPr marL="1084263" lvl="2" indent="-457200">
              <a:buFont typeface="+mj-lt"/>
              <a:buAutoNum type="arabicPeriod"/>
            </a:pPr>
            <a:r>
              <a:rPr lang="fr-FR" dirty="0" smtClean="0"/>
              <a:t> 	</a:t>
            </a:r>
            <a:r>
              <a:rPr lang="fr-FR" dirty="0" err="1" smtClean="0"/>
              <a:t>echo</a:t>
            </a:r>
            <a:r>
              <a:rPr lang="fr-FR" dirty="0" smtClean="0"/>
              <a:t> $racine-</a:t>
            </a:r>
            <a:r>
              <a:rPr lang="fr-FR" dirty="0"/>
              <a:t>&gt;</a:t>
            </a:r>
            <a:r>
              <a:rPr lang="fr-FR" dirty="0" err="1"/>
              <a:t>nodeName</a:t>
            </a:r>
            <a:r>
              <a:rPr lang="fr-FR" dirty="0" smtClean="0"/>
              <a:t>;</a:t>
            </a:r>
          </a:p>
          <a:p>
            <a:pPr marL="1084263" lvl="2" indent="-457200">
              <a:buFont typeface="+mj-lt"/>
              <a:buAutoNum type="arabicPeriod"/>
            </a:pPr>
            <a:r>
              <a:rPr lang="fr-FR" dirty="0" smtClean="0"/>
              <a:t> ?&gt;</a:t>
            </a:r>
          </a:p>
          <a:p>
            <a:pPr marL="1084263" lvl="2" indent="-457200">
              <a:buFont typeface="+mj-lt"/>
              <a:buAutoNum type="arabicPeriod"/>
            </a:pPr>
            <a:endParaRPr lang="fr-FR" dirty="0" smtClean="0"/>
          </a:p>
          <a:p>
            <a:pPr marL="502920" indent="-457200"/>
            <a:r>
              <a:rPr lang="fr-FR" dirty="0" err="1" smtClean="0"/>
              <a:t>DomNode</a:t>
            </a:r>
            <a:r>
              <a:rPr lang="fr-FR" dirty="0" smtClean="0"/>
              <a:t>-&gt;</a:t>
            </a:r>
            <a:r>
              <a:rPr lang="fr-FR" dirty="0" err="1" smtClean="0"/>
              <a:t>nodeName</a:t>
            </a:r>
            <a:r>
              <a:rPr lang="fr-FR" dirty="0" smtClean="0"/>
              <a:t> (balise)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Rechercher et récupérer un </a:t>
            </a:r>
            <a:r>
              <a:rPr lang="fr-FR" dirty="0" err="1"/>
              <a:t>é</a:t>
            </a:r>
            <a:r>
              <a:rPr lang="fr-FR" dirty="0" err="1" smtClean="0"/>
              <a:t>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386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246</TotalTime>
  <Words>434</Words>
  <Application>Microsoft Office PowerPoint</Application>
  <PresentationFormat>Affichage à l'écran (4:3)</PresentationFormat>
  <Paragraphs>122</Paragraphs>
  <Slides>16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Vagues</vt:lpstr>
      <vt:lpstr>DOM avec PHP 5</vt:lpstr>
      <vt:lpstr>Introduction</vt:lpstr>
      <vt:lpstr>DOM : objets</vt:lpstr>
      <vt:lpstr>DomDocument</vt:lpstr>
      <vt:lpstr>Charger du XML</vt:lpstr>
      <vt:lpstr>Enregistrement</vt:lpstr>
      <vt:lpstr>Validation</vt:lpstr>
      <vt:lpstr>Lire un document</vt:lpstr>
      <vt:lpstr>Rechercher et récupérer un élement</vt:lpstr>
      <vt:lpstr>Rechercher et récupérer un élément</vt:lpstr>
      <vt:lpstr>Rechercher et récupérer un élément</vt:lpstr>
      <vt:lpstr>Lire les attributs</vt:lpstr>
      <vt:lpstr>Créer un noeud</vt:lpstr>
      <vt:lpstr>Modifier un attribut</vt:lpstr>
      <vt:lpstr>Insertion/suppression d’un noeud</vt:lpstr>
      <vt:lpstr>Pratique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avec PHP 5</dc:title>
  <dc:creator>Arnaud</dc:creator>
  <cp:lastModifiedBy>Nano</cp:lastModifiedBy>
  <cp:revision>10</cp:revision>
  <dcterms:created xsi:type="dcterms:W3CDTF">2010-10-12T15:40:15Z</dcterms:created>
  <dcterms:modified xsi:type="dcterms:W3CDTF">2010-10-12T21:17:29Z</dcterms:modified>
</cp:coreProperties>
</file>