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2" r:id="rId2"/>
  </p:sldMasterIdLst>
  <p:notesMasterIdLst>
    <p:notesMasterId r:id="rId27"/>
  </p:notesMasterIdLst>
  <p:sldIdLst>
    <p:sldId id="258" r:id="rId3"/>
    <p:sldId id="259" r:id="rId4"/>
    <p:sldId id="280" r:id="rId5"/>
    <p:sldId id="331" r:id="rId6"/>
    <p:sldId id="306" r:id="rId7"/>
    <p:sldId id="313" r:id="rId8"/>
    <p:sldId id="328" r:id="rId9"/>
    <p:sldId id="307" r:id="rId10"/>
    <p:sldId id="314" r:id="rId11"/>
    <p:sldId id="315" r:id="rId12"/>
    <p:sldId id="316" r:id="rId13"/>
    <p:sldId id="330" r:id="rId14"/>
    <p:sldId id="317" r:id="rId15"/>
    <p:sldId id="322" r:id="rId16"/>
    <p:sldId id="308" r:id="rId17"/>
    <p:sldId id="319" r:id="rId18"/>
    <p:sldId id="321" r:id="rId19"/>
    <p:sldId id="323" r:id="rId20"/>
    <p:sldId id="324" r:id="rId21"/>
    <p:sldId id="329" r:id="rId22"/>
    <p:sldId id="327" r:id="rId23"/>
    <p:sldId id="326" r:id="rId24"/>
    <p:sldId id="301" r:id="rId25"/>
    <p:sldId id="332" r:id="rId26"/>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5480"/>
    <a:srgbClr val="1A2E46"/>
    <a:srgbClr val="273045"/>
    <a:srgbClr val="CCDAEC"/>
    <a:srgbClr val="FFFFFF"/>
    <a:srgbClr val="7F7F7F"/>
    <a:srgbClr val="171B2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85423" autoAdjust="0"/>
  </p:normalViewPr>
  <p:slideViewPr>
    <p:cSldViewPr>
      <p:cViewPr varScale="1">
        <p:scale>
          <a:sx n="95" d="100"/>
          <a:sy n="95" d="100"/>
        </p:scale>
        <p:origin x="-69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6932C-E8B6-44D0-A35E-BAED5439DF3F}" type="datetimeFigureOut">
              <a:rPr lang="zh-CN" altLang="en-US" smtClean="0"/>
              <a:pPr/>
              <a:t>2023/9/7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5F7FE-2425-41AE-92C3-64087D421983}" type="slidenum">
              <a:rPr lang="zh-CN" altLang="en-US" smtClean="0"/>
              <a:pPr/>
              <a:t>‹#›</a:t>
            </a:fld>
            <a:endParaRPr lang="zh-CN" altLang="en-US"/>
          </a:p>
        </p:txBody>
      </p:sp>
    </p:spTree>
    <p:extLst>
      <p:ext uri="{BB962C8B-B14F-4D97-AF65-F5344CB8AC3E}">
        <p14:creationId xmlns="" xmlns:p14="http://schemas.microsoft.com/office/powerpoint/2010/main" val="153239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a:t>
            </a:fld>
            <a:endParaRPr lang="zh-CN" altLang="en-US"/>
          </a:p>
        </p:txBody>
      </p:sp>
    </p:spTree>
    <p:extLst>
      <p:ext uri="{BB962C8B-B14F-4D97-AF65-F5344CB8AC3E}">
        <p14:creationId xmlns="" xmlns:p14="http://schemas.microsoft.com/office/powerpoint/2010/main" val="1103730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準備好檔案後就可以到</a:t>
            </a:r>
            <a:r>
              <a:rPr lang="en-US" altLang="zh-TW" dirty="0" smtClean="0"/>
              <a:t>COTA</a:t>
            </a:r>
            <a:r>
              <a:rPr lang="zh-TW" altLang="en-US" dirty="0" smtClean="0"/>
              <a:t>執行上傳作業，右邊是上傳程式的畫面，由於上傳時並不會檢查資料內容，所以可能會有兩種比較常見的錯誤情形，第一種是上傳的檔案內包含重複的資料，第二種則是上傳到不正確的檔案，以下來介紹遇到這兩種狀況時的處理情形。</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10</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首先是上傳的資料含重複的內容，上傳程式會先到審核檔裡檢查是否有此統編的資料，如果有就不會跑到 </a:t>
            </a:r>
            <a:r>
              <a:rPr lang="en-US" altLang="zh-TW" dirty="0" smtClean="0"/>
              <a:t>WRITE-LNMHA</a:t>
            </a:r>
            <a:r>
              <a:rPr lang="zh-TW" altLang="en-US" dirty="0" smtClean="0"/>
              <a:t>的段落，檢查</a:t>
            </a:r>
            <a:r>
              <a:rPr lang="en-US" altLang="zh-TW" dirty="0" smtClean="0"/>
              <a:t>STATUS</a:t>
            </a:r>
            <a:r>
              <a:rPr lang="zh-TW" altLang="en-US" dirty="0" smtClean="0"/>
              <a:t>是不是</a:t>
            </a:r>
            <a:r>
              <a:rPr lang="en-US" altLang="zh-TW" dirty="0" smtClean="0"/>
              <a:t>23</a:t>
            </a:r>
            <a:r>
              <a:rPr lang="zh-TW" altLang="en-US" dirty="0" smtClean="0"/>
              <a:t>，如果是就會在報表輸出已有資料與件數。</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11</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再來是上傳錯誤的部分，目前採取的方式是每次上傳前程式會檢查今天是否已經有上傳過資料，再次上傳就會將今天上傳過的資料刪除，如果有遺漏資料或是上傳錯誤都會使用此方式，因為是根據日期做處理，所以每次上傳後審查部需要到維護程式簡單查看是否有錯，如果不是當天發現就只能一筆一筆刪除。</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12</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13</a:t>
            </a:fld>
            <a:endParaRPr lang="zh-CN" altLang="en-US"/>
          </a:p>
        </p:txBody>
      </p:sp>
    </p:spTree>
    <p:extLst>
      <p:ext uri="{BB962C8B-B14F-4D97-AF65-F5344CB8AC3E}">
        <p14:creationId xmlns="" xmlns:p14="http://schemas.microsoft.com/office/powerpoint/2010/main" val="4135172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這是審核檔的</a:t>
            </a:r>
            <a:r>
              <a:rPr lang="en-US" altLang="zh-TW" dirty="0" smtClean="0"/>
              <a:t>FD</a:t>
            </a:r>
            <a:r>
              <a:rPr lang="zh-TW" altLang="en-US" dirty="0" smtClean="0"/>
              <a:t>，主</a:t>
            </a:r>
            <a:r>
              <a:rPr lang="en-US" altLang="zh-TW" dirty="0" smtClean="0"/>
              <a:t>KEY</a:t>
            </a:r>
            <a:r>
              <a:rPr lang="zh-TW" altLang="en-US" dirty="0" smtClean="0"/>
              <a:t>是身分證號，與貸款單位與帳號組成的</a:t>
            </a:r>
            <a:r>
              <a:rPr lang="en-US" altLang="zh-TW" dirty="0" smtClean="0"/>
              <a:t>KEY2</a:t>
            </a:r>
            <a:r>
              <a:rPr lang="zh-TW" altLang="en-US" dirty="0" smtClean="0"/>
              <a:t>不可重複，資料產生日期以上傳當天為準，</a:t>
            </a:r>
            <a:r>
              <a:rPr lang="en-US" altLang="zh-TW" dirty="0" smtClean="0"/>
              <a:t>DATA</a:t>
            </a:r>
            <a:r>
              <a:rPr lang="zh-TW" altLang="en-US" dirty="0" smtClean="0"/>
              <a:t>以下的部分是待審核的資料與回覆營建署的日期</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14</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再來是分行端的審核作業，分行只能看到自行的案件，貸款單位的抓取方式是讀</a:t>
            </a:r>
            <a:r>
              <a:rPr lang="en-US" altLang="zh-TW" dirty="0" smtClean="0"/>
              <a:t>112</a:t>
            </a:r>
            <a:r>
              <a:rPr lang="zh-TW" altLang="en-US" dirty="0" smtClean="0"/>
              <a:t>年</a:t>
            </a:r>
            <a:r>
              <a:rPr lang="en-US" altLang="zh-TW" dirty="0" smtClean="0"/>
              <a:t>2</a:t>
            </a:r>
            <a:r>
              <a:rPr lang="zh-TW" altLang="en-US" dirty="0" smtClean="0"/>
              <a:t>月底的放款餘額是否有資料，這樣抓的好處是可以直接知道審核項目的第一項</a:t>
            </a:r>
            <a:r>
              <a:rPr lang="en-US" altLang="zh-TW" dirty="0" smtClean="0"/>
              <a:t>112</a:t>
            </a:r>
            <a:r>
              <a:rPr lang="zh-TW" altLang="en-US" dirty="0" smtClean="0"/>
              <a:t>年</a:t>
            </a:r>
            <a:r>
              <a:rPr lang="en-US" altLang="zh-TW" dirty="0" smtClean="0"/>
              <a:t>2</a:t>
            </a:r>
            <a:r>
              <a:rPr lang="zh-TW" altLang="en-US" dirty="0" smtClean="0"/>
              <a:t>月</a:t>
            </a:r>
            <a:r>
              <a:rPr lang="en-US" altLang="zh-TW" dirty="0" smtClean="0"/>
              <a:t>28</a:t>
            </a:r>
            <a:r>
              <a:rPr lang="zh-TW" altLang="en-US" dirty="0" smtClean="0"/>
              <a:t>日是否在本行有有效契約，如果申請時填錯分行也不會受影響，若是在</a:t>
            </a:r>
            <a:r>
              <a:rPr lang="en-US" altLang="zh-TW" dirty="0" smtClean="0"/>
              <a:t>LMSFBF</a:t>
            </a:r>
            <a:r>
              <a:rPr lang="zh-TW" altLang="en-US" dirty="0" smtClean="0"/>
              <a:t>中讀不到代表有錯誤。</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15</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上圖是</a:t>
            </a:r>
            <a:r>
              <a:rPr lang="en-US" altLang="zh-TW" dirty="0" smtClean="0"/>
              <a:t>2</a:t>
            </a:r>
            <a:r>
              <a:rPr lang="zh-TW" altLang="en-US" dirty="0" smtClean="0"/>
              <a:t>月底放款餘額讀不到的情況，抓不到資料時，程式會自動將審核項目全部填入</a:t>
            </a:r>
            <a:r>
              <a:rPr lang="en-US" altLang="zh-TW" dirty="0" smtClean="0"/>
              <a:t>N</a:t>
            </a:r>
            <a:r>
              <a:rPr lang="zh-TW" altLang="en-US" dirty="0" smtClean="0"/>
              <a:t>，當作已審核資料等待審查部回覆，如果審查部遇到特殊情況，可以在修改時輸入特殊鍵將資料強制歸到某一單位進行審核。</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16</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螢幕上兩張圖是審查部執行回覆審核結果時的截圖，第一張圖是一般情況下，產生分行審核後的檔案並下載到電腦，第二張圖則是在審查部</a:t>
            </a:r>
            <a:r>
              <a:rPr lang="zh-TW" altLang="en-US" dirty="0" smtClean="0">
                <a:latin typeface="標楷體" pitchFamily="65" charset="-120"/>
                <a:ea typeface="標楷體" pitchFamily="65" charset="-120"/>
              </a:rPr>
              <a:t>產生結果檔後，分行新增審核完成案件，或是需要產生特定審核日期的檔案，就會按下特殊鍵後輸入指定的日期。</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17</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這是回覆審核結果時的程式碼，</a:t>
            </a:r>
            <a:r>
              <a:rPr lang="en-US" altLang="zh-TW" dirty="0" smtClean="0"/>
              <a:t>BACK-DATE</a:t>
            </a:r>
            <a:r>
              <a:rPr lang="zh-TW" altLang="en-US" dirty="0" smtClean="0"/>
              <a:t>在一般情況下是</a:t>
            </a:r>
            <a:r>
              <a:rPr lang="en-US" altLang="zh-TW" dirty="0" smtClean="0"/>
              <a:t>0</a:t>
            </a:r>
            <a:r>
              <a:rPr lang="zh-TW" altLang="en-US" dirty="0" smtClean="0"/>
              <a:t>，在審核檔裡將已審核與回覆日期是</a:t>
            </a:r>
            <a:r>
              <a:rPr lang="en-US" altLang="zh-TW" dirty="0" smtClean="0"/>
              <a:t>0</a:t>
            </a:r>
            <a:r>
              <a:rPr lang="zh-TW" altLang="en-US" dirty="0" smtClean="0"/>
              <a:t>的資料寫入今天的日期後產生</a:t>
            </a:r>
            <a:r>
              <a:rPr lang="en-US" altLang="zh-TW" dirty="0" smtClean="0"/>
              <a:t>SZ</a:t>
            </a:r>
            <a:r>
              <a:rPr lang="zh-TW" altLang="en-US" dirty="0" smtClean="0"/>
              <a:t>檔案，</a:t>
            </a:r>
            <a:r>
              <a:rPr lang="en-US" altLang="zh-TW" dirty="0" smtClean="0"/>
              <a:t>BACK-DATE</a:t>
            </a:r>
            <a:r>
              <a:rPr lang="zh-TW" altLang="en-US" dirty="0" smtClean="0"/>
              <a:t>是輸入的特定日就會直接寫</a:t>
            </a:r>
            <a:r>
              <a:rPr lang="en-US" altLang="zh-TW" dirty="0" smtClean="0"/>
              <a:t>SZ</a:t>
            </a:r>
            <a:r>
              <a:rPr lang="zh-TW" altLang="en-US" dirty="0" smtClean="0"/>
              <a:t>檔，所以如果是分行新增審核完成案件的話需要審查部用修改填入日期後，再產生特定日期檔案。或是執行兩次，一次把未填入回覆日期的新案件填入日期，另一次選擇特定日期產生檔案。</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18</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19</a:t>
            </a:fld>
            <a:endParaRPr lang="zh-CN" altLang="en-US"/>
          </a:p>
        </p:txBody>
      </p:sp>
    </p:spTree>
    <p:extLst>
      <p:ext uri="{BB962C8B-B14F-4D97-AF65-F5344CB8AC3E}">
        <p14:creationId xmlns="" xmlns:p14="http://schemas.microsoft.com/office/powerpoint/2010/main" val="413517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2</a:t>
            </a:fld>
            <a:endParaRPr lang="zh-CN" altLang="en-US"/>
          </a:p>
        </p:txBody>
      </p:sp>
    </p:spTree>
    <p:extLst>
      <p:ext uri="{BB962C8B-B14F-4D97-AF65-F5344CB8AC3E}">
        <p14:creationId xmlns="" xmlns:p14="http://schemas.microsoft.com/office/powerpoint/2010/main" val="4135172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產生回覆審核檔案後，就可以到審查部報表系統執行最後轉</a:t>
            </a:r>
            <a:r>
              <a:rPr lang="en-US" altLang="zh-TW" dirty="0" smtClean="0"/>
              <a:t>EXCEL</a:t>
            </a:r>
            <a:r>
              <a:rPr lang="zh-TW" altLang="en-US" dirty="0" smtClean="0"/>
              <a:t>的作業。</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20</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這是轉</a:t>
            </a:r>
            <a:r>
              <a:rPr lang="en-US" altLang="zh-TW" dirty="0" smtClean="0"/>
              <a:t>EXCEL</a:t>
            </a:r>
            <a:r>
              <a:rPr lang="zh-TW" altLang="en-US" dirty="0" smtClean="0"/>
              <a:t>的程式，流程大致是把下載的檔案讀進</a:t>
            </a:r>
            <a:r>
              <a:rPr lang="en-US" altLang="zh-TW" dirty="0" smtClean="0"/>
              <a:t>EXCEL</a:t>
            </a:r>
            <a:r>
              <a:rPr lang="zh-TW" altLang="en-US" dirty="0" smtClean="0"/>
              <a:t>裡，再根據營建署提供的審核結果檔的格式依序填入審核結果，完成後就能將</a:t>
            </a:r>
            <a:r>
              <a:rPr lang="en-US" altLang="zh-TW" dirty="0" smtClean="0"/>
              <a:t>EXCEL</a:t>
            </a:r>
            <a:r>
              <a:rPr lang="zh-TW" altLang="en-US" dirty="0" smtClean="0"/>
              <a:t>檔案上傳至營建署的網站等待營建署確認。</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21</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螢幕上是下載的檔案轉換成</a:t>
            </a:r>
            <a:r>
              <a:rPr lang="en-US" altLang="zh-TW" dirty="0" smtClean="0"/>
              <a:t>EXCEL</a:t>
            </a:r>
            <a:r>
              <a:rPr lang="zh-TW" altLang="en-US" dirty="0" smtClean="0"/>
              <a:t>的圖例，到此審核作業就告一段落，後續就是實際</a:t>
            </a:r>
            <a:r>
              <a:rPr lang="en-US" altLang="zh-TW" dirty="0" smtClean="0"/>
              <a:t>PAY</a:t>
            </a:r>
            <a:r>
              <a:rPr lang="zh-TW" altLang="en-US" dirty="0" smtClean="0"/>
              <a:t>帳的部分。</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22</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23</a:t>
            </a:fld>
            <a:endParaRPr lang="zh-CN" altLang="en-US"/>
          </a:p>
        </p:txBody>
      </p:sp>
    </p:spTree>
    <p:extLst>
      <p:ext uri="{BB962C8B-B14F-4D97-AF65-F5344CB8AC3E}">
        <p14:creationId xmlns="" xmlns:p14="http://schemas.microsoft.com/office/powerpoint/2010/main" val="221015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24</a:t>
            </a:fld>
            <a:endParaRPr lang="zh-CN" altLang="en-US"/>
          </a:p>
        </p:txBody>
      </p:sp>
    </p:spTree>
    <p:extLst>
      <p:ext uri="{BB962C8B-B14F-4D97-AF65-F5344CB8AC3E}">
        <p14:creationId xmlns="" xmlns:p14="http://schemas.microsoft.com/office/powerpoint/2010/main" val="221015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首先介紹支持專案完整的作業流程，程式是配合內政部營建署開發，包含審查以及撥款的作業，撥款程式是由佳蓉副理開發，而我負責審查的部分。</a:t>
            </a:r>
            <a:endParaRPr lang="en-US" altLang="zh-TW" dirty="0" smtClean="0"/>
          </a:p>
          <a:p>
            <a:r>
              <a:rPr lang="zh-TW" altLang="en-US" dirty="0" smtClean="0"/>
              <a:t>審查部會先到內政部的網頁下載批次案件待審核的</a:t>
            </a:r>
            <a:r>
              <a:rPr lang="en-US" altLang="zh-TW" dirty="0" smtClean="0"/>
              <a:t>EXCEL</a:t>
            </a:r>
            <a:r>
              <a:rPr lang="zh-TW" altLang="en-US" dirty="0" smtClean="0"/>
              <a:t>，轉成文字檔後上傳至</a:t>
            </a:r>
            <a:r>
              <a:rPr lang="en-US" altLang="zh-TW" dirty="0" smtClean="0"/>
              <a:t>COTA</a:t>
            </a:r>
            <a:r>
              <a:rPr lang="zh-TW" altLang="en-US" dirty="0" smtClean="0"/>
              <a:t>，並由案件所屬的分行進行審核，審核完成後審查部會執行回覆審核案件，將檔案轉成</a:t>
            </a:r>
            <a:r>
              <a:rPr lang="en-US" altLang="zh-TW" dirty="0" smtClean="0"/>
              <a:t>EXCEL</a:t>
            </a:r>
            <a:r>
              <a:rPr lang="zh-TW" altLang="en-US" dirty="0" smtClean="0"/>
              <a:t>後，再上傳至內政部的網頁，經過內政部確認後，才可以下載撥款的</a:t>
            </a:r>
            <a:r>
              <a:rPr lang="en-US" altLang="zh-TW" dirty="0" smtClean="0"/>
              <a:t>EXCEL</a:t>
            </a:r>
            <a:r>
              <a:rPr lang="zh-TW" altLang="en-US" dirty="0" smtClean="0"/>
              <a:t>，進行實際撥款作業。</a:t>
            </a:r>
            <a:endParaRPr lang="en-US" altLang="zh-TW" dirty="0" smtClean="0"/>
          </a:p>
          <a:p>
            <a:r>
              <a:rPr lang="zh-TW" altLang="en-US" dirty="0" smtClean="0"/>
              <a:t>審核程式主要是減少審查部與分行作業的時間，沒有審核程式的時候審查部需要將下載後的</a:t>
            </a:r>
            <a:r>
              <a:rPr lang="en-US" altLang="zh-TW" dirty="0" smtClean="0"/>
              <a:t>EXCEL</a:t>
            </a:r>
            <a:r>
              <a:rPr lang="zh-TW" altLang="en-US" dirty="0" smtClean="0"/>
              <a:t>切割成各分行一份</a:t>
            </a:r>
            <a:r>
              <a:rPr lang="en-US" altLang="zh-TW" dirty="0" smtClean="0"/>
              <a:t>EXCEL</a:t>
            </a:r>
            <a:r>
              <a:rPr lang="zh-TW" altLang="en-US" dirty="0" smtClean="0"/>
              <a:t>傳送至分行，待分行審核完畢後傳送回審查部，再由審查部將各</a:t>
            </a:r>
            <a:r>
              <a:rPr lang="en-US" altLang="zh-TW" dirty="0" smtClean="0"/>
              <a:t>EXCEL</a:t>
            </a:r>
            <a:r>
              <a:rPr lang="zh-TW" altLang="en-US" dirty="0" smtClean="0"/>
              <a:t>彙整成一份上傳，程序較為繁瑣。</a:t>
            </a:r>
            <a:endParaRPr lang="en-US" altLang="zh-TW" dirty="0" smtClean="0"/>
          </a:p>
          <a:p>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3</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這是由營建署提供的作業流程說明，分為</a:t>
            </a:r>
            <a:r>
              <a:rPr lang="en-US" altLang="zh-TW" dirty="0" smtClean="0"/>
              <a:t>4</a:t>
            </a:r>
            <a:r>
              <a:rPr lang="zh-TW" altLang="en-US" dirty="0" smtClean="0"/>
              <a:t>點，實際作業從第</a:t>
            </a:r>
            <a:r>
              <a:rPr lang="en-US" altLang="zh-TW" dirty="0" smtClean="0"/>
              <a:t>4</a:t>
            </a:r>
            <a:r>
              <a:rPr lang="zh-TW" altLang="en-US" dirty="0" smtClean="0"/>
              <a:t>點開始，客人會臨櫃申請此專案，申請後審查部才可以下載資料，並向剛剛說的執行第</a:t>
            </a:r>
            <a:r>
              <a:rPr lang="en-US" altLang="zh-TW" dirty="0" smtClean="0"/>
              <a:t>1</a:t>
            </a:r>
            <a:r>
              <a:rPr lang="zh-TW" altLang="en-US" dirty="0" smtClean="0"/>
              <a:t>點案件審查的作業，回傳至營建署的系統後執行第</a:t>
            </a:r>
            <a:r>
              <a:rPr lang="en-US" altLang="zh-TW" dirty="0" smtClean="0"/>
              <a:t>2</a:t>
            </a:r>
            <a:r>
              <a:rPr lang="zh-TW" altLang="en-US" dirty="0" smtClean="0"/>
              <a:t>點的撥款作業至申請人的帳戶，再回傳撥款結果，第</a:t>
            </a:r>
            <a:r>
              <a:rPr lang="en-US" altLang="zh-TW" dirty="0" smtClean="0"/>
              <a:t>3</a:t>
            </a:r>
            <a:r>
              <a:rPr lang="zh-TW" altLang="en-US" dirty="0" smtClean="0"/>
              <a:t>點則是營建署網站提供的功能，不需要我們再做處理。</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4</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再來是此一專案所有的程式介面，包含</a:t>
            </a:r>
            <a:r>
              <a:rPr lang="en-US" altLang="zh-TW" dirty="0" smtClean="0"/>
              <a:t>COTA</a:t>
            </a:r>
            <a:r>
              <a:rPr lang="zh-TW" altLang="en-US" dirty="0" smtClean="0"/>
              <a:t>裡的審核與撥款上傳、維護程式，分行端的介面就會剩下維護程式，以及將批次案件轉文字檔與下載</a:t>
            </a:r>
            <a:r>
              <a:rPr lang="en-US" altLang="zh-TW" dirty="0" smtClean="0"/>
              <a:t>COTA</a:t>
            </a:r>
            <a:r>
              <a:rPr lang="zh-TW" altLang="en-US" dirty="0" smtClean="0"/>
              <a:t>檔案後轉</a:t>
            </a:r>
            <a:r>
              <a:rPr lang="en-US" altLang="zh-TW" dirty="0" smtClean="0"/>
              <a:t>EXCEL</a:t>
            </a:r>
            <a:r>
              <a:rPr lang="zh-TW" altLang="en-US" dirty="0" smtClean="0"/>
              <a:t>所使用的審查部報表系統，審查部報表系統本身是</a:t>
            </a:r>
            <a:r>
              <a:rPr lang="en-US" altLang="zh-TW" dirty="0" smtClean="0"/>
              <a:t>EXCEL</a:t>
            </a:r>
            <a:r>
              <a:rPr lang="zh-TW" altLang="en-US" dirty="0" smtClean="0"/>
              <a:t>程式。</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5</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6</a:t>
            </a:fld>
            <a:endParaRPr lang="zh-CN" altLang="en-US"/>
          </a:p>
        </p:txBody>
      </p:sp>
    </p:spTree>
    <p:extLst>
      <p:ext uri="{BB962C8B-B14F-4D97-AF65-F5344CB8AC3E}">
        <p14:creationId xmlns="" xmlns:p14="http://schemas.microsoft.com/office/powerpoint/2010/main" val="413517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審查部下載批次審核檔後，需要先到審查部報表系統執行</a:t>
            </a:r>
            <a:r>
              <a:rPr lang="en-US" altLang="zh-TW" dirty="0" smtClean="0"/>
              <a:t>EXCEL</a:t>
            </a:r>
            <a:r>
              <a:rPr lang="zh-TW" altLang="en-US" dirty="0" smtClean="0"/>
              <a:t>轉成文字檔的作業，準備將資料上傳到</a:t>
            </a:r>
            <a:r>
              <a:rPr lang="en-US" altLang="zh-TW" dirty="0" smtClean="0"/>
              <a:t>COTA</a:t>
            </a:r>
            <a:r>
              <a:rPr lang="zh-TW" altLang="en-US" dirty="0" smtClean="0"/>
              <a:t>裡</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7</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左邊是審查部下載的</a:t>
            </a:r>
            <a:r>
              <a:rPr lang="en-US" altLang="zh-TW" dirty="0" smtClean="0"/>
              <a:t>EXCEL</a:t>
            </a:r>
            <a:r>
              <a:rPr lang="zh-TW" altLang="en-US" dirty="0" smtClean="0"/>
              <a:t>資料，右邊是轉文字檔使用的程式，程式內容大致上是讀取</a:t>
            </a:r>
            <a:r>
              <a:rPr lang="en-US" altLang="zh-TW" dirty="0" smtClean="0"/>
              <a:t>EXCEL</a:t>
            </a:r>
            <a:r>
              <a:rPr lang="zh-TW" altLang="en-US" dirty="0" smtClean="0"/>
              <a:t>共有幾筆資料後，擷取</a:t>
            </a:r>
            <a:r>
              <a:rPr lang="en-US" altLang="zh-TW" dirty="0" smtClean="0"/>
              <a:t>EXCEL</a:t>
            </a:r>
            <a:r>
              <a:rPr lang="zh-TW" altLang="en-US" dirty="0" smtClean="0"/>
              <a:t>內的資料轉貼至格式檔內，再儲存為文字檔。</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8</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左邊是產生的文字檔，右邊則是文字檔上傳至</a:t>
            </a:r>
            <a:r>
              <a:rPr lang="en-US" altLang="zh-TW" dirty="0" smtClean="0"/>
              <a:t>COTA</a:t>
            </a:r>
            <a:r>
              <a:rPr lang="zh-TW" altLang="en-US" dirty="0" smtClean="0"/>
              <a:t>預定的檔案格式，其中分支的部分是當初客人申請時填入的分行，由於會有填錯或其他因素，所以只能當作參考，後續會用其他方式判斷案件所屬的分行。</a:t>
            </a:r>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9</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200" b="0" baseline="0">
                <a:solidFill>
                  <a:schemeClr val="bg1">
                    <a:lumMod val="65000"/>
                  </a:schemeClr>
                </a:solidFill>
                <a:latin typeface="+mn-lt"/>
                <a:ea typeface="Roboto" panose="02000000000000000000" pitchFamily="2" charset="0"/>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p>
        </p:txBody>
      </p:sp>
      <p:sp>
        <p:nvSpPr>
          <p:cNvPr id="9" name="Title 2"/>
          <p:cNvSpPr>
            <a:spLocks noGrp="1"/>
          </p:cNvSpPr>
          <p:nvPr>
            <p:ph type="title"/>
          </p:nvPr>
        </p:nvSpPr>
        <p:spPr>
          <a:xfrm>
            <a:off x="381001" y="341314"/>
            <a:ext cx="8368363" cy="495383"/>
          </a:xfrm>
          <a:prstGeom prst="rect">
            <a:avLst/>
          </a:prstGeom>
        </p:spPr>
        <p:txBody>
          <a:bodyPr lIns="0" tIns="0" rIns="0" bIns="0" anchor="ctr"/>
          <a:lstStyle>
            <a:lvl1pPr algn="ctr">
              <a:defRPr sz="3600">
                <a:solidFill>
                  <a:schemeClr val="bg1">
                    <a:lumMod val="50000"/>
                  </a:schemeClr>
                </a:solidFill>
              </a:defRPr>
            </a:lvl1pPr>
          </a:lstStyle>
          <a:p>
            <a:r>
              <a:rPr lang="en-US" dirty="0"/>
              <a:t>Click to edit Master title style</a:t>
            </a:r>
          </a:p>
        </p:txBody>
      </p:sp>
    </p:spTree>
    <p:extLst>
      <p:ext uri="{BB962C8B-B14F-4D97-AF65-F5344CB8AC3E}">
        <p14:creationId xmlns="" xmlns:p14="http://schemas.microsoft.com/office/powerpoint/2010/main" val="774907168"/>
      </p:ext>
    </p:extLst>
  </p:cSld>
  <p:clrMapOvr>
    <a:masterClrMapping/>
  </p:clrMapOvr>
  <p:transition spd="slow"/>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2023/9/7</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 xmlns:p14="http://schemas.microsoft.com/office/powerpoint/2010/main" val="2465120485"/>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2023/9/7</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 xmlns:p14="http://schemas.microsoft.com/office/powerpoint/2010/main" val="2161855116"/>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7810659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TextBox 10"/>
          <p:cNvSpPr txBox="1"/>
          <p:nvPr userDrawn="1"/>
        </p:nvSpPr>
        <p:spPr>
          <a:xfrm>
            <a:off x="1259632" y="5020022"/>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 xmlns:p14="http://schemas.microsoft.com/office/powerpoint/2010/main" val="2164556806"/>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2023/9/7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14278128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ransition spd="slow"/>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631536" y="58291"/>
            <a:ext cx="790918" cy="918236"/>
            <a:chOff x="3288977" y="-263355"/>
            <a:chExt cx="1237092" cy="1436232"/>
          </a:xfrm>
        </p:grpSpPr>
        <p:cxnSp>
          <p:nvCxnSpPr>
            <p:cNvPr id="22" name="直接连接符 21"/>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8010071" y="4323214"/>
            <a:ext cx="845241" cy="620356"/>
            <a:chOff x="7789817" y="4257180"/>
            <a:chExt cx="845241" cy="620356"/>
          </a:xfrm>
        </p:grpSpPr>
        <p:grpSp>
          <p:nvGrpSpPr>
            <p:cNvPr id="27" name="组合 26"/>
            <p:cNvGrpSpPr/>
            <p:nvPr/>
          </p:nvGrpSpPr>
          <p:grpSpPr>
            <a:xfrm>
              <a:off x="8306276" y="4330865"/>
              <a:ext cx="328782" cy="303293"/>
              <a:chOff x="8349677" y="4284250"/>
              <a:chExt cx="600042" cy="553523"/>
            </a:xfrm>
          </p:grpSpPr>
          <p:sp>
            <p:nvSpPr>
              <p:cNvPr id="31" name="矩形 30"/>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矩形 27"/>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p:cNvGrpSpPr/>
          <p:nvPr/>
        </p:nvGrpSpPr>
        <p:grpSpPr>
          <a:xfrm>
            <a:off x="0" y="1"/>
            <a:ext cx="1721886" cy="1911301"/>
            <a:chOff x="0" y="1"/>
            <a:chExt cx="2123058" cy="2356604"/>
          </a:xfrm>
        </p:grpSpPr>
        <p:sp>
          <p:nvSpPr>
            <p:cNvPr id="4" name="等腰三角形 3"/>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TextBox 32"/>
          <p:cNvSpPr txBox="1"/>
          <p:nvPr/>
        </p:nvSpPr>
        <p:spPr>
          <a:xfrm>
            <a:off x="6516216" y="4371950"/>
            <a:ext cx="1584176" cy="369332"/>
          </a:xfrm>
          <a:prstGeom prst="rect">
            <a:avLst/>
          </a:prstGeom>
          <a:noFill/>
        </p:spPr>
        <p:txBody>
          <a:bodyPr wrap="square" rtlCol="0">
            <a:spAutoFit/>
          </a:bodyPr>
          <a:lstStyle/>
          <a:p>
            <a:r>
              <a:rPr lang="zh-TW" altLang="en-US" dirty="0" smtClean="0">
                <a:effectLst>
                  <a:outerShdw blurRad="38100" dist="38100" dir="2700000" algn="tl">
                    <a:srgbClr val="000000">
                      <a:alpha val="43137"/>
                    </a:srgbClr>
                  </a:outerShdw>
                </a:effectLst>
                <a:latin typeface="標楷體" pitchFamily="65" charset="-120"/>
                <a:ea typeface="標楷體" pitchFamily="65" charset="-120"/>
                <a:cs typeface="+mn-ea"/>
                <a:sym typeface="+mn-lt"/>
              </a:rPr>
              <a:t>四組</a:t>
            </a:r>
            <a:r>
              <a:rPr lang="en-US" altLang="zh-TW" dirty="0" smtClean="0">
                <a:effectLst>
                  <a:outerShdw blurRad="38100" dist="38100" dir="2700000" algn="tl">
                    <a:srgbClr val="000000">
                      <a:alpha val="43137"/>
                    </a:srgbClr>
                  </a:outerShdw>
                </a:effectLst>
                <a:latin typeface="標楷體" pitchFamily="65" charset="-120"/>
                <a:ea typeface="標楷體" pitchFamily="65" charset="-120"/>
                <a:cs typeface="+mn-ea"/>
                <a:sym typeface="+mn-lt"/>
              </a:rPr>
              <a:t>-</a:t>
            </a:r>
            <a:r>
              <a:rPr lang="zh-TW" altLang="en-US" dirty="0" smtClean="0">
                <a:effectLst>
                  <a:outerShdw blurRad="38100" dist="38100" dir="2700000" algn="tl">
                    <a:srgbClr val="000000">
                      <a:alpha val="43137"/>
                    </a:srgbClr>
                  </a:outerShdw>
                </a:effectLst>
                <a:latin typeface="標楷體" pitchFamily="65" charset="-120"/>
                <a:ea typeface="標楷體" pitchFamily="65" charset="-120"/>
                <a:cs typeface="+mn-ea"/>
                <a:sym typeface="+mn-lt"/>
              </a:rPr>
              <a:t>林淙琭</a:t>
            </a:r>
            <a:endParaRPr lang="zh-CN" altLang="en-US" dirty="0">
              <a:effectLst>
                <a:outerShdw blurRad="38100" dist="38100" dir="2700000" algn="tl">
                  <a:srgbClr val="000000">
                    <a:alpha val="43137"/>
                  </a:srgbClr>
                </a:outerShdw>
              </a:effectLst>
              <a:latin typeface="標楷體" pitchFamily="65" charset="-120"/>
              <a:ea typeface="標楷體" pitchFamily="65" charset="-120"/>
              <a:cs typeface="+mn-ea"/>
              <a:sym typeface="+mn-lt"/>
            </a:endParaRPr>
          </a:p>
        </p:txBody>
      </p:sp>
      <p:sp>
        <p:nvSpPr>
          <p:cNvPr id="34" name="TextBox 33"/>
          <p:cNvSpPr txBox="1"/>
          <p:nvPr/>
        </p:nvSpPr>
        <p:spPr>
          <a:xfrm>
            <a:off x="1979712" y="1851670"/>
            <a:ext cx="5184576" cy="1261884"/>
          </a:xfrm>
          <a:prstGeom prst="rect">
            <a:avLst/>
          </a:prstGeom>
          <a:noFill/>
        </p:spPr>
        <p:txBody>
          <a:bodyPr wrap="square" rtlCol="0">
            <a:spAutoFit/>
          </a:bodyPr>
          <a:lstStyle/>
          <a:p>
            <a:pPr algn="ctr"/>
            <a:r>
              <a:rPr lang="zh-TW" altLang="en-US" sz="3800" dirty="0" smtClean="0">
                <a:effectLst>
                  <a:outerShdw blurRad="38100" dist="38100" dir="2700000" algn="tl">
                    <a:srgbClr val="000000">
                      <a:alpha val="43137"/>
                    </a:srgbClr>
                  </a:outerShdw>
                </a:effectLst>
                <a:cs typeface="+mn-ea"/>
                <a:sym typeface="+mn-lt"/>
              </a:rPr>
              <a:t>中產自用住宅支持專案</a:t>
            </a:r>
            <a:endParaRPr lang="en-US" altLang="zh-TW" sz="3800" dirty="0" smtClean="0">
              <a:effectLst>
                <a:outerShdw blurRad="38100" dist="38100" dir="2700000" algn="tl">
                  <a:srgbClr val="000000">
                    <a:alpha val="43137"/>
                  </a:srgbClr>
                </a:outerShdw>
              </a:effectLst>
              <a:cs typeface="+mn-ea"/>
              <a:sym typeface="+mn-lt"/>
            </a:endParaRPr>
          </a:p>
          <a:p>
            <a:pPr algn="ctr"/>
            <a:r>
              <a:rPr lang="zh-TW" altLang="en-US" sz="3800" dirty="0" smtClean="0">
                <a:effectLst>
                  <a:outerShdw blurRad="38100" dist="38100" dir="2700000" algn="tl">
                    <a:srgbClr val="000000">
                      <a:alpha val="43137"/>
                    </a:srgbClr>
                  </a:outerShdw>
                </a:effectLst>
                <a:cs typeface="+mn-ea"/>
                <a:sym typeface="+mn-lt"/>
              </a:rPr>
              <a:t>審核作業</a:t>
            </a:r>
            <a:endParaRPr lang="zh-CN" altLang="en-US" sz="3800" dirty="0">
              <a:effectLst>
                <a:outerShdw blurRad="38100" dist="38100" dir="2700000" algn="tl">
                  <a:srgbClr val="000000">
                    <a:alpha val="43137"/>
                  </a:srgbClr>
                </a:outerShdw>
              </a:effectLst>
              <a:cs typeface="+mn-ea"/>
              <a:sym typeface="+mn-lt"/>
            </a:endParaRPr>
          </a:p>
        </p:txBody>
      </p:sp>
      <p:cxnSp>
        <p:nvCxnSpPr>
          <p:cNvPr id="55" name="直接连接符 23"/>
          <p:cNvCxnSpPr/>
          <p:nvPr/>
        </p:nvCxnSpPr>
        <p:spPr>
          <a:xfrm flipV="1">
            <a:off x="3006982" y="1183660"/>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26773773"/>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467068" cy="400110"/>
          </a:xfrm>
          <a:prstGeom prst="rect">
            <a:avLst/>
          </a:prstGeom>
          <a:noFill/>
        </p:spPr>
        <p:txBody>
          <a:bodyPr wrap="none" rtlCol="0">
            <a:spAutoFit/>
          </a:bodyPr>
          <a:lstStyle/>
          <a:p>
            <a:r>
              <a:rPr lang="zh-TW" altLang="en-US" sz="2000" dirty="0" smtClean="0">
                <a:cs typeface="+mn-ea"/>
                <a:sym typeface="+mn-lt"/>
              </a:rPr>
              <a:t>審核檔上傳</a:t>
            </a:r>
            <a:endParaRPr lang="zh-CN" altLang="en-US" sz="2000" dirty="0">
              <a:cs typeface="+mn-ea"/>
              <a:sym typeface="+mn-lt"/>
            </a:endParaRPr>
          </a:p>
        </p:txBody>
      </p:sp>
      <p:pic>
        <p:nvPicPr>
          <p:cNvPr id="4098" name="Picture 2"/>
          <p:cNvPicPr>
            <a:picLocks noChangeAspect="1" noChangeArrowheads="1"/>
          </p:cNvPicPr>
          <p:nvPr/>
        </p:nvPicPr>
        <p:blipFill>
          <a:blip r:embed="rId3" cstate="print"/>
          <a:srcRect/>
          <a:stretch>
            <a:fillRect/>
          </a:stretch>
        </p:blipFill>
        <p:spPr bwMode="auto">
          <a:xfrm>
            <a:off x="467544" y="699542"/>
            <a:ext cx="5700437" cy="3523282"/>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l="18947" t="22408" r="15789" b="23440"/>
          <a:stretch>
            <a:fillRect/>
          </a:stretch>
        </p:blipFill>
        <p:spPr bwMode="auto">
          <a:xfrm>
            <a:off x="3596167" y="2427734"/>
            <a:ext cx="5080289" cy="2376264"/>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t="7608"/>
          <a:stretch>
            <a:fillRect/>
          </a:stretch>
        </p:blipFill>
        <p:spPr bwMode="auto">
          <a:xfrm>
            <a:off x="467544" y="730057"/>
            <a:ext cx="6408712" cy="3497877"/>
          </a:xfrm>
          <a:prstGeom prst="rect">
            <a:avLst/>
          </a:prstGeom>
          <a:noFill/>
          <a:ln w="9525">
            <a:noFill/>
            <a:miter lim="800000"/>
            <a:headEnd/>
            <a:tailEnd/>
          </a:ln>
        </p:spPr>
      </p:pic>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210588" cy="400110"/>
          </a:xfrm>
          <a:prstGeom prst="rect">
            <a:avLst/>
          </a:prstGeom>
          <a:noFill/>
        </p:spPr>
        <p:txBody>
          <a:bodyPr wrap="none" rtlCol="0">
            <a:spAutoFit/>
          </a:bodyPr>
          <a:lstStyle/>
          <a:p>
            <a:r>
              <a:rPr lang="zh-TW" altLang="en-US" sz="2000" dirty="0" smtClean="0">
                <a:cs typeface="+mn-ea"/>
                <a:sym typeface="+mn-lt"/>
              </a:rPr>
              <a:t>重複上傳</a:t>
            </a:r>
            <a:endParaRPr lang="zh-CN" altLang="en-US" sz="2000" dirty="0">
              <a:cs typeface="+mn-ea"/>
              <a:sym typeface="+mn-lt"/>
            </a:endParaRPr>
          </a:p>
        </p:txBody>
      </p:sp>
      <p:pic>
        <p:nvPicPr>
          <p:cNvPr id="5124" name="Picture 4"/>
          <p:cNvPicPr>
            <a:picLocks noChangeAspect="1" noChangeArrowheads="1"/>
          </p:cNvPicPr>
          <p:nvPr/>
        </p:nvPicPr>
        <p:blipFill>
          <a:blip r:embed="rId4" cstate="print"/>
          <a:srcRect/>
          <a:stretch>
            <a:fillRect/>
          </a:stretch>
        </p:blipFill>
        <p:spPr bwMode="auto">
          <a:xfrm>
            <a:off x="3995936" y="1923678"/>
            <a:ext cx="5020774" cy="316835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210588" cy="400110"/>
          </a:xfrm>
          <a:prstGeom prst="rect">
            <a:avLst/>
          </a:prstGeom>
          <a:noFill/>
        </p:spPr>
        <p:txBody>
          <a:bodyPr wrap="none" rtlCol="0">
            <a:spAutoFit/>
          </a:bodyPr>
          <a:lstStyle/>
          <a:p>
            <a:r>
              <a:rPr lang="zh-TW" altLang="en-US" sz="2000" dirty="0" smtClean="0">
                <a:cs typeface="+mn-ea"/>
                <a:sym typeface="+mn-lt"/>
              </a:rPr>
              <a:t>上傳錯誤</a:t>
            </a:r>
            <a:endParaRPr lang="zh-CN" altLang="en-US" sz="2000" dirty="0">
              <a:cs typeface="+mn-ea"/>
              <a:sym typeface="+mn-lt"/>
            </a:endParaRPr>
          </a:p>
        </p:txBody>
      </p:sp>
      <p:pic>
        <p:nvPicPr>
          <p:cNvPr id="16386" name="Picture 2"/>
          <p:cNvPicPr>
            <a:picLocks noChangeAspect="1" noChangeArrowheads="1"/>
          </p:cNvPicPr>
          <p:nvPr/>
        </p:nvPicPr>
        <p:blipFill>
          <a:blip r:embed="rId3" cstate="print"/>
          <a:srcRect/>
          <a:stretch>
            <a:fillRect/>
          </a:stretch>
        </p:blipFill>
        <p:spPr bwMode="auto">
          <a:xfrm>
            <a:off x="251520" y="843558"/>
            <a:ext cx="5183399" cy="2664296"/>
          </a:xfrm>
          <a:prstGeom prst="rect">
            <a:avLst/>
          </a:prstGeom>
          <a:noFill/>
          <a:ln w="9525">
            <a:noFill/>
            <a:miter lim="800000"/>
            <a:headEnd/>
            <a:tailEnd/>
          </a:ln>
        </p:spPr>
      </p:pic>
      <p:pic>
        <p:nvPicPr>
          <p:cNvPr id="5122" name="Picture 2"/>
          <p:cNvPicPr>
            <a:picLocks noChangeAspect="1" noChangeArrowheads="1"/>
          </p:cNvPicPr>
          <p:nvPr/>
        </p:nvPicPr>
        <p:blipFill>
          <a:blip r:embed="rId4" cstate="print"/>
          <a:srcRect/>
          <a:stretch>
            <a:fillRect/>
          </a:stretch>
        </p:blipFill>
        <p:spPr bwMode="auto">
          <a:xfrm>
            <a:off x="4139951" y="1347614"/>
            <a:ext cx="4752529" cy="3456384"/>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
          <p:cNvGrpSpPr/>
          <p:nvPr/>
        </p:nvGrpSpPr>
        <p:grpSpPr>
          <a:xfrm rot="16200000">
            <a:off x="140999" y="2271331"/>
            <a:ext cx="2741895" cy="3043516"/>
            <a:chOff x="0" y="1"/>
            <a:chExt cx="2123058" cy="2356604"/>
          </a:xfrm>
        </p:grpSpPr>
        <p:sp>
          <p:nvSpPr>
            <p:cNvPr id="5" name="等腰三角形 4"/>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21"/>
          <p:cNvGrpSpPr/>
          <p:nvPr/>
        </p:nvGrpSpPr>
        <p:grpSpPr>
          <a:xfrm rot="5400000">
            <a:off x="7497351" y="-83191"/>
            <a:ext cx="1583818" cy="1758045"/>
            <a:chOff x="0" y="1"/>
            <a:chExt cx="2123058" cy="2356604"/>
          </a:xfrm>
        </p:grpSpPr>
        <p:sp>
          <p:nvSpPr>
            <p:cNvPr id="23" name="等腰三角形 22"/>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TextBox 7">
            <a:extLst>
              <a:ext uri="{FF2B5EF4-FFF2-40B4-BE49-F238E27FC236}">
                <a16:creationId xmlns:a16="http://schemas.microsoft.com/office/drawing/2014/main" xmlns="" id="{BDE0C5CE-00B3-4265-A611-DD8B2D85C94A}"/>
              </a:ext>
            </a:extLst>
          </p:cNvPr>
          <p:cNvSpPr txBox="1"/>
          <p:nvPr/>
        </p:nvSpPr>
        <p:spPr>
          <a:xfrm>
            <a:off x="2051720" y="2283718"/>
            <a:ext cx="4997594" cy="584775"/>
          </a:xfrm>
          <a:prstGeom prst="rect">
            <a:avLst/>
          </a:prstGeom>
          <a:noFill/>
        </p:spPr>
        <p:txBody>
          <a:bodyPr wrap="square" rtlCol="0">
            <a:spAutoFit/>
          </a:bodyPr>
          <a:lstStyle/>
          <a:p>
            <a:pPr algn="ctr"/>
            <a:r>
              <a:rPr lang="zh-TW" altLang="en-US" sz="3200" dirty="0" smtClean="0">
                <a:solidFill>
                  <a:srgbClr val="273045"/>
                </a:solidFill>
                <a:cs typeface="+mn-ea"/>
                <a:sym typeface="+mn-lt"/>
              </a:rPr>
              <a:t>審核作業</a:t>
            </a:r>
            <a:endParaRPr lang="zh-CN" altLang="en-US" sz="3200" dirty="0">
              <a:solidFill>
                <a:srgbClr val="273045"/>
              </a:solidFill>
              <a:cs typeface="+mn-ea"/>
              <a:sym typeface="+mn-lt"/>
            </a:endParaRPr>
          </a:p>
        </p:txBody>
      </p:sp>
      <p:sp>
        <p:nvSpPr>
          <p:cNvPr id="42" name="矩形 41"/>
          <p:cNvSpPr/>
          <p:nvPr/>
        </p:nvSpPr>
        <p:spPr>
          <a:xfrm>
            <a:off x="4176008" y="1419622"/>
            <a:ext cx="756032" cy="756032"/>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PART   </a:t>
            </a:r>
            <a:r>
              <a:rPr lang="en-US" altLang="zh-CN" dirty="0" smtClean="0">
                <a:solidFill>
                  <a:schemeClr val="bg1"/>
                </a:solidFill>
                <a:cs typeface="+mn-ea"/>
                <a:sym typeface="+mn-lt"/>
              </a:rPr>
              <a:t>0</a:t>
            </a:r>
            <a:r>
              <a:rPr lang="en-US" altLang="zh-TW" dirty="0" smtClean="0">
                <a:solidFill>
                  <a:schemeClr val="bg1"/>
                </a:solidFill>
                <a:cs typeface="+mn-ea"/>
                <a:sym typeface="+mn-lt"/>
              </a:rPr>
              <a:t>3</a:t>
            </a:r>
            <a:endParaRPr lang="zh-CN" altLang="en-US" dirty="0">
              <a:solidFill>
                <a:schemeClr val="bg1"/>
              </a:solidFill>
              <a:cs typeface="+mn-ea"/>
              <a:sym typeface="+mn-lt"/>
            </a:endParaRPr>
          </a:p>
        </p:txBody>
      </p:sp>
      <p:grpSp>
        <p:nvGrpSpPr>
          <p:cNvPr id="22" name="组合 43"/>
          <p:cNvGrpSpPr/>
          <p:nvPr/>
        </p:nvGrpSpPr>
        <p:grpSpPr>
          <a:xfrm>
            <a:off x="5623896" y="1189824"/>
            <a:ext cx="790918" cy="918236"/>
            <a:chOff x="3288977" y="-263355"/>
            <a:chExt cx="1237092" cy="1436232"/>
          </a:xfrm>
        </p:grpSpPr>
        <p:cxnSp>
          <p:nvCxnSpPr>
            <p:cNvPr id="45" name="直接连接符 44"/>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V="1">
            <a:off x="2615861" y="2582096"/>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45189" y="695476"/>
            <a:ext cx="1426294" cy="215444"/>
          </a:xfrm>
          <a:prstGeom prst="rect">
            <a:avLst/>
          </a:prstGeom>
          <a:noFill/>
        </p:spPr>
        <p:txBody>
          <a:bodyPr wrap="square" rtlCol="0">
            <a:spAutoFit/>
          </a:bodyPr>
          <a:lstStyle/>
          <a:p>
            <a:r>
              <a:rPr lang="en-US" altLang="zh-CN" sz="800" dirty="0">
                <a:solidFill>
                  <a:srgbClr val="FFFFFF"/>
                </a:solidFill>
              </a:rPr>
              <a:t>https://www.ypppt.com/</a:t>
            </a:r>
            <a:endParaRPr lang="zh-CN" altLang="en-US" sz="800" dirty="0">
              <a:solidFill>
                <a:srgbClr val="FFFFFF"/>
              </a:solidFill>
            </a:endParaRPr>
          </a:p>
        </p:txBody>
      </p:sp>
    </p:spTree>
    <p:extLst>
      <p:ext uri="{BB962C8B-B14F-4D97-AF65-F5344CB8AC3E}">
        <p14:creationId xmlns="" xmlns:p14="http://schemas.microsoft.com/office/powerpoint/2010/main" val="2535270724"/>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210588" cy="400110"/>
          </a:xfrm>
          <a:prstGeom prst="rect">
            <a:avLst/>
          </a:prstGeom>
          <a:noFill/>
        </p:spPr>
        <p:txBody>
          <a:bodyPr wrap="none" rtlCol="0">
            <a:spAutoFit/>
          </a:bodyPr>
          <a:lstStyle/>
          <a:p>
            <a:r>
              <a:rPr lang="zh-TW" altLang="en-US" sz="2000" dirty="0" smtClean="0">
                <a:cs typeface="+mn-ea"/>
                <a:sym typeface="+mn-lt"/>
              </a:rPr>
              <a:t>審核作業</a:t>
            </a:r>
            <a:endParaRPr lang="zh-CN" altLang="en-US" sz="2000" dirty="0">
              <a:cs typeface="+mn-ea"/>
              <a:sym typeface="+mn-lt"/>
            </a:endParaRPr>
          </a:p>
        </p:txBody>
      </p:sp>
      <p:pic>
        <p:nvPicPr>
          <p:cNvPr id="6148" name="Picture 4"/>
          <p:cNvPicPr>
            <a:picLocks noChangeAspect="1" noChangeArrowheads="1"/>
          </p:cNvPicPr>
          <p:nvPr/>
        </p:nvPicPr>
        <p:blipFill>
          <a:blip r:embed="rId3" cstate="print"/>
          <a:srcRect/>
          <a:stretch>
            <a:fillRect/>
          </a:stretch>
        </p:blipFill>
        <p:spPr bwMode="auto">
          <a:xfrm>
            <a:off x="1835696" y="771550"/>
            <a:ext cx="5184576" cy="405453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8"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9"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2090637" cy="400110"/>
          </a:xfrm>
          <a:prstGeom prst="rect">
            <a:avLst/>
          </a:prstGeom>
          <a:noFill/>
        </p:spPr>
        <p:txBody>
          <a:bodyPr wrap="none" rtlCol="0">
            <a:spAutoFit/>
          </a:bodyPr>
          <a:lstStyle/>
          <a:p>
            <a:r>
              <a:rPr lang="zh-TW" altLang="en-US" sz="2000" dirty="0" smtClean="0">
                <a:cs typeface="+mn-ea"/>
                <a:sym typeface="+mn-lt"/>
              </a:rPr>
              <a:t>審核作業</a:t>
            </a:r>
            <a:r>
              <a:rPr lang="en-US" altLang="zh-TW" sz="2000" dirty="0" smtClean="0">
                <a:cs typeface="+mn-ea"/>
                <a:sym typeface="+mn-lt"/>
              </a:rPr>
              <a:t>-</a:t>
            </a:r>
            <a:r>
              <a:rPr lang="zh-TW" altLang="en-US" sz="2000" dirty="0" smtClean="0">
                <a:cs typeface="+mn-ea"/>
                <a:sym typeface="+mn-lt"/>
              </a:rPr>
              <a:t>分行端</a:t>
            </a:r>
            <a:endParaRPr lang="zh-CN" altLang="en-US" sz="2000" dirty="0">
              <a:cs typeface="+mn-ea"/>
              <a:sym typeface="+mn-lt"/>
            </a:endParaRPr>
          </a:p>
        </p:txBody>
      </p:sp>
      <p:grpSp>
        <p:nvGrpSpPr>
          <p:cNvPr id="62" name="群組 61"/>
          <p:cNvGrpSpPr/>
          <p:nvPr/>
        </p:nvGrpSpPr>
        <p:grpSpPr>
          <a:xfrm>
            <a:off x="323528" y="699542"/>
            <a:ext cx="6408712" cy="3888432"/>
            <a:chOff x="1547664" y="915566"/>
            <a:chExt cx="5904656" cy="3488141"/>
          </a:xfrm>
        </p:grpSpPr>
        <p:pic>
          <p:nvPicPr>
            <p:cNvPr id="6147" name="Picture 3"/>
            <p:cNvPicPr>
              <a:picLocks noChangeAspect="1" noChangeArrowheads="1"/>
            </p:cNvPicPr>
            <p:nvPr/>
          </p:nvPicPr>
          <p:blipFill>
            <a:blip r:embed="rId3" cstate="print"/>
            <a:srcRect/>
            <a:stretch>
              <a:fillRect/>
            </a:stretch>
          </p:blipFill>
          <p:spPr bwMode="auto">
            <a:xfrm>
              <a:off x="1547664" y="915566"/>
              <a:ext cx="5904656" cy="3488141"/>
            </a:xfrm>
            <a:prstGeom prst="rect">
              <a:avLst/>
            </a:prstGeom>
            <a:noFill/>
            <a:ln w="9525">
              <a:noFill/>
              <a:miter lim="800000"/>
              <a:headEnd/>
              <a:tailEnd/>
            </a:ln>
          </p:spPr>
        </p:pic>
        <p:sp>
          <p:nvSpPr>
            <p:cNvPr id="61" name="矩形 60"/>
            <p:cNvSpPr/>
            <p:nvPr/>
          </p:nvSpPr>
          <p:spPr>
            <a:xfrm>
              <a:off x="3203848" y="1635646"/>
              <a:ext cx="360040" cy="1440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64" name="Picture 2"/>
          <p:cNvPicPr>
            <a:picLocks noChangeAspect="1" noChangeArrowheads="1"/>
          </p:cNvPicPr>
          <p:nvPr/>
        </p:nvPicPr>
        <p:blipFill>
          <a:blip r:embed="rId4" cstate="print"/>
          <a:srcRect/>
          <a:stretch>
            <a:fillRect/>
          </a:stretch>
        </p:blipFill>
        <p:spPr bwMode="auto">
          <a:xfrm>
            <a:off x="4211960" y="1995687"/>
            <a:ext cx="4680520" cy="300259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2090637" cy="400110"/>
          </a:xfrm>
          <a:prstGeom prst="rect">
            <a:avLst/>
          </a:prstGeom>
          <a:noFill/>
        </p:spPr>
        <p:txBody>
          <a:bodyPr wrap="none" rtlCol="0">
            <a:spAutoFit/>
          </a:bodyPr>
          <a:lstStyle/>
          <a:p>
            <a:r>
              <a:rPr lang="zh-TW" altLang="en-US" sz="2000" dirty="0" smtClean="0">
                <a:cs typeface="+mn-ea"/>
                <a:sym typeface="+mn-lt"/>
              </a:rPr>
              <a:t>審核作業</a:t>
            </a:r>
            <a:r>
              <a:rPr lang="en-US" altLang="zh-TW" sz="2000" dirty="0" smtClean="0">
                <a:cs typeface="+mn-ea"/>
                <a:sym typeface="+mn-lt"/>
              </a:rPr>
              <a:t>-</a:t>
            </a:r>
            <a:r>
              <a:rPr lang="zh-TW" altLang="en-US" sz="2000" dirty="0" smtClean="0">
                <a:cs typeface="+mn-ea"/>
                <a:sym typeface="+mn-lt"/>
              </a:rPr>
              <a:t>審查部</a:t>
            </a:r>
            <a:endParaRPr lang="zh-CN" altLang="en-US" sz="2000" dirty="0">
              <a:cs typeface="+mn-ea"/>
              <a:sym typeface="+mn-lt"/>
            </a:endParaRPr>
          </a:p>
        </p:txBody>
      </p:sp>
      <p:grpSp>
        <p:nvGrpSpPr>
          <p:cNvPr id="24" name="群組 23"/>
          <p:cNvGrpSpPr/>
          <p:nvPr/>
        </p:nvGrpSpPr>
        <p:grpSpPr>
          <a:xfrm>
            <a:off x="1259632" y="771550"/>
            <a:ext cx="6408712" cy="3888432"/>
            <a:chOff x="1475656" y="843558"/>
            <a:chExt cx="6108376" cy="3608487"/>
          </a:xfrm>
        </p:grpSpPr>
        <p:pic>
          <p:nvPicPr>
            <p:cNvPr id="8194" name="Picture 2"/>
            <p:cNvPicPr>
              <a:picLocks noChangeAspect="1" noChangeArrowheads="1"/>
            </p:cNvPicPr>
            <p:nvPr/>
          </p:nvPicPr>
          <p:blipFill>
            <a:blip r:embed="rId3" cstate="print"/>
            <a:srcRect/>
            <a:stretch>
              <a:fillRect/>
            </a:stretch>
          </p:blipFill>
          <p:spPr bwMode="auto">
            <a:xfrm>
              <a:off x="1475656" y="843558"/>
              <a:ext cx="6108376" cy="3608487"/>
            </a:xfrm>
            <a:prstGeom prst="rect">
              <a:avLst/>
            </a:prstGeom>
            <a:noFill/>
            <a:ln w="9525">
              <a:noFill/>
              <a:miter lim="800000"/>
              <a:headEnd/>
              <a:tailEnd/>
            </a:ln>
          </p:spPr>
        </p:pic>
        <p:sp>
          <p:nvSpPr>
            <p:cNvPr id="22" name="矩形 21"/>
            <p:cNvSpPr/>
            <p:nvPr/>
          </p:nvSpPr>
          <p:spPr>
            <a:xfrm>
              <a:off x="3059832" y="1923678"/>
              <a:ext cx="648072"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3047528" y="3291830"/>
              <a:ext cx="144016"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2090637" cy="400110"/>
          </a:xfrm>
          <a:prstGeom prst="rect">
            <a:avLst/>
          </a:prstGeom>
          <a:noFill/>
        </p:spPr>
        <p:txBody>
          <a:bodyPr wrap="none" rtlCol="0">
            <a:spAutoFit/>
          </a:bodyPr>
          <a:lstStyle/>
          <a:p>
            <a:r>
              <a:rPr lang="zh-TW" altLang="en-US" sz="2000" dirty="0" smtClean="0">
                <a:cs typeface="+mn-ea"/>
                <a:sym typeface="+mn-lt"/>
              </a:rPr>
              <a:t>審核作業</a:t>
            </a:r>
            <a:r>
              <a:rPr lang="en-US" altLang="zh-TW" sz="2000" dirty="0" smtClean="0">
                <a:cs typeface="+mn-ea"/>
                <a:sym typeface="+mn-lt"/>
              </a:rPr>
              <a:t>-</a:t>
            </a:r>
            <a:r>
              <a:rPr lang="zh-TW" altLang="en-US" sz="2000" dirty="0" smtClean="0">
                <a:cs typeface="+mn-ea"/>
                <a:sym typeface="+mn-lt"/>
              </a:rPr>
              <a:t>審查部</a:t>
            </a:r>
            <a:endParaRPr lang="zh-CN" altLang="en-US" sz="2000" dirty="0">
              <a:cs typeface="+mn-ea"/>
              <a:sym typeface="+mn-lt"/>
            </a:endParaRPr>
          </a:p>
        </p:txBody>
      </p:sp>
      <p:pic>
        <p:nvPicPr>
          <p:cNvPr id="9218" name="Picture 2"/>
          <p:cNvPicPr>
            <a:picLocks noChangeAspect="1" noChangeArrowheads="1"/>
          </p:cNvPicPr>
          <p:nvPr/>
        </p:nvPicPr>
        <p:blipFill>
          <a:blip r:embed="rId3" cstate="print"/>
          <a:srcRect b="20868"/>
          <a:stretch>
            <a:fillRect/>
          </a:stretch>
        </p:blipFill>
        <p:spPr bwMode="auto">
          <a:xfrm>
            <a:off x="539552" y="987574"/>
            <a:ext cx="5040560" cy="1656184"/>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3419872" y="2859782"/>
            <a:ext cx="5040560" cy="1656184"/>
          </a:xfrm>
          <a:prstGeom prst="rect">
            <a:avLst/>
          </a:prstGeom>
          <a:noFill/>
          <a:ln w="9525">
            <a:noFill/>
            <a:miter lim="800000"/>
            <a:headEnd/>
            <a:tailEnd/>
          </a:ln>
        </p:spPr>
      </p:pic>
      <p:sp>
        <p:nvSpPr>
          <p:cNvPr id="22" name="文字方塊 21"/>
          <p:cNvSpPr txBox="1"/>
          <p:nvPr/>
        </p:nvSpPr>
        <p:spPr>
          <a:xfrm>
            <a:off x="5724128" y="1493371"/>
            <a:ext cx="2304256" cy="646331"/>
          </a:xfrm>
          <a:prstGeom prst="rect">
            <a:avLst/>
          </a:prstGeom>
          <a:noFill/>
        </p:spPr>
        <p:txBody>
          <a:bodyPr wrap="square" rtlCol="0">
            <a:spAutoFit/>
          </a:bodyPr>
          <a:lstStyle/>
          <a:p>
            <a:r>
              <a:rPr lang="zh-TW" altLang="en-US" dirty="0" smtClean="0">
                <a:latin typeface="標楷體" pitchFamily="65" charset="-120"/>
                <a:ea typeface="標楷體" pitchFamily="65" charset="-120"/>
              </a:rPr>
              <a:t>分行審核完成後執行產生審核結果檔</a:t>
            </a:r>
            <a:endParaRPr lang="zh-TW" altLang="en-US" dirty="0">
              <a:latin typeface="標楷體" pitchFamily="65" charset="-120"/>
              <a:ea typeface="標楷體" pitchFamily="65" charset="-120"/>
            </a:endParaRPr>
          </a:p>
        </p:txBody>
      </p:sp>
      <p:sp>
        <p:nvSpPr>
          <p:cNvPr id="23" name="文字方塊 22"/>
          <p:cNvSpPr txBox="1"/>
          <p:nvPr/>
        </p:nvSpPr>
        <p:spPr>
          <a:xfrm>
            <a:off x="467544" y="3291830"/>
            <a:ext cx="3024336" cy="923330"/>
          </a:xfrm>
          <a:prstGeom prst="rect">
            <a:avLst/>
          </a:prstGeom>
          <a:noFill/>
        </p:spPr>
        <p:txBody>
          <a:bodyPr wrap="square" rtlCol="0">
            <a:spAutoFit/>
          </a:bodyPr>
          <a:lstStyle/>
          <a:p>
            <a:pPr hangingPunct="0"/>
            <a:r>
              <a:rPr lang="zh-TW" altLang="en-US" dirty="0" smtClean="0">
                <a:latin typeface="標楷體" pitchFamily="65" charset="-120"/>
                <a:ea typeface="標楷體" pitchFamily="65" charset="-120"/>
              </a:rPr>
              <a:t>審查部產生結果檔後，新增審核案件，需要輸入日期重新產生審核結果檔</a:t>
            </a:r>
            <a:endParaRPr lang="zh-TW" altLang="en-US" dirty="0">
              <a:latin typeface="標楷體" pitchFamily="65" charset="-120"/>
              <a:ea typeface="標楷體" pitchFamily="65" charset="-12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2090637" cy="400110"/>
          </a:xfrm>
          <a:prstGeom prst="rect">
            <a:avLst/>
          </a:prstGeom>
          <a:noFill/>
        </p:spPr>
        <p:txBody>
          <a:bodyPr wrap="none" rtlCol="0">
            <a:spAutoFit/>
          </a:bodyPr>
          <a:lstStyle/>
          <a:p>
            <a:r>
              <a:rPr lang="zh-TW" altLang="en-US" sz="2000" dirty="0" smtClean="0">
                <a:cs typeface="+mn-ea"/>
                <a:sym typeface="+mn-lt"/>
              </a:rPr>
              <a:t>審核作業</a:t>
            </a:r>
            <a:r>
              <a:rPr lang="en-US" altLang="zh-TW" sz="2000" dirty="0" smtClean="0">
                <a:cs typeface="+mn-ea"/>
                <a:sym typeface="+mn-lt"/>
              </a:rPr>
              <a:t>-</a:t>
            </a:r>
            <a:r>
              <a:rPr lang="zh-TW" altLang="en-US" sz="2000" dirty="0" smtClean="0">
                <a:cs typeface="+mn-ea"/>
                <a:sym typeface="+mn-lt"/>
              </a:rPr>
              <a:t>審查部</a:t>
            </a:r>
            <a:endParaRPr lang="zh-CN" altLang="en-US" sz="2000" dirty="0">
              <a:cs typeface="+mn-ea"/>
              <a:sym typeface="+mn-lt"/>
            </a:endParaRPr>
          </a:p>
        </p:txBody>
      </p:sp>
      <p:pic>
        <p:nvPicPr>
          <p:cNvPr id="10242" name="Picture 2"/>
          <p:cNvPicPr>
            <a:picLocks noChangeAspect="1" noChangeArrowheads="1"/>
          </p:cNvPicPr>
          <p:nvPr/>
        </p:nvPicPr>
        <p:blipFill>
          <a:blip r:embed="rId3" cstate="print"/>
          <a:srcRect l="3030" r="4545"/>
          <a:stretch>
            <a:fillRect/>
          </a:stretch>
        </p:blipFill>
        <p:spPr bwMode="auto">
          <a:xfrm>
            <a:off x="395536" y="699542"/>
            <a:ext cx="4392488" cy="4248472"/>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l="5012" r="19200"/>
          <a:stretch>
            <a:fillRect/>
          </a:stretch>
        </p:blipFill>
        <p:spPr bwMode="auto">
          <a:xfrm>
            <a:off x="4932040" y="699542"/>
            <a:ext cx="3528392" cy="3024336"/>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
          <p:cNvGrpSpPr/>
          <p:nvPr/>
        </p:nvGrpSpPr>
        <p:grpSpPr>
          <a:xfrm rot="16200000">
            <a:off x="140999" y="2271331"/>
            <a:ext cx="2741895" cy="3043516"/>
            <a:chOff x="0" y="1"/>
            <a:chExt cx="2123058" cy="2356604"/>
          </a:xfrm>
        </p:grpSpPr>
        <p:sp>
          <p:nvSpPr>
            <p:cNvPr id="5" name="等腰三角形 4"/>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21"/>
          <p:cNvGrpSpPr/>
          <p:nvPr/>
        </p:nvGrpSpPr>
        <p:grpSpPr>
          <a:xfrm rot="5400000">
            <a:off x="7497351" y="-83191"/>
            <a:ext cx="1583818" cy="1758045"/>
            <a:chOff x="0" y="1"/>
            <a:chExt cx="2123058" cy="2356604"/>
          </a:xfrm>
        </p:grpSpPr>
        <p:sp>
          <p:nvSpPr>
            <p:cNvPr id="23" name="等腰三角形 22"/>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TextBox 7">
            <a:extLst>
              <a:ext uri="{FF2B5EF4-FFF2-40B4-BE49-F238E27FC236}">
                <a16:creationId xmlns:a16="http://schemas.microsoft.com/office/drawing/2014/main" xmlns="" id="{BDE0C5CE-00B3-4265-A611-DD8B2D85C94A}"/>
              </a:ext>
            </a:extLst>
          </p:cNvPr>
          <p:cNvSpPr txBox="1"/>
          <p:nvPr/>
        </p:nvSpPr>
        <p:spPr>
          <a:xfrm>
            <a:off x="2051720" y="2283718"/>
            <a:ext cx="4997594" cy="584775"/>
          </a:xfrm>
          <a:prstGeom prst="rect">
            <a:avLst/>
          </a:prstGeom>
          <a:noFill/>
        </p:spPr>
        <p:txBody>
          <a:bodyPr wrap="square" rtlCol="0">
            <a:spAutoFit/>
          </a:bodyPr>
          <a:lstStyle/>
          <a:p>
            <a:pPr algn="ctr"/>
            <a:r>
              <a:rPr lang="zh-TW" altLang="en-US" sz="3200" dirty="0" smtClean="0">
                <a:solidFill>
                  <a:srgbClr val="273045"/>
                </a:solidFill>
                <a:cs typeface="+mn-ea"/>
                <a:sym typeface="+mn-lt"/>
              </a:rPr>
              <a:t>回覆審核結果</a:t>
            </a:r>
            <a:endParaRPr lang="zh-CN" altLang="en-US" sz="3200" dirty="0">
              <a:solidFill>
                <a:srgbClr val="273045"/>
              </a:solidFill>
              <a:cs typeface="+mn-ea"/>
              <a:sym typeface="+mn-lt"/>
            </a:endParaRPr>
          </a:p>
        </p:txBody>
      </p:sp>
      <p:sp>
        <p:nvSpPr>
          <p:cNvPr id="42" name="矩形 41"/>
          <p:cNvSpPr/>
          <p:nvPr/>
        </p:nvSpPr>
        <p:spPr>
          <a:xfrm>
            <a:off x="4176008" y="1419622"/>
            <a:ext cx="756032" cy="756032"/>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PART   </a:t>
            </a:r>
            <a:r>
              <a:rPr lang="en-US" altLang="zh-CN" dirty="0" smtClean="0">
                <a:solidFill>
                  <a:schemeClr val="bg1"/>
                </a:solidFill>
                <a:cs typeface="+mn-ea"/>
                <a:sym typeface="+mn-lt"/>
              </a:rPr>
              <a:t>0</a:t>
            </a:r>
            <a:r>
              <a:rPr lang="en-US" altLang="zh-TW" dirty="0" smtClean="0">
                <a:solidFill>
                  <a:schemeClr val="bg1"/>
                </a:solidFill>
                <a:cs typeface="+mn-ea"/>
                <a:sym typeface="+mn-lt"/>
              </a:rPr>
              <a:t>4</a:t>
            </a:r>
            <a:endParaRPr lang="zh-CN" altLang="en-US" dirty="0">
              <a:solidFill>
                <a:schemeClr val="bg1"/>
              </a:solidFill>
              <a:cs typeface="+mn-ea"/>
              <a:sym typeface="+mn-lt"/>
            </a:endParaRPr>
          </a:p>
        </p:txBody>
      </p:sp>
      <p:grpSp>
        <p:nvGrpSpPr>
          <p:cNvPr id="22" name="组合 43"/>
          <p:cNvGrpSpPr/>
          <p:nvPr/>
        </p:nvGrpSpPr>
        <p:grpSpPr>
          <a:xfrm>
            <a:off x="5623896" y="1189824"/>
            <a:ext cx="790918" cy="918236"/>
            <a:chOff x="3288977" y="-263355"/>
            <a:chExt cx="1237092" cy="1436232"/>
          </a:xfrm>
        </p:grpSpPr>
        <p:cxnSp>
          <p:nvCxnSpPr>
            <p:cNvPr id="45" name="直接连接符 44"/>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V="1">
            <a:off x="2615861" y="2582096"/>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45189" y="695476"/>
            <a:ext cx="1426294" cy="215444"/>
          </a:xfrm>
          <a:prstGeom prst="rect">
            <a:avLst/>
          </a:prstGeom>
          <a:noFill/>
        </p:spPr>
        <p:txBody>
          <a:bodyPr wrap="square" rtlCol="0">
            <a:spAutoFit/>
          </a:bodyPr>
          <a:lstStyle/>
          <a:p>
            <a:r>
              <a:rPr lang="en-US" altLang="zh-CN" sz="800" dirty="0">
                <a:solidFill>
                  <a:srgbClr val="FFFFFF"/>
                </a:solidFill>
              </a:rPr>
              <a:t>https://www.ypppt.com/</a:t>
            </a:r>
            <a:endParaRPr lang="zh-CN" altLang="en-US" sz="800" dirty="0">
              <a:solidFill>
                <a:srgbClr val="FFFFFF"/>
              </a:solidFill>
            </a:endParaRPr>
          </a:p>
        </p:txBody>
      </p:sp>
    </p:spTree>
    <p:extLst>
      <p:ext uri="{BB962C8B-B14F-4D97-AF65-F5344CB8AC3E}">
        <p14:creationId xmlns="" xmlns:p14="http://schemas.microsoft.com/office/powerpoint/2010/main" val="253527072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6200000">
            <a:off x="140999" y="2271331"/>
            <a:ext cx="2741895" cy="3043516"/>
            <a:chOff x="0" y="1"/>
            <a:chExt cx="2123058" cy="2356604"/>
          </a:xfrm>
        </p:grpSpPr>
        <p:sp>
          <p:nvSpPr>
            <p:cNvPr id="5" name="等腰三角形 4"/>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rot="5400000">
            <a:off x="7497351" y="-83191"/>
            <a:ext cx="1583818" cy="1758045"/>
            <a:chOff x="0" y="1"/>
            <a:chExt cx="2123058" cy="2356604"/>
          </a:xfrm>
        </p:grpSpPr>
        <p:sp>
          <p:nvSpPr>
            <p:cNvPr id="23" name="等腰三角形 22"/>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TextBox 7">
            <a:extLst>
              <a:ext uri="{FF2B5EF4-FFF2-40B4-BE49-F238E27FC236}">
                <a16:creationId xmlns:a16="http://schemas.microsoft.com/office/drawing/2014/main" xmlns="" id="{BDE0C5CE-00B3-4265-A611-DD8B2D85C94A}"/>
              </a:ext>
            </a:extLst>
          </p:cNvPr>
          <p:cNvSpPr txBox="1"/>
          <p:nvPr/>
        </p:nvSpPr>
        <p:spPr>
          <a:xfrm>
            <a:off x="2051720" y="2283718"/>
            <a:ext cx="4997594" cy="584775"/>
          </a:xfrm>
          <a:prstGeom prst="rect">
            <a:avLst/>
          </a:prstGeom>
          <a:noFill/>
        </p:spPr>
        <p:txBody>
          <a:bodyPr wrap="square" rtlCol="0">
            <a:spAutoFit/>
          </a:bodyPr>
          <a:lstStyle/>
          <a:p>
            <a:pPr algn="ctr"/>
            <a:r>
              <a:rPr lang="zh-TW" altLang="en-US" sz="3200" dirty="0" smtClean="0">
                <a:solidFill>
                  <a:srgbClr val="273045"/>
                </a:solidFill>
                <a:cs typeface="+mn-ea"/>
                <a:sym typeface="+mn-lt"/>
              </a:rPr>
              <a:t>作業流程</a:t>
            </a:r>
            <a:endParaRPr lang="zh-CN" altLang="en-US" sz="3200" dirty="0">
              <a:solidFill>
                <a:srgbClr val="273045"/>
              </a:solidFill>
              <a:cs typeface="+mn-ea"/>
              <a:sym typeface="+mn-lt"/>
            </a:endParaRPr>
          </a:p>
        </p:txBody>
      </p:sp>
      <p:sp>
        <p:nvSpPr>
          <p:cNvPr id="42" name="矩形 41"/>
          <p:cNvSpPr/>
          <p:nvPr/>
        </p:nvSpPr>
        <p:spPr>
          <a:xfrm>
            <a:off x="4176008" y="1419622"/>
            <a:ext cx="756032" cy="756032"/>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PART   01</a:t>
            </a:r>
            <a:endParaRPr lang="zh-CN" altLang="en-US" dirty="0">
              <a:solidFill>
                <a:schemeClr val="bg1"/>
              </a:solidFill>
              <a:cs typeface="+mn-ea"/>
              <a:sym typeface="+mn-lt"/>
            </a:endParaRPr>
          </a:p>
        </p:txBody>
      </p:sp>
      <p:grpSp>
        <p:nvGrpSpPr>
          <p:cNvPr id="44" name="组合 43"/>
          <p:cNvGrpSpPr/>
          <p:nvPr/>
        </p:nvGrpSpPr>
        <p:grpSpPr>
          <a:xfrm>
            <a:off x="5623896" y="1189824"/>
            <a:ext cx="790918" cy="918236"/>
            <a:chOff x="3288977" y="-263355"/>
            <a:chExt cx="1237092" cy="1436232"/>
          </a:xfrm>
        </p:grpSpPr>
        <p:cxnSp>
          <p:nvCxnSpPr>
            <p:cNvPr id="45" name="直接连接符 44"/>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V="1">
            <a:off x="2615861" y="2582096"/>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45189" y="695476"/>
            <a:ext cx="1426294" cy="215444"/>
          </a:xfrm>
          <a:prstGeom prst="rect">
            <a:avLst/>
          </a:prstGeom>
          <a:noFill/>
        </p:spPr>
        <p:txBody>
          <a:bodyPr wrap="square" rtlCol="0">
            <a:spAutoFit/>
          </a:bodyPr>
          <a:lstStyle/>
          <a:p>
            <a:r>
              <a:rPr lang="en-US" altLang="zh-CN" sz="800" dirty="0">
                <a:solidFill>
                  <a:srgbClr val="FFFFFF"/>
                </a:solidFill>
              </a:rPr>
              <a:t>https://www.ypppt.com/</a:t>
            </a:r>
            <a:endParaRPr lang="zh-CN" altLang="en-US" sz="800" dirty="0">
              <a:solidFill>
                <a:srgbClr val="FFFFFF"/>
              </a:solidFill>
            </a:endParaRPr>
          </a:p>
        </p:txBody>
      </p:sp>
    </p:spTree>
    <p:extLst>
      <p:ext uri="{BB962C8B-B14F-4D97-AF65-F5344CB8AC3E}">
        <p14:creationId xmlns="" xmlns:p14="http://schemas.microsoft.com/office/powerpoint/2010/main" val="2535270724"/>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print"/>
          <a:srcRect/>
          <a:stretch>
            <a:fillRect/>
          </a:stretch>
        </p:blipFill>
        <p:spPr bwMode="auto">
          <a:xfrm>
            <a:off x="251520" y="699542"/>
            <a:ext cx="7891257" cy="3672408"/>
          </a:xfrm>
          <a:prstGeom prst="rect">
            <a:avLst/>
          </a:prstGeom>
          <a:noFill/>
          <a:ln w="9525">
            <a:noFill/>
            <a:miter lim="800000"/>
            <a:headEnd/>
            <a:tailEnd/>
          </a:ln>
        </p:spPr>
      </p:pic>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723549" cy="400110"/>
          </a:xfrm>
          <a:prstGeom prst="rect">
            <a:avLst/>
          </a:prstGeom>
          <a:noFill/>
        </p:spPr>
        <p:txBody>
          <a:bodyPr wrap="none" rtlCol="0">
            <a:spAutoFit/>
          </a:bodyPr>
          <a:lstStyle/>
          <a:p>
            <a:r>
              <a:rPr lang="zh-TW" altLang="en-US" sz="2000" dirty="0" smtClean="0">
                <a:cs typeface="+mn-ea"/>
                <a:sym typeface="+mn-lt"/>
              </a:rPr>
              <a:t>回覆審核結果</a:t>
            </a:r>
            <a:endParaRPr lang="zh-CN" altLang="en-US" sz="2000" dirty="0">
              <a:cs typeface="+mn-ea"/>
              <a:sym typeface="+mn-lt"/>
            </a:endParaRPr>
          </a:p>
        </p:txBody>
      </p:sp>
      <p:grpSp>
        <p:nvGrpSpPr>
          <p:cNvPr id="6" name="群組 26"/>
          <p:cNvGrpSpPr/>
          <p:nvPr/>
        </p:nvGrpSpPr>
        <p:grpSpPr>
          <a:xfrm>
            <a:off x="2048892" y="2571750"/>
            <a:ext cx="7059612" cy="2304256"/>
            <a:chOff x="971600" y="1347614"/>
            <a:chExt cx="7239124" cy="2304256"/>
          </a:xfrm>
        </p:grpSpPr>
        <p:pic>
          <p:nvPicPr>
            <p:cNvPr id="24" name="圖片 23" descr="擷取.PNG"/>
            <p:cNvPicPr>
              <a:picLocks noChangeAspect="1"/>
            </p:cNvPicPr>
            <p:nvPr/>
          </p:nvPicPr>
          <p:blipFill>
            <a:blip r:embed="rId4" cstate="print"/>
            <a:stretch>
              <a:fillRect/>
            </a:stretch>
          </p:blipFill>
          <p:spPr>
            <a:xfrm>
              <a:off x="971600" y="1347614"/>
              <a:ext cx="7239124" cy="2304256"/>
            </a:xfrm>
            <a:prstGeom prst="rect">
              <a:avLst/>
            </a:prstGeom>
          </p:spPr>
        </p:pic>
        <p:sp>
          <p:nvSpPr>
            <p:cNvPr id="25" name="向上箭號 24"/>
            <p:cNvSpPr/>
            <p:nvPr/>
          </p:nvSpPr>
          <p:spPr>
            <a:xfrm rot="19138584">
              <a:off x="3865042" y="2593205"/>
              <a:ext cx="288032" cy="576064"/>
            </a:xfrm>
            <a:prstGeom prst="up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723549" cy="400110"/>
          </a:xfrm>
          <a:prstGeom prst="rect">
            <a:avLst/>
          </a:prstGeom>
          <a:noFill/>
        </p:spPr>
        <p:txBody>
          <a:bodyPr wrap="none" rtlCol="0">
            <a:spAutoFit/>
          </a:bodyPr>
          <a:lstStyle/>
          <a:p>
            <a:r>
              <a:rPr lang="zh-TW" altLang="en-US" sz="2000" dirty="0" smtClean="0">
                <a:cs typeface="+mn-ea"/>
                <a:sym typeface="+mn-lt"/>
              </a:rPr>
              <a:t>回覆審核結果</a:t>
            </a:r>
            <a:endParaRPr lang="zh-CN" altLang="en-US" sz="2000" dirty="0">
              <a:cs typeface="+mn-ea"/>
              <a:sym typeface="+mn-lt"/>
            </a:endParaRPr>
          </a:p>
        </p:txBody>
      </p:sp>
      <p:pic>
        <p:nvPicPr>
          <p:cNvPr id="21" name="圖片 20" descr="擷取.PNG"/>
          <p:cNvPicPr>
            <a:picLocks noChangeAspect="1"/>
          </p:cNvPicPr>
          <p:nvPr/>
        </p:nvPicPr>
        <p:blipFill>
          <a:blip r:embed="rId3" cstate="print"/>
          <a:stretch>
            <a:fillRect/>
          </a:stretch>
        </p:blipFill>
        <p:spPr>
          <a:xfrm>
            <a:off x="251520" y="627534"/>
            <a:ext cx="4464496" cy="4515966"/>
          </a:xfrm>
          <a:prstGeom prst="rect">
            <a:avLst/>
          </a:prstGeom>
          <a:ln>
            <a:solidFill>
              <a:schemeClr val="tx1"/>
            </a:solidFill>
          </a:ln>
        </p:spPr>
      </p:pic>
      <p:pic>
        <p:nvPicPr>
          <p:cNvPr id="13314" name="Picture 2"/>
          <p:cNvPicPr>
            <a:picLocks noChangeAspect="1" noChangeArrowheads="1"/>
          </p:cNvPicPr>
          <p:nvPr/>
        </p:nvPicPr>
        <p:blipFill>
          <a:blip r:embed="rId4" cstate="print"/>
          <a:srcRect/>
          <a:stretch>
            <a:fillRect/>
          </a:stretch>
        </p:blipFill>
        <p:spPr bwMode="auto">
          <a:xfrm>
            <a:off x="4716016" y="627534"/>
            <a:ext cx="4320480" cy="3333750"/>
          </a:xfrm>
          <a:prstGeom prst="rect">
            <a:avLst/>
          </a:prstGeom>
          <a:noFill/>
          <a:ln w="9525">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723549" cy="400110"/>
          </a:xfrm>
          <a:prstGeom prst="rect">
            <a:avLst/>
          </a:prstGeom>
          <a:noFill/>
        </p:spPr>
        <p:txBody>
          <a:bodyPr wrap="none" rtlCol="0">
            <a:spAutoFit/>
          </a:bodyPr>
          <a:lstStyle/>
          <a:p>
            <a:r>
              <a:rPr lang="zh-TW" altLang="en-US" sz="2000" dirty="0" smtClean="0">
                <a:cs typeface="+mn-ea"/>
                <a:sym typeface="+mn-lt"/>
              </a:rPr>
              <a:t>回覆審核結果</a:t>
            </a:r>
            <a:endParaRPr lang="zh-CN" altLang="en-US" sz="2000" dirty="0">
              <a:cs typeface="+mn-ea"/>
              <a:sym typeface="+mn-lt"/>
            </a:endParaRPr>
          </a:p>
        </p:txBody>
      </p:sp>
      <p:pic>
        <p:nvPicPr>
          <p:cNvPr id="11268" name="Picture 4"/>
          <p:cNvPicPr>
            <a:picLocks noChangeAspect="1" noChangeArrowheads="1"/>
          </p:cNvPicPr>
          <p:nvPr/>
        </p:nvPicPr>
        <p:blipFill>
          <a:blip r:embed="rId3" cstate="print"/>
          <a:srcRect/>
          <a:stretch>
            <a:fillRect/>
          </a:stretch>
        </p:blipFill>
        <p:spPr bwMode="auto">
          <a:xfrm>
            <a:off x="179512" y="748507"/>
            <a:ext cx="4320480" cy="3119387"/>
          </a:xfrm>
          <a:prstGeom prst="rect">
            <a:avLst/>
          </a:prstGeom>
          <a:noFill/>
          <a:ln w="9525">
            <a:solidFill>
              <a:schemeClr val="tx1"/>
            </a:solidFill>
            <a:miter lim="800000"/>
            <a:headEnd/>
            <a:tailEnd/>
          </a:ln>
        </p:spPr>
      </p:pic>
      <p:pic>
        <p:nvPicPr>
          <p:cNvPr id="12290" name="Picture 2"/>
          <p:cNvPicPr>
            <a:picLocks noChangeAspect="1" noChangeArrowheads="1"/>
          </p:cNvPicPr>
          <p:nvPr/>
        </p:nvPicPr>
        <p:blipFill>
          <a:blip r:embed="rId4" cstate="print"/>
          <a:srcRect/>
          <a:stretch>
            <a:fillRect/>
          </a:stretch>
        </p:blipFill>
        <p:spPr bwMode="auto">
          <a:xfrm>
            <a:off x="2924388" y="1707654"/>
            <a:ext cx="5752068" cy="3168352"/>
          </a:xfrm>
          <a:prstGeom prst="rect">
            <a:avLst/>
          </a:prstGeom>
          <a:noFill/>
          <a:ln w="9525">
            <a:solidFill>
              <a:schemeClr val="tx1"/>
            </a:solidFill>
            <a:miter lim="800000"/>
            <a:headEnd/>
            <a:tailEnd/>
          </a:ln>
        </p:spPr>
      </p:pic>
      <p:sp>
        <p:nvSpPr>
          <p:cNvPr id="23" name="矩形 22"/>
          <p:cNvSpPr/>
          <p:nvPr/>
        </p:nvSpPr>
        <p:spPr>
          <a:xfrm>
            <a:off x="1475656" y="1059582"/>
            <a:ext cx="360040" cy="2736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3707904" y="2139702"/>
            <a:ext cx="288032" cy="2736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上彎箭號 24"/>
          <p:cNvSpPr/>
          <p:nvPr/>
        </p:nvSpPr>
        <p:spPr>
          <a:xfrm rot="10800000" flipH="1">
            <a:off x="4788024" y="915567"/>
            <a:ext cx="1584176" cy="648072"/>
          </a:xfrm>
          <a:prstGeom prst="bentUpArrow">
            <a:avLst/>
          </a:prstGeom>
          <a:solidFill>
            <a:srgbClr val="1A2E46"/>
          </a:solidFill>
          <a:ln>
            <a:solidFill>
              <a:srgbClr val="305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B28461AF-B02D-4470-85C0-10C1E007CA8C}"/>
              </a:ext>
            </a:extLst>
          </p:cNvPr>
          <p:cNvSpPr/>
          <p:nvPr/>
        </p:nvSpPr>
        <p:spPr>
          <a:xfrm>
            <a:off x="0" y="3507854"/>
            <a:ext cx="9144000" cy="163564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 name="组合 8">
            <a:extLst>
              <a:ext uri="{FF2B5EF4-FFF2-40B4-BE49-F238E27FC236}">
                <a16:creationId xmlns:a16="http://schemas.microsoft.com/office/drawing/2014/main" xmlns="" id="{93409D86-BB88-4914-B074-98863ED95D23}"/>
              </a:ext>
            </a:extLst>
          </p:cNvPr>
          <p:cNvGrpSpPr/>
          <p:nvPr/>
        </p:nvGrpSpPr>
        <p:grpSpPr>
          <a:xfrm rot="2181050">
            <a:off x="201564" y="224263"/>
            <a:ext cx="497939" cy="480855"/>
            <a:chOff x="1935287" y="2046176"/>
            <a:chExt cx="836513" cy="807813"/>
          </a:xfrm>
        </p:grpSpPr>
        <p:sp>
          <p:nvSpPr>
            <p:cNvPr id="10" name="矩形 9">
              <a:extLst>
                <a:ext uri="{FF2B5EF4-FFF2-40B4-BE49-F238E27FC236}">
                  <a16:creationId xmlns:a16="http://schemas.microsoft.com/office/drawing/2014/main" xmlns="" id="{E3837F66-89D0-4B78-9CFC-DF1816D27B7A}"/>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a:extLst>
                <a:ext uri="{FF2B5EF4-FFF2-40B4-BE49-F238E27FC236}">
                  <a16:creationId xmlns:a16="http://schemas.microsoft.com/office/drawing/2014/main" xmlns="" id="{B6D207B8-294A-424A-9246-F0B8729298ED}"/>
                </a:ext>
              </a:extLst>
            </p:cNvPr>
            <p:cNvGrpSpPr/>
            <p:nvPr/>
          </p:nvGrpSpPr>
          <p:grpSpPr>
            <a:xfrm rot="18900000">
              <a:off x="1935287" y="2046176"/>
              <a:ext cx="710318" cy="807813"/>
              <a:chOff x="1935287" y="2046176"/>
              <a:chExt cx="710318" cy="807813"/>
            </a:xfrm>
          </p:grpSpPr>
          <p:sp>
            <p:nvSpPr>
              <p:cNvPr id="12" name="矩形 11">
                <a:extLst>
                  <a:ext uri="{FF2B5EF4-FFF2-40B4-BE49-F238E27FC236}">
                    <a16:creationId xmlns:a16="http://schemas.microsoft.com/office/drawing/2014/main" xmlns="" id="{34CC906E-5BD2-479F-BDC5-4C8E60A44F57}"/>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a:extLst>
                  <a:ext uri="{FF2B5EF4-FFF2-40B4-BE49-F238E27FC236}">
                    <a16:creationId xmlns:a16="http://schemas.microsoft.com/office/drawing/2014/main" xmlns="" id="{6CE7901E-4527-4D85-BCD6-472BC1E008D1}"/>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a:extLst>
                  <a:ext uri="{FF2B5EF4-FFF2-40B4-BE49-F238E27FC236}">
                    <a16:creationId xmlns:a16="http://schemas.microsoft.com/office/drawing/2014/main" xmlns="" id="{875BDF95-9A2D-4E6A-8EB5-96789650537C}"/>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a:extLst>
                  <a:ext uri="{FF2B5EF4-FFF2-40B4-BE49-F238E27FC236}">
                    <a16:creationId xmlns:a16="http://schemas.microsoft.com/office/drawing/2014/main" xmlns="" id="{BF6E1B52-B852-44BF-AC0D-C022F26C7D8F}"/>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a:extLst>
                  <a:ext uri="{FF2B5EF4-FFF2-40B4-BE49-F238E27FC236}">
                    <a16:creationId xmlns:a16="http://schemas.microsoft.com/office/drawing/2014/main" xmlns="" id="{3B9C3495-1D2F-4930-80A5-174520774291}"/>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xmlns="" id="{AE65DAFF-51C7-428E-BC67-455441425A3A}"/>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xmlns="" id="{ACC691AC-E952-43D5-923E-D1872D030E2C}"/>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7" name="TextBox 328">
            <a:extLst>
              <a:ext uri="{FF2B5EF4-FFF2-40B4-BE49-F238E27FC236}">
                <a16:creationId xmlns:a16="http://schemas.microsoft.com/office/drawing/2014/main" xmlns="" id="{6DE2EBFE-63D1-4507-AA92-A220471F8811}"/>
              </a:ext>
            </a:extLst>
          </p:cNvPr>
          <p:cNvSpPr txBox="1"/>
          <p:nvPr/>
        </p:nvSpPr>
        <p:spPr>
          <a:xfrm>
            <a:off x="3131840" y="1823794"/>
            <a:ext cx="2736304" cy="1107996"/>
          </a:xfrm>
          <a:prstGeom prst="rect">
            <a:avLst/>
          </a:prstGeom>
          <a:noFill/>
        </p:spPr>
        <p:txBody>
          <a:bodyPr wrap="square" rtlCol="0">
            <a:spAutoFit/>
          </a:bodyPr>
          <a:lstStyle/>
          <a:p>
            <a:r>
              <a:rPr lang="en-US" altLang="zh-TW" sz="6600" dirty="0" smtClean="0">
                <a:solidFill>
                  <a:schemeClr val="tx1">
                    <a:lumMod val="85000"/>
                    <a:lumOff val="15000"/>
                  </a:schemeClr>
                </a:solidFill>
                <a:cs typeface="+mn-ea"/>
                <a:sym typeface="+mn-lt"/>
              </a:rPr>
              <a:t>Q &amp; A</a:t>
            </a:r>
            <a:endParaRPr lang="zh-CN" altLang="en-US" sz="6600" dirty="0">
              <a:solidFill>
                <a:schemeClr val="tx1">
                  <a:lumMod val="85000"/>
                  <a:lumOff val="15000"/>
                </a:schemeClr>
              </a:solidFill>
              <a:cs typeface="+mn-ea"/>
              <a:sym typeface="+mn-lt"/>
            </a:endParaRPr>
          </a:p>
        </p:txBody>
      </p:sp>
    </p:spTree>
    <p:extLst>
      <p:ext uri="{BB962C8B-B14F-4D97-AF65-F5344CB8AC3E}">
        <p14:creationId xmlns="" xmlns:p14="http://schemas.microsoft.com/office/powerpoint/2010/main" val="5749411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B28461AF-B02D-4470-85C0-10C1E007CA8C}"/>
              </a:ext>
            </a:extLst>
          </p:cNvPr>
          <p:cNvSpPr/>
          <p:nvPr/>
        </p:nvSpPr>
        <p:spPr>
          <a:xfrm>
            <a:off x="0" y="3507854"/>
            <a:ext cx="9144000" cy="163564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8">
            <a:extLst>
              <a:ext uri="{FF2B5EF4-FFF2-40B4-BE49-F238E27FC236}">
                <a16:creationId xmlns:a16="http://schemas.microsoft.com/office/drawing/2014/main" xmlns="" id="{93409D86-BB88-4914-B074-98863ED95D23}"/>
              </a:ext>
            </a:extLst>
          </p:cNvPr>
          <p:cNvGrpSpPr/>
          <p:nvPr/>
        </p:nvGrpSpPr>
        <p:grpSpPr>
          <a:xfrm rot="2181050">
            <a:off x="201564" y="224263"/>
            <a:ext cx="497939" cy="480855"/>
            <a:chOff x="1935287" y="2046176"/>
            <a:chExt cx="836513" cy="807813"/>
          </a:xfrm>
        </p:grpSpPr>
        <p:sp>
          <p:nvSpPr>
            <p:cNvPr id="10" name="矩形 9">
              <a:extLst>
                <a:ext uri="{FF2B5EF4-FFF2-40B4-BE49-F238E27FC236}">
                  <a16:creationId xmlns:a16="http://schemas.microsoft.com/office/drawing/2014/main" xmlns="" id="{E3837F66-89D0-4B78-9CFC-DF1816D27B7A}"/>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10">
              <a:extLst>
                <a:ext uri="{FF2B5EF4-FFF2-40B4-BE49-F238E27FC236}">
                  <a16:creationId xmlns:a16="http://schemas.microsoft.com/office/drawing/2014/main" xmlns="" id="{B6D207B8-294A-424A-9246-F0B8729298ED}"/>
                </a:ext>
              </a:extLst>
            </p:cNvPr>
            <p:cNvGrpSpPr/>
            <p:nvPr/>
          </p:nvGrpSpPr>
          <p:grpSpPr>
            <a:xfrm rot="18900000">
              <a:off x="1935287" y="2046176"/>
              <a:ext cx="710318" cy="807813"/>
              <a:chOff x="1935287" y="2046176"/>
              <a:chExt cx="710318" cy="807813"/>
            </a:xfrm>
          </p:grpSpPr>
          <p:sp>
            <p:nvSpPr>
              <p:cNvPr id="12" name="矩形 11">
                <a:extLst>
                  <a:ext uri="{FF2B5EF4-FFF2-40B4-BE49-F238E27FC236}">
                    <a16:creationId xmlns:a16="http://schemas.microsoft.com/office/drawing/2014/main" xmlns="" id="{34CC906E-5BD2-479F-BDC5-4C8E60A44F57}"/>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a:extLst>
                  <a:ext uri="{FF2B5EF4-FFF2-40B4-BE49-F238E27FC236}">
                    <a16:creationId xmlns:a16="http://schemas.microsoft.com/office/drawing/2014/main" xmlns="" id="{6CE7901E-4527-4D85-BCD6-472BC1E008D1}"/>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a:extLst>
                  <a:ext uri="{FF2B5EF4-FFF2-40B4-BE49-F238E27FC236}">
                    <a16:creationId xmlns:a16="http://schemas.microsoft.com/office/drawing/2014/main" xmlns="" id="{875BDF95-9A2D-4E6A-8EB5-96789650537C}"/>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a:extLst>
                  <a:ext uri="{FF2B5EF4-FFF2-40B4-BE49-F238E27FC236}">
                    <a16:creationId xmlns:a16="http://schemas.microsoft.com/office/drawing/2014/main" xmlns="" id="{BF6E1B52-B852-44BF-AC0D-C022F26C7D8F}"/>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a:extLst>
                  <a:ext uri="{FF2B5EF4-FFF2-40B4-BE49-F238E27FC236}">
                    <a16:creationId xmlns:a16="http://schemas.microsoft.com/office/drawing/2014/main" xmlns="" id="{3B9C3495-1D2F-4930-80A5-174520774291}"/>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xmlns="" id="{AE65DAFF-51C7-428E-BC67-455441425A3A}"/>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xmlns="" id="{ACC691AC-E952-43D5-923E-D1872D030E2C}"/>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7" name="TextBox 328">
            <a:extLst>
              <a:ext uri="{FF2B5EF4-FFF2-40B4-BE49-F238E27FC236}">
                <a16:creationId xmlns:a16="http://schemas.microsoft.com/office/drawing/2014/main" xmlns="" id="{6DE2EBFE-63D1-4507-AA92-A220471F8811}"/>
              </a:ext>
            </a:extLst>
          </p:cNvPr>
          <p:cNvSpPr txBox="1"/>
          <p:nvPr/>
        </p:nvSpPr>
        <p:spPr>
          <a:xfrm>
            <a:off x="2915816" y="1967810"/>
            <a:ext cx="4680520" cy="1107996"/>
          </a:xfrm>
          <a:prstGeom prst="rect">
            <a:avLst/>
          </a:prstGeom>
          <a:noFill/>
        </p:spPr>
        <p:txBody>
          <a:bodyPr wrap="square" rtlCol="0">
            <a:spAutoFit/>
          </a:bodyPr>
          <a:lstStyle/>
          <a:p>
            <a:r>
              <a:rPr lang="en-US" altLang="zh-CN" sz="6600" dirty="0" smtClean="0">
                <a:solidFill>
                  <a:schemeClr val="tx1">
                    <a:lumMod val="85000"/>
                    <a:lumOff val="15000"/>
                  </a:schemeClr>
                </a:solidFill>
                <a:cs typeface="+mn-ea"/>
                <a:sym typeface="+mn-lt"/>
              </a:rPr>
              <a:t>Thanks</a:t>
            </a:r>
            <a:endParaRPr lang="zh-CN" altLang="en-US" sz="6600" dirty="0">
              <a:solidFill>
                <a:schemeClr val="tx1">
                  <a:lumMod val="85000"/>
                  <a:lumOff val="15000"/>
                </a:schemeClr>
              </a:solidFill>
              <a:cs typeface="+mn-ea"/>
              <a:sym typeface="+mn-lt"/>
            </a:endParaRPr>
          </a:p>
        </p:txBody>
      </p:sp>
    </p:spTree>
    <p:extLst>
      <p:ext uri="{BB962C8B-B14F-4D97-AF65-F5344CB8AC3E}">
        <p14:creationId xmlns="" xmlns:p14="http://schemas.microsoft.com/office/powerpoint/2010/main" val="5749411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29"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37"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738"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210588" cy="400110"/>
          </a:xfrm>
          <a:prstGeom prst="rect">
            <a:avLst/>
          </a:prstGeom>
          <a:noFill/>
        </p:spPr>
        <p:txBody>
          <a:bodyPr wrap="none" rtlCol="0">
            <a:spAutoFit/>
          </a:bodyPr>
          <a:lstStyle/>
          <a:p>
            <a:r>
              <a:rPr lang="zh-TW" altLang="en-US" sz="2000" dirty="0" smtClean="0">
                <a:cs typeface="+mn-ea"/>
                <a:sym typeface="+mn-lt"/>
              </a:rPr>
              <a:t>作業流程</a:t>
            </a:r>
            <a:endParaRPr lang="zh-CN" altLang="en-US" sz="2000" dirty="0">
              <a:cs typeface="+mn-ea"/>
              <a:sym typeface="+mn-lt"/>
            </a:endParaRPr>
          </a:p>
        </p:txBody>
      </p:sp>
      <p:sp>
        <p:nvSpPr>
          <p:cNvPr id="59" name="圓角矩形 58"/>
          <p:cNvSpPr/>
          <p:nvPr/>
        </p:nvSpPr>
        <p:spPr>
          <a:xfrm>
            <a:off x="683568" y="1511375"/>
            <a:ext cx="1800200" cy="1564431"/>
          </a:xfrm>
          <a:prstGeom prst="roundRect">
            <a:avLst/>
          </a:prstGeom>
          <a:solidFill>
            <a:srgbClr val="1A2E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itchFamily="65" charset="-120"/>
                <a:ea typeface="標楷體" pitchFamily="65" charset="-120"/>
              </a:rPr>
              <a:t>內政部營建署</a:t>
            </a:r>
            <a:endParaRPr lang="en-US" altLang="zh-TW" dirty="0" smtClean="0">
              <a:latin typeface="標楷體" pitchFamily="65" charset="-120"/>
              <a:ea typeface="標楷體" pitchFamily="65" charset="-120"/>
            </a:endParaRPr>
          </a:p>
        </p:txBody>
      </p:sp>
      <p:sp>
        <p:nvSpPr>
          <p:cNvPr id="60" name="向右箭號 59"/>
          <p:cNvSpPr/>
          <p:nvPr/>
        </p:nvSpPr>
        <p:spPr>
          <a:xfrm rot="10800000">
            <a:off x="2843808" y="1727399"/>
            <a:ext cx="1728192" cy="2880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1" name="圓角矩形 60"/>
          <p:cNvSpPr/>
          <p:nvPr/>
        </p:nvSpPr>
        <p:spPr>
          <a:xfrm>
            <a:off x="4932040" y="1223343"/>
            <a:ext cx="1800200" cy="86409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305480"/>
                </a:solidFill>
                <a:latin typeface="標楷體" pitchFamily="65" charset="-120"/>
                <a:ea typeface="標楷體" pitchFamily="65" charset="-120"/>
              </a:rPr>
              <a:t>審查部</a:t>
            </a:r>
            <a:endParaRPr lang="en-US" altLang="zh-TW" dirty="0" smtClean="0">
              <a:solidFill>
                <a:srgbClr val="305480"/>
              </a:solidFill>
              <a:latin typeface="標楷體" pitchFamily="65" charset="-120"/>
              <a:ea typeface="標楷體" pitchFamily="65" charset="-120"/>
            </a:endParaRPr>
          </a:p>
          <a:p>
            <a:pPr algn="ctr"/>
            <a:r>
              <a:rPr lang="zh-TW" altLang="en-US" dirty="0" smtClean="0">
                <a:solidFill>
                  <a:srgbClr val="305480"/>
                </a:solidFill>
                <a:latin typeface="標楷體" pitchFamily="65" charset="-120"/>
                <a:ea typeface="標楷體" pitchFamily="65" charset="-120"/>
              </a:rPr>
              <a:t>審查作業</a:t>
            </a:r>
            <a:endParaRPr lang="en-US" altLang="zh-TW" dirty="0" smtClean="0">
              <a:solidFill>
                <a:srgbClr val="305480"/>
              </a:solidFill>
              <a:latin typeface="標楷體" pitchFamily="65" charset="-120"/>
              <a:ea typeface="標楷體" pitchFamily="65" charset="-120"/>
            </a:endParaRPr>
          </a:p>
        </p:txBody>
      </p:sp>
      <p:sp>
        <p:nvSpPr>
          <p:cNvPr id="62" name="圓角矩形 61"/>
          <p:cNvSpPr/>
          <p:nvPr/>
        </p:nvSpPr>
        <p:spPr>
          <a:xfrm>
            <a:off x="4932040" y="3167559"/>
            <a:ext cx="1800200" cy="86409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305480"/>
                </a:solidFill>
                <a:latin typeface="標楷體" pitchFamily="65" charset="-120"/>
                <a:ea typeface="標楷體" pitchFamily="65" charset="-120"/>
              </a:rPr>
              <a:t>審查部</a:t>
            </a:r>
            <a:endParaRPr lang="en-US" altLang="zh-TW" dirty="0" smtClean="0">
              <a:solidFill>
                <a:srgbClr val="305480"/>
              </a:solidFill>
              <a:latin typeface="標楷體" pitchFamily="65" charset="-120"/>
              <a:ea typeface="標楷體" pitchFamily="65" charset="-120"/>
            </a:endParaRPr>
          </a:p>
          <a:p>
            <a:pPr algn="ctr"/>
            <a:r>
              <a:rPr lang="zh-TW" altLang="en-US" dirty="0" smtClean="0">
                <a:solidFill>
                  <a:srgbClr val="305480"/>
                </a:solidFill>
                <a:latin typeface="標楷體" pitchFamily="65" charset="-120"/>
                <a:ea typeface="標楷體" pitchFamily="65" charset="-120"/>
              </a:rPr>
              <a:t>撥款作業</a:t>
            </a:r>
            <a:endParaRPr lang="en-US" altLang="zh-TW" dirty="0" smtClean="0">
              <a:solidFill>
                <a:srgbClr val="305480"/>
              </a:solidFill>
              <a:latin typeface="標楷體" pitchFamily="65" charset="-120"/>
              <a:ea typeface="標楷體" pitchFamily="65" charset="-120"/>
            </a:endParaRPr>
          </a:p>
        </p:txBody>
      </p:sp>
      <p:sp>
        <p:nvSpPr>
          <p:cNvPr id="63" name="向右箭號 62"/>
          <p:cNvSpPr/>
          <p:nvPr/>
        </p:nvSpPr>
        <p:spPr>
          <a:xfrm>
            <a:off x="2915816" y="1295351"/>
            <a:ext cx="1728192" cy="288032"/>
          </a:xfrm>
          <a:prstGeom prst="rightArrow">
            <a:avLst/>
          </a:prstGeom>
          <a:solidFill>
            <a:srgbClr val="1A2E46"/>
          </a:solidFill>
          <a:ln>
            <a:solidFill>
              <a:srgbClr val="305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文字方塊 63"/>
          <p:cNvSpPr txBox="1"/>
          <p:nvPr/>
        </p:nvSpPr>
        <p:spPr>
          <a:xfrm>
            <a:off x="3131840" y="1039837"/>
            <a:ext cx="1296144" cy="307777"/>
          </a:xfrm>
          <a:prstGeom prst="rect">
            <a:avLst/>
          </a:prstGeom>
          <a:noFill/>
        </p:spPr>
        <p:txBody>
          <a:bodyPr wrap="square" rtlCol="0">
            <a:spAutoFit/>
          </a:bodyPr>
          <a:lstStyle/>
          <a:p>
            <a:r>
              <a:rPr lang="zh-TW" altLang="en-US" sz="1400" dirty="0" smtClean="0">
                <a:latin typeface="標楷體" pitchFamily="65" charset="-120"/>
                <a:ea typeface="標楷體" pitchFamily="65" charset="-120"/>
              </a:rPr>
              <a:t>下載批次案件</a:t>
            </a:r>
            <a:endParaRPr lang="zh-TW" altLang="en-US" sz="1400" dirty="0">
              <a:latin typeface="標楷體" pitchFamily="65" charset="-120"/>
              <a:ea typeface="標楷體" pitchFamily="65" charset="-120"/>
            </a:endParaRPr>
          </a:p>
        </p:txBody>
      </p:sp>
      <p:sp>
        <p:nvSpPr>
          <p:cNvPr id="65" name="文字方塊 64"/>
          <p:cNvSpPr txBox="1"/>
          <p:nvPr/>
        </p:nvSpPr>
        <p:spPr>
          <a:xfrm>
            <a:off x="3203848" y="1923678"/>
            <a:ext cx="1080120" cy="307777"/>
          </a:xfrm>
          <a:prstGeom prst="rect">
            <a:avLst/>
          </a:prstGeom>
          <a:noFill/>
        </p:spPr>
        <p:txBody>
          <a:bodyPr wrap="square" rtlCol="0">
            <a:spAutoFit/>
          </a:bodyPr>
          <a:lstStyle/>
          <a:p>
            <a:r>
              <a:rPr lang="zh-TW" altLang="en-US" sz="1400" dirty="0" smtClean="0">
                <a:latin typeface="標楷體" pitchFamily="65" charset="-120"/>
                <a:ea typeface="標楷體" pitchFamily="65" charset="-120"/>
              </a:rPr>
              <a:t>審核結果檔</a:t>
            </a:r>
            <a:endParaRPr lang="zh-TW" altLang="en-US" sz="1400" dirty="0">
              <a:latin typeface="標楷體" pitchFamily="65" charset="-120"/>
              <a:ea typeface="標楷體" pitchFamily="65" charset="-120"/>
            </a:endParaRPr>
          </a:p>
        </p:txBody>
      </p:sp>
      <p:sp>
        <p:nvSpPr>
          <p:cNvPr id="66" name="向右箭號 65"/>
          <p:cNvSpPr/>
          <p:nvPr/>
        </p:nvSpPr>
        <p:spPr>
          <a:xfrm rot="933439">
            <a:off x="2871669" y="2837683"/>
            <a:ext cx="1766065" cy="288032"/>
          </a:xfrm>
          <a:prstGeom prst="rightArrow">
            <a:avLst/>
          </a:prstGeom>
          <a:solidFill>
            <a:srgbClr val="1A2E46"/>
          </a:solidFill>
          <a:ln>
            <a:solidFill>
              <a:srgbClr val="305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向右箭號 66"/>
          <p:cNvSpPr/>
          <p:nvPr/>
        </p:nvSpPr>
        <p:spPr>
          <a:xfrm rot="11750838">
            <a:off x="2765314" y="3326040"/>
            <a:ext cx="1728192" cy="2880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文字方塊 67"/>
          <p:cNvSpPr txBox="1"/>
          <p:nvPr/>
        </p:nvSpPr>
        <p:spPr>
          <a:xfrm>
            <a:off x="3707904" y="2591495"/>
            <a:ext cx="1368152" cy="307777"/>
          </a:xfrm>
          <a:prstGeom prst="rect">
            <a:avLst/>
          </a:prstGeom>
          <a:noFill/>
        </p:spPr>
        <p:txBody>
          <a:bodyPr wrap="square" rtlCol="0">
            <a:spAutoFit/>
          </a:bodyPr>
          <a:lstStyle/>
          <a:p>
            <a:r>
              <a:rPr lang="zh-TW" altLang="en-US" sz="1400" dirty="0" smtClean="0">
                <a:latin typeface="標楷體" pitchFamily="65" charset="-120"/>
                <a:ea typeface="標楷體" pitchFamily="65" charset="-120"/>
              </a:rPr>
              <a:t>內政部核可</a:t>
            </a:r>
            <a:endParaRPr lang="zh-TW" altLang="en-US" sz="1400" dirty="0">
              <a:latin typeface="標楷體" pitchFamily="65" charset="-120"/>
              <a:ea typeface="標楷體" pitchFamily="65" charset="-120"/>
            </a:endParaRPr>
          </a:p>
        </p:txBody>
      </p:sp>
      <p:sp>
        <p:nvSpPr>
          <p:cNvPr id="69" name="文字方塊 68"/>
          <p:cNvSpPr txBox="1"/>
          <p:nvPr/>
        </p:nvSpPr>
        <p:spPr>
          <a:xfrm>
            <a:off x="2699792" y="3579862"/>
            <a:ext cx="1368152" cy="307777"/>
          </a:xfrm>
          <a:prstGeom prst="rect">
            <a:avLst/>
          </a:prstGeom>
          <a:noFill/>
        </p:spPr>
        <p:txBody>
          <a:bodyPr wrap="square" rtlCol="0">
            <a:spAutoFit/>
          </a:bodyPr>
          <a:lstStyle/>
          <a:p>
            <a:r>
              <a:rPr lang="zh-TW" altLang="en-US" sz="1400" dirty="0" smtClean="0">
                <a:latin typeface="標楷體" pitchFamily="65" charset="-120"/>
                <a:ea typeface="標楷體" pitchFamily="65" charset="-120"/>
              </a:rPr>
              <a:t>撥款結果檔</a:t>
            </a:r>
            <a:endParaRPr lang="zh-TW" altLang="en-US" sz="1400" dirty="0">
              <a:latin typeface="標楷體" pitchFamily="65" charset="-120"/>
              <a:ea typeface="標楷體" pitchFamily="65" charset="-120"/>
            </a:endParaRPr>
          </a:p>
        </p:txBody>
      </p:sp>
      <p:sp>
        <p:nvSpPr>
          <p:cNvPr id="32" name="圓角矩形 31"/>
          <p:cNvSpPr/>
          <p:nvPr/>
        </p:nvSpPr>
        <p:spPr>
          <a:xfrm>
            <a:off x="6948264" y="2139702"/>
            <a:ext cx="1800200" cy="86409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305480"/>
                </a:solidFill>
                <a:latin typeface="標楷體" pitchFamily="65" charset="-120"/>
                <a:ea typeface="標楷體" pitchFamily="65" charset="-120"/>
              </a:rPr>
              <a:t>各分行審核</a:t>
            </a:r>
            <a:endParaRPr lang="en-US" altLang="zh-TW" dirty="0" smtClean="0">
              <a:solidFill>
                <a:srgbClr val="305480"/>
              </a:solidFill>
              <a:latin typeface="標楷體" pitchFamily="65" charset="-120"/>
              <a:ea typeface="標楷體" pitchFamily="65" charset="-120"/>
            </a:endParaRPr>
          </a:p>
        </p:txBody>
      </p:sp>
      <p:sp>
        <p:nvSpPr>
          <p:cNvPr id="33" name="上彎箭號 32"/>
          <p:cNvSpPr/>
          <p:nvPr/>
        </p:nvSpPr>
        <p:spPr>
          <a:xfrm flipV="1">
            <a:off x="6948264" y="1563638"/>
            <a:ext cx="792088" cy="504056"/>
          </a:xfrm>
          <a:prstGeom prst="bentUp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文字方塊 33"/>
          <p:cNvSpPr txBox="1"/>
          <p:nvPr/>
        </p:nvSpPr>
        <p:spPr>
          <a:xfrm>
            <a:off x="6876256" y="1203598"/>
            <a:ext cx="936104" cy="307777"/>
          </a:xfrm>
          <a:prstGeom prst="rect">
            <a:avLst/>
          </a:prstGeom>
          <a:noFill/>
        </p:spPr>
        <p:txBody>
          <a:bodyPr wrap="square" rtlCol="0">
            <a:spAutoFit/>
          </a:bodyPr>
          <a:lstStyle/>
          <a:p>
            <a:r>
              <a:rPr lang="zh-TW" altLang="en-US" sz="1400" dirty="0" smtClean="0">
                <a:latin typeface="標楷體" pitchFamily="65" charset="-120"/>
                <a:ea typeface="標楷體" pitchFamily="65" charset="-120"/>
              </a:rPr>
              <a:t>上傳檔案</a:t>
            </a:r>
            <a:endParaRPr lang="zh-TW" altLang="en-US" sz="1400" dirty="0">
              <a:latin typeface="標楷體" pitchFamily="65" charset="-120"/>
              <a:ea typeface="標楷體" pitchFamily="65" charset="-12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210588" cy="400110"/>
          </a:xfrm>
          <a:prstGeom prst="rect">
            <a:avLst/>
          </a:prstGeom>
          <a:noFill/>
        </p:spPr>
        <p:txBody>
          <a:bodyPr wrap="none" rtlCol="0">
            <a:spAutoFit/>
          </a:bodyPr>
          <a:lstStyle/>
          <a:p>
            <a:r>
              <a:rPr lang="zh-TW" altLang="en-US" sz="2000" dirty="0" smtClean="0">
                <a:cs typeface="+mn-ea"/>
                <a:sym typeface="+mn-lt"/>
              </a:rPr>
              <a:t>作業流程</a:t>
            </a:r>
            <a:endParaRPr lang="zh-CN" altLang="en-US" sz="2000" dirty="0">
              <a:cs typeface="+mn-ea"/>
              <a:sym typeface="+mn-lt"/>
            </a:endParaRPr>
          </a:p>
        </p:txBody>
      </p:sp>
      <p:pic>
        <p:nvPicPr>
          <p:cNvPr id="17411" name="Picture 3"/>
          <p:cNvPicPr>
            <a:picLocks noChangeAspect="1" noChangeArrowheads="1"/>
          </p:cNvPicPr>
          <p:nvPr/>
        </p:nvPicPr>
        <p:blipFill>
          <a:blip r:embed="rId3" cstate="print"/>
          <a:srcRect/>
          <a:stretch>
            <a:fillRect/>
          </a:stretch>
        </p:blipFill>
        <p:spPr bwMode="auto">
          <a:xfrm>
            <a:off x="1187624" y="771550"/>
            <a:ext cx="6624736" cy="36128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8"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9"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210588" cy="400110"/>
          </a:xfrm>
          <a:prstGeom prst="rect">
            <a:avLst/>
          </a:prstGeom>
          <a:noFill/>
        </p:spPr>
        <p:txBody>
          <a:bodyPr wrap="none" rtlCol="0">
            <a:spAutoFit/>
          </a:bodyPr>
          <a:lstStyle/>
          <a:p>
            <a:r>
              <a:rPr lang="zh-TW" altLang="en-US" sz="2000" dirty="0" smtClean="0">
                <a:cs typeface="+mn-ea"/>
                <a:sym typeface="+mn-lt"/>
              </a:rPr>
              <a:t>程式介面</a:t>
            </a:r>
            <a:endParaRPr lang="zh-CN" altLang="en-US" sz="2000" dirty="0">
              <a:cs typeface="+mn-ea"/>
              <a:sym typeface="+mn-lt"/>
            </a:endParaRPr>
          </a:p>
        </p:txBody>
      </p:sp>
      <p:pic>
        <p:nvPicPr>
          <p:cNvPr id="1026" name="Picture 2"/>
          <p:cNvPicPr>
            <a:picLocks noChangeAspect="1" noChangeArrowheads="1"/>
          </p:cNvPicPr>
          <p:nvPr/>
        </p:nvPicPr>
        <p:blipFill>
          <a:blip r:embed="rId3" cstate="print"/>
          <a:srcRect b="-157"/>
          <a:stretch>
            <a:fillRect/>
          </a:stretch>
        </p:blipFill>
        <p:spPr bwMode="auto">
          <a:xfrm>
            <a:off x="395536" y="699542"/>
            <a:ext cx="6480720" cy="3600400"/>
          </a:xfrm>
          <a:prstGeom prst="rect">
            <a:avLst/>
          </a:prstGeom>
          <a:noFill/>
          <a:ln w="9525">
            <a:noFill/>
            <a:miter lim="800000"/>
            <a:headEnd/>
            <a:tailEnd/>
          </a:ln>
        </p:spPr>
      </p:pic>
      <p:pic>
        <p:nvPicPr>
          <p:cNvPr id="61" name="圖片 60" descr="擷取.PNG"/>
          <p:cNvPicPr>
            <a:picLocks noChangeAspect="1"/>
          </p:cNvPicPr>
          <p:nvPr/>
        </p:nvPicPr>
        <p:blipFill>
          <a:blip r:embed="rId4" cstate="print"/>
          <a:stretch>
            <a:fillRect/>
          </a:stretch>
        </p:blipFill>
        <p:spPr>
          <a:xfrm>
            <a:off x="2843807" y="2643758"/>
            <a:ext cx="6108011" cy="1944216"/>
          </a:xfrm>
          <a:prstGeom prst="rect">
            <a:avLst/>
          </a:prstGeom>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
          <p:cNvGrpSpPr/>
          <p:nvPr/>
        </p:nvGrpSpPr>
        <p:grpSpPr>
          <a:xfrm rot="16200000">
            <a:off x="140999" y="2271331"/>
            <a:ext cx="2741895" cy="3043516"/>
            <a:chOff x="0" y="1"/>
            <a:chExt cx="2123058" cy="2356604"/>
          </a:xfrm>
        </p:grpSpPr>
        <p:sp>
          <p:nvSpPr>
            <p:cNvPr id="5" name="等腰三角形 4"/>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21"/>
          <p:cNvGrpSpPr/>
          <p:nvPr/>
        </p:nvGrpSpPr>
        <p:grpSpPr>
          <a:xfrm rot="5400000">
            <a:off x="7497351" y="-83191"/>
            <a:ext cx="1583818" cy="1758045"/>
            <a:chOff x="0" y="1"/>
            <a:chExt cx="2123058" cy="2356604"/>
          </a:xfrm>
        </p:grpSpPr>
        <p:sp>
          <p:nvSpPr>
            <p:cNvPr id="23" name="等腰三角形 22"/>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TextBox 7">
            <a:extLst>
              <a:ext uri="{FF2B5EF4-FFF2-40B4-BE49-F238E27FC236}">
                <a16:creationId xmlns:a16="http://schemas.microsoft.com/office/drawing/2014/main" xmlns="" id="{BDE0C5CE-00B3-4265-A611-DD8B2D85C94A}"/>
              </a:ext>
            </a:extLst>
          </p:cNvPr>
          <p:cNvSpPr txBox="1"/>
          <p:nvPr/>
        </p:nvSpPr>
        <p:spPr>
          <a:xfrm>
            <a:off x="2051720" y="2283718"/>
            <a:ext cx="4997594" cy="584775"/>
          </a:xfrm>
          <a:prstGeom prst="rect">
            <a:avLst/>
          </a:prstGeom>
          <a:noFill/>
        </p:spPr>
        <p:txBody>
          <a:bodyPr wrap="square" rtlCol="0">
            <a:spAutoFit/>
          </a:bodyPr>
          <a:lstStyle/>
          <a:p>
            <a:pPr algn="ctr"/>
            <a:r>
              <a:rPr lang="zh-TW" altLang="en-US" sz="3200" dirty="0" smtClean="0">
                <a:solidFill>
                  <a:srgbClr val="273045"/>
                </a:solidFill>
                <a:cs typeface="+mn-ea"/>
                <a:sym typeface="+mn-lt"/>
              </a:rPr>
              <a:t>審核檔上傳作業</a:t>
            </a:r>
            <a:endParaRPr lang="zh-CN" altLang="en-US" sz="3200" dirty="0">
              <a:solidFill>
                <a:srgbClr val="273045"/>
              </a:solidFill>
              <a:cs typeface="+mn-ea"/>
              <a:sym typeface="+mn-lt"/>
            </a:endParaRPr>
          </a:p>
        </p:txBody>
      </p:sp>
      <p:sp>
        <p:nvSpPr>
          <p:cNvPr id="42" name="矩形 41"/>
          <p:cNvSpPr/>
          <p:nvPr/>
        </p:nvSpPr>
        <p:spPr>
          <a:xfrm>
            <a:off x="4176008" y="1419622"/>
            <a:ext cx="756032" cy="756032"/>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PART   </a:t>
            </a:r>
            <a:r>
              <a:rPr lang="en-US" altLang="zh-CN" dirty="0" smtClean="0">
                <a:solidFill>
                  <a:schemeClr val="bg1"/>
                </a:solidFill>
                <a:cs typeface="+mn-ea"/>
                <a:sym typeface="+mn-lt"/>
              </a:rPr>
              <a:t>0</a:t>
            </a:r>
            <a:r>
              <a:rPr lang="en-US" altLang="zh-TW" dirty="0" smtClean="0">
                <a:solidFill>
                  <a:schemeClr val="bg1"/>
                </a:solidFill>
                <a:cs typeface="+mn-ea"/>
                <a:sym typeface="+mn-lt"/>
              </a:rPr>
              <a:t>2</a:t>
            </a:r>
            <a:endParaRPr lang="zh-CN" altLang="en-US" dirty="0">
              <a:solidFill>
                <a:schemeClr val="bg1"/>
              </a:solidFill>
              <a:cs typeface="+mn-ea"/>
              <a:sym typeface="+mn-lt"/>
            </a:endParaRPr>
          </a:p>
        </p:txBody>
      </p:sp>
      <p:grpSp>
        <p:nvGrpSpPr>
          <p:cNvPr id="22" name="组合 43"/>
          <p:cNvGrpSpPr/>
          <p:nvPr/>
        </p:nvGrpSpPr>
        <p:grpSpPr>
          <a:xfrm>
            <a:off x="5623896" y="1189824"/>
            <a:ext cx="790918" cy="918236"/>
            <a:chOff x="3288977" y="-263355"/>
            <a:chExt cx="1237092" cy="1436232"/>
          </a:xfrm>
        </p:grpSpPr>
        <p:cxnSp>
          <p:nvCxnSpPr>
            <p:cNvPr id="45" name="直接连接符 44"/>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V="1">
            <a:off x="2615861" y="2582096"/>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45189" y="695476"/>
            <a:ext cx="1426294" cy="215444"/>
          </a:xfrm>
          <a:prstGeom prst="rect">
            <a:avLst/>
          </a:prstGeom>
          <a:noFill/>
        </p:spPr>
        <p:txBody>
          <a:bodyPr wrap="square" rtlCol="0">
            <a:spAutoFit/>
          </a:bodyPr>
          <a:lstStyle/>
          <a:p>
            <a:r>
              <a:rPr lang="en-US" altLang="zh-CN" sz="800" dirty="0">
                <a:solidFill>
                  <a:srgbClr val="FFFFFF"/>
                </a:solidFill>
              </a:rPr>
              <a:t>https://www.ypppt.com/</a:t>
            </a:r>
            <a:endParaRPr lang="zh-CN" altLang="en-US" sz="800" dirty="0">
              <a:solidFill>
                <a:srgbClr val="FFFFFF"/>
              </a:solidFill>
            </a:endParaRPr>
          </a:p>
        </p:txBody>
      </p:sp>
    </p:spTree>
    <p:extLst>
      <p:ext uri="{BB962C8B-B14F-4D97-AF65-F5344CB8AC3E}">
        <p14:creationId xmlns="" xmlns:p14="http://schemas.microsoft.com/office/powerpoint/2010/main" val="2535270724"/>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print"/>
          <a:srcRect/>
          <a:stretch>
            <a:fillRect/>
          </a:stretch>
        </p:blipFill>
        <p:spPr bwMode="auto">
          <a:xfrm>
            <a:off x="251520" y="699542"/>
            <a:ext cx="7891257" cy="3672408"/>
          </a:xfrm>
          <a:prstGeom prst="rect">
            <a:avLst/>
          </a:prstGeom>
          <a:noFill/>
          <a:ln w="9525">
            <a:noFill/>
            <a:miter lim="800000"/>
            <a:headEnd/>
            <a:tailEnd/>
          </a:ln>
        </p:spPr>
      </p:pic>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467068" cy="400110"/>
          </a:xfrm>
          <a:prstGeom prst="rect">
            <a:avLst/>
          </a:prstGeom>
          <a:noFill/>
        </p:spPr>
        <p:txBody>
          <a:bodyPr wrap="none" rtlCol="0">
            <a:spAutoFit/>
          </a:bodyPr>
          <a:lstStyle/>
          <a:p>
            <a:r>
              <a:rPr lang="zh-TW" altLang="en-US" sz="2000" dirty="0" smtClean="0">
                <a:cs typeface="+mn-ea"/>
                <a:sym typeface="+mn-lt"/>
              </a:rPr>
              <a:t>審核檔轉檔</a:t>
            </a:r>
            <a:endParaRPr lang="zh-CN" altLang="en-US" sz="2000" dirty="0">
              <a:cs typeface="+mn-ea"/>
              <a:sym typeface="+mn-lt"/>
            </a:endParaRPr>
          </a:p>
        </p:txBody>
      </p:sp>
      <p:grpSp>
        <p:nvGrpSpPr>
          <p:cNvPr id="27" name="群組 26"/>
          <p:cNvGrpSpPr/>
          <p:nvPr/>
        </p:nvGrpSpPr>
        <p:grpSpPr>
          <a:xfrm>
            <a:off x="2048892" y="2571750"/>
            <a:ext cx="7059612" cy="2304256"/>
            <a:chOff x="971600" y="1347614"/>
            <a:chExt cx="7239124" cy="2304256"/>
          </a:xfrm>
        </p:grpSpPr>
        <p:pic>
          <p:nvPicPr>
            <p:cNvPr id="24" name="圖片 23" descr="擷取.PNG"/>
            <p:cNvPicPr>
              <a:picLocks noChangeAspect="1"/>
            </p:cNvPicPr>
            <p:nvPr/>
          </p:nvPicPr>
          <p:blipFill>
            <a:blip r:embed="rId4" cstate="print"/>
            <a:stretch>
              <a:fillRect/>
            </a:stretch>
          </p:blipFill>
          <p:spPr>
            <a:xfrm>
              <a:off x="971600" y="1347614"/>
              <a:ext cx="7239124" cy="2304256"/>
            </a:xfrm>
            <a:prstGeom prst="rect">
              <a:avLst/>
            </a:prstGeom>
          </p:spPr>
        </p:pic>
        <p:sp>
          <p:nvSpPr>
            <p:cNvPr id="25" name="向上箭號 24"/>
            <p:cNvSpPr/>
            <p:nvPr/>
          </p:nvSpPr>
          <p:spPr>
            <a:xfrm rot="19138584">
              <a:off x="2709466" y="2307516"/>
              <a:ext cx="288032" cy="576064"/>
            </a:xfrm>
            <a:prstGeom prst="up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8"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9"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467068" cy="400110"/>
          </a:xfrm>
          <a:prstGeom prst="rect">
            <a:avLst/>
          </a:prstGeom>
          <a:noFill/>
        </p:spPr>
        <p:txBody>
          <a:bodyPr wrap="none" rtlCol="0">
            <a:spAutoFit/>
          </a:bodyPr>
          <a:lstStyle/>
          <a:p>
            <a:r>
              <a:rPr lang="zh-TW" altLang="en-US" sz="2000" dirty="0" smtClean="0">
                <a:cs typeface="+mn-ea"/>
                <a:sym typeface="+mn-lt"/>
              </a:rPr>
              <a:t>審核檔轉檔</a:t>
            </a:r>
            <a:endParaRPr lang="zh-CN" altLang="en-US" sz="2000" dirty="0">
              <a:cs typeface="+mn-ea"/>
              <a:sym typeface="+mn-lt"/>
            </a:endParaRPr>
          </a:p>
        </p:txBody>
      </p:sp>
      <p:pic>
        <p:nvPicPr>
          <p:cNvPr id="60" name="圖片 59" descr="擷取.PNG"/>
          <p:cNvPicPr>
            <a:picLocks noChangeAspect="1"/>
          </p:cNvPicPr>
          <p:nvPr/>
        </p:nvPicPr>
        <p:blipFill>
          <a:blip r:embed="rId3" cstate="print"/>
          <a:stretch>
            <a:fillRect/>
          </a:stretch>
        </p:blipFill>
        <p:spPr>
          <a:xfrm>
            <a:off x="3473703" y="0"/>
            <a:ext cx="4626689" cy="5143500"/>
          </a:xfrm>
          <a:prstGeom prst="rect">
            <a:avLst/>
          </a:prstGeom>
          <a:ln>
            <a:solidFill>
              <a:schemeClr val="tx1"/>
            </a:solidFill>
          </a:ln>
        </p:spPr>
      </p:pic>
      <p:grpSp>
        <p:nvGrpSpPr>
          <p:cNvPr id="64" name="群組 63"/>
          <p:cNvGrpSpPr/>
          <p:nvPr/>
        </p:nvGrpSpPr>
        <p:grpSpPr>
          <a:xfrm>
            <a:off x="467544" y="987574"/>
            <a:ext cx="3024336" cy="3843427"/>
            <a:chOff x="467544" y="987574"/>
            <a:chExt cx="3024336" cy="3843427"/>
          </a:xfrm>
        </p:grpSpPr>
        <p:pic>
          <p:nvPicPr>
            <p:cNvPr id="62" name="圖片 61" descr="擷取.PNG"/>
            <p:cNvPicPr>
              <a:picLocks noChangeAspect="1"/>
            </p:cNvPicPr>
            <p:nvPr/>
          </p:nvPicPr>
          <p:blipFill>
            <a:blip r:embed="rId4" cstate="print"/>
            <a:stretch>
              <a:fillRect/>
            </a:stretch>
          </p:blipFill>
          <p:spPr>
            <a:xfrm>
              <a:off x="467544" y="987574"/>
              <a:ext cx="3024336" cy="3843427"/>
            </a:xfrm>
            <a:prstGeom prst="rect">
              <a:avLst/>
            </a:prstGeom>
          </p:spPr>
        </p:pic>
        <p:sp>
          <p:nvSpPr>
            <p:cNvPr id="63" name="矩形 62"/>
            <p:cNvSpPr/>
            <p:nvPr/>
          </p:nvSpPr>
          <p:spPr>
            <a:xfrm>
              <a:off x="1619672" y="1707654"/>
              <a:ext cx="360040" cy="30963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467068" cy="400110"/>
          </a:xfrm>
          <a:prstGeom prst="rect">
            <a:avLst/>
          </a:prstGeom>
          <a:noFill/>
        </p:spPr>
        <p:txBody>
          <a:bodyPr wrap="none" rtlCol="0">
            <a:spAutoFit/>
          </a:bodyPr>
          <a:lstStyle/>
          <a:p>
            <a:r>
              <a:rPr lang="zh-TW" altLang="en-US" sz="2000" dirty="0" smtClean="0">
                <a:cs typeface="+mn-ea"/>
                <a:sym typeface="+mn-lt"/>
              </a:rPr>
              <a:t>審核檔轉檔</a:t>
            </a:r>
            <a:endParaRPr lang="zh-CN" altLang="en-US" sz="2000" dirty="0">
              <a:cs typeface="+mn-ea"/>
              <a:sym typeface="+mn-lt"/>
            </a:endParaRPr>
          </a:p>
        </p:txBody>
      </p:sp>
      <p:grpSp>
        <p:nvGrpSpPr>
          <p:cNvPr id="24" name="群組 23"/>
          <p:cNvGrpSpPr/>
          <p:nvPr/>
        </p:nvGrpSpPr>
        <p:grpSpPr>
          <a:xfrm>
            <a:off x="577614" y="1059582"/>
            <a:ext cx="3058282" cy="3672408"/>
            <a:chOff x="395536" y="1059582"/>
            <a:chExt cx="3058282" cy="3672408"/>
          </a:xfrm>
        </p:grpSpPr>
        <p:pic>
          <p:nvPicPr>
            <p:cNvPr id="22" name="圖片 21" descr="擷取.PNG"/>
            <p:cNvPicPr>
              <a:picLocks noChangeAspect="1"/>
            </p:cNvPicPr>
            <p:nvPr/>
          </p:nvPicPr>
          <p:blipFill>
            <a:blip r:embed="rId3" cstate="print"/>
            <a:stretch>
              <a:fillRect/>
            </a:stretch>
          </p:blipFill>
          <p:spPr>
            <a:xfrm>
              <a:off x="395536" y="1059582"/>
              <a:ext cx="3058282" cy="3672408"/>
            </a:xfrm>
            <a:prstGeom prst="rect">
              <a:avLst/>
            </a:prstGeom>
          </p:spPr>
        </p:pic>
        <p:sp>
          <p:nvSpPr>
            <p:cNvPr id="23" name="矩形 22"/>
            <p:cNvSpPr/>
            <p:nvPr/>
          </p:nvSpPr>
          <p:spPr>
            <a:xfrm>
              <a:off x="1619672" y="1347614"/>
              <a:ext cx="360040" cy="30963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7" name="群組 26"/>
          <p:cNvGrpSpPr/>
          <p:nvPr/>
        </p:nvGrpSpPr>
        <p:grpSpPr>
          <a:xfrm>
            <a:off x="3724994" y="1037456"/>
            <a:ext cx="4951462" cy="2038350"/>
            <a:chOff x="3419872" y="699542"/>
            <a:chExt cx="4735438" cy="2038350"/>
          </a:xfrm>
        </p:grpSpPr>
        <p:pic>
          <p:nvPicPr>
            <p:cNvPr id="18434" name="Picture 2"/>
            <p:cNvPicPr>
              <a:picLocks noChangeAspect="1" noChangeArrowheads="1"/>
            </p:cNvPicPr>
            <p:nvPr/>
          </p:nvPicPr>
          <p:blipFill>
            <a:blip r:embed="rId4" cstate="print"/>
            <a:srcRect r="42695"/>
            <a:stretch>
              <a:fillRect/>
            </a:stretch>
          </p:blipFill>
          <p:spPr bwMode="auto">
            <a:xfrm>
              <a:off x="3419872" y="699542"/>
              <a:ext cx="3672408" cy="2038350"/>
            </a:xfrm>
            <a:prstGeom prst="rect">
              <a:avLst/>
            </a:prstGeom>
            <a:noFill/>
            <a:ln w="9525">
              <a:noFill/>
              <a:miter lim="800000"/>
              <a:headEnd/>
              <a:tailEnd/>
            </a:ln>
          </p:spPr>
        </p:pic>
        <p:pic>
          <p:nvPicPr>
            <p:cNvPr id="26" name="Picture 2"/>
            <p:cNvPicPr>
              <a:picLocks noChangeAspect="1" noChangeArrowheads="1"/>
            </p:cNvPicPr>
            <p:nvPr/>
          </p:nvPicPr>
          <p:blipFill>
            <a:blip r:embed="rId4" cstate="print"/>
            <a:srcRect l="87151"/>
            <a:stretch>
              <a:fillRect/>
            </a:stretch>
          </p:blipFill>
          <p:spPr bwMode="auto">
            <a:xfrm>
              <a:off x="7092280" y="699542"/>
              <a:ext cx="1063030" cy="2038350"/>
            </a:xfrm>
            <a:prstGeom prst="rect">
              <a:avLst/>
            </a:prstGeom>
            <a:noFill/>
            <a:ln w="9525">
              <a:noFill/>
              <a:miter lim="800000"/>
              <a:headEnd/>
              <a:tailEnd/>
            </a:ln>
          </p:spPr>
        </p:pic>
      </p:gr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9B178935-7D4C-40D6-A447-863E4BF2F5E4"/>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G:\冰山下的火种（4） 4月8号\17893723"/>
  <p:tag name="ISPRING_PRESENTATION_TITLE" val="5c0e649450be3"/>
  <p:tag name="ISPRING_FIRST_PUBLISH"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i3oqa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1377</Words>
  <Application>Microsoft Office PowerPoint</Application>
  <PresentationFormat>如螢幕大小 (16:9)</PresentationFormat>
  <Paragraphs>90</Paragraphs>
  <Slides>24</Slides>
  <Notes>24</Notes>
  <HiddenSlides>0</HiddenSlides>
  <MMClips>0</MMClips>
  <ScaleCrop>false</ScaleCrop>
  <HeadingPairs>
    <vt:vector size="4" baseType="variant">
      <vt:variant>
        <vt:lpstr>佈景主題</vt:lpstr>
      </vt:variant>
      <vt:variant>
        <vt:i4>2</vt:i4>
      </vt:variant>
      <vt:variant>
        <vt:lpstr>投影片標題</vt:lpstr>
      </vt:variant>
      <vt:variant>
        <vt:i4>24</vt:i4>
      </vt:variant>
    </vt:vector>
  </HeadingPairs>
  <TitlesOfParts>
    <vt:vector size="26" baseType="lpstr">
      <vt:lpstr>第一PPT，www.1ppt.com</vt:lpstr>
      <vt:lpstr>自定义设计方案</vt:lpstr>
      <vt:lpstr>投影片 1</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lpstr>投影片 21</vt:lpstr>
      <vt:lpstr>投影片 22</vt:lpstr>
      <vt:lpstr>投影片 23</vt:lpstr>
      <vt:lpstr>投影片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keywords/>
  <dc:description/>
  <cp:lastModifiedBy/>
  <cp:revision>1</cp:revision>
  <dcterms:created xsi:type="dcterms:W3CDTF">2018-12-07T09:49:01Z</dcterms:created>
  <dcterms:modified xsi:type="dcterms:W3CDTF">2023-09-07T03:20:06Z</dcterms:modified>
</cp:coreProperties>
</file>