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7"/>
  </p:handoutMasterIdLst>
  <p:sldIdLst>
    <p:sldId id="256" r:id="rId3"/>
    <p:sldId id="257" r:id="rId4"/>
    <p:sldId id="258" r:id="rId5"/>
    <p:sldId id="261" r:id="rId6"/>
    <p:sldId id="262" r:id="rId8"/>
    <p:sldId id="263" r:id="rId9"/>
    <p:sldId id="268" r:id="rId10"/>
    <p:sldId id="269" r:id="rId11"/>
    <p:sldId id="270" r:id="rId12"/>
    <p:sldId id="271" r:id="rId13"/>
    <p:sldId id="273" r:id="rId14"/>
    <p:sldId id="277" r:id="rId15"/>
    <p:sldId id="27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6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437640" y="2115820"/>
            <a:ext cx="1845310" cy="1732280"/>
            <a:chOff x="2264" y="3080"/>
            <a:chExt cx="2906" cy="2728"/>
          </a:xfrm>
        </p:grpSpPr>
        <p:grpSp>
          <p:nvGrpSpPr>
            <p:cNvPr id="14" name="Group 13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999230" y="2115820"/>
            <a:ext cx="1845310" cy="1732280"/>
            <a:chOff x="2264" y="3080"/>
            <a:chExt cx="2906" cy="2728"/>
          </a:xfrm>
        </p:grpSpPr>
        <p:grpSp>
          <p:nvGrpSpPr>
            <p:cNvPr id="27" name="Group 26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60185" y="2115820"/>
            <a:ext cx="1845310" cy="1732280"/>
            <a:chOff x="2264" y="3080"/>
            <a:chExt cx="2906" cy="2728"/>
          </a:xfrm>
        </p:grpSpPr>
        <p:grpSp>
          <p:nvGrpSpPr>
            <p:cNvPr id="38" name="Group 37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128125" y="2115820"/>
            <a:ext cx="1845310" cy="1732280"/>
            <a:chOff x="2264" y="3080"/>
            <a:chExt cx="2906" cy="2728"/>
          </a:xfrm>
        </p:grpSpPr>
        <p:grpSp>
          <p:nvGrpSpPr>
            <p:cNvPr id="60" name="Group 59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V="true">
            <a:off x="328358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true" flipV="true">
            <a:off x="3283585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true" flipV="true">
            <a:off x="5844540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584517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true" flipV="true">
            <a:off x="8406130" y="227139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true">
            <a:off x="8412480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9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4”</a:t>
            </a:r>
            <a:endParaRPr lang="en-US" altLang="en-US"/>
          </a:p>
        </p:txBody>
      </p:sp>
      <p:sp>
        <p:nvSpPr>
          <p:cNvPr id="79" name="Rectangle 78"/>
          <p:cNvSpPr/>
          <p:nvPr/>
        </p:nvSpPr>
        <p:spPr>
          <a:xfrm>
            <a:off x="526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5”</a:t>
            </a:r>
            <a:endParaRPr lang="en-US" altLang="en-US"/>
          </a:p>
        </p:txBody>
      </p:sp>
      <p:sp>
        <p:nvSpPr>
          <p:cNvPr id="80" name="Rectangle 79"/>
          <p:cNvSpPr/>
          <p:nvPr/>
        </p:nvSpPr>
        <p:spPr>
          <a:xfrm>
            <a:off x="654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6”</a:t>
            </a:r>
            <a:endParaRPr lang="en-US" altLang="en-US"/>
          </a:p>
        </p:txBody>
      </p:sp>
      <p:sp>
        <p:nvSpPr>
          <p:cNvPr id="81" name="Rectangle 80"/>
          <p:cNvSpPr/>
          <p:nvPr/>
        </p:nvSpPr>
        <p:spPr>
          <a:xfrm>
            <a:off x="781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7”</a:t>
            </a:r>
            <a:endParaRPr lang="en-US" altLang="en-US"/>
          </a:p>
        </p:txBody>
      </p:sp>
      <p:sp>
        <p:nvSpPr>
          <p:cNvPr id="82" name="Rectangle 81"/>
          <p:cNvSpPr/>
          <p:nvPr/>
        </p:nvSpPr>
        <p:spPr>
          <a:xfrm>
            <a:off x="272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name</a:t>
            </a:r>
            <a:endParaRPr lang="en-US" altLang="en-US"/>
          </a:p>
        </p:txBody>
      </p:sp>
      <p:sp>
        <p:nvSpPr>
          <p:cNvPr id="83" name="Text Box 82"/>
          <p:cNvSpPr txBox="true"/>
          <p:nvPr/>
        </p:nvSpPr>
        <p:spPr>
          <a:xfrm>
            <a:off x="1437640" y="4448810"/>
            <a:ext cx="323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first(global variable)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84" name="Elbow Connector 83"/>
          <p:cNvCxnSpPr>
            <a:stCxn id="83" idx="1"/>
            <a:endCxn id="8" idx="1"/>
          </p:cNvCxnSpPr>
          <p:nvPr/>
        </p:nvCxnSpPr>
        <p:spPr>
          <a:xfrm rot="10800000">
            <a:off x="1437640" y="2341245"/>
            <a:ext cx="3175" cy="230060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5" name="Group 104"/>
          <p:cNvGrpSpPr/>
          <p:nvPr/>
        </p:nvGrpSpPr>
        <p:grpSpPr>
          <a:xfrm>
            <a:off x="2122170" y="1417955"/>
            <a:ext cx="2277110" cy="3031490"/>
            <a:chOff x="1482" y="1697"/>
            <a:chExt cx="2287" cy="4774"/>
          </a:xfrm>
        </p:grpSpPr>
        <p:sp>
          <p:nvSpPr>
            <p:cNvPr id="2" name="Rectangle 1"/>
            <p:cNvSpPr/>
            <p:nvPr/>
          </p:nvSpPr>
          <p:spPr>
            <a:xfrm>
              <a:off x="148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8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8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atoi_got + 0x22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retq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82" y="510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86" y="5789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2" y="169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aphicFrame>
        <p:nvGraphicFramePr>
          <p:cNvPr id="8" name="Table 7"/>
          <p:cNvGraphicFramePr/>
          <p:nvPr/>
        </p:nvGraphicFramePr>
        <p:xfrm>
          <a:off x="6722110" y="1802130"/>
          <a:ext cx="3246120" cy="28289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3246120"/>
              </a:tblGrid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leave </a:t>
                      </a:r>
                      <a:r>
                        <a:rPr lang="en-US" altLang="en-US" sz="1800">
                          <a:solidFill>
                            <a:srgbClr val="FF0000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  <a:sym typeface="+mn-ea"/>
                        </a:rPr>
                        <a:t>ret(del func)</a:t>
                      </a:r>
                      <a:endParaRPr lang="en-US" altLang="en-US" sz="1800">
                        <a:solidFill>
                          <a:srgbClr val="FF0000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  <a:sym typeface="+mn-ea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下面回到主函数继续输入choice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my_read(&amp;choice, 0x15u)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switch( atoi( &amp;choice) )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9" name="Text Box 8"/>
          <p:cNvSpPr txBox="true"/>
          <p:nvPr/>
        </p:nvSpPr>
        <p:spPr>
          <a:xfrm>
            <a:off x="680085" y="274701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9" idx="3"/>
            <a:endCxn id="17" idx="1"/>
          </p:cNvCxnSpPr>
          <p:nvPr/>
        </p:nvCxnSpPr>
        <p:spPr>
          <a:xfrm>
            <a:off x="1248410" y="2931160"/>
            <a:ext cx="8737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"/>
          <p:cNvSpPr/>
          <p:nvPr/>
        </p:nvSpPr>
        <p:spPr>
          <a:xfrm>
            <a:off x="710565" y="104584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0565" y="1045845"/>
            <a:ext cx="2532380" cy="866140"/>
            <a:chOff x="1119" y="965"/>
            <a:chExt cx="3988" cy="1364"/>
          </a:xfrm>
        </p:grpSpPr>
        <p:sp>
          <p:nvSpPr>
            <p:cNvPr id="37" name="Rectangle 3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ebp-0x20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31" y="965"/>
              <a:ext cx="2276" cy="13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choice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565" y="1913890"/>
            <a:ext cx="2532380" cy="433070"/>
            <a:chOff x="1119" y="1647"/>
            <a:chExt cx="3988" cy="682"/>
          </a:xfrm>
        </p:grpSpPr>
        <p:sp>
          <p:nvSpPr>
            <p:cNvPr id="49" name="Rectangle 4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0565" y="2346960"/>
            <a:ext cx="2532380" cy="433070"/>
            <a:chOff x="1119" y="1647"/>
            <a:chExt cx="3988" cy="682"/>
          </a:xfrm>
        </p:grpSpPr>
        <p:sp>
          <p:nvSpPr>
            <p:cNvPr id="53" name="Rectangle 52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0565" y="2780030"/>
            <a:ext cx="2532380" cy="865505"/>
            <a:chOff x="1119" y="1647"/>
            <a:chExt cx="3988" cy="1363"/>
          </a:xfrm>
        </p:grpSpPr>
        <p:sp>
          <p:nvSpPr>
            <p:cNvPr id="57" name="Rectangle 5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ebp-0x0C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31" y="1647"/>
              <a:ext cx="2276" cy="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cookie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10565" y="321246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10565" y="3645535"/>
            <a:ext cx="2532380" cy="433070"/>
            <a:chOff x="1119" y="1647"/>
            <a:chExt cx="3988" cy="682"/>
          </a:xfrm>
        </p:grpSpPr>
        <p:sp>
          <p:nvSpPr>
            <p:cNvPr id="65" name="Rectangle 64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65" y="4078605"/>
            <a:ext cx="2532380" cy="433070"/>
            <a:chOff x="1119" y="1647"/>
            <a:chExt cx="3988" cy="682"/>
          </a:xfrm>
        </p:grpSpPr>
        <p:sp>
          <p:nvSpPr>
            <p:cNvPr id="69" name="Rectangle 6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ebp-0x04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11200" y="451167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8320" y="451167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1200" y="494474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98320" y="494474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33420" y="4944745"/>
            <a:ext cx="218567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 </a:t>
            </a:r>
            <a:r>
              <a:rPr lang="" altLang="en-US" sz="1600">
                <a:latin typeface="YaHei Consolas Hybrid" panose="020B0509020204020204" charset="-122"/>
                <a:ea typeface="YaHei Consolas Hybrid" panose="020B0509020204020204" charset="-122"/>
              </a:rPr>
              <a:t>+</a:t>
            </a:r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 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33420" y="1045845"/>
            <a:ext cx="217487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722110" y="1802130"/>
          <a:ext cx="3246120" cy="28289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3246120"/>
              </a:tblGrid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leave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  <a:sym typeface="+mn-ea"/>
                        </a:rPr>
                        <a:t>ret(del func)</a:t>
                      </a:r>
                      <a:endParaRPr lang="en-US" altLang="en-US" sz="1800">
                        <a:solidFill>
                          <a:schemeClr val="tx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  <a:sym typeface="+mn-ea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下面回到主函数继续输入choice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my_read(&amp;choice, 0x15u)</a:t>
                      </a:r>
                      <a:endParaRPr lang="en-US" altLang="en-US">
                        <a:solidFill>
                          <a:srgbClr val="FF0000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switch( atoi( &amp;choice) )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"/>
          <p:cNvSpPr/>
          <p:nvPr/>
        </p:nvSpPr>
        <p:spPr>
          <a:xfrm>
            <a:off x="710565" y="104584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0565" y="1045845"/>
            <a:ext cx="2532380" cy="866140"/>
            <a:chOff x="1119" y="965"/>
            <a:chExt cx="3988" cy="1364"/>
          </a:xfrm>
        </p:grpSpPr>
        <p:sp>
          <p:nvSpPr>
            <p:cNvPr id="37" name="Rectangle 3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ebp-0x20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31" y="965"/>
              <a:ext cx="2276" cy="13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system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565" y="1913890"/>
            <a:ext cx="2532380" cy="433070"/>
            <a:chOff x="1119" y="1647"/>
            <a:chExt cx="3988" cy="682"/>
          </a:xfrm>
        </p:grpSpPr>
        <p:sp>
          <p:nvSpPr>
            <p:cNvPr id="49" name="Rectangle 4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||sh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0565" y="2346960"/>
            <a:ext cx="2532380" cy="433070"/>
            <a:chOff x="1119" y="1647"/>
            <a:chExt cx="3988" cy="682"/>
          </a:xfrm>
        </p:grpSpPr>
        <p:sp>
          <p:nvSpPr>
            <p:cNvPr id="53" name="Rectangle 52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0565" y="2780030"/>
            <a:ext cx="2532380" cy="865505"/>
            <a:chOff x="1119" y="1647"/>
            <a:chExt cx="3988" cy="1363"/>
          </a:xfrm>
        </p:grpSpPr>
        <p:sp>
          <p:nvSpPr>
            <p:cNvPr id="57" name="Rectangle 5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ebp-0x0C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31" y="1647"/>
              <a:ext cx="2276" cy="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cookie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10565" y="321246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10565" y="3645535"/>
            <a:ext cx="2532380" cy="433070"/>
            <a:chOff x="1119" y="1647"/>
            <a:chExt cx="3988" cy="682"/>
          </a:xfrm>
        </p:grpSpPr>
        <p:sp>
          <p:nvSpPr>
            <p:cNvPr id="65" name="Rectangle 64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65" y="4078605"/>
            <a:ext cx="2532380" cy="433070"/>
            <a:chOff x="1119" y="1647"/>
            <a:chExt cx="3988" cy="682"/>
          </a:xfrm>
        </p:grpSpPr>
        <p:sp>
          <p:nvSpPr>
            <p:cNvPr id="69" name="Rectangle 6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ebp-0x04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11200" y="451167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8320" y="451167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1200" y="494474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98320" y="494474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33420" y="4944745"/>
            <a:ext cx="218567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 </a:t>
            </a:r>
            <a:r>
              <a:rPr lang="" altLang="en-US" sz="1600">
                <a:latin typeface="YaHei Consolas Hybrid" panose="020B0509020204020204" charset="-122"/>
                <a:ea typeface="YaHei Consolas Hybrid" panose="020B0509020204020204" charset="-122"/>
              </a:rPr>
              <a:t>+</a:t>
            </a:r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 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33420" y="1045845"/>
            <a:ext cx="217487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6722110" y="1802130"/>
          <a:ext cx="3246120" cy="28289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3246120"/>
              </a:tblGrid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leave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  <a:sym typeface="+mn-ea"/>
                        </a:rPr>
                        <a:t>ret(del func)</a:t>
                      </a:r>
                      <a:endParaRPr lang="en-US" altLang="en-US" sz="1800">
                        <a:solidFill>
                          <a:schemeClr val="tx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  <a:sym typeface="+mn-ea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下面回到主函数继续输入choice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my_read(&amp;choice, 0x15u)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switch( atoi( &amp;choice) )</a:t>
                      </a:r>
                      <a:endParaRPr lang="en-US" altLang="en-US">
                        <a:solidFill>
                          <a:srgbClr val="FF0000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"/>
          <p:cNvSpPr/>
          <p:nvPr/>
        </p:nvSpPr>
        <p:spPr>
          <a:xfrm>
            <a:off x="710565" y="104584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0565" y="1045845"/>
            <a:ext cx="2532380" cy="866140"/>
            <a:chOff x="1119" y="965"/>
            <a:chExt cx="3988" cy="1364"/>
          </a:xfrm>
        </p:grpSpPr>
        <p:sp>
          <p:nvSpPr>
            <p:cNvPr id="37" name="Rectangle 3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ebp-0x20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31" y="965"/>
              <a:ext cx="2276" cy="13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system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565" y="1913890"/>
            <a:ext cx="2532380" cy="433070"/>
            <a:chOff x="1119" y="1647"/>
            <a:chExt cx="3988" cy="682"/>
          </a:xfrm>
        </p:grpSpPr>
        <p:sp>
          <p:nvSpPr>
            <p:cNvPr id="49" name="Rectangle 4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||sh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0565" y="2346960"/>
            <a:ext cx="2532380" cy="433070"/>
            <a:chOff x="1119" y="1647"/>
            <a:chExt cx="3988" cy="682"/>
          </a:xfrm>
        </p:grpSpPr>
        <p:sp>
          <p:nvSpPr>
            <p:cNvPr id="53" name="Rectangle 52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0565" y="2780030"/>
            <a:ext cx="2532380" cy="865505"/>
            <a:chOff x="1119" y="1647"/>
            <a:chExt cx="3988" cy="1363"/>
          </a:xfrm>
        </p:grpSpPr>
        <p:sp>
          <p:nvSpPr>
            <p:cNvPr id="57" name="Rectangle 56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ebp-0x0C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31" y="1647"/>
              <a:ext cx="2276" cy="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cookie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10565" y="3212465"/>
            <a:ext cx="108966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10565" y="3645535"/>
            <a:ext cx="2532380" cy="433070"/>
            <a:chOff x="1119" y="1647"/>
            <a:chExt cx="3988" cy="682"/>
          </a:xfrm>
        </p:grpSpPr>
        <p:sp>
          <p:nvSpPr>
            <p:cNvPr id="65" name="Rectangle 64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65" y="4078605"/>
            <a:ext cx="2532380" cy="433070"/>
            <a:chOff x="1119" y="1647"/>
            <a:chExt cx="3988" cy="682"/>
          </a:xfrm>
        </p:grpSpPr>
        <p:sp>
          <p:nvSpPr>
            <p:cNvPr id="69" name="Rectangle 68"/>
            <p:cNvSpPr/>
            <p:nvPr/>
          </p:nvSpPr>
          <p:spPr>
            <a:xfrm>
              <a:off x="1119" y="1647"/>
              <a:ext cx="17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ebp-0x04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31" y="1647"/>
              <a:ext cx="227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11200" y="451167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ebp-0x02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8320" y="451167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1200" y="4944745"/>
            <a:ext cx="108204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98320" y="4944745"/>
            <a:ext cx="143510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33420" y="4944745"/>
            <a:ext cx="2185670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 </a:t>
            </a:r>
            <a:r>
              <a:rPr lang="" altLang="en-US" sz="1600">
                <a:latin typeface="YaHei Consolas Hybrid" panose="020B0509020204020204" charset="-122"/>
                <a:ea typeface="YaHei Consolas Hybrid" panose="020B0509020204020204" charset="-122"/>
              </a:rPr>
              <a:t>+</a:t>
            </a:r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 0x22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33420" y="1045845"/>
            <a:ext cx="217487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atoi_got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6722110" y="1802130"/>
          <a:ext cx="3246120" cy="28289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3246120"/>
              </a:tblGrid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leave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  <a:sym typeface="+mn-ea"/>
                        </a:rPr>
                        <a:t>ret(del func)</a:t>
                      </a:r>
                      <a:endParaRPr lang="en-US" altLang="en-US" sz="1800">
                        <a:solidFill>
                          <a:schemeClr val="tx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  <a:sym typeface="+mn-ea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下面回到主函数继续输入choice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my_read(&amp;choice, 0x15u)</a:t>
                      </a:r>
                      <a:endParaRPr lang="en-US" altLang="en-US"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latin typeface="YaHei Consolas Hybrid" panose="020B0509020204020204" charset="-122"/>
                          <a:ea typeface="YaHei Consolas Hybrid" panose="020B0509020204020204" charset="-122"/>
                        </a:rPr>
                        <a:t>switch( atoi( &amp;choice) )</a:t>
                      </a:r>
                      <a:endParaRPr lang="en-US" altLang="en-US">
                        <a:solidFill>
                          <a:srgbClr val="FF0000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" name="Text Box 1"/>
          <p:cNvSpPr txBox="true"/>
          <p:nvPr/>
        </p:nvSpPr>
        <p:spPr>
          <a:xfrm>
            <a:off x="6110605" y="4657090"/>
            <a:ext cx="5228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相当于执行 system(“system||sh”)</a:t>
            </a:r>
            <a:endParaRPr lang="en-US" altLang="en-US" sz="2000" b="1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0" name="Picture 8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0" y="4281170"/>
            <a:ext cx="5838190" cy="23114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37640" y="2115820"/>
            <a:ext cx="1845310" cy="1732280"/>
            <a:chOff x="2264" y="3080"/>
            <a:chExt cx="2906" cy="2728"/>
          </a:xfrm>
        </p:grpSpPr>
        <p:grpSp>
          <p:nvGrpSpPr>
            <p:cNvPr id="14" name="Group 13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999230" y="2115820"/>
            <a:ext cx="1845310" cy="1732280"/>
            <a:chOff x="2264" y="3080"/>
            <a:chExt cx="2906" cy="2728"/>
          </a:xfrm>
        </p:grpSpPr>
        <p:grpSp>
          <p:nvGrpSpPr>
            <p:cNvPr id="27" name="Group 26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60185" y="2115820"/>
            <a:ext cx="1845310" cy="1732280"/>
            <a:chOff x="2264" y="3080"/>
            <a:chExt cx="2906" cy="2728"/>
          </a:xfrm>
        </p:grpSpPr>
        <p:grpSp>
          <p:nvGrpSpPr>
            <p:cNvPr id="38" name="Group 37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V="true">
            <a:off x="328358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true" flipV="true">
            <a:off x="3283585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true" flipV="true">
            <a:off x="5844540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584517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4" idx="1"/>
            <a:endCxn id="39" idx="3"/>
          </p:cNvCxnSpPr>
          <p:nvPr/>
        </p:nvCxnSpPr>
        <p:spPr>
          <a:xfrm flipH="true" flipV="true">
            <a:off x="8406130" y="2332355"/>
            <a:ext cx="742950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0" idx="1"/>
          </p:cNvCxnSpPr>
          <p:nvPr/>
        </p:nvCxnSpPr>
        <p:spPr>
          <a:xfrm flipV="true">
            <a:off x="8412480" y="2332355"/>
            <a:ext cx="736600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9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4”</a:t>
            </a:r>
            <a:endParaRPr lang="en-US" altLang="en-US"/>
          </a:p>
        </p:txBody>
      </p:sp>
      <p:sp>
        <p:nvSpPr>
          <p:cNvPr id="79" name="Rectangle 78"/>
          <p:cNvSpPr/>
          <p:nvPr/>
        </p:nvSpPr>
        <p:spPr>
          <a:xfrm>
            <a:off x="526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5”</a:t>
            </a:r>
            <a:endParaRPr lang="en-US" altLang="en-US"/>
          </a:p>
        </p:txBody>
      </p:sp>
      <p:sp>
        <p:nvSpPr>
          <p:cNvPr id="80" name="Rectangle 79"/>
          <p:cNvSpPr/>
          <p:nvPr/>
        </p:nvSpPr>
        <p:spPr>
          <a:xfrm>
            <a:off x="654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6”</a:t>
            </a:r>
            <a:endParaRPr lang="en-US" altLang="en-US"/>
          </a:p>
        </p:txBody>
      </p:sp>
      <p:sp>
        <p:nvSpPr>
          <p:cNvPr id="81" name="Rectangle 80"/>
          <p:cNvSpPr/>
          <p:nvPr/>
        </p:nvSpPr>
        <p:spPr>
          <a:xfrm>
            <a:off x="781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7”</a:t>
            </a:r>
            <a:endParaRPr lang="en-US" altLang="en-US"/>
          </a:p>
        </p:txBody>
      </p:sp>
      <p:sp>
        <p:nvSpPr>
          <p:cNvPr id="82" name="Rectangle 81"/>
          <p:cNvSpPr/>
          <p:nvPr/>
        </p:nvSpPr>
        <p:spPr>
          <a:xfrm>
            <a:off x="272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name</a:t>
            </a:r>
            <a:endParaRPr lang="en-US" altLang="en-US"/>
          </a:p>
        </p:txBody>
      </p:sp>
      <p:sp>
        <p:nvSpPr>
          <p:cNvPr id="83" name="Text Box 82"/>
          <p:cNvSpPr txBox="true"/>
          <p:nvPr/>
        </p:nvSpPr>
        <p:spPr>
          <a:xfrm>
            <a:off x="1437640" y="4448810"/>
            <a:ext cx="323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first(global variable)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84" name="Elbow Connector 83"/>
          <p:cNvCxnSpPr>
            <a:stCxn id="83" idx="1"/>
            <a:endCxn id="8" idx="1"/>
          </p:cNvCxnSpPr>
          <p:nvPr/>
        </p:nvCxnSpPr>
        <p:spPr>
          <a:xfrm rot="10800000">
            <a:off x="1437640" y="2341245"/>
            <a:ext cx="3175" cy="230060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60255" y="211582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name_ptr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60255" y="254889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1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0255" y="298196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9080" y="211582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18B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9080" y="254889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1CB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9080" y="298196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20B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60255" y="341503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prev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9080" y="341503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24B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53905" y="384810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53905" y="428117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142730" y="384810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42730" y="428117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38h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8" name="Text Box 87"/>
          <p:cNvSpPr txBox="true"/>
          <p:nvPr/>
        </p:nvSpPr>
        <p:spPr>
          <a:xfrm>
            <a:off x="9759950" y="4817110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stack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9149080" y="1725295"/>
            <a:ext cx="1111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esp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Text Box 54"/>
          <p:cNvSpPr txBox="true"/>
          <p:nvPr/>
        </p:nvSpPr>
        <p:spPr>
          <a:xfrm>
            <a:off x="770255" y="4317365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before checkout()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4" name="Text Box 93"/>
          <p:cNvSpPr txBox="true"/>
          <p:nvPr/>
        </p:nvSpPr>
        <p:spPr>
          <a:xfrm>
            <a:off x="3964940" y="4317365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in checkout()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214120" y="1077595"/>
            <a:ext cx="1452245" cy="3031490"/>
            <a:chOff x="1482" y="1697"/>
            <a:chExt cx="2287" cy="4774"/>
          </a:xfrm>
        </p:grpSpPr>
        <p:sp>
          <p:nvSpPr>
            <p:cNvPr id="2" name="Rectangle 1"/>
            <p:cNvSpPr/>
            <p:nvPr/>
          </p:nvSpPr>
          <p:spPr>
            <a:xfrm>
              <a:off x="148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8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8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2" y="510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86" y="5789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82" y="169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369435" y="1077595"/>
            <a:ext cx="1452245" cy="3031490"/>
            <a:chOff x="6092" y="1697"/>
            <a:chExt cx="2287" cy="4774"/>
          </a:xfrm>
        </p:grpSpPr>
        <p:sp>
          <p:nvSpPr>
            <p:cNvPr id="97" name="Rectangle 96"/>
            <p:cNvSpPr/>
            <p:nvPr/>
          </p:nvSpPr>
          <p:spPr>
            <a:xfrm>
              <a:off x="609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9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add(retq)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9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92" y="510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2" y="578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2" y="169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468485" y="1083310"/>
            <a:ext cx="1451610" cy="3031490"/>
            <a:chOff x="6092" y="1697"/>
            <a:chExt cx="2286" cy="4774"/>
          </a:xfrm>
        </p:grpSpPr>
        <p:sp>
          <p:nvSpPr>
            <p:cNvPr id="107" name="Rectangle 106"/>
            <p:cNvSpPr/>
            <p:nvPr/>
          </p:nvSpPr>
          <p:spPr>
            <a:xfrm>
              <a:off x="609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AAA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09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09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add(retq)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9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096" y="5107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96" y="5789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96" y="1697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BBB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14" name="Text Box 113"/>
          <p:cNvSpPr txBox="true"/>
          <p:nvPr/>
        </p:nvSpPr>
        <p:spPr>
          <a:xfrm>
            <a:off x="8972550" y="4317365"/>
            <a:ext cx="294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after checkout()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 before cart()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117475" y="2847975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16" name="Straight Arrow Connector 115"/>
          <p:cNvCxnSpPr>
            <a:stCxn id="115" idx="3"/>
            <a:endCxn id="49" idx="1"/>
          </p:cNvCxnSpPr>
          <p:nvPr/>
        </p:nvCxnSpPr>
        <p:spPr>
          <a:xfrm flipV="true">
            <a:off x="770255" y="3026410"/>
            <a:ext cx="44386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116"/>
          <p:cNvSpPr txBox="true"/>
          <p:nvPr/>
        </p:nvSpPr>
        <p:spPr>
          <a:xfrm>
            <a:off x="3366135" y="110998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009390" y="1294130"/>
            <a:ext cx="362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true"/>
          <p:nvPr/>
        </p:nvSpPr>
        <p:spPr>
          <a:xfrm>
            <a:off x="3366135" y="197612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0" name="Straight Arrow Connector 119"/>
          <p:cNvCxnSpPr>
            <a:stCxn id="119" idx="3"/>
            <a:endCxn id="98" idx="1"/>
          </p:cNvCxnSpPr>
          <p:nvPr/>
        </p:nvCxnSpPr>
        <p:spPr>
          <a:xfrm>
            <a:off x="3964940" y="2160270"/>
            <a:ext cx="404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120"/>
          <p:cNvSpPr txBox="true"/>
          <p:nvPr/>
        </p:nvSpPr>
        <p:spPr>
          <a:xfrm>
            <a:off x="117475" y="371411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2" name="Straight Arrow Connector 121"/>
          <p:cNvCxnSpPr>
            <a:stCxn id="121" idx="3"/>
            <a:endCxn id="52" idx="1"/>
          </p:cNvCxnSpPr>
          <p:nvPr/>
        </p:nvCxnSpPr>
        <p:spPr>
          <a:xfrm flipV="true">
            <a:off x="716280" y="3892550"/>
            <a:ext cx="5003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true"/>
          <p:nvPr/>
        </p:nvSpPr>
        <p:spPr>
          <a:xfrm>
            <a:off x="8373745" y="2880360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true">
            <a:off x="9026525" y="3058795"/>
            <a:ext cx="44386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124"/>
          <p:cNvSpPr txBox="true"/>
          <p:nvPr/>
        </p:nvSpPr>
        <p:spPr>
          <a:xfrm>
            <a:off x="8373745" y="374650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6" name="Straight Arrow Connector 125"/>
          <p:cNvCxnSpPr/>
          <p:nvPr/>
        </p:nvCxnSpPr>
        <p:spPr>
          <a:xfrm flipV="true">
            <a:off x="8972550" y="3924935"/>
            <a:ext cx="5003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31000" y="1083310"/>
            <a:ext cx="676910" cy="134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XXX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081010" y="1083310"/>
            <a:ext cx="676910" cy="134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XXX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130" name="Straight Arrow Connector 129"/>
          <p:cNvCxnSpPr>
            <a:stCxn id="127" idx="3"/>
            <a:endCxn id="128" idx="1"/>
          </p:cNvCxnSpPr>
          <p:nvPr/>
        </p:nvCxnSpPr>
        <p:spPr>
          <a:xfrm>
            <a:off x="7407910" y="1755775"/>
            <a:ext cx="6731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8" idx="3"/>
            <a:endCxn id="132" idx="1"/>
          </p:cNvCxnSpPr>
          <p:nvPr/>
        </p:nvCxnSpPr>
        <p:spPr>
          <a:xfrm flipV="true">
            <a:off x="8757920" y="1481455"/>
            <a:ext cx="603885" cy="274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361805" y="956945"/>
            <a:ext cx="1680845" cy="10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Text Box 54"/>
          <p:cNvSpPr txBox="true"/>
          <p:nvPr/>
        </p:nvSpPr>
        <p:spPr>
          <a:xfrm>
            <a:off x="770255" y="4317365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before checkout()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4" name="Text Box 93"/>
          <p:cNvSpPr txBox="true"/>
          <p:nvPr/>
        </p:nvSpPr>
        <p:spPr>
          <a:xfrm>
            <a:off x="3964940" y="4317365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in checkout()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214120" y="1077595"/>
            <a:ext cx="1452245" cy="3031490"/>
            <a:chOff x="1482" y="1697"/>
            <a:chExt cx="2287" cy="4774"/>
          </a:xfrm>
        </p:grpSpPr>
        <p:sp>
          <p:nvSpPr>
            <p:cNvPr id="2" name="Rectangle 1"/>
            <p:cNvSpPr/>
            <p:nvPr/>
          </p:nvSpPr>
          <p:spPr>
            <a:xfrm>
              <a:off x="148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8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8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2" y="510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86" y="5789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82" y="169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XXX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369435" y="1077595"/>
            <a:ext cx="1452245" cy="3031490"/>
            <a:chOff x="6092" y="1697"/>
            <a:chExt cx="2287" cy="4774"/>
          </a:xfrm>
        </p:grpSpPr>
        <p:sp>
          <p:nvSpPr>
            <p:cNvPr id="97" name="Rectangle 96"/>
            <p:cNvSpPr/>
            <p:nvPr/>
          </p:nvSpPr>
          <p:spPr>
            <a:xfrm>
              <a:off x="609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9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add(retq)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9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92" y="510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2" y="578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2" y="1697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468485" y="1083310"/>
            <a:ext cx="1451610" cy="3031490"/>
            <a:chOff x="6092" y="1697"/>
            <a:chExt cx="2286" cy="4774"/>
          </a:xfrm>
        </p:grpSpPr>
        <p:sp>
          <p:nvSpPr>
            <p:cNvPr id="107" name="Rectangle 106"/>
            <p:cNvSpPr/>
            <p:nvPr/>
          </p:nvSpPr>
          <p:spPr>
            <a:xfrm>
              <a:off x="6092" y="2379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CCC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092" y="3061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092" y="3743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add(retq)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92" y="4425"/>
              <a:ext cx="2287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096" y="5107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96" y="5789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96" y="1697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DDD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14" name="Text Box 113"/>
          <p:cNvSpPr txBox="true"/>
          <p:nvPr/>
        </p:nvSpPr>
        <p:spPr>
          <a:xfrm>
            <a:off x="9361805" y="4317365"/>
            <a:ext cx="19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after cart()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117475" y="2847975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16" name="Straight Arrow Connector 115"/>
          <p:cNvCxnSpPr>
            <a:stCxn id="115" idx="3"/>
            <a:endCxn id="49" idx="1"/>
          </p:cNvCxnSpPr>
          <p:nvPr/>
        </p:nvCxnSpPr>
        <p:spPr>
          <a:xfrm flipV="true">
            <a:off x="770255" y="3026410"/>
            <a:ext cx="44386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116"/>
          <p:cNvSpPr txBox="true"/>
          <p:nvPr/>
        </p:nvSpPr>
        <p:spPr>
          <a:xfrm>
            <a:off x="3366135" y="110998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009390" y="1294130"/>
            <a:ext cx="362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true"/>
          <p:nvPr/>
        </p:nvSpPr>
        <p:spPr>
          <a:xfrm>
            <a:off x="3366135" y="197612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0" name="Straight Arrow Connector 119"/>
          <p:cNvCxnSpPr>
            <a:stCxn id="119" idx="3"/>
            <a:endCxn id="98" idx="1"/>
          </p:cNvCxnSpPr>
          <p:nvPr/>
        </p:nvCxnSpPr>
        <p:spPr>
          <a:xfrm>
            <a:off x="3964940" y="2160270"/>
            <a:ext cx="404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120"/>
          <p:cNvSpPr txBox="true"/>
          <p:nvPr/>
        </p:nvSpPr>
        <p:spPr>
          <a:xfrm>
            <a:off x="117475" y="371411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2" name="Straight Arrow Connector 121"/>
          <p:cNvCxnSpPr>
            <a:stCxn id="121" idx="3"/>
            <a:endCxn id="52" idx="1"/>
          </p:cNvCxnSpPr>
          <p:nvPr/>
        </p:nvCxnSpPr>
        <p:spPr>
          <a:xfrm flipV="true">
            <a:off x="716280" y="3892550"/>
            <a:ext cx="5003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true"/>
          <p:nvPr/>
        </p:nvSpPr>
        <p:spPr>
          <a:xfrm>
            <a:off x="8373745" y="2880360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esp</a:t>
            </a:r>
            <a:endParaRPr lang="en-US" alt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true">
            <a:off x="9026525" y="3058795"/>
            <a:ext cx="44386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124"/>
          <p:cNvSpPr txBox="true"/>
          <p:nvPr/>
        </p:nvSpPr>
        <p:spPr>
          <a:xfrm>
            <a:off x="8373745" y="374650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ebp</a:t>
            </a:r>
            <a:endParaRPr lang="en-US" altLang="en-US"/>
          </a:p>
        </p:txBody>
      </p:sp>
      <p:cxnSp>
        <p:nvCxnSpPr>
          <p:cNvPr id="126" name="Straight Arrow Connector 125"/>
          <p:cNvCxnSpPr/>
          <p:nvPr/>
        </p:nvCxnSpPr>
        <p:spPr>
          <a:xfrm flipV="true">
            <a:off x="8972550" y="3924935"/>
            <a:ext cx="5003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31000" y="1083310"/>
            <a:ext cx="676910" cy="134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XXX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081010" y="1083310"/>
            <a:ext cx="676910" cy="134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XXX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130" name="Straight Arrow Connector 129"/>
          <p:cNvCxnSpPr>
            <a:stCxn id="127" idx="3"/>
            <a:endCxn id="128" idx="1"/>
          </p:cNvCxnSpPr>
          <p:nvPr/>
        </p:nvCxnSpPr>
        <p:spPr>
          <a:xfrm>
            <a:off x="7407910" y="1755775"/>
            <a:ext cx="6731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361805" y="956945"/>
            <a:ext cx="1680845" cy="10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true">
            <a:off x="8757920" y="1481455"/>
            <a:ext cx="603885" cy="274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4455795" y="5248910"/>
            <a:ext cx="5114290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en-US">
                <a:ln>
                  <a:noFill/>
                </a:ln>
                <a:latin typeface="YaHei Consolas Hybrid" panose="020B0509020204020204" charset="-122"/>
                <a:ea typeface="YaHei Consolas Hybrid" panose="020B0509020204020204" charset="-122"/>
              </a:rPr>
              <a:t>other func can change this data</a:t>
            </a:r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n>
                  <a:noFill/>
                </a:ln>
                <a:latin typeface="YaHei Consolas Hybrid" panose="020B0509020204020204" charset="-122"/>
                <a:ea typeface="YaHei Consolas Hybrid" panose="020B0509020204020204" charset="-122"/>
              </a:rPr>
              <a:t>so maybe can leak information of link</a:t>
            </a:r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8" name="Elbow Connector 7"/>
          <p:cNvCxnSpPr>
            <a:stCxn id="132" idx="3"/>
            <a:endCxn id="7" idx="3"/>
          </p:cNvCxnSpPr>
          <p:nvPr/>
        </p:nvCxnSpPr>
        <p:spPr>
          <a:xfrm flipH="true">
            <a:off x="9570085" y="1481455"/>
            <a:ext cx="1472565" cy="4228465"/>
          </a:xfrm>
          <a:prstGeom prst="bentConnector3">
            <a:avLst>
              <a:gd name="adj1" fmla="val -16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437640" y="2115820"/>
            <a:ext cx="1845310" cy="1732280"/>
            <a:chOff x="2264" y="3080"/>
            <a:chExt cx="2906" cy="2728"/>
          </a:xfrm>
        </p:grpSpPr>
        <p:grpSp>
          <p:nvGrpSpPr>
            <p:cNvPr id="14" name="Group 13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999230" y="2115820"/>
            <a:ext cx="1845310" cy="1732280"/>
            <a:chOff x="2264" y="3080"/>
            <a:chExt cx="2906" cy="2728"/>
          </a:xfrm>
        </p:grpSpPr>
        <p:grpSp>
          <p:nvGrpSpPr>
            <p:cNvPr id="27" name="Group 26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60185" y="2115820"/>
            <a:ext cx="1845310" cy="1732280"/>
            <a:chOff x="2264" y="3080"/>
            <a:chExt cx="2906" cy="2728"/>
          </a:xfrm>
        </p:grpSpPr>
        <p:grpSp>
          <p:nvGrpSpPr>
            <p:cNvPr id="38" name="Group 37"/>
            <p:cNvGrpSpPr/>
            <p:nvPr/>
          </p:nvGrpSpPr>
          <p:grpSpPr>
            <a:xfrm>
              <a:off x="2888" y="3080"/>
              <a:ext cx="2283" cy="2728"/>
              <a:chOff x="2888" y="3080"/>
              <a:chExt cx="3216" cy="272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888" y="3080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88" y="3762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value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888" y="4444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next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88" y="5126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prev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264" y="3080"/>
              <a:ext cx="624" cy="2728"/>
              <a:chOff x="6895" y="3591"/>
              <a:chExt cx="3216" cy="27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95" y="3591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0B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95" y="4273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4B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895" y="4955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8B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895" y="5637"/>
                <a:ext cx="3216" cy="6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CB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V="true">
            <a:off x="328358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true" flipV="true">
            <a:off x="3283585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true" flipV="true">
            <a:off x="5844540" y="2332355"/>
            <a:ext cx="715645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5845175" y="2332355"/>
            <a:ext cx="715645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4" idx="1"/>
            <a:endCxn id="39" idx="3"/>
          </p:cNvCxnSpPr>
          <p:nvPr/>
        </p:nvCxnSpPr>
        <p:spPr>
          <a:xfrm flipH="true" flipV="true">
            <a:off x="8406130" y="2332355"/>
            <a:ext cx="742950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0" idx="1"/>
          </p:cNvCxnSpPr>
          <p:nvPr/>
        </p:nvCxnSpPr>
        <p:spPr>
          <a:xfrm flipV="true">
            <a:off x="8412480" y="2332355"/>
            <a:ext cx="736600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9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4”</a:t>
            </a:r>
            <a:endParaRPr lang="en-US" altLang="en-US"/>
          </a:p>
        </p:txBody>
      </p:sp>
      <p:sp>
        <p:nvSpPr>
          <p:cNvPr id="79" name="Rectangle 78"/>
          <p:cNvSpPr/>
          <p:nvPr/>
        </p:nvSpPr>
        <p:spPr>
          <a:xfrm>
            <a:off x="526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5”</a:t>
            </a:r>
            <a:endParaRPr lang="en-US" altLang="en-US"/>
          </a:p>
        </p:txBody>
      </p:sp>
      <p:sp>
        <p:nvSpPr>
          <p:cNvPr id="80" name="Rectangle 79"/>
          <p:cNvSpPr/>
          <p:nvPr/>
        </p:nvSpPr>
        <p:spPr>
          <a:xfrm>
            <a:off x="654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6”</a:t>
            </a:r>
            <a:endParaRPr lang="en-US" altLang="en-US"/>
          </a:p>
        </p:txBody>
      </p:sp>
      <p:sp>
        <p:nvSpPr>
          <p:cNvPr id="81" name="Rectangle 80"/>
          <p:cNvSpPr/>
          <p:nvPr/>
        </p:nvSpPr>
        <p:spPr>
          <a:xfrm>
            <a:off x="7814945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“iphone 7”</a:t>
            </a:r>
            <a:endParaRPr lang="en-US" altLang="en-US"/>
          </a:p>
        </p:txBody>
      </p:sp>
      <p:sp>
        <p:nvSpPr>
          <p:cNvPr id="82" name="Rectangle 81"/>
          <p:cNvSpPr/>
          <p:nvPr/>
        </p:nvSpPr>
        <p:spPr>
          <a:xfrm>
            <a:off x="2729230" y="902335"/>
            <a:ext cx="1270000" cy="37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name</a:t>
            </a:r>
            <a:endParaRPr lang="en-US" altLang="en-US"/>
          </a:p>
        </p:txBody>
      </p:sp>
      <p:sp>
        <p:nvSpPr>
          <p:cNvPr id="83" name="Text Box 82"/>
          <p:cNvSpPr txBox="true"/>
          <p:nvPr/>
        </p:nvSpPr>
        <p:spPr>
          <a:xfrm>
            <a:off x="1437640" y="4448810"/>
            <a:ext cx="323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first(global variable)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84" name="Elbow Connector 83"/>
          <p:cNvCxnSpPr>
            <a:stCxn id="83" idx="1"/>
            <a:endCxn id="8" idx="1"/>
          </p:cNvCxnSpPr>
          <p:nvPr/>
        </p:nvCxnSpPr>
        <p:spPr>
          <a:xfrm rot="10800000">
            <a:off x="1437640" y="2341245"/>
            <a:ext cx="3175" cy="230060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60255" y="211582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name_ptr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60255" y="254889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atoi_got</a:t>
            </a:r>
            <a:endParaRPr lang="en-US" altLang="en-US" sz="1600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0255" y="298196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9080" y="211582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18B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9080" y="254889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1CB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9080" y="298196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20B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60255" y="341503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prev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9080" y="341503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24B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53905" y="384810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53905" y="4281170"/>
            <a:ext cx="144970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ebp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142730" y="384810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42730" y="428117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38h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8" name="Text Box 87"/>
          <p:cNvSpPr txBox="true"/>
          <p:nvPr/>
        </p:nvSpPr>
        <p:spPr>
          <a:xfrm>
            <a:off x="9759950" y="4817110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stack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9149080" y="1725295"/>
            <a:ext cx="1111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esp</a:t>
            </a:r>
            <a:endParaRPr lang="en-US" altLang="en-US" sz="1600"/>
          </a:p>
        </p:txBody>
      </p:sp>
      <p:sp>
        <p:nvSpPr>
          <p:cNvPr id="2" name="Text Box 1"/>
          <p:cNvSpPr txBox="true"/>
          <p:nvPr/>
        </p:nvSpPr>
        <p:spPr>
          <a:xfrm>
            <a:off x="4455795" y="5248910"/>
            <a:ext cx="3839210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en-US">
                <a:ln>
                  <a:noFill/>
                </a:ln>
                <a:latin typeface="YaHei Consolas Hybrid" panose="020B0509020204020204" charset="-122"/>
                <a:ea typeface="YaHei Consolas Hybrid" panose="020B0509020204020204" charset="-122"/>
              </a:rPr>
              <a:t>cart() will print each value</a:t>
            </a:r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n>
                  <a:noFill/>
                </a:ln>
                <a:latin typeface="YaHei Consolas Hybrid" panose="020B0509020204020204" charset="-122"/>
                <a:ea typeface="YaHei Consolas Hybrid" panose="020B0509020204020204" charset="-122"/>
              </a:rPr>
              <a:t>we can get libc address!</a:t>
            </a:r>
            <a:endParaRPr lang="en-US" altLang="en-US">
              <a:ln>
                <a:noFill/>
              </a:ln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3" name="Elbow Connector 2"/>
          <p:cNvCxnSpPr>
            <a:stCxn id="15" idx="3"/>
            <a:endCxn id="2" idx="3"/>
          </p:cNvCxnSpPr>
          <p:nvPr/>
        </p:nvCxnSpPr>
        <p:spPr>
          <a:xfrm flipH="true">
            <a:off x="8295005" y="2765425"/>
            <a:ext cx="2814955" cy="2944495"/>
          </a:xfrm>
          <a:prstGeom prst="bentConnector3">
            <a:avLst>
              <a:gd name="adj1" fmla="val -8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true"/>
          <p:nvPr/>
        </p:nvSpPr>
        <p:spPr>
          <a:xfrm>
            <a:off x="949325" y="653415"/>
            <a:ext cx="810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next? emmm...double link? Wonderful! Unlink may be sucessful!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01395" y="1490345"/>
            <a:ext cx="1966595" cy="3460115"/>
            <a:chOff x="14398" y="2717"/>
            <a:chExt cx="3097" cy="5449"/>
          </a:xfrm>
        </p:grpSpPr>
        <p:sp>
          <p:nvSpPr>
            <p:cNvPr id="19" name="Rectangle 18"/>
            <p:cNvSpPr/>
            <p:nvPr/>
          </p:nvSpPr>
          <p:spPr>
            <a:xfrm>
              <a:off x="15213" y="333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13" y="4014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1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13" y="469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08" y="333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18B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408" y="4014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1CB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408" y="4696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20B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13" y="537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prev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408" y="5378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24B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03" y="606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03" y="674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398" y="6060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98" y="674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38h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1" name="Text Box 60"/>
            <p:cNvSpPr txBox="true"/>
            <p:nvPr/>
          </p:nvSpPr>
          <p:spPr>
            <a:xfrm>
              <a:off x="15370" y="7586"/>
              <a:ext cx="15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stack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2" name="Text Box 61"/>
            <p:cNvSpPr txBox="true"/>
            <p:nvPr/>
          </p:nvSpPr>
          <p:spPr>
            <a:xfrm>
              <a:off x="14408" y="2717"/>
              <a:ext cx="17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/>
                <a:t>esp</a:t>
              </a:r>
              <a:endParaRPr lang="en-US" altLang="en-US" sz="16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54805" y="1490345"/>
            <a:ext cx="1966595" cy="3460115"/>
            <a:chOff x="14398" y="2717"/>
            <a:chExt cx="3097" cy="5449"/>
          </a:xfrm>
        </p:grpSpPr>
        <p:sp>
          <p:nvSpPr>
            <p:cNvPr id="65" name="Rectangle 64"/>
            <p:cNvSpPr/>
            <p:nvPr/>
          </p:nvSpPr>
          <p:spPr>
            <a:xfrm>
              <a:off x="15213" y="333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13" y="4014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1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213" y="469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atoi_got - 8</a:t>
              </a:r>
              <a:endParaRPr lang="en-US" altLang="en-US" sz="14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408" y="333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18B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08" y="4014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1CB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408" y="4696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20B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13" y="537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system_addr</a:t>
              </a:r>
              <a:endParaRPr lang="en-US" altLang="en-US" sz="16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408" y="5378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24B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203" y="606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03" y="674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398" y="6060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398" y="674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38h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4" name="Text Box 93"/>
            <p:cNvSpPr txBox="true"/>
            <p:nvPr/>
          </p:nvSpPr>
          <p:spPr>
            <a:xfrm>
              <a:off x="15370" y="7586"/>
              <a:ext cx="15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stack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5" name="Text Box 94"/>
            <p:cNvSpPr txBox="true"/>
            <p:nvPr/>
          </p:nvSpPr>
          <p:spPr>
            <a:xfrm>
              <a:off x="14408" y="2717"/>
              <a:ext cx="17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/>
                <a:t>esp</a:t>
              </a:r>
              <a:endParaRPr lang="en-US" altLang="en-US" sz="1600"/>
            </a:p>
          </p:txBody>
        </p:sp>
      </p:grpSp>
      <p:sp>
        <p:nvSpPr>
          <p:cNvPr id="97" name="Text Box 96"/>
          <p:cNvSpPr txBox="true"/>
          <p:nvPr/>
        </p:nvSpPr>
        <p:spPr>
          <a:xfrm>
            <a:off x="7202170" y="1590040"/>
            <a:ext cx="41744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sym typeface="+mn-ea"/>
              </a:rPr>
              <a:t>call delete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(cur-&gt;prev)-&gt;next = cur-&gt;next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(cur-&gt;next)-&gt;prev = cur-&gt;prev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(atoi_got-8)+8 = system_addr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(sys_addr)+12 = atoi_got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atoi_got = system_addr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sys_add + 12 = atoi_got</a:t>
            </a:r>
            <a:endParaRPr lang="en-US" altLang="en-US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8" name="Text Box 97"/>
          <p:cNvSpPr txBox="true"/>
          <p:nvPr/>
        </p:nvSpPr>
        <p:spPr>
          <a:xfrm>
            <a:off x="6316980" y="5600700"/>
            <a:ext cx="505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system_addr + 12 : Unwrittable!!!!</a:t>
            </a:r>
            <a:endParaRPr lang="en-US" altLang="en-US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99" name="Straight Arrow Connector 98"/>
          <p:cNvCxnSpPr>
            <a:endCxn id="98" idx="0"/>
          </p:cNvCxnSpPr>
          <p:nvPr/>
        </p:nvCxnSpPr>
        <p:spPr>
          <a:xfrm flipH="true">
            <a:off x="8846820" y="4643755"/>
            <a:ext cx="8890" cy="95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true"/>
          <p:nvPr/>
        </p:nvSpPr>
        <p:spPr>
          <a:xfrm>
            <a:off x="949325" y="653415"/>
            <a:ext cx="810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Unlink not work, </a:t>
            </a:r>
            <a:r>
              <a:rPr lang="en-US" altLang="en-US" b="1">
                <a:latin typeface="YaHei Consolas Hybrid" panose="020B0509020204020204" charset="-122"/>
                <a:ea typeface="YaHei Consolas Hybrid" panose="020B0509020204020204" charset="-122"/>
              </a:rPr>
              <a:t>using environ</a:t>
            </a:r>
            <a:endParaRPr lang="en-US" altLang="en-US" b="1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1395" y="2059305"/>
            <a:ext cx="3194685" cy="3460115"/>
            <a:chOff x="14398" y="2717"/>
            <a:chExt cx="5031" cy="5449"/>
          </a:xfrm>
        </p:grpSpPr>
        <p:sp>
          <p:nvSpPr>
            <p:cNvPr id="3" name="Rectangle 2"/>
            <p:cNvSpPr/>
            <p:nvPr/>
          </p:nvSpPr>
          <p:spPr>
            <a:xfrm>
              <a:off x="15213" y="333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13" y="4014"/>
              <a:ext cx="42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environ real address</a:t>
              </a:r>
              <a:endParaRPr lang="en-US" altLang="en-US" sz="1600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13" y="469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08" y="333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18B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08" y="4014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1CB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08" y="4696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20B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13" y="537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prev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08" y="5378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24B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03" y="606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03" y="674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" y="6060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" y="674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38h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15370" y="7586"/>
              <a:ext cx="15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stack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6" name="Text Box 15"/>
            <p:cNvSpPr txBox="true"/>
            <p:nvPr/>
          </p:nvSpPr>
          <p:spPr>
            <a:xfrm>
              <a:off x="14408" y="2717"/>
              <a:ext cx="17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/>
                <a:t>esp</a:t>
              </a:r>
              <a:endParaRPr lang="en-US" altLang="en-US" sz="160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61865" y="4175125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1865" y="288290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61865" y="331597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pic>
        <p:nvPicPr>
          <p:cNvPr id="19" name="Picture 1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61555" y="322580"/>
            <a:ext cx="3528695" cy="285750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4" idx="3"/>
            <a:endCxn id="31" idx="1"/>
          </p:cNvCxnSpPr>
          <p:nvPr/>
        </p:nvCxnSpPr>
        <p:spPr>
          <a:xfrm>
            <a:off x="4196080" y="3099435"/>
            <a:ext cx="565785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61865" y="374904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1001395" y="2059305"/>
            <a:ext cx="3194685" cy="3460115"/>
            <a:chOff x="14398" y="2717"/>
            <a:chExt cx="5031" cy="5449"/>
          </a:xfrm>
        </p:grpSpPr>
        <p:sp>
          <p:nvSpPr>
            <p:cNvPr id="3" name="Rectangle 2"/>
            <p:cNvSpPr/>
            <p:nvPr/>
          </p:nvSpPr>
          <p:spPr>
            <a:xfrm>
              <a:off x="15213" y="333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13" y="4014"/>
              <a:ext cx="4216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environ real address</a:t>
              </a:r>
              <a:endParaRPr lang="en-US" altLang="en-US" sz="1600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13" y="469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08" y="333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18B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08" y="4014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1CB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08" y="4696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20B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13" y="537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prev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08" y="5378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24B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03" y="606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03" y="674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" y="6060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" y="674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38h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15370" y="7586"/>
              <a:ext cx="15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stack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6" name="Text Box 15"/>
            <p:cNvSpPr txBox="true"/>
            <p:nvPr/>
          </p:nvSpPr>
          <p:spPr>
            <a:xfrm>
              <a:off x="14408" y="2717"/>
              <a:ext cx="17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/>
                <a:t>esp</a:t>
              </a:r>
              <a:endParaRPr lang="en-US" altLang="en-US" sz="160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61865" y="4175125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1865" y="288290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61865" y="331597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0" name="Straight Arrow Connector 19"/>
          <p:cNvCxnSpPr>
            <a:stCxn id="4" idx="3"/>
            <a:endCxn id="31" idx="1"/>
          </p:cNvCxnSpPr>
          <p:nvPr/>
        </p:nvCxnSpPr>
        <p:spPr>
          <a:xfrm>
            <a:off x="4196080" y="3099435"/>
            <a:ext cx="565785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61865" y="3749040"/>
            <a:ext cx="8058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931025" y="1064895"/>
            <a:ext cx="2953385" cy="3439160"/>
            <a:chOff x="11029" y="3092"/>
            <a:chExt cx="4651" cy="5416"/>
          </a:xfrm>
        </p:grpSpPr>
        <p:grpSp>
          <p:nvGrpSpPr>
            <p:cNvPr id="34" name="Group 33"/>
            <p:cNvGrpSpPr/>
            <p:nvPr/>
          </p:nvGrpSpPr>
          <p:grpSpPr>
            <a:xfrm>
              <a:off x="12184" y="3092"/>
              <a:ext cx="3496" cy="5416"/>
              <a:chOff x="13342" y="3092"/>
              <a:chExt cx="3496" cy="541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3342" y="3092"/>
                <a:ext cx="3496" cy="2717"/>
                <a:chOff x="13342" y="3092"/>
                <a:chExt cx="1268" cy="271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3342" y="5127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retq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3342" y="3092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3342" y="3774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3342" y="4456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old ebp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3342" y="5792"/>
                <a:ext cx="3496" cy="2717"/>
                <a:chOff x="13342" y="3092"/>
                <a:chExt cx="1268" cy="2717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3342" y="5127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3342" y="3092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3342" y="3774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3342" y="4456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>
              <a:off x="11029" y="3092"/>
              <a:ext cx="1154" cy="5416"/>
              <a:chOff x="13342" y="3092"/>
              <a:chExt cx="3496" cy="541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42" y="3092"/>
                <a:ext cx="3496" cy="2717"/>
                <a:chOff x="13342" y="3092"/>
                <a:chExt cx="1268" cy="2717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42" y="5127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3342" y="3092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3342" y="3774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3342" y="4456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BBB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3342" y="5792"/>
                <a:ext cx="3496" cy="2717"/>
                <a:chOff x="13342" y="3092"/>
                <a:chExt cx="1268" cy="2717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3342" y="5127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342" y="3092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3342" y="3774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3342" y="4456"/>
                  <a:ext cx="1269" cy="68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AAA</a:t>
                  </a:r>
                  <a:endPara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</p:grpSp>
      </p:grpSp>
      <p:sp>
        <p:nvSpPr>
          <p:cNvPr id="52" name="Text Box 51"/>
          <p:cNvSpPr txBox="true"/>
          <p:nvPr/>
        </p:nvSpPr>
        <p:spPr>
          <a:xfrm>
            <a:off x="4639310" y="5048250"/>
            <a:ext cx="718058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1. cal() print AAA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2. using gdb get (BBB-AAA)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3. we can get BBB, that is cal() stack base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4. by assembly code, we can get all function stack base 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949325" y="653415"/>
            <a:ext cx="810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Unlink not work, </a:t>
            </a:r>
            <a:r>
              <a:rPr lang="en-US" altLang="en-US" b="1">
                <a:latin typeface="YaHei Consolas Hybrid" panose="020B0509020204020204" charset="-122"/>
                <a:ea typeface="YaHei Consolas Hybrid" panose="020B0509020204020204" charset="-122"/>
              </a:rPr>
              <a:t>using environ</a:t>
            </a:r>
            <a:endParaRPr lang="en-US" altLang="en-US" b="1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8077200" y="65341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stack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true"/>
          <p:nvPr/>
        </p:nvSpPr>
        <p:spPr>
          <a:xfrm>
            <a:off x="949325" y="653415"/>
            <a:ext cx="810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What we can do is just unlink...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01395" y="1490345"/>
            <a:ext cx="1966595" cy="3460115"/>
            <a:chOff x="14398" y="2717"/>
            <a:chExt cx="3097" cy="5449"/>
          </a:xfrm>
        </p:grpSpPr>
        <p:sp>
          <p:nvSpPr>
            <p:cNvPr id="19" name="Rectangle 18"/>
            <p:cNvSpPr/>
            <p:nvPr/>
          </p:nvSpPr>
          <p:spPr>
            <a:xfrm>
              <a:off x="15213" y="333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13" y="4014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1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13" y="469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0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08" y="333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18B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408" y="4014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1CB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408" y="4696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20B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13" y="537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prev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408" y="5378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24B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03" y="606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03" y="674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398" y="6060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98" y="6742"/>
              <a:ext cx="809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latin typeface="YaHei Consolas Hybrid" panose="020B0509020204020204" charset="-122"/>
                  <a:ea typeface="YaHei Consolas Hybrid" panose="020B0509020204020204" charset="-122"/>
                </a:rPr>
                <a:t>38h</a:t>
              </a:r>
              <a:endParaRPr lang="en-US" altLang="en-US" sz="14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1" name="Text Box 60"/>
            <p:cNvSpPr txBox="true"/>
            <p:nvPr/>
          </p:nvSpPr>
          <p:spPr>
            <a:xfrm>
              <a:off x="15370" y="7586"/>
              <a:ext cx="15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stack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2" name="Text Box 61"/>
            <p:cNvSpPr txBox="true"/>
            <p:nvPr/>
          </p:nvSpPr>
          <p:spPr>
            <a:xfrm>
              <a:off x="14408" y="2717"/>
              <a:ext cx="17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/>
                <a:t>esp</a:t>
              </a:r>
              <a:endParaRPr lang="en-US" altLang="en-US" sz="16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4161155" y="188087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18B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61155" y="231394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1CB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61155" y="274701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20B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61155" y="318008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24B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5980" y="1880870"/>
            <a:ext cx="1941830" cy="2598420"/>
            <a:chOff x="7348" y="2962"/>
            <a:chExt cx="2292" cy="4092"/>
          </a:xfrm>
        </p:grpSpPr>
        <p:sp>
          <p:nvSpPr>
            <p:cNvPr id="65" name="Rectangle 64"/>
            <p:cNvSpPr/>
            <p:nvPr/>
          </p:nvSpPr>
          <p:spPr>
            <a:xfrm>
              <a:off x="7358" y="296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58" y="3644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1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58" y="4326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atoi_got + 0x22</a:t>
              </a:r>
              <a:endParaRPr lang="en-US" altLang="en-US" sz="16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358" y="5008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del_ebp - 8</a:t>
              </a:r>
              <a:endParaRPr lang="en-US" altLang="en-US" sz="16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48" y="5690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48" y="6372"/>
              <a:ext cx="2283" cy="6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ebp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4154805" y="361315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54805" y="4046220"/>
            <a:ext cx="513715" cy="43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latin typeface="YaHei Consolas Hybrid" panose="020B0509020204020204" charset="-122"/>
                <a:ea typeface="YaHei Consolas Hybrid" panose="020B0509020204020204" charset="-122"/>
              </a:rPr>
              <a:t>38h</a:t>
            </a:r>
            <a:endParaRPr lang="en-US" altLang="en-US" sz="14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4" name="Text Box 93"/>
          <p:cNvSpPr txBox="true"/>
          <p:nvPr/>
        </p:nvSpPr>
        <p:spPr>
          <a:xfrm>
            <a:off x="4772025" y="4582160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stack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5" name="Text Box 94"/>
          <p:cNvSpPr txBox="true"/>
          <p:nvPr/>
        </p:nvSpPr>
        <p:spPr>
          <a:xfrm>
            <a:off x="4161155" y="1490345"/>
            <a:ext cx="1111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esp</a:t>
            </a:r>
            <a:endParaRPr lang="en-US" altLang="en-US" sz="1600"/>
          </a:p>
        </p:txBody>
      </p:sp>
      <p:sp>
        <p:nvSpPr>
          <p:cNvPr id="97" name="Text Box 96"/>
          <p:cNvSpPr txBox="true"/>
          <p:nvPr/>
        </p:nvSpPr>
        <p:spPr>
          <a:xfrm>
            <a:off x="7089140" y="1711960"/>
            <a:ext cx="47142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sym typeface="+mn-ea"/>
              </a:rPr>
              <a:t>call delete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sym typeface="+mn-ea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sym typeface="+mn-ea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sym typeface="+mn-ea"/>
              </a:rPr>
              <a:t>(atoi_got + 0x22) + 12 = del_ebp - 8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sym typeface="+mn-ea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sym typeface="+mn-ea"/>
              </a:rPr>
              <a:t>(del_ebp - 8) + 8 = atoi_got + 0x22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atoi_got + 0x2C = del_ebp - 8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del_ebp = atoi_got + 0x22</a:t>
            </a:r>
            <a:endParaRPr lang="en-US" altLang="en-US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WPS Presentation</Application>
  <PresentationFormat>宽屏</PresentationFormat>
  <Paragraphs>800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YaHei Consolas Hybrid</vt:lpstr>
      <vt:lpstr>微软雅黑</vt:lpstr>
      <vt:lpstr>Arial Unicode MS</vt:lpstr>
      <vt:lpstr>Arial Black</vt:lpstr>
      <vt:lpstr>宋体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10</cp:revision>
  <dcterms:created xsi:type="dcterms:W3CDTF">2020-07-16T09:19:14Z</dcterms:created>
  <dcterms:modified xsi:type="dcterms:W3CDTF">2020-07-16T09:19:14Z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