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9"/>
  </p:handoutMasterIdLst>
  <p:sldIdLst>
    <p:sldId id="256" r:id="rId3"/>
    <p:sldId id="257" r:id="rId4"/>
    <p:sldId id="264" r:id="rId5"/>
    <p:sldId id="258" r:id="rId6"/>
    <p:sldId id="271" r:id="rId7"/>
    <p:sldId id="272" r:id="rId8"/>
    <p:sldId id="270" r:id="rId9"/>
    <p:sldId id="275" r:id="rId11"/>
    <p:sldId id="276" r:id="rId12"/>
    <p:sldId id="277" r:id="rId13"/>
    <p:sldId id="260" r:id="rId14"/>
    <p:sldId id="282" r:id="rId15"/>
    <p:sldId id="280" r:id="rId16"/>
    <p:sldId id="278" r:id="rId17"/>
    <p:sldId id="285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17"/>
        <p:guide pos="385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方法二</a:t>
            </a: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方法二</a:t>
            </a: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方法二</a:t>
            </a: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方法二</a:t>
            </a: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Group 8"/>
          <p:cNvGrpSpPr/>
          <p:nvPr/>
        </p:nvGrpSpPr>
        <p:grpSpPr>
          <a:xfrm>
            <a:off x="1473200" y="1986280"/>
            <a:ext cx="1382395" cy="2613025"/>
            <a:chOff x="2192" y="2516"/>
            <a:chExt cx="2276" cy="2464"/>
          </a:xfrm>
        </p:grpSpPr>
        <p:sp>
          <p:nvSpPr>
            <p:cNvPr id="4" name="Rectangle 3"/>
            <p:cNvSpPr/>
            <p:nvPr/>
          </p:nvSpPr>
          <p:spPr>
            <a:xfrm>
              <a:off x="2192" y="2516"/>
              <a:ext cx="2276" cy="4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192" y="3009"/>
              <a:ext cx="2276" cy="4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...</a:t>
              </a:r>
              <a:endParaRPr lang="en-US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92" y="3502"/>
              <a:ext cx="2276" cy="4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...</a:t>
              </a:r>
              <a:endParaRPr lang="en-US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92" y="3995"/>
              <a:ext cx="2276" cy="4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...</a:t>
              </a:r>
              <a:endParaRPr lang="en-US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92" y="4488"/>
              <a:ext cx="2276" cy="4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0</a:t>
              </a:r>
              <a:endParaRPr lang="en-US" altLang="en-US"/>
            </a:p>
          </p:txBody>
        </p:sp>
      </p:grpSp>
      <p:sp>
        <p:nvSpPr>
          <p:cNvPr id="10" name="Text Box 9"/>
          <p:cNvSpPr txBox="1"/>
          <p:nvPr/>
        </p:nvSpPr>
        <p:spPr>
          <a:xfrm>
            <a:off x="1084580" y="1462405"/>
            <a:ext cx="2359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flower_ptr_save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106035" y="1328420"/>
            <a:ext cx="1661795" cy="1709420"/>
            <a:chOff x="2192" y="2516"/>
            <a:chExt cx="2276" cy="2464"/>
          </a:xfrm>
        </p:grpSpPr>
        <p:sp>
          <p:nvSpPr>
            <p:cNvPr id="12" name="Rectangle 11"/>
            <p:cNvSpPr/>
            <p:nvPr/>
          </p:nvSpPr>
          <p:spPr>
            <a:xfrm>
              <a:off x="2192" y="2516"/>
              <a:ext cx="2276" cy="4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flag(1:ok)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92" y="3009"/>
              <a:ext cx="2276" cy="4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name_ptr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92" y="3502"/>
              <a:ext cx="2276" cy="4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color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92" y="3995"/>
              <a:ext cx="2276" cy="4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color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92" y="4488"/>
              <a:ext cx="2276" cy="4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color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8150860" y="1328420"/>
            <a:ext cx="1038860" cy="1710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</a:rPr>
              <a:t>name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cxnSp>
        <p:nvCxnSpPr>
          <p:cNvPr id="24" name="Straight Arrow Connector 23"/>
          <p:cNvCxnSpPr>
            <a:stCxn id="4" idx="3"/>
            <a:endCxn id="12" idx="1"/>
          </p:cNvCxnSpPr>
          <p:nvPr/>
        </p:nvCxnSpPr>
        <p:spPr>
          <a:xfrm flipV="1">
            <a:off x="2855595" y="1499870"/>
            <a:ext cx="2250440" cy="74803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23" idx="1"/>
          </p:cNvCxnSpPr>
          <p:nvPr/>
        </p:nvCxnSpPr>
        <p:spPr>
          <a:xfrm>
            <a:off x="6767830" y="1841500"/>
            <a:ext cx="1383030" cy="3422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Text Box 32"/>
          <p:cNvSpPr txBox="1"/>
          <p:nvPr/>
        </p:nvSpPr>
        <p:spPr>
          <a:xfrm>
            <a:off x="536575" y="1181735"/>
            <a:ext cx="45173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假设蓝块大小为0xe0，我们申请0xd0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fd = small bin[0xe]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bk = small bin[0xe]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426085" y="451485"/>
            <a:ext cx="7651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rPr>
              <a:t>还有一个方法，我看了一天才看懂！！</a:t>
            </a:r>
            <a:endParaRPr lang="en-US" altLang="en-US" sz="2400">
              <a:solidFill>
                <a:srgbClr val="FF0000"/>
              </a:solidFill>
              <a:latin typeface="Source Code Pro" panose="020B0509030403020204" charset="0"/>
              <a:cs typeface="Source Code Pro" panose="020B050903040302020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295255" y="1260475"/>
            <a:ext cx="1499870" cy="3933190"/>
            <a:chOff x="10108" y="2048"/>
            <a:chExt cx="2362" cy="6194"/>
          </a:xfrm>
        </p:grpSpPr>
        <p:grpSp>
          <p:nvGrpSpPr>
            <p:cNvPr id="3" name="Group 2"/>
            <p:cNvGrpSpPr/>
            <p:nvPr/>
          </p:nvGrpSpPr>
          <p:grpSpPr>
            <a:xfrm rot="0">
              <a:off x="10108" y="2048"/>
              <a:ext cx="2362" cy="6195"/>
              <a:chOff x="1153" y="1522"/>
              <a:chExt cx="2362" cy="780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154" y="1522"/>
                <a:ext cx="2361" cy="7802"/>
                <a:chOff x="1196" y="645"/>
                <a:chExt cx="2361" cy="8954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196" y="645"/>
                  <a:ext cx="2361" cy="116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>
                      <a:solidFill>
                        <a:schemeClr val="bg1"/>
                      </a:solidFill>
                      <a:latin typeface="YaHei Consolas Hybrid" panose="020B0509020204020204" charset="-122"/>
                      <a:ea typeface="YaHei Consolas Hybrid" panose="020B0509020204020204" charset="-122"/>
                    </a:rPr>
                    <a:t>flower[0]</a:t>
                  </a:r>
                  <a:endParaRPr lang="en-US" altLang="en-US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196" y="1808"/>
                  <a:ext cx="2361" cy="3314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  <a:p>
                  <a:pPr algn="ctr"/>
                  <a:endParaRPr lang="en-US" altLang="en-US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  <a:p>
                  <a:pPr algn="ctr"/>
                  <a:r>
                    <a:rPr lang="en-US" altLang="en-US">
                      <a:solidFill>
                        <a:schemeClr val="bg1"/>
                      </a:solidFill>
                      <a:latin typeface="YaHei Consolas Hybrid" panose="020B0509020204020204" charset="-122"/>
                      <a:ea typeface="YaHei Consolas Hybrid" panose="020B0509020204020204" charset="-122"/>
                    </a:rPr>
                    <a:t>name[2]</a:t>
                  </a:r>
                  <a:endParaRPr lang="en-US" altLang="en-US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196" y="6282"/>
                  <a:ext cx="2361" cy="3317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>
                      <a:solidFill>
                        <a:schemeClr val="bg1"/>
                      </a:solidFill>
                      <a:latin typeface="YaHei Consolas Hybrid" panose="020B0509020204020204" charset="-122"/>
                      <a:ea typeface="YaHei Consolas Hybrid" panose="020B0509020204020204" charset="-122"/>
                    </a:rPr>
                    <a:t>name[1]</a:t>
                  </a:r>
                  <a:endParaRPr lang="en-US" altLang="en-US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</p:txBody>
            </p:sp>
          </p:grpSp>
          <p:sp>
            <p:nvSpPr>
              <p:cNvPr id="8" name="Rectangle 7"/>
              <p:cNvSpPr/>
              <p:nvPr/>
            </p:nvSpPr>
            <p:spPr>
              <a:xfrm>
                <a:off x="1153" y="5423"/>
                <a:ext cx="2363" cy="101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flower[1]</a:t>
                </a:r>
                <a:endPara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10110" y="2851"/>
              <a:ext cx="2361" cy="8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flower[2]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740775" y="2244725"/>
            <a:ext cx="1164590" cy="982345"/>
            <a:chOff x="14434" y="2717"/>
            <a:chExt cx="2360" cy="1547"/>
          </a:xfrm>
        </p:grpSpPr>
        <p:sp>
          <p:nvSpPr>
            <p:cNvPr id="23" name="Rectangle 22"/>
            <p:cNvSpPr/>
            <p:nvPr/>
          </p:nvSpPr>
          <p:spPr>
            <a:xfrm>
              <a:off x="14434" y="2717"/>
              <a:ext cx="2361" cy="3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rgbClr val="FF0000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fd</a:t>
              </a:r>
              <a:endParaRPr lang="en-US" altLang="en-US" b="1">
                <a:solidFill>
                  <a:srgbClr val="FF0000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4434" y="3104"/>
              <a:ext cx="2361" cy="3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rgbClr val="FF0000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bk</a:t>
              </a:r>
              <a:endParaRPr lang="en-US" altLang="en-US" b="1">
                <a:solidFill>
                  <a:srgbClr val="FF0000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434" y="3491"/>
              <a:ext cx="2361" cy="3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data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434" y="3878"/>
              <a:ext cx="2361" cy="3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data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sp>
        <p:nvSpPr>
          <p:cNvPr id="10" name="Left Arrow 9"/>
          <p:cNvSpPr/>
          <p:nvPr/>
        </p:nvSpPr>
        <p:spPr>
          <a:xfrm>
            <a:off x="10020300" y="2658110"/>
            <a:ext cx="262255" cy="1263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23" idx="0"/>
            <a:endCxn id="33" idx="3"/>
          </p:cNvCxnSpPr>
          <p:nvPr/>
        </p:nvCxnSpPr>
        <p:spPr>
          <a:xfrm rot="16200000" flipV="1">
            <a:off x="6887845" y="-191135"/>
            <a:ext cx="601980" cy="4269740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123190" y="3227705"/>
            <a:ext cx="105435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  <a:sym typeface="+mn-ea"/>
              </a:rPr>
              <a:t>两种方法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  <a:sym typeface="+mn-ea"/>
              </a:rPr>
              <a:t>和前面一样，fd = 11111，可以得到bk，最终减去small bin[0xe]偏移量，搞定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FF0000"/>
                </a:solidFill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  <a:sym typeface="+mn-ea"/>
              </a:rPr>
              <a:t>对于libc，只要确定版本，就可以知道main_arena偏移量，知道small bin[0xe]偏移量。</a:t>
            </a:r>
            <a:endParaRPr lang="en-US" altLang="en-US" b="1">
              <a:solidFill>
                <a:srgbClr val="FF0000"/>
              </a:solidFill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FF0000"/>
                </a:solidFill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  <a:sym typeface="+mn-ea"/>
              </a:rPr>
              <a:t>由于libc基址一定是\x00，所以就可以知道small bin[0xe]的末尾！</a:t>
            </a:r>
            <a:endParaRPr lang="en-US" altLang="en-US" b="1">
              <a:solidFill>
                <a:srgbClr val="FF0000"/>
              </a:solidFill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 b="1">
              <a:solidFill>
                <a:srgbClr val="FF0000"/>
              </a:solidFill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FF0000"/>
                </a:solidFill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例子：在libc2.23中，small bin[0xe]一定是\x48结束，所以我们只要输入name = \x48</a:t>
            </a:r>
            <a:endParaRPr lang="en-US" altLang="en-US" b="1">
              <a:solidFill>
                <a:srgbClr val="FF0000"/>
              </a:solidFill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FF0000"/>
                </a:solidFill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此时fd 仍然为 small bin[0xe]! 所以可以得到fd，得到small bin[0xe]，最终减去偏移，搞定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" name="Text Box 43"/>
          <p:cNvSpPr txBox="1"/>
          <p:nvPr/>
        </p:nvSpPr>
        <p:spPr>
          <a:xfrm>
            <a:off x="744855" y="811530"/>
            <a:ext cx="7191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有了Libc基址，很显然开始执行System，很明显有个Double Free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30910" y="1671955"/>
            <a:ext cx="7410450" cy="3185297"/>
            <a:chOff x="1708" y="1124"/>
            <a:chExt cx="16608" cy="8039"/>
          </a:xfrm>
        </p:grpSpPr>
        <p:grpSp>
          <p:nvGrpSpPr>
            <p:cNvPr id="9" name="Group 8"/>
            <p:cNvGrpSpPr/>
            <p:nvPr/>
          </p:nvGrpSpPr>
          <p:grpSpPr>
            <a:xfrm>
              <a:off x="2320" y="3128"/>
              <a:ext cx="2177" cy="4115"/>
              <a:chOff x="2192" y="2516"/>
              <a:chExt cx="2276" cy="246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192" y="2516"/>
                <a:ext cx="2276" cy="49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192" y="3009"/>
                <a:ext cx="2276" cy="49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/>
                  <a:t>...</a:t>
                </a:r>
                <a:endParaRPr lang="en-US" altLang="en-US" sz="140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192" y="3502"/>
                <a:ext cx="2276" cy="49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/>
                  <a:t>...</a:t>
                </a:r>
                <a:endParaRPr lang="en-US" altLang="en-US" sz="140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192" y="3995"/>
                <a:ext cx="2276" cy="49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/>
                  <a:t>...</a:t>
                </a:r>
                <a:endParaRPr lang="en-US" altLang="en-US" sz="140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92" y="4488"/>
                <a:ext cx="2276" cy="49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/>
                  <a:t>0</a:t>
                </a:r>
                <a:endParaRPr lang="en-US" altLang="en-US" sz="1400"/>
              </a:p>
            </p:txBody>
          </p:sp>
        </p:grpSp>
        <p:sp>
          <p:nvSpPr>
            <p:cNvPr id="10" name="Text Box 9"/>
            <p:cNvSpPr txBox="1"/>
            <p:nvPr/>
          </p:nvSpPr>
          <p:spPr>
            <a:xfrm>
              <a:off x="1708" y="2304"/>
              <a:ext cx="4255" cy="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atin typeface="Source Code Pro" panose="020B0509030403020204" charset="0"/>
                  <a:cs typeface="Source Code Pro" panose="020B0509030403020204" charset="0"/>
                </a:rPr>
                <a:t>flower_ptr_save</a:t>
              </a:r>
              <a:endParaRPr lang="en-US" altLang="en-US" sz="1400">
                <a:latin typeface="Source Code Pro" panose="020B0509030403020204" charset="0"/>
                <a:cs typeface="Source Code Pro" panose="020B050903040302020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041" y="2092"/>
              <a:ext cx="2617" cy="2692"/>
              <a:chOff x="2192" y="2516"/>
              <a:chExt cx="2276" cy="246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192" y="2516"/>
                <a:ext cx="2276" cy="49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600">
                    <a:solidFill>
                      <a:srgbClr val="FF0000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0</a:t>
                </a:r>
                <a:endParaRPr lang="en-US" altLang="en-US" sz="1600">
                  <a:solidFill>
                    <a:srgbClr val="FF0000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192" y="3009"/>
                <a:ext cx="2276" cy="49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latin typeface="YaHei Consolas Hybrid" panose="020B0509020204020204" charset="-122"/>
                    <a:ea typeface="YaHei Consolas Hybrid" panose="020B0509020204020204" charset="-122"/>
                  </a:rPr>
                  <a:t>name_ptr</a:t>
                </a:r>
                <a:endParaRPr lang="en-US" altLang="en-US" sz="14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192" y="3502"/>
                <a:ext cx="2276" cy="49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latin typeface="YaHei Consolas Hybrid" panose="020B0509020204020204" charset="-122"/>
                    <a:ea typeface="YaHei Consolas Hybrid" panose="020B0509020204020204" charset="-122"/>
                  </a:rPr>
                  <a:t>color</a:t>
                </a:r>
                <a:endParaRPr lang="en-US" altLang="en-US" sz="14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192" y="3995"/>
                <a:ext cx="2276" cy="49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latin typeface="YaHei Consolas Hybrid" panose="020B0509020204020204" charset="-122"/>
                    <a:ea typeface="YaHei Consolas Hybrid" panose="020B0509020204020204" charset="-122"/>
                  </a:rPr>
                  <a:t>color</a:t>
                </a:r>
                <a:endParaRPr lang="en-US" altLang="en-US" sz="14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92" y="4488"/>
                <a:ext cx="2276" cy="49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latin typeface="YaHei Consolas Hybrid" panose="020B0509020204020204" charset="-122"/>
                    <a:ea typeface="YaHei Consolas Hybrid" panose="020B0509020204020204" charset="-122"/>
                  </a:rPr>
                  <a:t>color</a:t>
                </a:r>
                <a:endParaRPr lang="en-US" altLang="en-US" sz="14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12836" y="2092"/>
              <a:ext cx="1636" cy="269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400">
                  <a:solidFill>
                    <a:srgbClr val="FF0000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freed</a:t>
              </a:r>
              <a:endParaRPr lang="en-US" altLang="en-US" sz="1400">
                <a:solidFill>
                  <a:srgbClr val="FF0000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cxnSp>
          <p:nvCxnSpPr>
            <p:cNvPr id="24" name="Straight Arrow Connector 23"/>
            <p:cNvCxnSpPr>
              <a:stCxn id="4" idx="3"/>
              <a:endCxn id="12" idx="1"/>
            </p:cNvCxnSpPr>
            <p:nvPr/>
          </p:nvCxnSpPr>
          <p:spPr>
            <a:xfrm flipV="1">
              <a:off x="4497" y="2362"/>
              <a:ext cx="3544" cy="117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3" idx="3"/>
              <a:endCxn id="23" idx="1"/>
            </p:cNvCxnSpPr>
            <p:nvPr/>
          </p:nvCxnSpPr>
          <p:spPr>
            <a:xfrm>
              <a:off x="10658" y="2900"/>
              <a:ext cx="2178" cy="53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" name="Text Box 1"/>
            <p:cNvSpPr txBox="1"/>
            <p:nvPr/>
          </p:nvSpPr>
          <p:spPr>
            <a:xfrm>
              <a:off x="15014" y="1124"/>
              <a:ext cx="3302" cy="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>
                  <a:solidFill>
                    <a:srgbClr val="FF0000"/>
                  </a:solidFill>
                  <a:latin typeface="Source Code Pro" panose="020B0509030403020204" charset="0"/>
                  <a:cs typeface="Source Code Pro" panose="020B0509030403020204" charset="0"/>
                </a:rPr>
                <a:t>delete</a:t>
              </a:r>
              <a:endParaRPr lang="en-US" altLang="en-US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endParaRPr>
            </a:p>
          </p:txBody>
        </p:sp>
        <p:cxnSp>
          <p:nvCxnSpPr>
            <p:cNvPr id="17" name="Elbow Connector 16"/>
            <p:cNvCxnSpPr>
              <a:stCxn id="4" idx="3"/>
              <a:endCxn id="3" idx="1"/>
            </p:cNvCxnSpPr>
            <p:nvPr/>
          </p:nvCxnSpPr>
          <p:spPr>
            <a:xfrm>
              <a:off x="4497" y="3539"/>
              <a:ext cx="1466" cy="5199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13" idx="1"/>
              <a:endCxn id="3" idx="0"/>
            </p:cNvCxnSpPr>
            <p:nvPr/>
          </p:nvCxnSpPr>
          <p:spPr>
            <a:xfrm rot="10800000" flipV="1">
              <a:off x="7436" y="2900"/>
              <a:ext cx="605" cy="5412"/>
            </a:xfrm>
            <a:prstGeom prst="bentConnector2">
              <a:avLst/>
            </a:prstGeom>
            <a:ln>
              <a:solidFill>
                <a:srgbClr val="FF0000"/>
              </a:solidFill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5963" y="8312"/>
              <a:ext cx="7742" cy="851"/>
              <a:chOff x="5963" y="8312"/>
              <a:chExt cx="7742" cy="851"/>
            </a:xfrm>
          </p:grpSpPr>
          <p:sp>
            <p:nvSpPr>
              <p:cNvPr id="3" name="Text Box 2"/>
              <p:cNvSpPr txBox="1"/>
              <p:nvPr/>
            </p:nvSpPr>
            <p:spPr>
              <a:xfrm>
                <a:off x="5963" y="8312"/>
                <a:ext cx="2946" cy="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600">
                    <a:solidFill>
                      <a:srgbClr val="FF0000"/>
                    </a:solidFill>
                    <a:latin typeface="Source Code Pro" panose="020B0509030403020204" charset="0"/>
                    <a:cs typeface="Source Code Pro" panose="020B0509030403020204" charset="0"/>
                  </a:rPr>
                  <a:t>exist</a:t>
                </a:r>
                <a:endParaRPr lang="en-US" altLang="en-US" sz="1600">
                  <a:solidFill>
                    <a:srgbClr val="FF0000"/>
                  </a:solidFill>
                  <a:latin typeface="Source Code Pro" panose="020B0509030403020204" charset="0"/>
                  <a:cs typeface="Source Code Pro" panose="020B0509030403020204" charset="0"/>
                </a:endParaRPr>
              </a:p>
            </p:txBody>
          </p:sp>
          <p:sp>
            <p:nvSpPr>
              <p:cNvPr id="19" name="Text Box 18"/>
              <p:cNvSpPr txBox="1"/>
              <p:nvPr/>
            </p:nvSpPr>
            <p:spPr>
              <a:xfrm>
                <a:off x="7436" y="8312"/>
                <a:ext cx="6269" cy="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600">
                    <a:solidFill>
                      <a:srgbClr val="FF0000"/>
                    </a:solidFill>
                    <a:latin typeface="Source Code Pro" panose="020B0509030403020204" charset="0"/>
                    <a:cs typeface="Source Code Pro" panose="020B0509030403020204" charset="0"/>
                  </a:rPr>
                  <a:t>, double free?</a:t>
                </a:r>
                <a:endParaRPr lang="en-US" altLang="en-US" sz="1600">
                  <a:solidFill>
                    <a:srgbClr val="FF0000"/>
                  </a:solidFill>
                  <a:latin typeface="Source Code Pro" panose="020B0509030403020204" charset="0"/>
                  <a:cs typeface="Source Code Pro" panose="020B0509030403020204" charset="0"/>
                </a:endParaRPr>
              </a:p>
            </p:txBody>
          </p:sp>
        </p:grpSp>
      </p:grpSp>
      <p:sp>
        <p:nvSpPr>
          <p:cNvPr id="22" name="Text Box 21"/>
          <p:cNvSpPr txBox="1"/>
          <p:nvPr/>
        </p:nvSpPr>
        <p:spPr>
          <a:xfrm>
            <a:off x="6218555" y="3853180"/>
            <a:ext cx="53041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更改哪里的内容？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GOT表：开了RELOAD，失败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Libc_fini_main: ALSR，失败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hook：尝试！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IO_struct：尝试！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8476615" y="1631315"/>
            <a:ext cx="3523615" cy="18148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en-US" sz="1600">
                <a:latin typeface="Source Code Pro" panose="020B0509030403020204" charset="0"/>
                <a:cs typeface="Source Code Pro" panose="020B0509030403020204" charset="0"/>
              </a:rPr>
              <a:t>Suppose begin with index 4</a:t>
            </a:r>
            <a:endParaRPr lang="en-US" altLang="en-US" sz="1600">
              <a:latin typeface="Source Code Pro" panose="020B0509030403020204" charset="0"/>
              <a:cs typeface="Source Code Pro" panose="020B0509030403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1600">
                <a:latin typeface="Source Code Pro" panose="020B0509030403020204" charset="0"/>
                <a:cs typeface="Source Code Pro" panose="020B0509030403020204" charset="0"/>
              </a:rPr>
              <a:t>Malloc twice</a:t>
            </a:r>
            <a:endParaRPr lang="en-US" altLang="en-US" sz="1600">
              <a:latin typeface="Source Code Pro" panose="020B0509030403020204" charset="0"/>
              <a:cs typeface="Source Code Pro" panose="020B0509030403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1600">
                <a:latin typeface="Source Code Pro" panose="020B0509030403020204" charset="0"/>
                <a:cs typeface="Source Code Pro" panose="020B0509030403020204" charset="0"/>
              </a:rPr>
              <a:t>Free(4),Free(5),Free(4)</a:t>
            </a:r>
            <a:endParaRPr lang="en-US" altLang="en-US" sz="1600">
              <a:latin typeface="Source Code Pro" panose="020B0509030403020204" charset="0"/>
              <a:cs typeface="Source Code Pro" panose="020B0509030403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1600">
                <a:latin typeface="Source Code Pro" panose="020B0509030403020204" charset="0"/>
                <a:cs typeface="Source Code Pro" panose="020B0509030403020204" charset="0"/>
              </a:rPr>
              <a:t>Malloc(4, our_addr)</a:t>
            </a:r>
            <a:endParaRPr lang="en-US" altLang="en-US" sz="1600">
              <a:latin typeface="Source Code Pro" panose="020B0509030403020204" charset="0"/>
              <a:cs typeface="Source Code Pro" panose="020B0509030403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1600">
                <a:latin typeface="Source Code Pro" panose="020B0509030403020204" charset="0"/>
                <a:cs typeface="Source Code Pro" panose="020B0509030403020204" charset="0"/>
              </a:rPr>
              <a:t>Malloc(5, something)</a:t>
            </a:r>
            <a:endParaRPr lang="en-US" altLang="en-US" sz="1600">
              <a:latin typeface="Source Code Pro" panose="020B0509030403020204" charset="0"/>
              <a:cs typeface="Source Code Pro" panose="020B0509030403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1600">
                <a:latin typeface="Source Code Pro" panose="020B0509030403020204" charset="0"/>
                <a:cs typeface="Source Code Pro" panose="020B0509030403020204" charset="0"/>
              </a:rPr>
              <a:t>Malloc(4, something)</a:t>
            </a:r>
            <a:endParaRPr lang="en-US" altLang="en-US" sz="1600">
              <a:latin typeface="Source Code Pro" panose="020B0509030403020204" charset="0"/>
              <a:cs typeface="Source Code Pro" panose="020B0509030403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" altLang="en-US" sz="1600">
                <a:latin typeface="Source Code Pro" panose="020B0509030403020204" charset="0"/>
                <a:cs typeface="Source Code Pro" panose="020B0509030403020204" charset="0"/>
              </a:rPr>
              <a:t>Malloc(our_addr)</a:t>
            </a:r>
            <a:endParaRPr lang="" altLang="en-US" sz="1600">
              <a:latin typeface="Source Code Pro" panose="020B0509030403020204" charset="0"/>
              <a:cs typeface="Source Code Pro" panose="020B0509030403020204" charset="0"/>
            </a:endParaRPr>
          </a:p>
        </p:txBody>
      </p:sp>
      <p:cxnSp>
        <p:nvCxnSpPr>
          <p:cNvPr id="27" name="Elbow Connector 26"/>
          <p:cNvCxnSpPr>
            <a:stCxn id="44" idx="3"/>
            <a:endCxn id="26" idx="0"/>
          </p:cNvCxnSpPr>
          <p:nvPr/>
        </p:nvCxnSpPr>
        <p:spPr>
          <a:xfrm>
            <a:off x="7936230" y="995680"/>
            <a:ext cx="2302510" cy="63563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Text Box 28"/>
          <p:cNvSpPr txBox="1"/>
          <p:nvPr/>
        </p:nvSpPr>
        <p:spPr>
          <a:xfrm>
            <a:off x="842645" y="532765"/>
            <a:ext cx="9098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插句题外话，本题同样可以泄露Heap基址，方法同上面泄露Libc基址一样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842645" y="1296035"/>
            <a:ext cx="1499235" cy="3725545"/>
            <a:chOff x="1153" y="2951"/>
            <a:chExt cx="2361" cy="5867"/>
          </a:xfrm>
        </p:grpSpPr>
        <p:sp>
          <p:nvSpPr>
            <p:cNvPr id="86" name="Rectangle 85"/>
            <p:cNvSpPr/>
            <p:nvPr/>
          </p:nvSpPr>
          <p:spPr>
            <a:xfrm>
              <a:off x="1154" y="2951"/>
              <a:ext cx="2360" cy="14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flower[0]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153" y="4418"/>
              <a:ext cx="2361" cy="1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name[0]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153" y="5885"/>
              <a:ext cx="2361" cy="14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flower[1]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154" y="7352"/>
              <a:ext cx="2361" cy="1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name[1]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050145" y="1296035"/>
            <a:ext cx="1499235" cy="3725545"/>
            <a:chOff x="1153" y="2951"/>
            <a:chExt cx="2361" cy="5867"/>
          </a:xfrm>
        </p:grpSpPr>
        <p:sp>
          <p:nvSpPr>
            <p:cNvPr id="91" name="Rectangle 90"/>
            <p:cNvSpPr/>
            <p:nvPr/>
          </p:nvSpPr>
          <p:spPr>
            <a:xfrm>
              <a:off x="1154" y="2951"/>
              <a:ext cx="2360" cy="14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flower[0]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153" y="4418"/>
              <a:ext cx="2361" cy="14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flower[2]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153" y="5885"/>
              <a:ext cx="2361" cy="14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flower[1]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154" y="7352"/>
              <a:ext cx="2361" cy="14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name[2]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182620" y="1360170"/>
            <a:ext cx="6025515" cy="930910"/>
            <a:chOff x="4555" y="8844"/>
            <a:chExt cx="9489" cy="1466"/>
          </a:xfrm>
        </p:grpSpPr>
        <p:sp>
          <p:nvSpPr>
            <p:cNvPr id="31" name="Rectangle 30"/>
            <p:cNvSpPr/>
            <p:nvPr/>
          </p:nvSpPr>
          <p:spPr>
            <a:xfrm>
              <a:off x="11684" y="8844"/>
              <a:ext cx="2361" cy="1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name[0]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120" y="8844"/>
              <a:ext cx="2361" cy="1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name[1]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55" y="8844"/>
              <a:ext cx="2361" cy="1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fastbin[x]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cxnSp>
          <p:nvCxnSpPr>
            <p:cNvPr id="34" name="Straight Arrow Connector 33"/>
            <p:cNvCxnSpPr>
              <a:stCxn id="33" idx="3"/>
              <a:endCxn id="32" idx="1"/>
            </p:cNvCxnSpPr>
            <p:nvPr/>
          </p:nvCxnSpPr>
          <p:spPr>
            <a:xfrm>
              <a:off x="6916" y="9578"/>
              <a:ext cx="12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2" idx="3"/>
              <a:endCxn id="31" idx="1"/>
            </p:cNvCxnSpPr>
            <p:nvPr/>
          </p:nvCxnSpPr>
          <p:spPr>
            <a:xfrm>
              <a:off x="10481" y="9578"/>
              <a:ext cx="12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 Box 36"/>
          <p:cNvSpPr txBox="1"/>
          <p:nvPr/>
        </p:nvSpPr>
        <p:spPr>
          <a:xfrm>
            <a:off x="3182620" y="4020820"/>
            <a:ext cx="65957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get name[0] address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heap addr = name[0].addr - sizeof(flower[0])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cxnSp>
        <p:nvCxnSpPr>
          <p:cNvPr id="38" name="Straight Arrow Connector 37"/>
          <p:cNvCxnSpPr>
            <a:stCxn id="94" idx="1"/>
            <a:endCxn id="32" idx="2"/>
          </p:cNvCxnSpPr>
          <p:nvPr/>
        </p:nvCxnSpPr>
        <p:spPr>
          <a:xfrm flipH="1" flipV="1">
            <a:off x="6196330" y="2291715"/>
            <a:ext cx="3854450" cy="2265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627245" y="2294255"/>
            <a:ext cx="1617345" cy="17710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" name="Text Box 43"/>
          <p:cNvSpPr txBox="1"/>
          <p:nvPr/>
        </p:nvSpPr>
        <p:spPr>
          <a:xfrm>
            <a:off x="551180" y="811530"/>
            <a:ext cx="100463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Double Free，一开始搞错了，以为这就是House of spirit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Double Free ： 在链表上伪造一个fake_chunk，然后malloc(fake_chunk)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House of spirit ： 伪造一个fake_chunk，然后free(fake_chunk)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551180" y="4395470"/>
            <a:ext cx="922591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House of spirit check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>
              <a:latin typeface="Source Code Pro" panose="020B0509030403020204" charset="0"/>
              <a:cs typeface="Source Code Pro" panose="020B0509030403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fake chunk 的 ISMMAP 位不能为 1</a:t>
            </a:r>
            <a:endParaRPr lang="en-US">
              <a:latin typeface="Source Code Pro" panose="020B0509030403020204" charset="0"/>
              <a:cs typeface="Source Code Pro" panose="020B0509030403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fake chunk 地址需要对齐， MALLOC_ALIGN_MASK</a:t>
            </a:r>
            <a:endParaRPr lang="en-US">
              <a:latin typeface="Source Code Pro" panose="020B0509030403020204" charset="0"/>
              <a:cs typeface="Source Code Pro" panose="020B0509030403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fake chunk 的 size 大小需要满足对应的 fastbin 的需求，同时也得对齐。</a:t>
            </a:r>
            <a:endParaRPr lang="en-US">
              <a:latin typeface="Source Code Pro" panose="020B0509030403020204" charset="0"/>
              <a:cs typeface="Source Code Pro" panose="020B0509030403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fake chunk 的 next chunk 的大小 </a:t>
            </a:r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[ 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2 * SIZE_SZ，av-&gt;system_mem </a:t>
            </a:r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]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551180" y="2704465"/>
            <a:ext cx="92259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Double free check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>
              <a:latin typeface="Source Code Pro" panose="020B0509030403020204" charset="0"/>
              <a:cs typeface="Source Code Pro" panose="020B0509030403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fake chunk 的 </a:t>
            </a:r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size 满足对应的 fastbin 需求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06120" y="685800"/>
            <a:ext cx="1081532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开始修改hook，很快就找到了，malloc_hook - 0x23，可以当做头部，改成one_gadget即可。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但是...本题，one_gadget 无一可用。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解决方法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直接调用malloc，one_gadget 条件不满足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因此要先改变流程，</a:t>
            </a:r>
            <a:r>
              <a:rPr lang="en-US" altLang="en-US" sz="2000" b="1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rPr>
              <a:t>比如执行普通的Double Free，让系统去触发malloc_printerr</a:t>
            </a:r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，此时会调用malloc，而这个时候one_gadget 条件得到了满足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成功解决！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06120" y="685800"/>
            <a:ext cx="1081532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开始修改IO_struct，很快就找到了，IO_stdout + 0x9d，可以当做头部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 sz="2400" b="1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stdout 调用 printf 时，会调用vtable 表中的 xsputn.</a:t>
            </a:r>
            <a:endParaRPr lang="en-US" altLang="en-US" sz="2400" b="1">
              <a:solidFill>
                <a:srgbClr val="FF0000"/>
              </a:solidFill>
              <a:latin typeface="Source Code Pro" panose="020B0509030403020204" charset="0"/>
              <a:cs typeface="Source Code Pro" panose="020B0509030403020204" charset="0"/>
            </a:endParaRPr>
          </a:p>
          <a:p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处理步骤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先Double Free，可以操纵IO_stdout + 0x9d + 0x10 后面的数据内容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vtable 在可修改范围内，所以修改 vtable 指针地址. 该地址要能够让我们可以构建假的xsputn.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	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假设 vtable 修改的地址为A，xsputn 偏移为B. 那就把(A+B)那里，改成one_gadget 即可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最终很完美，成功解决！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Group 8"/>
          <p:cNvGrpSpPr/>
          <p:nvPr/>
        </p:nvGrpSpPr>
        <p:grpSpPr>
          <a:xfrm>
            <a:off x="1473200" y="1986280"/>
            <a:ext cx="1382395" cy="2613025"/>
            <a:chOff x="2192" y="2516"/>
            <a:chExt cx="2276" cy="2464"/>
          </a:xfrm>
        </p:grpSpPr>
        <p:sp>
          <p:nvSpPr>
            <p:cNvPr id="4" name="Rectangle 3"/>
            <p:cNvSpPr/>
            <p:nvPr/>
          </p:nvSpPr>
          <p:spPr>
            <a:xfrm>
              <a:off x="2192" y="2516"/>
              <a:ext cx="2276" cy="4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192" y="3009"/>
              <a:ext cx="2276" cy="4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...</a:t>
              </a:r>
              <a:endParaRPr lang="en-US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92" y="3502"/>
              <a:ext cx="2276" cy="4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...</a:t>
              </a:r>
              <a:endParaRPr lang="en-US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92" y="3995"/>
              <a:ext cx="2276" cy="4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...</a:t>
              </a:r>
              <a:endParaRPr lang="en-US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92" y="4488"/>
              <a:ext cx="2276" cy="4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0</a:t>
              </a:r>
              <a:endParaRPr lang="en-US" altLang="en-US"/>
            </a:p>
          </p:txBody>
        </p:sp>
      </p:grpSp>
      <p:sp>
        <p:nvSpPr>
          <p:cNvPr id="10" name="Text Box 9"/>
          <p:cNvSpPr txBox="1"/>
          <p:nvPr/>
        </p:nvSpPr>
        <p:spPr>
          <a:xfrm>
            <a:off x="1084580" y="1462405"/>
            <a:ext cx="2359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flower_ptr_save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106035" y="1328420"/>
            <a:ext cx="1661795" cy="1709420"/>
            <a:chOff x="2192" y="2516"/>
            <a:chExt cx="2276" cy="2464"/>
          </a:xfrm>
        </p:grpSpPr>
        <p:sp>
          <p:nvSpPr>
            <p:cNvPr id="12" name="Rectangle 11"/>
            <p:cNvSpPr/>
            <p:nvPr/>
          </p:nvSpPr>
          <p:spPr>
            <a:xfrm>
              <a:off x="2192" y="2516"/>
              <a:ext cx="2276" cy="4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2000">
                  <a:solidFill>
                    <a:srgbClr val="FF0000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0</a:t>
              </a:r>
              <a:endParaRPr lang="en-US" altLang="en-US" sz="2000">
                <a:solidFill>
                  <a:srgbClr val="FF0000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92" y="3009"/>
              <a:ext cx="2276" cy="4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name_ptr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92" y="3502"/>
              <a:ext cx="2276" cy="4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color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92" y="3995"/>
              <a:ext cx="2276" cy="4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color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92" y="4488"/>
              <a:ext cx="2276" cy="4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color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8150860" y="1328420"/>
            <a:ext cx="1038860" cy="1710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FF0000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freed</a:t>
            </a:r>
            <a:endParaRPr lang="en-US" altLang="en-US">
              <a:solidFill>
                <a:srgbClr val="FF0000"/>
              </a:solidFill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cxnSp>
        <p:nvCxnSpPr>
          <p:cNvPr id="24" name="Straight Arrow Connector 23"/>
          <p:cNvCxnSpPr>
            <a:stCxn id="4" idx="3"/>
            <a:endCxn id="12" idx="1"/>
          </p:cNvCxnSpPr>
          <p:nvPr/>
        </p:nvCxnSpPr>
        <p:spPr>
          <a:xfrm flipV="1">
            <a:off x="2855595" y="1499870"/>
            <a:ext cx="2250440" cy="74803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23" idx="1"/>
          </p:cNvCxnSpPr>
          <p:nvPr/>
        </p:nvCxnSpPr>
        <p:spPr>
          <a:xfrm>
            <a:off x="6767830" y="1841500"/>
            <a:ext cx="1383030" cy="3422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9533890" y="713740"/>
            <a:ext cx="2096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rPr>
              <a:t>delete</a:t>
            </a:r>
            <a:endParaRPr lang="en-US" altLang="en-US" sz="2400">
              <a:solidFill>
                <a:srgbClr val="FF0000"/>
              </a:solidFill>
              <a:latin typeface="Source Code Pro" panose="020B0509030403020204" charset="0"/>
              <a:cs typeface="Source Code Pro" panose="020B0509030403020204" charset="0"/>
            </a:endParaRPr>
          </a:p>
        </p:txBody>
      </p:sp>
      <p:cxnSp>
        <p:nvCxnSpPr>
          <p:cNvPr id="17" name="Elbow Connector 16"/>
          <p:cNvCxnSpPr>
            <a:stCxn id="4" idx="3"/>
            <a:endCxn id="3" idx="1"/>
          </p:cNvCxnSpPr>
          <p:nvPr/>
        </p:nvCxnSpPr>
        <p:spPr>
          <a:xfrm>
            <a:off x="2855595" y="2247900"/>
            <a:ext cx="930910" cy="322961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3" idx="1"/>
            <a:endCxn id="3" idx="0"/>
          </p:cNvCxnSpPr>
          <p:nvPr/>
        </p:nvCxnSpPr>
        <p:spPr>
          <a:xfrm rot="10800000" flipV="1">
            <a:off x="4721860" y="1842135"/>
            <a:ext cx="384175" cy="3435985"/>
          </a:xfrm>
          <a:prstGeom prst="bentConnector2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786505" y="5278120"/>
            <a:ext cx="4038600" cy="398780"/>
            <a:chOff x="5963" y="8312"/>
            <a:chExt cx="6360" cy="628"/>
          </a:xfrm>
        </p:grpSpPr>
        <p:sp>
          <p:nvSpPr>
            <p:cNvPr id="3" name="Text Box 2"/>
            <p:cNvSpPr txBox="1"/>
            <p:nvPr/>
          </p:nvSpPr>
          <p:spPr>
            <a:xfrm>
              <a:off x="5963" y="8312"/>
              <a:ext cx="2946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>
                  <a:solidFill>
                    <a:srgbClr val="FF0000"/>
                  </a:solidFill>
                  <a:latin typeface="Source Code Pro" panose="020B0509030403020204" charset="0"/>
                  <a:cs typeface="Source Code Pro" panose="020B0509030403020204" charset="0"/>
                </a:rPr>
                <a:t>still exist</a:t>
              </a:r>
              <a:endParaRPr lang="en-US" altLang="en-US" sz="2000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8909" y="8312"/>
              <a:ext cx="341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>
                  <a:solidFill>
                    <a:srgbClr val="FF0000"/>
                  </a:solidFill>
                  <a:latin typeface="Source Code Pro" panose="020B0509030403020204" charset="0"/>
                  <a:cs typeface="Source Code Pro" panose="020B0509030403020204" charset="0"/>
                </a:rPr>
                <a:t>, double free?</a:t>
              </a:r>
              <a:endParaRPr lang="en-US" altLang="en-US" sz="2000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ext Box 21"/>
          <p:cNvSpPr txBox="1"/>
          <p:nvPr/>
        </p:nvSpPr>
        <p:spPr>
          <a:xfrm>
            <a:off x="689610" y="782320"/>
            <a:ext cx="86829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能做哪些事情？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泄露Libc地址：是否可以通过输出来泄露？想方法获取name结构体。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泄露Stack地址：貌似不太行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泄露Heap地址：和泄露Libc地址异曲同工！！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执行System：很明显看到有Double Free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26085" y="451485"/>
            <a:ext cx="6360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rPr>
              <a:t>我开始的方法，类似hacknote，最终失败</a:t>
            </a:r>
            <a:endParaRPr lang="en-US" altLang="en-US" sz="2400">
              <a:solidFill>
                <a:srgbClr val="FF0000"/>
              </a:solidFill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732155" y="5085080"/>
            <a:ext cx="1499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two 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ctr"/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malloc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3569335" y="5085080"/>
            <a:ext cx="1527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two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ctr"/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free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6118225" y="5085080"/>
            <a:ext cx="1500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one malloc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732790" y="1358900"/>
            <a:ext cx="1499235" cy="3725545"/>
            <a:chOff x="1153" y="2951"/>
            <a:chExt cx="2361" cy="5867"/>
          </a:xfrm>
        </p:grpSpPr>
        <p:sp>
          <p:nvSpPr>
            <p:cNvPr id="21" name="Rectangle 20"/>
            <p:cNvSpPr/>
            <p:nvPr/>
          </p:nvSpPr>
          <p:spPr>
            <a:xfrm>
              <a:off x="1154" y="2951"/>
              <a:ext cx="2360" cy="14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flower[0]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153" y="4418"/>
              <a:ext cx="2361" cy="14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name[0]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153" y="5885"/>
              <a:ext cx="2361" cy="14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flower[1]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154" y="7352"/>
              <a:ext cx="2361" cy="14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name[1]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597275" y="1358900"/>
            <a:ext cx="1499235" cy="3725545"/>
            <a:chOff x="1153" y="2951"/>
            <a:chExt cx="2361" cy="5867"/>
          </a:xfrm>
        </p:grpSpPr>
        <p:sp>
          <p:nvSpPr>
            <p:cNvPr id="86" name="Rectangle 85"/>
            <p:cNvSpPr/>
            <p:nvPr/>
          </p:nvSpPr>
          <p:spPr>
            <a:xfrm>
              <a:off x="1154" y="2951"/>
              <a:ext cx="2360" cy="14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flower[0]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153" y="4418"/>
              <a:ext cx="2361" cy="1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name[0]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153" y="5885"/>
              <a:ext cx="2361" cy="14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flower[1]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154" y="7352"/>
              <a:ext cx="2361" cy="1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name[1]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119495" y="1358900"/>
            <a:ext cx="1499235" cy="3725545"/>
            <a:chOff x="1153" y="2951"/>
            <a:chExt cx="2361" cy="5867"/>
          </a:xfrm>
        </p:grpSpPr>
        <p:sp>
          <p:nvSpPr>
            <p:cNvPr id="91" name="Rectangle 90"/>
            <p:cNvSpPr/>
            <p:nvPr/>
          </p:nvSpPr>
          <p:spPr>
            <a:xfrm>
              <a:off x="1154" y="2951"/>
              <a:ext cx="2360" cy="14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flower[0]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153" y="4418"/>
              <a:ext cx="2361" cy="14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flower[2]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153" y="5885"/>
              <a:ext cx="2361" cy="14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flower[1]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154" y="7352"/>
              <a:ext cx="2361" cy="14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name[2]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sp>
        <p:nvSpPr>
          <p:cNvPr id="95" name="Text Box 94"/>
          <p:cNvSpPr txBox="1"/>
          <p:nvPr/>
        </p:nvSpPr>
        <p:spPr>
          <a:xfrm>
            <a:off x="7867015" y="1392555"/>
            <a:ext cx="41224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对于(指针)-&gt;(头部)-&gt;(内容)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hacknote之所以能够成功，是因为他可以控制(头部)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secretgarden不可以控制(头部)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所以这种方法不行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两题区别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这题没有free(flower)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只是单纯的让(flower-&gt;flag = 0)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26085" y="451485"/>
            <a:ext cx="7651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rPr>
              <a:t>但是... 如果改成一个Fast，一个Unsorted？</a:t>
            </a:r>
            <a:endParaRPr lang="en-US" altLang="en-US" sz="2400">
              <a:solidFill>
                <a:srgbClr val="FF0000"/>
              </a:solidFill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732155" y="5556885"/>
            <a:ext cx="1499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two 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ctr"/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malloc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3236595" y="5556885"/>
            <a:ext cx="1527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two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ctr"/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free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4735830" y="2571750"/>
            <a:ext cx="1022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Fast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732790" y="1358900"/>
            <a:ext cx="1499870" cy="4197985"/>
            <a:chOff x="1153" y="2951"/>
            <a:chExt cx="2362" cy="6611"/>
          </a:xfrm>
        </p:grpSpPr>
        <p:sp>
          <p:nvSpPr>
            <p:cNvPr id="21" name="Rectangle 20"/>
            <p:cNvSpPr/>
            <p:nvPr/>
          </p:nvSpPr>
          <p:spPr>
            <a:xfrm>
              <a:off x="1154" y="2951"/>
              <a:ext cx="2360" cy="14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flower[0]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153" y="4418"/>
              <a:ext cx="2361" cy="14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name[0]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153" y="5885"/>
              <a:ext cx="2361" cy="14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flower[1]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154" y="7352"/>
              <a:ext cx="2361" cy="22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name[1]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235960" y="1358900"/>
            <a:ext cx="1499870" cy="4197985"/>
            <a:chOff x="1153" y="2951"/>
            <a:chExt cx="2362" cy="6611"/>
          </a:xfrm>
        </p:grpSpPr>
        <p:sp>
          <p:nvSpPr>
            <p:cNvPr id="86" name="Rectangle 85"/>
            <p:cNvSpPr/>
            <p:nvPr/>
          </p:nvSpPr>
          <p:spPr>
            <a:xfrm>
              <a:off x="1154" y="2951"/>
              <a:ext cx="2360" cy="14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flower[0]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153" y="4418"/>
              <a:ext cx="2361" cy="1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name[0]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153" y="5885"/>
              <a:ext cx="2361" cy="14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flower[1]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154" y="7352"/>
              <a:ext cx="2361" cy="2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name[1]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4735195" y="4671060"/>
            <a:ext cx="1446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Unsorted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360410" y="1358265"/>
            <a:ext cx="1499870" cy="4197985"/>
            <a:chOff x="1153" y="2951"/>
            <a:chExt cx="2362" cy="6611"/>
          </a:xfrm>
        </p:grpSpPr>
        <p:sp>
          <p:nvSpPr>
            <p:cNvPr id="17" name="Rectangle 16"/>
            <p:cNvSpPr/>
            <p:nvPr/>
          </p:nvSpPr>
          <p:spPr>
            <a:xfrm>
              <a:off x="1154" y="2951"/>
              <a:ext cx="2360" cy="14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flower[0]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53" y="4418"/>
              <a:ext cx="2361" cy="14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flower[2]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53" y="5885"/>
              <a:ext cx="2361" cy="14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flower[1]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54" y="7352"/>
              <a:ext cx="2361" cy="22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name[2]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43675" y="4364355"/>
            <a:ext cx="1164590" cy="982345"/>
            <a:chOff x="14434" y="2717"/>
            <a:chExt cx="2360" cy="1547"/>
          </a:xfrm>
        </p:grpSpPr>
        <p:sp>
          <p:nvSpPr>
            <p:cNvPr id="23" name="Rectangle 22"/>
            <p:cNvSpPr/>
            <p:nvPr/>
          </p:nvSpPr>
          <p:spPr>
            <a:xfrm>
              <a:off x="14434" y="2717"/>
              <a:ext cx="2361" cy="3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rgbClr val="FF0000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fd</a:t>
              </a:r>
              <a:endParaRPr lang="en-US" altLang="en-US" b="1">
                <a:solidFill>
                  <a:srgbClr val="FF0000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4434" y="3104"/>
              <a:ext cx="2361" cy="3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rgbClr val="FF0000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bk</a:t>
              </a:r>
              <a:endParaRPr lang="en-US" altLang="en-US" b="1">
                <a:solidFill>
                  <a:srgbClr val="FF0000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434" y="3491"/>
              <a:ext cx="2361" cy="3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data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434" y="3878"/>
              <a:ext cx="2361" cy="3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data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6101080" y="4787900"/>
            <a:ext cx="298450" cy="13398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7885430" y="4787265"/>
            <a:ext cx="298450" cy="13398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0718800" y="3208655"/>
            <a:ext cx="1164590" cy="982345"/>
            <a:chOff x="14434" y="2717"/>
            <a:chExt cx="2360" cy="1547"/>
          </a:xfrm>
        </p:grpSpPr>
        <p:sp>
          <p:nvSpPr>
            <p:cNvPr id="30" name="Rectangle 29"/>
            <p:cNvSpPr/>
            <p:nvPr/>
          </p:nvSpPr>
          <p:spPr>
            <a:xfrm>
              <a:off x="14434" y="2717"/>
              <a:ext cx="2361" cy="3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rgbClr val="FF0000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1111111</a:t>
              </a:r>
              <a:endParaRPr lang="en-US" altLang="en-US" b="1">
                <a:solidFill>
                  <a:srgbClr val="FF0000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434" y="3104"/>
              <a:ext cx="2361" cy="3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rgbClr val="FF0000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bk</a:t>
              </a:r>
              <a:endParaRPr lang="en-US" altLang="en-US" b="1">
                <a:solidFill>
                  <a:srgbClr val="FF0000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4434" y="3491"/>
              <a:ext cx="2361" cy="3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data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4434" y="3878"/>
              <a:ext cx="2361" cy="3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data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sp>
        <p:nvSpPr>
          <p:cNvPr id="34" name="Right Arrow 33"/>
          <p:cNvSpPr/>
          <p:nvPr/>
        </p:nvSpPr>
        <p:spPr>
          <a:xfrm rot="19320000">
            <a:off x="10006330" y="4554855"/>
            <a:ext cx="631190" cy="1193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5180000">
            <a:off x="10105390" y="2147570"/>
            <a:ext cx="1841500" cy="793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7708900" y="638810"/>
            <a:ext cx="4265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b="1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rPr>
              <a:t>Print name，get bk ptr</a:t>
            </a:r>
            <a:endParaRPr lang="en-US" altLang="en-US" b="1">
              <a:solidFill>
                <a:srgbClr val="FF0000"/>
              </a:solidFill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en-US" altLang="en-US" b="1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rPr>
              <a:t>So，get unsorted bin addr</a:t>
            </a:r>
            <a:endParaRPr lang="en-US" altLang="en-US" b="1">
              <a:solidFill>
                <a:srgbClr val="FF0000"/>
              </a:solidFill>
              <a:latin typeface="Source Code Pro" panose="020B0509030403020204" charset="0"/>
              <a:cs typeface="Source Code Pro" panose="020B0509030403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26085" y="451485"/>
            <a:ext cx="7651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rPr>
              <a:t>但是... 如果改成一个Fast，一个Unsorted？</a:t>
            </a:r>
            <a:endParaRPr lang="en-US" altLang="en-US" sz="2400">
              <a:solidFill>
                <a:srgbClr val="FF0000"/>
              </a:solidFill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4735830" y="2571750"/>
            <a:ext cx="1022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Fast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732790" y="1358900"/>
            <a:ext cx="1499870" cy="4197985"/>
            <a:chOff x="1153" y="2951"/>
            <a:chExt cx="2362" cy="6611"/>
          </a:xfrm>
        </p:grpSpPr>
        <p:sp>
          <p:nvSpPr>
            <p:cNvPr id="21" name="Rectangle 20"/>
            <p:cNvSpPr/>
            <p:nvPr/>
          </p:nvSpPr>
          <p:spPr>
            <a:xfrm>
              <a:off x="1154" y="2951"/>
              <a:ext cx="2360" cy="14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flower[0]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153" y="4418"/>
              <a:ext cx="2361" cy="14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name[0]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153" y="5885"/>
              <a:ext cx="2361" cy="14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flower[1]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154" y="7352"/>
              <a:ext cx="2361" cy="22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name[1]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4735830" y="4671060"/>
            <a:ext cx="1446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Unsorted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823710" y="1567815"/>
            <a:ext cx="50666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有一个问题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  <a:p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name[1] 属于最近一次申请，所以如果释放，就会合并到Top chunk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  <a:p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  <a:p>
            <a:pPr algn="just"/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有两种解决方式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申请flower[2]，防止合并发生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name[0] = Unsorted，name[1] = Fast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第二种利用了Fast 不会合并的特性，很赞！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</p:txBody>
      </p:sp>
      <p:cxnSp>
        <p:nvCxnSpPr>
          <p:cNvPr id="15" name="Elbow Connector 14"/>
          <p:cNvCxnSpPr>
            <a:stCxn id="3" idx="3"/>
            <a:endCxn id="14" idx="1"/>
          </p:cNvCxnSpPr>
          <p:nvPr/>
        </p:nvCxnSpPr>
        <p:spPr>
          <a:xfrm flipV="1">
            <a:off x="6182360" y="2998470"/>
            <a:ext cx="641350" cy="185674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3235960" y="1358900"/>
            <a:ext cx="1499870" cy="4197985"/>
            <a:chOff x="1153" y="2951"/>
            <a:chExt cx="2362" cy="6611"/>
          </a:xfrm>
        </p:grpSpPr>
        <p:sp>
          <p:nvSpPr>
            <p:cNvPr id="5" name="Rectangle 4"/>
            <p:cNvSpPr/>
            <p:nvPr/>
          </p:nvSpPr>
          <p:spPr>
            <a:xfrm>
              <a:off x="1154" y="2951"/>
              <a:ext cx="2360" cy="14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flower[0]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153" y="4418"/>
              <a:ext cx="2361" cy="1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name[0]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53" y="5885"/>
              <a:ext cx="2361" cy="14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flower[1]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54" y="7352"/>
              <a:ext cx="2361" cy="2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name[1]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sp>
        <p:nvSpPr>
          <p:cNvPr id="9" name="Text Box 8"/>
          <p:cNvSpPr txBox="1"/>
          <p:nvPr/>
        </p:nvSpPr>
        <p:spPr>
          <a:xfrm>
            <a:off x="732155" y="5556885"/>
            <a:ext cx="1499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two 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ctr"/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malloc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236595" y="5556885"/>
            <a:ext cx="1527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two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ctr"/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free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Group 3"/>
          <p:cNvGrpSpPr/>
          <p:nvPr/>
        </p:nvGrpSpPr>
        <p:grpSpPr>
          <a:xfrm rot="0">
            <a:off x="976630" y="1303020"/>
            <a:ext cx="1499870" cy="3933825"/>
            <a:chOff x="1153" y="1522"/>
            <a:chExt cx="2362" cy="7802"/>
          </a:xfrm>
        </p:grpSpPr>
        <p:grpSp>
          <p:nvGrpSpPr>
            <p:cNvPr id="28" name="Group 27"/>
            <p:cNvGrpSpPr/>
            <p:nvPr/>
          </p:nvGrpSpPr>
          <p:grpSpPr>
            <a:xfrm>
              <a:off x="1154" y="1522"/>
              <a:ext cx="2361" cy="7802"/>
              <a:chOff x="1196" y="645"/>
              <a:chExt cx="2361" cy="895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196" y="645"/>
                <a:ext cx="2361" cy="116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flower[0]</a:t>
                </a:r>
                <a:endPara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196" y="1808"/>
                <a:ext cx="2361" cy="33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name[0]</a:t>
                </a:r>
                <a:endPara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196" y="6282"/>
                <a:ext cx="2361" cy="331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name[1]</a:t>
                </a:r>
                <a:endPara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1153" y="5423"/>
              <a:ext cx="2363" cy="101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flower[1]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sp>
        <p:nvSpPr>
          <p:cNvPr id="116" name="Text Box 115"/>
          <p:cNvSpPr txBox="1"/>
          <p:nvPr/>
        </p:nvSpPr>
        <p:spPr>
          <a:xfrm>
            <a:off x="855345" y="5334635"/>
            <a:ext cx="1743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two malloc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ctr"/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one free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144" name="Text Box 143"/>
          <p:cNvSpPr txBox="1"/>
          <p:nvPr/>
        </p:nvSpPr>
        <p:spPr>
          <a:xfrm>
            <a:off x="2476500" y="2368550"/>
            <a:ext cx="14998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 b="1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rPr>
              <a:t>unsorted</a:t>
            </a:r>
            <a:endParaRPr lang="en-US" altLang="en-US" sz="1400" b="1">
              <a:solidFill>
                <a:srgbClr val="FF0000"/>
              </a:solidFill>
              <a:latin typeface="Source Code Pro" panose="020B0509030403020204" charset="0"/>
              <a:cs typeface="Source Code Pro" panose="020B050903040302020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 rot="0">
            <a:off x="3481705" y="1301750"/>
            <a:ext cx="1499870" cy="3933825"/>
            <a:chOff x="1153" y="1522"/>
            <a:chExt cx="2362" cy="7802"/>
          </a:xfrm>
        </p:grpSpPr>
        <p:grpSp>
          <p:nvGrpSpPr>
            <p:cNvPr id="5" name="Group 4"/>
            <p:cNvGrpSpPr/>
            <p:nvPr/>
          </p:nvGrpSpPr>
          <p:grpSpPr>
            <a:xfrm>
              <a:off x="1154" y="1522"/>
              <a:ext cx="2361" cy="7802"/>
              <a:chOff x="1196" y="645"/>
              <a:chExt cx="2361" cy="8954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196" y="645"/>
                <a:ext cx="2361" cy="116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flower[0]</a:t>
                </a:r>
                <a:endPara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196" y="1808"/>
                <a:ext cx="2361" cy="33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  <a:p>
                <a:pPr algn="ctr"/>
                <a:endPara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  <a:p>
                <a:pPr algn="ctr"/>
                <a:r>
                  <a:rPr lang="en-US" altLang="en-US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name[0]</a:t>
                </a:r>
                <a:endPara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196" y="6282"/>
                <a:ext cx="2361" cy="331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name[1]</a:t>
                </a:r>
                <a:endPara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1153" y="5423"/>
              <a:ext cx="2363" cy="101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flower[1]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3482975" y="1814195"/>
            <a:ext cx="1499235" cy="5100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flower[2]</a:t>
            </a:r>
            <a:endParaRPr lang="en-US" altLang="en-US">
              <a:solidFill>
                <a:schemeClr val="bg1"/>
              </a:solidFill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982210" y="2675255"/>
            <a:ext cx="14998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 b="1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rPr>
              <a:t>unsorted</a:t>
            </a:r>
            <a:endParaRPr lang="en-US" altLang="en-US" sz="1400" b="1">
              <a:solidFill>
                <a:srgbClr val="FF0000"/>
              </a:solidFill>
              <a:latin typeface="Source Code Pro" panose="020B0509030403020204" charset="0"/>
              <a:cs typeface="Source Code Pro" panose="020B050903040302020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7773670" y="1245870"/>
            <a:ext cx="1499870" cy="3933190"/>
            <a:chOff x="10108" y="2048"/>
            <a:chExt cx="2362" cy="6194"/>
          </a:xfrm>
        </p:grpSpPr>
        <p:grpSp>
          <p:nvGrpSpPr>
            <p:cNvPr id="34" name="Group 33"/>
            <p:cNvGrpSpPr/>
            <p:nvPr/>
          </p:nvGrpSpPr>
          <p:grpSpPr>
            <a:xfrm rot="0">
              <a:off x="10108" y="2048"/>
              <a:ext cx="2362" cy="6195"/>
              <a:chOff x="1153" y="1522"/>
              <a:chExt cx="2362" cy="7802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154" y="1522"/>
                <a:ext cx="2361" cy="7802"/>
                <a:chOff x="1196" y="645"/>
                <a:chExt cx="2361" cy="8954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196" y="645"/>
                  <a:ext cx="2361" cy="116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>
                      <a:solidFill>
                        <a:schemeClr val="bg1"/>
                      </a:solidFill>
                      <a:latin typeface="YaHei Consolas Hybrid" panose="020B0509020204020204" charset="-122"/>
                      <a:ea typeface="YaHei Consolas Hybrid" panose="020B0509020204020204" charset="-122"/>
                    </a:rPr>
                    <a:t>flower[0]</a:t>
                  </a:r>
                  <a:endParaRPr lang="en-US" altLang="en-US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196" y="1808"/>
                  <a:ext cx="2361" cy="33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  <a:p>
                  <a:pPr algn="ctr"/>
                  <a:endParaRPr lang="en-US" altLang="en-US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  <a:p>
                  <a:pPr algn="ctr"/>
                  <a:r>
                    <a:rPr lang="en-US" altLang="en-US">
                      <a:solidFill>
                        <a:schemeClr val="bg1"/>
                      </a:solidFill>
                      <a:latin typeface="YaHei Consolas Hybrid" panose="020B0509020204020204" charset="-122"/>
                      <a:ea typeface="YaHei Consolas Hybrid" panose="020B0509020204020204" charset="-122"/>
                    </a:rPr>
                    <a:t>name[0]</a:t>
                  </a:r>
                  <a:endParaRPr lang="en-US" altLang="en-US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1196" y="6282"/>
                  <a:ext cx="2361" cy="3317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>
                      <a:solidFill>
                        <a:schemeClr val="bg1"/>
                      </a:solidFill>
                      <a:latin typeface="YaHei Consolas Hybrid" panose="020B0509020204020204" charset="-122"/>
                      <a:ea typeface="YaHei Consolas Hybrid" panose="020B0509020204020204" charset="-122"/>
                    </a:rPr>
                    <a:t>name[1]</a:t>
                  </a:r>
                  <a:endParaRPr lang="en-US" altLang="en-US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</p:txBody>
            </p:sp>
          </p:grpSp>
          <p:sp>
            <p:nvSpPr>
              <p:cNvPr id="39" name="Rectangle 38"/>
              <p:cNvSpPr/>
              <p:nvPr/>
            </p:nvSpPr>
            <p:spPr>
              <a:xfrm>
                <a:off x="1153" y="5423"/>
                <a:ext cx="2363" cy="101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flower[1]</a:t>
                </a:r>
                <a:endPara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10110" y="2851"/>
              <a:ext cx="2361" cy="8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flower[2]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sp>
        <p:nvSpPr>
          <p:cNvPr id="41" name="Text Box 40"/>
          <p:cNvSpPr txBox="1"/>
          <p:nvPr/>
        </p:nvSpPr>
        <p:spPr>
          <a:xfrm>
            <a:off x="9274175" y="2459990"/>
            <a:ext cx="2330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800" b="1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rPr>
              <a:t>Small bin</a:t>
            </a:r>
            <a:endParaRPr lang="en-US" altLang="en-US" sz="2800" b="1">
              <a:solidFill>
                <a:srgbClr val="FF0000"/>
              </a:solidFill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426085" y="451485"/>
            <a:ext cx="7651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rPr>
              <a:t>还有一个方法，我看了一天才看懂！！</a:t>
            </a:r>
            <a:endParaRPr lang="en-US" altLang="en-US" sz="2400">
              <a:solidFill>
                <a:srgbClr val="FF0000"/>
              </a:solidFill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6563995" y="5695950"/>
            <a:ext cx="1625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800" b="1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rPr>
              <a:t>？？？？</a:t>
            </a:r>
            <a:endParaRPr lang="en-US" altLang="en-US" sz="2800" b="1">
              <a:solidFill>
                <a:srgbClr val="FF0000"/>
              </a:solidFill>
              <a:latin typeface="Source Code Pro" panose="020B0509030403020204" charset="0"/>
              <a:cs typeface="Source Code Pro" panose="020B0509030403020204" charset="0"/>
            </a:endParaRPr>
          </a:p>
        </p:txBody>
      </p:sp>
      <p:cxnSp>
        <p:nvCxnSpPr>
          <p:cNvPr id="45" name="Elbow Connector 44"/>
          <p:cNvCxnSpPr>
            <a:stCxn id="41" idx="2"/>
            <a:endCxn id="44" idx="3"/>
          </p:cNvCxnSpPr>
          <p:nvPr/>
        </p:nvCxnSpPr>
        <p:spPr>
          <a:xfrm rot="5400000">
            <a:off x="7827010" y="3344545"/>
            <a:ext cx="2974975" cy="22498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Text Box 32"/>
          <p:cNvSpPr txBox="1"/>
          <p:nvPr/>
        </p:nvSpPr>
        <p:spPr>
          <a:xfrm>
            <a:off x="426085" y="1345565"/>
            <a:ext cx="67487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这里要熟悉Malloc的流程，</a:t>
            </a:r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  <a:sym typeface="+mn-ea"/>
              </a:rPr>
              <a:t>假设蓝块大小为0xe0，我们申请0xd0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查找对应Fastbin，Smallbin：失败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因为Unsorted bin中只有一块：尝试分裂。</a:t>
            </a:r>
            <a:endParaRPr lang="en-US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/>
              <a:t>但是！</a:t>
            </a:r>
            <a:r>
              <a:rPr lang="en-US" altLang="en-US">
                <a:solidFill>
                  <a:srgbClr val="FF0000"/>
                </a:solidFill>
              </a:rPr>
              <a:t>如果分裂后剩下的块小于0x20，是不会分裂的！！</a:t>
            </a:r>
            <a:endParaRPr lang="en-US" altLang="en-US">
              <a:solidFill>
                <a:srgbClr val="FF000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遍历Unsorted bin，根据大小分配到Small / Large</a:t>
            </a:r>
            <a:endParaRPr lang="en-US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</a:rPr>
              <a:t>所以我们的蓝块会到Small bin 中</a:t>
            </a:r>
            <a:endParaRPr lang="en-US" altLang="en-US"/>
          </a:p>
          <a:p>
            <a:pPr indent="0">
              <a:buFont typeface="Arial" panose="020B0604020202020204" pitchFamily="34" charset="0"/>
              <a:buNone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查找Large bin：失败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寻找是否有比我们申请块大的块：找到我们的蓝块</a:t>
            </a:r>
            <a:endParaRPr lang="en-US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/>
              <a:t>并且！</a:t>
            </a:r>
            <a:r>
              <a:rPr lang="en-US" altLang="en-US">
                <a:solidFill>
                  <a:srgbClr val="FF0000"/>
                </a:solidFill>
              </a:rPr>
              <a:t>由于分裂后小于0x20，所以蓝块会全部返回给我们</a:t>
            </a:r>
            <a:r>
              <a:rPr lang="en-US" altLang="en-US"/>
              <a:t>。</a:t>
            </a:r>
            <a:endParaRPr lang="en-US" altLang="en-US"/>
          </a:p>
        </p:txBody>
      </p:sp>
      <p:grpSp>
        <p:nvGrpSpPr>
          <p:cNvPr id="43" name="Group 42"/>
          <p:cNvGrpSpPr/>
          <p:nvPr/>
        </p:nvGrpSpPr>
        <p:grpSpPr>
          <a:xfrm>
            <a:off x="7773670" y="1245870"/>
            <a:ext cx="1499870" cy="3933190"/>
            <a:chOff x="10108" y="2048"/>
            <a:chExt cx="2362" cy="6194"/>
          </a:xfrm>
        </p:grpSpPr>
        <p:grpSp>
          <p:nvGrpSpPr>
            <p:cNvPr id="34" name="Group 33"/>
            <p:cNvGrpSpPr/>
            <p:nvPr/>
          </p:nvGrpSpPr>
          <p:grpSpPr>
            <a:xfrm rot="0">
              <a:off x="10108" y="2048"/>
              <a:ext cx="2362" cy="6195"/>
              <a:chOff x="1153" y="1522"/>
              <a:chExt cx="2362" cy="7802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154" y="1522"/>
                <a:ext cx="2361" cy="7802"/>
                <a:chOff x="1196" y="645"/>
                <a:chExt cx="2361" cy="8954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196" y="645"/>
                  <a:ext cx="2361" cy="116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>
                      <a:solidFill>
                        <a:schemeClr val="bg1"/>
                      </a:solidFill>
                      <a:latin typeface="YaHei Consolas Hybrid" panose="020B0509020204020204" charset="-122"/>
                      <a:ea typeface="YaHei Consolas Hybrid" panose="020B0509020204020204" charset="-122"/>
                    </a:rPr>
                    <a:t>flower[0]</a:t>
                  </a:r>
                  <a:endParaRPr lang="en-US" altLang="en-US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196" y="1808"/>
                  <a:ext cx="2361" cy="33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  <a:p>
                  <a:pPr algn="ctr"/>
                  <a:endParaRPr lang="en-US" altLang="en-US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  <a:p>
                  <a:pPr algn="ctr"/>
                  <a:r>
                    <a:rPr lang="en-US" altLang="en-US">
                      <a:solidFill>
                        <a:schemeClr val="bg1"/>
                      </a:solidFill>
                      <a:latin typeface="YaHei Consolas Hybrid" panose="020B0509020204020204" charset="-122"/>
                      <a:ea typeface="YaHei Consolas Hybrid" panose="020B0509020204020204" charset="-122"/>
                    </a:rPr>
                    <a:t>name[0]</a:t>
                  </a:r>
                  <a:endParaRPr lang="en-US" altLang="en-US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1196" y="6282"/>
                  <a:ext cx="2361" cy="3317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>
                      <a:solidFill>
                        <a:schemeClr val="bg1"/>
                      </a:solidFill>
                      <a:latin typeface="YaHei Consolas Hybrid" panose="020B0509020204020204" charset="-122"/>
                      <a:ea typeface="YaHei Consolas Hybrid" panose="020B0509020204020204" charset="-122"/>
                    </a:rPr>
                    <a:t>name[1]</a:t>
                  </a:r>
                  <a:endParaRPr lang="en-US" altLang="en-US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</p:txBody>
            </p:sp>
          </p:grpSp>
          <p:sp>
            <p:nvSpPr>
              <p:cNvPr id="39" name="Rectangle 38"/>
              <p:cNvSpPr/>
              <p:nvPr/>
            </p:nvSpPr>
            <p:spPr>
              <a:xfrm>
                <a:off x="1153" y="5423"/>
                <a:ext cx="2363" cy="101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flower[1]</a:t>
                </a:r>
                <a:endPara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10110" y="2851"/>
              <a:ext cx="2361" cy="8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flower[2]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sp>
        <p:nvSpPr>
          <p:cNvPr id="42" name="Text Box 41"/>
          <p:cNvSpPr txBox="1"/>
          <p:nvPr/>
        </p:nvSpPr>
        <p:spPr>
          <a:xfrm>
            <a:off x="426085" y="451485"/>
            <a:ext cx="7651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rPr>
              <a:t>还有一个方法，我看了一天才看懂！！</a:t>
            </a:r>
            <a:endParaRPr lang="en-US" altLang="en-US" sz="2400">
              <a:solidFill>
                <a:srgbClr val="FF0000"/>
              </a:solidFill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9274175" y="2459990"/>
            <a:ext cx="2330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800" b="1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rPr>
              <a:t>Small bin</a:t>
            </a:r>
            <a:endParaRPr lang="en-US" altLang="en-US" sz="2800" b="1">
              <a:solidFill>
                <a:srgbClr val="FF0000"/>
              </a:solidFill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6563995" y="5695950"/>
            <a:ext cx="1625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800" b="1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rPr>
              <a:t>？？？？</a:t>
            </a:r>
            <a:endParaRPr lang="en-US" altLang="en-US" sz="2800" b="1">
              <a:solidFill>
                <a:srgbClr val="FF0000"/>
              </a:solidFill>
              <a:latin typeface="Source Code Pro" panose="020B0509030403020204" charset="0"/>
              <a:cs typeface="Source Code Pro" panose="020B0509030403020204" charset="0"/>
            </a:endParaRPr>
          </a:p>
        </p:txBody>
      </p:sp>
      <p:cxnSp>
        <p:nvCxnSpPr>
          <p:cNvPr id="45" name="Elbow Connector 44"/>
          <p:cNvCxnSpPr>
            <a:endCxn id="44" idx="3"/>
          </p:cNvCxnSpPr>
          <p:nvPr/>
        </p:nvCxnSpPr>
        <p:spPr>
          <a:xfrm rot="5400000">
            <a:off x="7827010" y="3344545"/>
            <a:ext cx="2974975" cy="22498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4" idx="1"/>
            <a:endCxn id="33" idx="2"/>
          </p:cNvCxnSpPr>
          <p:nvPr/>
        </p:nvCxnSpPr>
        <p:spPr>
          <a:xfrm rot="10800000">
            <a:off x="3800475" y="5314315"/>
            <a:ext cx="2763520" cy="6419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Text Box 32"/>
          <p:cNvSpPr txBox="1"/>
          <p:nvPr/>
        </p:nvSpPr>
        <p:spPr>
          <a:xfrm>
            <a:off x="426085" y="3723640"/>
            <a:ext cx="45173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假设蓝块大小为0xe0，我们申请0xd0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fd = small bin[0xe]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bk = small bin[0xe]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  <a:p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  <a:p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7773670" y="1245870"/>
            <a:ext cx="1499870" cy="3933190"/>
            <a:chOff x="10108" y="2048"/>
            <a:chExt cx="2362" cy="6194"/>
          </a:xfrm>
        </p:grpSpPr>
        <p:grpSp>
          <p:nvGrpSpPr>
            <p:cNvPr id="34" name="Group 33"/>
            <p:cNvGrpSpPr/>
            <p:nvPr/>
          </p:nvGrpSpPr>
          <p:grpSpPr>
            <a:xfrm rot="0">
              <a:off x="10108" y="2048"/>
              <a:ext cx="2362" cy="6195"/>
              <a:chOff x="1153" y="1522"/>
              <a:chExt cx="2362" cy="7802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154" y="1522"/>
                <a:ext cx="2361" cy="7802"/>
                <a:chOff x="1196" y="645"/>
                <a:chExt cx="2361" cy="8954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196" y="645"/>
                  <a:ext cx="2361" cy="116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>
                      <a:solidFill>
                        <a:schemeClr val="bg1"/>
                      </a:solidFill>
                      <a:latin typeface="YaHei Consolas Hybrid" panose="020B0509020204020204" charset="-122"/>
                      <a:ea typeface="YaHei Consolas Hybrid" panose="020B0509020204020204" charset="-122"/>
                    </a:rPr>
                    <a:t>flower[0]</a:t>
                  </a:r>
                  <a:endParaRPr lang="en-US" altLang="en-US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196" y="1808"/>
                  <a:ext cx="2361" cy="33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  <a:p>
                  <a:pPr algn="ctr"/>
                  <a:endParaRPr lang="en-US" altLang="en-US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  <a:p>
                  <a:pPr algn="ctr"/>
                  <a:r>
                    <a:rPr lang="en-US" altLang="en-US">
                      <a:solidFill>
                        <a:schemeClr val="bg1"/>
                      </a:solidFill>
                      <a:latin typeface="YaHei Consolas Hybrid" panose="020B0509020204020204" charset="-122"/>
                      <a:ea typeface="YaHei Consolas Hybrid" panose="020B0509020204020204" charset="-122"/>
                    </a:rPr>
                    <a:t>name[0]</a:t>
                  </a:r>
                  <a:endParaRPr lang="en-US" altLang="en-US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1196" y="6282"/>
                  <a:ext cx="2361" cy="3317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>
                      <a:solidFill>
                        <a:schemeClr val="bg1"/>
                      </a:solidFill>
                      <a:latin typeface="YaHei Consolas Hybrid" panose="020B0509020204020204" charset="-122"/>
                      <a:ea typeface="YaHei Consolas Hybrid" panose="020B0509020204020204" charset="-122"/>
                    </a:rPr>
                    <a:t>name[1]</a:t>
                  </a:r>
                  <a:endParaRPr lang="en-US" altLang="en-US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</p:txBody>
            </p:sp>
          </p:grpSp>
          <p:sp>
            <p:nvSpPr>
              <p:cNvPr id="39" name="Rectangle 38"/>
              <p:cNvSpPr/>
              <p:nvPr/>
            </p:nvSpPr>
            <p:spPr>
              <a:xfrm>
                <a:off x="1153" y="5423"/>
                <a:ext cx="2363" cy="101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flower[1]</a:t>
                </a:r>
                <a:endPara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10110" y="2851"/>
              <a:ext cx="2361" cy="8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flower[2]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sp>
        <p:nvSpPr>
          <p:cNvPr id="42" name="Text Box 41"/>
          <p:cNvSpPr txBox="1"/>
          <p:nvPr/>
        </p:nvSpPr>
        <p:spPr>
          <a:xfrm>
            <a:off x="426085" y="451485"/>
            <a:ext cx="7651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rPr>
              <a:t>还有一个方法，我看了一天才看懂！！</a:t>
            </a:r>
            <a:endParaRPr lang="en-US" altLang="en-US" sz="2400">
              <a:solidFill>
                <a:srgbClr val="FF0000"/>
              </a:solidFill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9274175" y="2459990"/>
            <a:ext cx="2330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800" b="1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rPr>
              <a:t>Small bin</a:t>
            </a:r>
            <a:endParaRPr lang="en-US" altLang="en-US" sz="2800" b="1">
              <a:solidFill>
                <a:srgbClr val="FF0000"/>
              </a:solidFill>
              <a:latin typeface="Source Code Pro" panose="020B0509030403020204" charset="0"/>
              <a:cs typeface="Source Code Pro" panose="020B050903040302020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813425" y="1244600"/>
            <a:ext cx="1499870" cy="3933190"/>
            <a:chOff x="10108" y="2048"/>
            <a:chExt cx="2362" cy="6194"/>
          </a:xfrm>
        </p:grpSpPr>
        <p:grpSp>
          <p:nvGrpSpPr>
            <p:cNvPr id="3" name="Group 2"/>
            <p:cNvGrpSpPr/>
            <p:nvPr/>
          </p:nvGrpSpPr>
          <p:grpSpPr>
            <a:xfrm rot="0">
              <a:off x="10108" y="2048"/>
              <a:ext cx="2362" cy="6195"/>
              <a:chOff x="1153" y="1522"/>
              <a:chExt cx="2362" cy="780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154" y="1522"/>
                <a:ext cx="2361" cy="7802"/>
                <a:chOff x="1196" y="645"/>
                <a:chExt cx="2361" cy="8954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196" y="645"/>
                  <a:ext cx="2361" cy="116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>
                      <a:solidFill>
                        <a:schemeClr val="bg1"/>
                      </a:solidFill>
                      <a:latin typeface="YaHei Consolas Hybrid" panose="020B0509020204020204" charset="-122"/>
                      <a:ea typeface="YaHei Consolas Hybrid" panose="020B0509020204020204" charset="-122"/>
                    </a:rPr>
                    <a:t>flower[0]</a:t>
                  </a:r>
                  <a:endParaRPr lang="en-US" altLang="en-US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196" y="1808"/>
                  <a:ext cx="2361" cy="3314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  <a:p>
                  <a:pPr algn="ctr"/>
                  <a:endParaRPr lang="en-US" altLang="en-US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  <a:p>
                  <a:pPr algn="ctr"/>
                  <a:r>
                    <a:rPr lang="en-US" altLang="en-US">
                      <a:solidFill>
                        <a:schemeClr val="bg1"/>
                      </a:solidFill>
                      <a:latin typeface="YaHei Consolas Hybrid" panose="020B0509020204020204" charset="-122"/>
                      <a:ea typeface="YaHei Consolas Hybrid" panose="020B0509020204020204" charset="-122"/>
                    </a:rPr>
                    <a:t>name[2]</a:t>
                  </a:r>
                  <a:endParaRPr lang="en-US" altLang="en-US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196" y="6282"/>
                  <a:ext cx="2361" cy="3317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>
                      <a:solidFill>
                        <a:schemeClr val="bg1"/>
                      </a:solidFill>
                      <a:latin typeface="YaHei Consolas Hybrid" panose="020B0509020204020204" charset="-122"/>
                      <a:ea typeface="YaHei Consolas Hybrid" panose="020B0509020204020204" charset="-122"/>
                    </a:rPr>
                    <a:t>name[1]</a:t>
                  </a:r>
                  <a:endParaRPr lang="en-US" altLang="en-US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</p:txBody>
            </p:sp>
          </p:grpSp>
          <p:sp>
            <p:nvSpPr>
              <p:cNvPr id="8" name="Rectangle 7"/>
              <p:cNvSpPr/>
              <p:nvPr/>
            </p:nvSpPr>
            <p:spPr>
              <a:xfrm>
                <a:off x="1153" y="5423"/>
                <a:ext cx="2363" cy="101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flower[1]</a:t>
                </a:r>
                <a:endPara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10110" y="2851"/>
              <a:ext cx="2361" cy="8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flower[2]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57980" y="2244725"/>
            <a:ext cx="1164590" cy="982345"/>
            <a:chOff x="14434" y="2717"/>
            <a:chExt cx="2360" cy="1547"/>
          </a:xfrm>
        </p:grpSpPr>
        <p:sp>
          <p:nvSpPr>
            <p:cNvPr id="23" name="Rectangle 22"/>
            <p:cNvSpPr/>
            <p:nvPr/>
          </p:nvSpPr>
          <p:spPr>
            <a:xfrm>
              <a:off x="14434" y="2717"/>
              <a:ext cx="2361" cy="3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rgbClr val="FF0000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fd</a:t>
              </a:r>
              <a:endParaRPr lang="en-US" altLang="en-US" b="1">
                <a:solidFill>
                  <a:srgbClr val="FF0000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4434" y="3104"/>
              <a:ext cx="2361" cy="3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rgbClr val="FF0000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bk</a:t>
              </a:r>
              <a:endParaRPr lang="en-US" altLang="en-US" b="1">
                <a:solidFill>
                  <a:srgbClr val="FF0000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434" y="3491"/>
              <a:ext cx="2361" cy="3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data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434" y="3878"/>
              <a:ext cx="2361" cy="3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data</a:t>
              </a:r>
              <a:endParaRPr lang="en-US" altLang="en-US">
                <a:solidFill>
                  <a:schemeClr val="bg1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sp>
        <p:nvSpPr>
          <p:cNvPr id="10" name="Left Arrow 9"/>
          <p:cNvSpPr/>
          <p:nvPr/>
        </p:nvSpPr>
        <p:spPr>
          <a:xfrm>
            <a:off x="5437505" y="2658110"/>
            <a:ext cx="262255" cy="1263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23" idx="1"/>
            <a:endCxn id="33" idx="0"/>
          </p:cNvCxnSpPr>
          <p:nvPr/>
        </p:nvCxnSpPr>
        <p:spPr>
          <a:xfrm rot="10800000" flipV="1">
            <a:off x="2684780" y="2367915"/>
            <a:ext cx="1473200" cy="135572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426085" y="5179695"/>
            <a:ext cx="101460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3402</Words>
  <Application>WPS Presentation</Application>
  <PresentationFormat>宽屏</PresentationFormat>
  <Paragraphs>471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Source Code Pro</vt:lpstr>
      <vt:lpstr>YaHei Consolas Hybrid</vt:lpstr>
      <vt:lpstr>微软雅黑</vt:lpstr>
      <vt:lpstr>Arial Unicode MS</vt:lpstr>
      <vt:lpstr>Arial Black</vt:lpstr>
      <vt:lpstr>宋体</vt:lpstr>
      <vt:lpstr>Calibri</vt:lpstr>
      <vt:lpstr>Liberation Sans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allen</dc:creator>
  <cp:lastModifiedBy>allen</cp:lastModifiedBy>
  <cp:revision>20</cp:revision>
  <dcterms:created xsi:type="dcterms:W3CDTF">2020-05-28T13:42:39Z</dcterms:created>
  <dcterms:modified xsi:type="dcterms:W3CDTF">2020-05-28T13:42:39Z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