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1" r:id="rId3"/>
    <p:sldId id="288" r:id="rId4"/>
    <p:sldId id="262" r:id="rId5"/>
    <p:sldId id="266" r:id="rId6"/>
    <p:sldId id="267" r:id="rId7"/>
    <p:sldId id="268" r:id="rId8"/>
    <p:sldId id="271" r:id="rId9"/>
    <p:sldId id="272" r:id="rId10"/>
    <p:sldId id="290" r:id="rId11"/>
    <p:sldId id="277" r:id="rId12"/>
    <p:sldId id="295" r:id="rId13"/>
    <p:sldId id="294" r:id="rId14"/>
    <p:sldId id="280" r:id="rId15"/>
    <p:sldId id="275" r:id="rId16"/>
    <p:sldId id="279" r:id="rId17"/>
    <p:sldId id="296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70"/>
        <p:guide pos="382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8030210" y="631825"/>
            <a:ext cx="362394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allocateChunk(0x68</a:t>
            </a:r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)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--&gt;</a:t>
            </a:r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 </a:t>
            </a:r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‘</a:t>
            </a:r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a</a:t>
            </a:r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’</a:t>
            </a:r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*0x10</a:t>
            </a:r>
            <a:endParaRPr 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--&gt; </a:t>
            </a:r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p64(0)+p64(0x71)</a:t>
            </a:r>
            <a:endParaRPr lang="en-US">
              <a:latin typeface="Source Code Pro" panose="020B0509030403020204" charset="0"/>
              <a:cs typeface="Source Code Pro" panose="020B0509030403020204" charset="0"/>
            </a:endParaRPr>
          </a:p>
          <a:p>
            <a:endParaRPr 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allocateChunk(0x68</a:t>
            </a:r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)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--&gt;</a:t>
            </a:r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 </a:t>
            </a:r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‘</a:t>
            </a:r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b</a:t>
            </a:r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’</a:t>
            </a:r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*0x10 </a:t>
            </a:r>
            <a:endParaRPr 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--&gt; </a:t>
            </a:r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p64(0) + p64(0x31) </a:t>
            </a:r>
            <a:endParaRPr 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--&gt; </a:t>
            </a:r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'c'*0x20 </a:t>
            </a:r>
            <a:endParaRPr 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--&gt; </a:t>
            </a:r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p64(0) + p64(0x21)</a:t>
            </a:r>
            <a:endParaRPr lang="en-US">
              <a:latin typeface="Source Code Pro" panose="020B0509030403020204" charset="0"/>
              <a:cs typeface="Source Code Pro" panose="020B0509030403020204" charset="0"/>
            </a:endParaRPr>
          </a:p>
          <a:p>
            <a:endParaRPr 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freeChunk(0)</a:t>
            </a:r>
            <a:endParaRPr 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freeChunk(1)</a:t>
            </a:r>
            <a:endParaRPr 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freeChunk(0)</a:t>
            </a:r>
            <a:endParaRPr 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2458720" y="450850"/>
            <a:ext cx="2719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00B0F0"/>
                </a:solidFill>
              </a:rPr>
              <a:t>AABB00</a:t>
            </a:r>
            <a:endParaRPr lang="en-US" altLang="en-US">
              <a:solidFill>
                <a:srgbClr val="00B0F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74700" y="2864485"/>
            <a:ext cx="1684655" cy="31623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0" name="Rectangle 29"/>
          <p:cNvSpPr/>
          <p:nvPr/>
        </p:nvSpPr>
        <p:spPr>
          <a:xfrm>
            <a:off x="774700" y="2864485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31" name="Rectangle 30"/>
          <p:cNvSpPr/>
          <p:nvPr/>
        </p:nvSpPr>
        <p:spPr>
          <a:xfrm>
            <a:off x="774700" y="3180080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0x71</a:t>
            </a:r>
            <a:endParaRPr lang="en-US" altLang="en-US"/>
          </a:p>
        </p:txBody>
      </p:sp>
      <p:sp>
        <p:nvSpPr>
          <p:cNvPr id="32" name="Rectangle 31"/>
          <p:cNvSpPr/>
          <p:nvPr/>
        </p:nvSpPr>
        <p:spPr>
          <a:xfrm>
            <a:off x="774700" y="3495675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00B0F0"/>
                </a:solidFill>
              </a:rPr>
              <a:t>AABB00</a:t>
            </a:r>
            <a:endParaRPr lang="en-US" altLang="en-US">
              <a:solidFill>
                <a:srgbClr val="00B0F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74700" y="3811270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00B0F0"/>
                </a:solidFill>
              </a:rPr>
              <a:t>...</a:t>
            </a:r>
            <a:endParaRPr lang="en-US" altLang="en-US">
              <a:solidFill>
                <a:srgbClr val="00B0F0"/>
              </a:solidFill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2458720" y="2864485"/>
            <a:ext cx="2719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002060"/>
                </a:solidFill>
              </a:rPr>
              <a:t>AABB70</a:t>
            </a:r>
            <a:endParaRPr lang="en-US" altLang="en-US" b="1">
              <a:solidFill>
                <a:srgbClr val="00206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74700" y="492125"/>
            <a:ext cx="1684020" cy="2208530"/>
            <a:chOff x="1220" y="775"/>
            <a:chExt cx="2652" cy="3478"/>
          </a:xfrm>
        </p:grpSpPr>
        <p:sp>
          <p:nvSpPr>
            <p:cNvPr id="6" name="Rectangle 5"/>
            <p:cNvSpPr/>
            <p:nvPr/>
          </p:nvSpPr>
          <p:spPr>
            <a:xfrm>
              <a:off x="1220" y="775"/>
              <a:ext cx="2653" cy="3479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20" y="775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...</a:t>
              </a:r>
              <a:endParaRPr lang="en-US" alt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20" y="1272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0x71</a:t>
              </a:r>
              <a:endParaRPr lang="en-US" alt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20" y="1769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rgbClr val="002060"/>
                  </a:solidFill>
                </a:rPr>
                <a:t>AABB70</a:t>
              </a:r>
              <a:endParaRPr lang="en-US" altLang="en-US" b="1">
                <a:solidFill>
                  <a:srgbClr val="00206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220" y="2266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...</a:t>
              </a:r>
              <a:endParaRPr lang="en-US" alt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220" y="2763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0</a:t>
              </a:r>
              <a:endParaRPr lang="en-US" alt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220" y="3260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0x71</a:t>
              </a:r>
              <a:endParaRPr lang="en-US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20" y="3757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775335" y="4126865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37" name="Rectangle 36"/>
          <p:cNvSpPr/>
          <p:nvPr/>
        </p:nvSpPr>
        <p:spPr>
          <a:xfrm>
            <a:off x="775335" y="4442460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38" name="Rectangle 37"/>
          <p:cNvSpPr/>
          <p:nvPr/>
        </p:nvSpPr>
        <p:spPr>
          <a:xfrm>
            <a:off x="774700" y="4758055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0x31</a:t>
            </a:r>
            <a:endParaRPr lang="en-US" altLang="en-US"/>
          </a:p>
        </p:txBody>
      </p:sp>
      <p:sp>
        <p:nvSpPr>
          <p:cNvPr id="39" name="Rectangle 38"/>
          <p:cNvSpPr/>
          <p:nvPr/>
        </p:nvSpPr>
        <p:spPr>
          <a:xfrm>
            <a:off x="774700" y="5073650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40" name="Rectangle 39"/>
          <p:cNvSpPr/>
          <p:nvPr/>
        </p:nvSpPr>
        <p:spPr>
          <a:xfrm>
            <a:off x="775335" y="5389245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41" name="Rectangle 40"/>
          <p:cNvSpPr/>
          <p:nvPr/>
        </p:nvSpPr>
        <p:spPr>
          <a:xfrm>
            <a:off x="774700" y="5711190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0x21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7253605" y="5280660"/>
            <a:ext cx="624205" cy="5327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8587105" y="5280660"/>
            <a:ext cx="624205" cy="5327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9919970" y="5280660"/>
            <a:ext cx="624205" cy="5327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>
            <a:off x="7877810" y="5547360"/>
            <a:ext cx="7092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>
            <a:off x="9211310" y="5547360"/>
            <a:ext cx="7086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/>
          <p:nvPr/>
        </p:nvGraphicFramePr>
        <p:xfrm>
          <a:off x="4587875" y="631825"/>
          <a:ext cx="2282190" cy="3930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2190"/>
              </a:tblGrid>
              <a:tr h="393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Source Code Pro" panose="020B0509030403020204" charset="0"/>
                          <a:cs typeface="Source Code Pro" panose="020B0509030403020204" charset="0"/>
                        </a:rPr>
                        <a:t>0 --&gt; 0xAABB00</a:t>
                      </a:r>
                      <a:endParaRPr lang="en-US" alt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Source Code Pro" panose="020B0509030403020204" charset="0"/>
                          <a:cs typeface="Source Code Pro" panose="020B0509030403020204" charset="0"/>
                        </a:rPr>
                        <a:t>1 --&gt; 0xAABB70</a:t>
                      </a:r>
                      <a:endParaRPr lang="en-US" alt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26" name="Text Box 25"/>
          <p:cNvSpPr txBox="1"/>
          <p:nvPr/>
        </p:nvSpPr>
        <p:spPr>
          <a:xfrm>
            <a:off x="5400675" y="263525"/>
            <a:ext cx="817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00B0F0"/>
                </a:solidFill>
              </a:rPr>
              <a:t>save</a:t>
            </a:r>
            <a:endParaRPr lang="en-US" altLang="en-US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Text Box 11"/>
          <p:cNvSpPr txBox="1"/>
          <p:nvPr/>
        </p:nvSpPr>
        <p:spPr>
          <a:xfrm>
            <a:off x="2458720" y="450850"/>
            <a:ext cx="2719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00B0F0"/>
                </a:solidFill>
              </a:rPr>
              <a:t>AABB00</a:t>
            </a:r>
            <a:endParaRPr lang="en-US" altLang="en-US">
              <a:solidFill>
                <a:srgbClr val="00B0F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74700" y="2864485"/>
            <a:ext cx="1684655" cy="31623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0" name="Rectangle 29"/>
          <p:cNvSpPr/>
          <p:nvPr/>
        </p:nvSpPr>
        <p:spPr>
          <a:xfrm>
            <a:off x="774700" y="2864485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31" name="Rectangle 30"/>
          <p:cNvSpPr/>
          <p:nvPr/>
        </p:nvSpPr>
        <p:spPr>
          <a:xfrm>
            <a:off x="774700" y="3180080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0x71</a:t>
            </a:r>
            <a:endParaRPr lang="en-US" altLang="en-US"/>
          </a:p>
        </p:txBody>
      </p:sp>
      <p:sp>
        <p:nvSpPr>
          <p:cNvPr id="32" name="Rectangle 31"/>
          <p:cNvSpPr/>
          <p:nvPr/>
        </p:nvSpPr>
        <p:spPr>
          <a:xfrm>
            <a:off x="774700" y="3495675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FF0000"/>
                </a:solidFill>
              </a:rPr>
              <a:t>ccccc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74700" y="3811270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00B0F0"/>
                </a:solidFill>
              </a:rPr>
              <a:t>cccccc</a:t>
            </a:r>
            <a:endParaRPr lang="en-US" altLang="en-US">
              <a:solidFill>
                <a:srgbClr val="00B0F0"/>
              </a:solidFill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2459355" y="2864485"/>
            <a:ext cx="2719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002060"/>
                </a:solidFill>
              </a:rPr>
              <a:t>AABB70</a:t>
            </a:r>
            <a:endParaRPr lang="en-US" altLang="en-US" b="1">
              <a:solidFill>
                <a:srgbClr val="00206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74700" y="492125"/>
            <a:ext cx="1684020" cy="2208530"/>
            <a:chOff x="1220" y="775"/>
            <a:chExt cx="2652" cy="3478"/>
          </a:xfrm>
        </p:grpSpPr>
        <p:sp>
          <p:nvSpPr>
            <p:cNvPr id="6" name="Rectangle 5"/>
            <p:cNvSpPr/>
            <p:nvPr/>
          </p:nvSpPr>
          <p:spPr>
            <a:xfrm>
              <a:off x="1220" y="775"/>
              <a:ext cx="2653" cy="3479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20" y="775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...</a:t>
              </a:r>
              <a:endParaRPr lang="en-US" alt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20" y="1272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0x71</a:t>
              </a:r>
              <a:endParaRPr lang="en-US" alt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20" y="1769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 b="1">
                  <a:solidFill>
                    <a:schemeClr val="tx1"/>
                  </a:solidFill>
                </a:rPr>
                <a:t>Fast bin</a:t>
              </a:r>
              <a:endParaRPr lang="" altLang="en-US" b="1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220" y="2266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...</a:t>
              </a:r>
              <a:endParaRPr lang="en-US" alt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220" y="2763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0</a:t>
              </a:r>
              <a:endParaRPr lang="en-US" alt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220" y="3260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2400" b="1">
                  <a:solidFill>
                    <a:srgbClr val="FF0000"/>
                  </a:solidFill>
                  <a:latin typeface="Source Code Pro" panose="020B0509030403020204" charset="0"/>
                  <a:cs typeface="Source Code Pro" panose="020B0509030403020204" charset="0"/>
                </a:rPr>
                <a:t>0x</a:t>
              </a:r>
              <a:r>
                <a:rPr lang="" altLang="en-US" sz="2400" b="1">
                  <a:solidFill>
                    <a:srgbClr val="FF0000"/>
                  </a:solidFill>
                  <a:latin typeface="Source Code Pro" panose="020B0509030403020204" charset="0"/>
                  <a:cs typeface="Source Code Pro" panose="020B0509030403020204" charset="0"/>
                </a:rPr>
                <a:t>8</a:t>
              </a:r>
              <a:r>
                <a:rPr lang="en-US" altLang="en-US" sz="2400" b="1">
                  <a:solidFill>
                    <a:srgbClr val="FF0000"/>
                  </a:solidFill>
                  <a:latin typeface="Source Code Pro" panose="020B0509030403020204" charset="0"/>
                  <a:cs typeface="Source Code Pro" panose="020B0509030403020204" charset="0"/>
                </a:rPr>
                <a:t>1</a:t>
              </a:r>
              <a:endParaRPr lang="en-US" altLang="en-US" sz="2400" b="1">
                <a:solidFill>
                  <a:srgbClr val="FF0000"/>
                </a:solidFill>
                <a:latin typeface="Source Code Pro" panose="020B0509030403020204" charset="0"/>
                <a:cs typeface="Source Code Pro" panose="020B050903040302020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20" y="3757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ffffffff</a:t>
              </a:r>
              <a:endParaRPr lang="en-US" alt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775335" y="4126865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37" name="Rectangle 36"/>
          <p:cNvSpPr/>
          <p:nvPr/>
        </p:nvSpPr>
        <p:spPr>
          <a:xfrm>
            <a:off x="775335" y="4442460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0x71</a:t>
            </a:r>
            <a:endParaRPr lang="en-US" altLang="en-US"/>
          </a:p>
        </p:txBody>
      </p:sp>
      <p:sp>
        <p:nvSpPr>
          <p:cNvPr id="38" name="Rectangle 37"/>
          <p:cNvSpPr/>
          <p:nvPr/>
        </p:nvSpPr>
        <p:spPr>
          <a:xfrm>
            <a:off x="774700" y="4758055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FF0000"/>
                </a:solidFill>
              </a:rPr>
              <a:t>stdout - 0x43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74700" y="5073650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Unsorted</a:t>
            </a:r>
            <a:endParaRPr lang="en-US" altLang="en-US"/>
          </a:p>
        </p:txBody>
      </p:sp>
      <p:sp>
        <p:nvSpPr>
          <p:cNvPr id="40" name="Rectangle 39"/>
          <p:cNvSpPr/>
          <p:nvPr/>
        </p:nvSpPr>
        <p:spPr>
          <a:xfrm>
            <a:off x="775335" y="5389245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41" name="Rectangle 40"/>
          <p:cNvSpPr/>
          <p:nvPr/>
        </p:nvSpPr>
        <p:spPr>
          <a:xfrm>
            <a:off x="774700" y="5711190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0x21</a:t>
            </a:r>
            <a:endParaRPr lang="en-US" altLang="en-US"/>
          </a:p>
        </p:txBody>
      </p:sp>
      <p:sp>
        <p:nvSpPr>
          <p:cNvPr id="26" name="Text Box 25"/>
          <p:cNvSpPr txBox="1"/>
          <p:nvPr/>
        </p:nvSpPr>
        <p:spPr>
          <a:xfrm>
            <a:off x="2459355" y="1754505"/>
            <a:ext cx="1201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FF0000"/>
                </a:solidFill>
              </a:rPr>
              <a:t>AABB20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458720" y="4083685"/>
            <a:ext cx="1135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b="1">
                <a:solidFill>
                  <a:srgbClr val="FF0000"/>
                </a:solidFill>
                <a:sym typeface="+mn-ea"/>
              </a:rPr>
              <a:t>AABBA0</a:t>
            </a: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996045" y="5280660"/>
            <a:ext cx="624205" cy="5327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X</a:t>
            </a:r>
            <a:endParaRPr lang="en-US" altLang="en-US"/>
          </a:p>
        </p:txBody>
      </p:sp>
      <p:sp>
        <p:nvSpPr>
          <p:cNvPr id="43" name="Text Box 42"/>
          <p:cNvSpPr txBox="1"/>
          <p:nvPr/>
        </p:nvSpPr>
        <p:spPr>
          <a:xfrm>
            <a:off x="8783320" y="5813425"/>
            <a:ext cx="1471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FF0000"/>
                </a:solidFill>
              </a:rPr>
              <a:t>AABBA0</a:t>
            </a:r>
            <a:endParaRPr lang="en-US" altLang="en-US" b="1">
              <a:solidFill>
                <a:srgbClr val="FF0000"/>
              </a:solidFill>
            </a:endParaRPr>
          </a:p>
          <a:p>
            <a:r>
              <a:rPr lang="en-US" altLang="en-US" b="1">
                <a:solidFill>
                  <a:srgbClr val="FF0000"/>
                </a:solidFill>
              </a:rPr>
              <a:t>(size: 0x70)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8341995" y="4758055"/>
            <a:ext cx="2084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>
                <a:solidFill>
                  <a:srgbClr val="FF0000"/>
                </a:solidFill>
              </a:rPr>
              <a:t>Unsorted bin</a:t>
            </a:r>
            <a:endParaRPr lang="en-US" altLang="en-US" sz="2400" b="1">
              <a:solidFill>
                <a:srgbClr val="FF0000"/>
              </a:solidFill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8250555" y="3575050"/>
            <a:ext cx="2367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>
                <a:solidFill>
                  <a:srgbClr val="FF0000"/>
                </a:solidFill>
              </a:rPr>
              <a:t>Fast bin(0x70)</a:t>
            </a:r>
            <a:endParaRPr lang="en-US" altLang="en-US" sz="2400" b="1">
              <a:solidFill>
                <a:srgbClr val="FF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326755" y="4035425"/>
            <a:ext cx="624205" cy="5327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X</a:t>
            </a:r>
            <a:endParaRPr lang="en-US" altLang="en-US"/>
          </a:p>
        </p:txBody>
      </p:sp>
      <p:sp>
        <p:nvSpPr>
          <p:cNvPr id="69" name="Rectangle 68"/>
          <p:cNvSpPr/>
          <p:nvPr/>
        </p:nvSpPr>
        <p:spPr>
          <a:xfrm>
            <a:off x="9631045" y="4029710"/>
            <a:ext cx="624205" cy="53276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FF0000"/>
                </a:solidFill>
              </a:rPr>
              <a:t>M</a:t>
            </a:r>
            <a:endParaRPr lang="en-US" altLang="en-US">
              <a:solidFill>
                <a:srgbClr val="FF0000"/>
              </a:solidFill>
            </a:endParaRPr>
          </a:p>
        </p:txBody>
      </p:sp>
      <p:cxnSp>
        <p:nvCxnSpPr>
          <p:cNvPr id="70" name="Straight Arrow Connector 69"/>
          <p:cNvCxnSpPr>
            <a:stCxn id="68" idx="3"/>
            <a:endCxn id="69" idx="1"/>
          </p:cNvCxnSpPr>
          <p:nvPr/>
        </p:nvCxnSpPr>
        <p:spPr>
          <a:xfrm flipV="1">
            <a:off x="8950960" y="4296410"/>
            <a:ext cx="68008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 Box 70"/>
          <p:cNvSpPr txBox="1"/>
          <p:nvPr/>
        </p:nvSpPr>
        <p:spPr>
          <a:xfrm>
            <a:off x="10255250" y="4126865"/>
            <a:ext cx="1592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b="1">
                <a:solidFill>
                  <a:srgbClr val="FF0000"/>
                </a:solidFill>
                <a:sym typeface="+mn-ea"/>
              </a:rPr>
              <a:t>stdout - 0x43</a:t>
            </a:r>
            <a:endParaRPr lang="en-US" altLang="en-US" b="1">
              <a:solidFill>
                <a:srgbClr val="FF0000"/>
              </a:solidFill>
              <a:sym typeface="+mn-ea"/>
            </a:endParaRPr>
          </a:p>
        </p:txBody>
      </p:sp>
      <p:graphicFrame>
        <p:nvGraphicFramePr>
          <p:cNvPr id="27" name="Table 26"/>
          <p:cNvGraphicFramePr/>
          <p:nvPr/>
        </p:nvGraphicFramePr>
        <p:xfrm>
          <a:off x="4587875" y="631825"/>
          <a:ext cx="2282190" cy="3930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2190"/>
              </a:tblGrid>
              <a:tr h="393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Source Code Pro" panose="020B0509030403020204" charset="0"/>
                          <a:cs typeface="Source Code Pro" panose="020B0509030403020204" charset="0"/>
                        </a:rPr>
                        <a:t>0 --&gt; 0xAABB00</a:t>
                      </a:r>
                      <a:endParaRPr lang="en-US" alt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Source Code Pro" panose="020B0509030403020204" charset="0"/>
                          <a:cs typeface="Source Code Pro" panose="020B0509030403020204" charset="0"/>
                        </a:rPr>
                        <a:t>1 --&gt; 0xAABB70</a:t>
                      </a:r>
                      <a:endParaRPr lang="en-US" alt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Source Code Pro" panose="020B0509030403020204" charset="0"/>
                          <a:cs typeface="Source Code Pro" panose="020B0509030403020204" charset="0"/>
                        </a:rPr>
                        <a:t>2 --&gt; 0xAABB00</a:t>
                      </a:r>
                      <a:endParaRPr lang="en-US" alt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Source Code Pro" panose="020B0509030403020204" charset="0"/>
                          <a:cs typeface="Source Code Pro" panose="020B0509030403020204" charset="0"/>
                        </a:rPr>
                        <a:t>3 --&gt; 0xAABB70</a:t>
                      </a:r>
                      <a:endParaRPr lang="en-US" alt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Source Code Pro" panose="020B0509030403020204" charset="0"/>
                          <a:cs typeface="Source Code Pro" panose="020B0509030403020204" charset="0"/>
                        </a:rPr>
                        <a:t>4 --&gt; 0xAABB00</a:t>
                      </a:r>
                      <a:endParaRPr lang="en-US" alt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Source Code Pro" panose="020B0509030403020204" charset="0"/>
                          <a:cs typeface="Source Code Pro" panose="020B0509030403020204" charset="0"/>
                        </a:rPr>
                        <a:t>5 --&gt; 0xAABB20</a:t>
                      </a:r>
                      <a:endParaRPr lang="en-US" alt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Source Code Pro" panose="020B0509030403020204" charset="0"/>
                          <a:cs typeface="Source Code Pro" panose="020B0509030403020204" charset="0"/>
                        </a:rPr>
                        <a:t>6 --&gt; 0xAABB00</a:t>
                      </a:r>
                      <a:endParaRPr lang="en-US" alt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Source Code Pro" panose="020B0509030403020204" charset="0"/>
                          <a:cs typeface="Source Code Pro" panose="020B0509030403020204" charset="0"/>
                        </a:rPr>
                        <a:t>7 --&gt; 0xAABB20</a:t>
                      </a:r>
                      <a:endParaRPr lang="en-US" alt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Source Code Pro" panose="020B0509030403020204" charset="0"/>
                          <a:cs typeface="Source Code Pro" panose="020B0509030403020204" charset="0"/>
                        </a:rPr>
                        <a:t>8 --&gt; 0xAABB70</a:t>
                      </a:r>
                      <a:endParaRPr lang="en-US" alt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28" name="Text Box 27"/>
          <p:cNvSpPr txBox="1"/>
          <p:nvPr/>
        </p:nvSpPr>
        <p:spPr>
          <a:xfrm>
            <a:off x="5400675" y="263525"/>
            <a:ext cx="817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00B0F0"/>
                </a:solidFill>
              </a:rPr>
              <a:t>save</a:t>
            </a:r>
            <a:endParaRPr lang="en-US" altLang="en-US">
              <a:solidFill>
                <a:srgbClr val="00B0F0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250555" y="2818130"/>
            <a:ext cx="2367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>
                <a:solidFill>
                  <a:srgbClr val="FF0000"/>
                </a:solidFill>
              </a:rPr>
              <a:t>Fast bin(0x80)</a:t>
            </a:r>
            <a:endParaRPr lang="en-US" altLang="en-US" sz="2400" b="1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18470" y="2781935"/>
            <a:ext cx="624205" cy="5327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7</a:t>
            </a:r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10362565" y="241300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b="1">
                <a:solidFill>
                  <a:srgbClr val="FF0000"/>
                </a:solidFill>
                <a:sym typeface="+mn-ea"/>
              </a:rPr>
              <a:t>AABB20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7554595" y="646430"/>
            <a:ext cx="43675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allocateChunk(0x68, "\x00")</a:t>
            </a:r>
            <a:endParaRPr lang="en-US"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Text Box 11"/>
          <p:cNvSpPr txBox="1"/>
          <p:nvPr/>
        </p:nvSpPr>
        <p:spPr>
          <a:xfrm>
            <a:off x="2458720" y="450850"/>
            <a:ext cx="2719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00B0F0"/>
                </a:solidFill>
              </a:rPr>
              <a:t>AABB00</a:t>
            </a:r>
            <a:endParaRPr lang="en-US" altLang="en-US">
              <a:solidFill>
                <a:srgbClr val="00B0F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74700" y="2864485"/>
            <a:ext cx="1684655" cy="31623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0" name="Rectangle 29"/>
          <p:cNvSpPr/>
          <p:nvPr/>
        </p:nvSpPr>
        <p:spPr>
          <a:xfrm>
            <a:off x="774700" y="2864485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31" name="Rectangle 30"/>
          <p:cNvSpPr/>
          <p:nvPr/>
        </p:nvSpPr>
        <p:spPr>
          <a:xfrm>
            <a:off x="774700" y="3180080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0x71</a:t>
            </a:r>
            <a:endParaRPr lang="en-US" altLang="en-US"/>
          </a:p>
        </p:txBody>
      </p:sp>
      <p:sp>
        <p:nvSpPr>
          <p:cNvPr id="32" name="Rectangle 31"/>
          <p:cNvSpPr/>
          <p:nvPr/>
        </p:nvSpPr>
        <p:spPr>
          <a:xfrm>
            <a:off x="774700" y="3495675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FF0000"/>
                </a:solidFill>
              </a:rPr>
              <a:t>ccccc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74700" y="3811270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00B0F0"/>
                </a:solidFill>
              </a:rPr>
              <a:t>cccccc</a:t>
            </a:r>
            <a:endParaRPr lang="en-US" altLang="en-US">
              <a:solidFill>
                <a:srgbClr val="00B0F0"/>
              </a:solidFill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2459355" y="2864485"/>
            <a:ext cx="2719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002060"/>
                </a:solidFill>
              </a:rPr>
              <a:t>AABB70</a:t>
            </a:r>
            <a:endParaRPr lang="en-US" altLang="en-US" b="1">
              <a:solidFill>
                <a:srgbClr val="00206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74700" y="492125"/>
            <a:ext cx="1684020" cy="2208530"/>
            <a:chOff x="1220" y="775"/>
            <a:chExt cx="2652" cy="3478"/>
          </a:xfrm>
        </p:grpSpPr>
        <p:sp>
          <p:nvSpPr>
            <p:cNvPr id="6" name="Rectangle 5"/>
            <p:cNvSpPr/>
            <p:nvPr/>
          </p:nvSpPr>
          <p:spPr>
            <a:xfrm>
              <a:off x="1220" y="775"/>
              <a:ext cx="2653" cy="3479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20" y="775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...</a:t>
              </a:r>
              <a:endParaRPr lang="en-US" alt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20" y="1272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0x71</a:t>
              </a:r>
              <a:endParaRPr lang="en-US" alt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20" y="1769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chemeClr val="tx1"/>
                  </a:solidFill>
                </a:rPr>
                <a:t>AABB00</a:t>
              </a:r>
              <a:endParaRPr lang="en-US" altLang="en-US" b="1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220" y="2266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...</a:t>
              </a:r>
              <a:endParaRPr lang="en-US" alt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220" y="2763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0</a:t>
              </a:r>
              <a:endParaRPr lang="en-US" alt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220" y="3260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2400" b="1">
                  <a:solidFill>
                    <a:srgbClr val="FF0000"/>
                  </a:solidFill>
                  <a:latin typeface="Source Code Pro" panose="020B0509030403020204" charset="0"/>
                  <a:cs typeface="Source Code Pro" panose="020B0509030403020204" charset="0"/>
                </a:rPr>
                <a:t>0xa1</a:t>
              </a:r>
              <a:endParaRPr lang="en-US" altLang="en-US" sz="2400" b="1">
                <a:solidFill>
                  <a:srgbClr val="FF0000"/>
                </a:solidFill>
                <a:latin typeface="Source Code Pro" panose="020B0509030403020204" charset="0"/>
                <a:cs typeface="Source Code Pro" panose="020B050903040302020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20" y="3757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ffffffff</a:t>
              </a:r>
              <a:endParaRPr lang="en-US" alt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775335" y="4126865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37" name="Rectangle 36"/>
          <p:cNvSpPr/>
          <p:nvPr/>
        </p:nvSpPr>
        <p:spPr>
          <a:xfrm>
            <a:off x="775335" y="4442460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0x71</a:t>
            </a:r>
            <a:endParaRPr lang="en-US" altLang="en-US"/>
          </a:p>
        </p:txBody>
      </p:sp>
      <p:sp>
        <p:nvSpPr>
          <p:cNvPr id="38" name="Rectangle 37"/>
          <p:cNvSpPr/>
          <p:nvPr/>
        </p:nvSpPr>
        <p:spPr>
          <a:xfrm>
            <a:off x="774700" y="4758055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FF0000"/>
                </a:solidFill>
              </a:rPr>
              <a:t>stdout - 0x43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74700" y="5073650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Unsorted</a:t>
            </a:r>
            <a:endParaRPr lang="en-US" altLang="en-US"/>
          </a:p>
        </p:txBody>
      </p:sp>
      <p:sp>
        <p:nvSpPr>
          <p:cNvPr id="40" name="Rectangle 39"/>
          <p:cNvSpPr/>
          <p:nvPr/>
        </p:nvSpPr>
        <p:spPr>
          <a:xfrm>
            <a:off x="775335" y="5389245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41" name="Rectangle 40"/>
          <p:cNvSpPr/>
          <p:nvPr/>
        </p:nvSpPr>
        <p:spPr>
          <a:xfrm>
            <a:off x="774700" y="5711190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0x21</a:t>
            </a:r>
            <a:endParaRPr lang="en-US" altLang="en-US"/>
          </a:p>
        </p:txBody>
      </p:sp>
      <p:sp>
        <p:nvSpPr>
          <p:cNvPr id="26" name="Text Box 25"/>
          <p:cNvSpPr txBox="1"/>
          <p:nvPr/>
        </p:nvSpPr>
        <p:spPr>
          <a:xfrm>
            <a:off x="2459355" y="1754505"/>
            <a:ext cx="1201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FF0000"/>
                </a:solidFill>
              </a:rPr>
              <a:t>AABB20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458720" y="4083685"/>
            <a:ext cx="1135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b="1">
                <a:solidFill>
                  <a:srgbClr val="FF0000"/>
                </a:solidFill>
                <a:sym typeface="+mn-ea"/>
              </a:rPr>
              <a:t>AABBA0</a:t>
            </a: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996045" y="5280660"/>
            <a:ext cx="624205" cy="5327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X</a:t>
            </a:r>
            <a:endParaRPr lang="en-US" altLang="en-US"/>
          </a:p>
        </p:txBody>
      </p:sp>
      <p:sp>
        <p:nvSpPr>
          <p:cNvPr id="43" name="Text Box 42"/>
          <p:cNvSpPr txBox="1"/>
          <p:nvPr/>
        </p:nvSpPr>
        <p:spPr>
          <a:xfrm>
            <a:off x="8783320" y="5813425"/>
            <a:ext cx="1471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FF0000"/>
                </a:solidFill>
              </a:rPr>
              <a:t>AABBA0</a:t>
            </a:r>
            <a:endParaRPr lang="en-US" altLang="en-US" b="1">
              <a:solidFill>
                <a:srgbClr val="FF0000"/>
              </a:solidFill>
            </a:endParaRPr>
          </a:p>
          <a:p>
            <a:r>
              <a:rPr lang="en-US" altLang="en-US" b="1">
                <a:solidFill>
                  <a:srgbClr val="FF0000"/>
                </a:solidFill>
              </a:rPr>
              <a:t>(size: 0x70)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8341995" y="4758055"/>
            <a:ext cx="2084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>
                <a:solidFill>
                  <a:srgbClr val="FF0000"/>
                </a:solidFill>
              </a:rPr>
              <a:t>Unsorted bin</a:t>
            </a:r>
            <a:endParaRPr lang="en-US" altLang="en-US" sz="2400" b="1">
              <a:solidFill>
                <a:srgbClr val="FF0000"/>
              </a:solidFill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8250555" y="3575050"/>
            <a:ext cx="2367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>
                <a:solidFill>
                  <a:srgbClr val="FF0000"/>
                </a:solidFill>
              </a:rPr>
              <a:t>Fast bin(0x70)</a:t>
            </a:r>
            <a:endParaRPr lang="en-US" altLang="en-US" sz="2400" b="1">
              <a:solidFill>
                <a:srgbClr val="FF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631045" y="4029710"/>
            <a:ext cx="624205" cy="53276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FF0000"/>
                </a:solidFill>
              </a:rPr>
              <a:t>M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71" name="Text Box 70"/>
          <p:cNvSpPr txBox="1"/>
          <p:nvPr/>
        </p:nvSpPr>
        <p:spPr>
          <a:xfrm>
            <a:off x="10255250" y="4126865"/>
            <a:ext cx="1592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b="1">
                <a:solidFill>
                  <a:srgbClr val="FF0000"/>
                </a:solidFill>
                <a:sym typeface="+mn-ea"/>
              </a:rPr>
              <a:t>stdout - 0x43</a:t>
            </a:r>
            <a:endParaRPr lang="en-US" altLang="en-US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250555" y="2818130"/>
            <a:ext cx="2367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>
                <a:solidFill>
                  <a:srgbClr val="FF0000"/>
                </a:solidFill>
              </a:rPr>
              <a:t>Fast bin(0x80)</a:t>
            </a:r>
            <a:endParaRPr lang="en-US" altLang="en-US" sz="2400" b="1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18470" y="2781935"/>
            <a:ext cx="624205" cy="5327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7</a:t>
            </a:r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10362565" y="241300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b="1">
                <a:solidFill>
                  <a:srgbClr val="FF0000"/>
                </a:solidFill>
                <a:sym typeface="+mn-ea"/>
              </a:rPr>
              <a:t>AABB20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7554595" y="646430"/>
            <a:ext cx="436753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allocateChunk(0x68</a:t>
            </a:r>
            <a:r>
              <a:rPr lang="en-US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)</a:t>
            </a:r>
            <a:endParaRPr lang="en-US" altLang="en-US"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--&gt;  </a:t>
            </a:r>
            <a:r>
              <a:rPr 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'\x00' * 3 </a:t>
            </a:r>
            <a:r>
              <a:rPr lang="en-US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+ </a:t>
            </a:r>
            <a:r>
              <a:rPr 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p64(0) * 6 </a:t>
            </a:r>
            <a:endParaRPr lang="en-US"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--&gt;  </a:t>
            </a:r>
            <a:r>
              <a:rPr 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p64(0xfbad</a:t>
            </a:r>
            <a:r>
              <a:rPr lang="en-US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0000</a:t>
            </a:r>
            <a:r>
              <a:rPr 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 + 0x1800) </a:t>
            </a:r>
            <a:endParaRPr lang="en-US"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--&gt;</a:t>
            </a:r>
            <a:r>
              <a:rPr 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  p64(0) * 3 </a:t>
            </a:r>
            <a:endParaRPr lang="en-US"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--&gt;  </a:t>
            </a:r>
            <a:r>
              <a:rPr 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"\x80"</a:t>
            </a:r>
            <a:endParaRPr lang="en-US"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4248150" y="422275"/>
            <a:ext cx="2849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00B0F0"/>
                </a:solidFill>
              </a:rPr>
              <a:t>_IO_2_1_stdout - 0x43</a:t>
            </a:r>
            <a:endParaRPr lang="en-US" altLang="en-US">
              <a:solidFill>
                <a:srgbClr val="00B0F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698365" y="790575"/>
            <a:ext cx="1684020" cy="2208530"/>
            <a:chOff x="1220" y="775"/>
            <a:chExt cx="2652" cy="3478"/>
          </a:xfrm>
        </p:grpSpPr>
        <p:sp>
          <p:nvSpPr>
            <p:cNvPr id="11" name="Rectangle 10"/>
            <p:cNvSpPr/>
            <p:nvPr/>
          </p:nvSpPr>
          <p:spPr>
            <a:xfrm>
              <a:off x="1220" y="775"/>
              <a:ext cx="2653" cy="3479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en-US">
                <a:latin typeface="Source Code Pro" panose="020B0509030403020204" charset="0"/>
                <a:cs typeface="Source Code Pro" panose="020B050903040302020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20" y="775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Source Code Pro" panose="020B0509030403020204" charset="0"/>
                  <a:cs typeface="Source Code Pro" panose="020B0509030403020204" charset="0"/>
                </a:rPr>
                <a:t>...</a:t>
              </a:r>
              <a:endParaRPr lang="en-US" altLang="en-US">
                <a:latin typeface="Source Code Pro" panose="020B0509030403020204" charset="0"/>
                <a:cs typeface="Source Code Pro" panose="020B050903040302020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20" y="1272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Source Code Pro" panose="020B0509030403020204" charset="0"/>
                  <a:cs typeface="Source Code Pro" panose="020B0509030403020204" charset="0"/>
                </a:rPr>
                <a:t>0x7f</a:t>
              </a:r>
              <a:endParaRPr lang="en-US" altLang="en-US">
                <a:latin typeface="Source Code Pro" panose="020B0509030403020204" charset="0"/>
                <a:cs typeface="Source Code Pro" panose="020B050903040302020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220" y="1769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chemeClr val="tx1"/>
                  </a:solidFill>
                  <a:latin typeface="Source Code Pro" panose="020B0509030403020204" charset="0"/>
                  <a:cs typeface="Source Code Pro" panose="020B0509030403020204" charset="0"/>
                </a:rPr>
                <a:t>...</a:t>
              </a:r>
              <a:endParaRPr lang="en-US" altLang="en-US" b="1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20" y="2266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Source Code Pro" panose="020B0509030403020204" charset="0"/>
                  <a:cs typeface="Source Code Pro" panose="020B0509030403020204" charset="0"/>
                </a:rPr>
                <a:t>...</a:t>
              </a:r>
              <a:endParaRPr lang="en-US" altLang="en-US">
                <a:latin typeface="Source Code Pro" panose="020B0509030403020204" charset="0"/>
                <a:cs typeface="Source Code Pro" panose="020B050903040302020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20" y="2763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Source Code Pro" panose="020B0509030403020204" charset="0"/>
                  <a:cs typeface="Source Code Pro" panose="020B0509030403020204" charset="0"/>
                </a:rPr>
                <a:t>...</a:t>
              </a:r>
              <a:endParaRPr lang="en-US" altLang="en-US">
                <a:latin typeface="Source Code Pro" panose="020B0509030403020204" charset="0"/>
                <a:cs typeface="Source Code Pro" panose="020B050903040302020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220" y="3260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tx1"/>
                  </a:solidFill>
                  <a:latin typeface="Source Code Pro" panose="020B0509030403020204" charset="0"/>
                  <a:cs typeface="Source Code Pro" panose="020B0509030403020204" charset="0"/>
                </a:rPr>
                <a:t>...</a:t>
              </a:r>
              <a:endParaRPr lang="en-US" altLang="en-US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220" y="3757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Source Code Pro" panose="020B0509030403020204" charset="0"/>
                  <a:cs typeface="Source Code Pro" panose="020B0509030403020204" charset="0"/>
                </a:rPr>
                <a:t>...</a:t>
              </a:r>
              <a:endParaRPr lang="en-US" altLang="en-US">
                <a:latin typeface="Source Code Pro" panose="020B0509030403020204" charset="0"/>
                <a:cs typeface="Source Code Pro" panose="020B0509030403020204" charset="0"/>
              </a:endParaRPr>
            </a:p>
          </p:txBody>
        </p:sp>
      </p:grpSp>
      <p:sp>
        <p:nvSpPr>
          <p:cNvPr id="62" name="Text Box 61"/>
          <p:cNvSpPr txBox="1"/>
          <p:nvPr/>
        </p:nvSpPr>
        <p:spPr>
          <a:xfrm>
            <a:off x="3896360" y="4908550"/>
            <a:ext cx="43541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有没有感觉和 malloc_hook 那边很像？</a:t>
            </a:r>
            <a:endParaRPr lang="en-US" altLang="en-US"/>
          </a:p>
          <a:p>
            <a:r>
              <a:rPr lang="en-US" altLang="en-US"/>
              <a:t>没错，就是找这个0x7f，然后才可以伪造</a:t>
            </a:r>
            <a:endParaRPr lang="en-US" altLang="en-US"/>
          </a:p>
        </p:txBody>
      </p:sp>
      <p:cxnSp>
        <p:nvCxnSpPr>
          <p:cNvPr id="63" name="Elbow Connector 62"/>
          <p:cNvCxnSpPr>
            <a:stCxn id="16" idx="1"/>
            <a:endCxn id="62" idx="1"/>
          </p:cNvCxnSpPr>
          <p:nvPr/>
        </p:nvCxnSpPr>
        <p:spPr>
          <a:xfrm rot="10800000" flipV="1">
            <a:off x="3895725" y="1263650"/>
            <a:ext cx="802005" cy="3966845"/>
          </a:xfrm>
          <a:prstGeom prst="bentConnector3">
            <a:avLst>
              <a:gd name="adj1" fmla="val 119556"/>
            </a:avLst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Text Box 11"/>
          <p:cNvSpPr txBox="1"/>
          <p:nvPr/>
        </p:nvSpPr>
        <p:spPr>
          <a:xfrm>
            <a:off x="2458720" y="450850"/>
            <a:ext cx="2719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00B0F0"/>
                </a:solidFill>
              </a:rPr>
              <a:t>AABB00</a:t>
            </a:r>
            <a:endParaRPr lang="en-US" altLang="en-US">
              <a:solidFill>
                <a:srgbClr val="00B0F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74700" y="2864485"/>
            <a:ext cx="1684655" cy="31623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0" name="Rectangle 29"/>
          <p:cNvSpPr/>
          <p:nvPr/>
        </p:nvSpPr>
        <p:spPr>
          <a:xfrm>
            <a:off x="774700" y="2864485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31" name="Rectangle 30"/>
          <p:cNvSpPr/>
          <p:nvPr/>
        </p:nvSpPr>
        <p:spPr>
          <a:xfrm>
            <a:off x="774700" y="3180080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0x71</a:t>
            </a:r>
            <a:endParaRPr lang="en-US" altLang="en-US"/>
          </a:p>
        </p:txBody>
      </p:sp>
      <p:sp>
        <p:nvSpPr>
          <p:cNvPr id="32" name="Rectangle 31"/>
          <p:cNvSpPr/>
          <p:nvPr/>
        </p:nvSpPr>
        <p:spPr>
          <a:xfrm>
            <a:off x="774700" y="3495675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FF0000"/>
                </a:solidFill>
              </a:rPr>
              <a:t>ccccc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74700" y="3811270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00B0F0"/>
                </a:solidFill>
              </a:rPr>
              <a:t>cccccc</a:t>
            </a:r>
            <a:endParaRPr lang="en-US" altLang="en-US">
              <a:solidFill>
                <a:srgbClr val="00B0F0"/>
              </a:solidFill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2459355" y="2864485"/>
            <a:ext cx="2719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002060"/>
                </a:solidFill>
              </a:rPr>
              <a:t>AABB70</a:t>
            </a:r>
            <a:endParaRPr lang="en-US" altLang="en-US" b="1">
              <a:solidFill>
                <a:srgbClr val="00206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74700" y="492125"/>
            <a:ext cx="1684020" cy="2208530"/>
            <a:chOff x="1220" y="775"/>
            <a:chExt cx="2652" cy="3478"/>
          </a:xfrm>
        </p:grpSpPr>
        <p:sp>
          <p:nvSpPr>
            <p:cNvPr id="6" name="Rectangle 5"/>
            <p:cNvSpPr/>
            <p:nvPr/>
          </p:nvSpPr>
          <p:spPr>
            <a:xfrm>
              <a:off x="1220" y="775"/>
              <a:ext cx="2653" cy="3479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20" y="775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...</a:t>
              </a:r>
              <a:endParaRPr lang="en-US" alt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20" y="1272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0x71</a:t>
              </a:r>
              <a:endParaRPr lang="en-US" alt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20" y="1769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chemeClr val="tx1"/>
                  </a:solidFill>
                </a:rPr>
                <a:t>AABB00</a:t>
              </a:r>
              <a:endParaRPr lang="en-US" altLang="en-US" b="1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220" y="2266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...</a:t>
              </a:r>
              <a:endParaRPr lang="en-US" alt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220" y="2763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0</a:t>
              </a:r>
              <a:endParaRPr lang="en-US" alt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220" y="3260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2400" b="1">
                  <a:solidFill>
                    <a:srgbClr val="FF0000"/>
                  </a:solidFill>
                  <a:latin typeface="Source Code Pro" panose="020B0509030403020204" charset="0"/>
                  <a:cs typeface="Source Code Pro" panose="020B0509030403020204" charset="0"/>
                </a:rPr>
                <a:t>0xa1</a:t>
              </a:r>
              <a:endParaRPr lang="en-US" altLang="en-US" sz="2400" b="1">
                <a:solidFill>
                  <a:srgbClr val="FF0000"/>
                </a:solidFill>
                <a:latin typeface="Source Code Pro" panose="020B0509030403020204" charset="0"/>
                <a:cs typeface="Source Code Pro" panose="020B050903040302020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20" y="3757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ffffffff</a:t>
              </a:r>
              <a:endParaRPr lang="en-US" alt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775335" y="4126865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37" name="Rectangle 36"/>
          <p:cNvSpPr/>
          <p:nvPr/>
        </p:nvSpPr>
        <p:spPr>
          <a:xfrm>
            <a:off x="775335" y="4442460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0x71</a:t>
            </a:r>
            <a:endParaRPr lang="en-US" altLang="en-US"/>
          </a:p>
        </p:txBody>
      </p:sp>
      <p:sp>
        <p:nvSpPr>
          <p:cNvPr id="38" name="Rectangle 37"/>
          <p:cNvSpPr/>
          <p:nvPr/>
        </p:nvSpPr>
        <p:spPr>
          <a:xfrm>
            <a:off x="774700" y="4758055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FF0000"/>
                </a:solidFill>
              </a:rPr>
              <a:t>stdout - 0x43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74700" y="5073650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Unsorted</a:t>
            </a:r>
            <a:endParaRPr lang="en-US" altLang="en-US"/>
          </a:p>
        </p:txBody>
      </p:sp>
      <p:sp>
        <p:nvSpPr>
          <p:cNvPr id="40" name="Rectangle 39"/>
          <p:cNvSpPr/>
          <p:nvPr/>
        </p:nvSpPr>
        <p:spPr>
          <a:xfrm>
            <a:off x="775335" y="5389245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41" name="Rectangle 40"/>
          <p:cNvSpPr/>
          <p:nvPr/>
        </p:nvSpPr>
        <p:spPr>
          <a:xfrm>
            <a:off x="774700" y="5711190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0x21</a:t>
            </a:r>
            <a:endParaRPr lang="en-US" altLang="en-US"/>
          </a:p>
        </p:txBody>
      </p:sp>
      <p:sp>
        <p:nvSpPr>
          <p:cNvPr id="26" name="Text Box 25"/>
          <p:cNvSpPr txBox="1"/>
          <p:nvPr/>
        </p:nvSpPr>
        <p:spPr>
          <a:xfrm>
            <a:off x="2459355" y="1754505"/>
            <a:ext cx="1201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FF0000"/>
                </a:solidFill>
              </a:rPr>
              <a:t>AABB20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458720" y="4083685"/>
            <a:ext cx="1135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b="1">
                <a:solidFill>
                  <a:srgbClr val="FF0000"/>
                </a:solidFill>
                <a:sym typeface="+mn-ea"/>
              </a:rPr>
              <a:t>AABBA0</a:t>
            </a: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996045" y="5280660"/>
            <a:ext cx="624205" cy="5327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X</a:t>
            </a:r>
            <a:endParaRPr lang="en-US" altLang="en-US"/>
          </a:p>
        </p:txBody>
      </p:sp>
      <p:sp>
        <p:nvSpPr>
          <p:cNvPr id="43" name="Text Box 42"/>
          <p:cNvSpPr txBox="1"/>
          <p:nvPr/>
        </p:nvSpPr>
        <p:spPr>
          <a:xfrm>
            <a:off x="8783320" y="5813425"/>
            <a:ext cx="1471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FF0000"/>
                </a:solidFill>
              </a:rPr>
              <a:t>AABBA0</a:t>
            </a:r>
            <a:endParaRPr lang="en-US" altLang="en-US" b="1">
              <a:solidFill>
                <a:srgbClr val="FF0000"/>
              </a:solidFill>
            </a:endParaRPr>
          </a:p>
          <a:p>
            <a:r>
              <a:rPr lang="en-US" altLang="en-US" b="1">
                <a:solidFill>
                  <a:srgbClr val="FF0000"/>
                </a:solidFill>
              </a:rPr>
              <a:t>(size: 0x70)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8341995" y="4758055"/>
            <a:ext cx="2084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>
                <a:solidFill>
                  <a:srgbClr val="FF0000"/>
                </a:solidFill>
              </a:rPr>
              <a:t>Unsorted bin</a:t>
            </a:r>
            <a:endParaRPr lang="en-US" altLang="en-US" sz="2400" b="1">
              <a:solidFill>
                <a:srgbClr val="FF0000"/>
              </a:solidFill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8250555" y="3575050"/>
            <a:ext cx="2367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>
                <a:solidFill>
                  <a:srgbClr val="FF0000"/>
                </a:solidFill>
              </a:rPr>
              <a:t>Fast bin(0x70)</a:t>
            </a:r>
            <a:endParaRPr lang="en-US" altLang="en-US" sz="2400" b="1">
              <a:solidFill>
                <a:srgbClr val="FF0000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250555" y="2818130"/>
            <a:ext cx="2367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>
                <a:solidFill>
                  <a:srgbClr val="FF0000"/>
                </a:solidFill>
              </a:rPr>
              <a:t>Fast bin(0x80)</a:t>
            </a:r>
            <a:endParaRPr lang="en-US" altLang="en-US" sz="2400" b="1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18470" y="2781935"/>
            <a:ext cx="624205" cy="5327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7</a:t>
            </a:r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10362565" y="241300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b="1">
                <a:solidFill>
                  <a:srgbClr val="FF0000"/>
                </a:solidFill>
                <a:sym typeface="+mn-ea"/>
              </a:rPr>
              <a:t>AABB20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7554595" y="646430"/>
            <a:ext cx="436753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allocateChunk(0x68</a:t>
            </a:r>
            <a:r>
              <a:rPr lang="en-US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)</a:t>
            </a:r>
            <a:endParaRPr lang="en-US" altLang="en-US"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--&gt;  </a:t>
            </a:r>
            <a:r>
              <a:rPr 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'\x00' * 3 </a:t>
            </a:r>
            <a:r>
              <a:rPr lang="en-US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+ </a:t>
            </a:r>
            <a:r>
              <a:rPr 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p64(0) * 6 </a:t>
            </a:r>
            <a:endParaRPr lang="en-US"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--&gt;  </a:t>
            </a:r>
            <a:r>
              <a:rPr 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p64(0xfbad</a:t>
            </a:r>
            <a:r>
              <a:rPr lang="en-US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0000</a:t>
            </a:r>
            <a:r>
              <a:rPr 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 + 0x1800) </a:t>
            </a:r>
            <a:endParaRPr lang="en-US"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--&gt;</a:t>
            </a:r>
            <a:r>
              <a:rPr 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  p64(0) * 3 </a:t>
            </a:r>
            <a:endParaRPr lang="en-US"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--&gt;  </a:t>
            </a:r>
            <a:r>
              <a:rPr 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"\x80"</a:t>
            </a:r>
            <a:endParaRPr lang="en-US"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4248150" y="422275"/>
            <a:ext cx="2849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00B0F0"/>
                </a:solidFill>
              </a:rPr>
              <a:t>_IO_2_1_stdout - 0x43</a:t>
            </a:r>
            <a:endParaRPr lang="en-US" altLang="en-US">
              <a:solidFill>
                <a:srgbClr val="00B0F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698365" y="790575"/>
            <a:ext cx="1684020" cy="2208530"/>
            <a:chOff x="1220" y="775"/>
            <a:chExt cx="2652" cy="3478"/>
          </a:xfrm>
        </p:grpSpPr>
        <p:sp>
          <p:nvSpPr>
            <p:cNvPr id="11" name="Rectangle 10"/>
            <p:cNvSpPr/>
            <p:nvPr/>
          </p:nvSpPr>
          <p:spPr>
            <a:xfrm>
              <a:off x="1220" y="775"/>
              <a:ext cx="2653" cy="3479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en-US">
                <a:latin typeface="Source Code Pro" panose="020B0509030403020204" charset="0"/>
                <a:cs typeface="Source Code Pro" panose="020B050903040302020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20" y="775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Source Code Pro" panose="020B0509030403020204" charset="0"/>
                  <a:cs typeface="Source Code Pro" panose="020B0509030403020204" charset="0"/>
                </a:rPr>
                <a:t>...</a:t>
              </a:r>
              <a:endParaRPr lang="en-US" altLang="en-US">
                <a:latin typeface="Source Code Pro" panose="020B0509030403020204" charset="0"/>
                <a:cs typeface="Source Code Pro" panose="020B050903040302020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20" y="1272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Source Code Pro" panose="020B0509030403020204" charset="0"/>
                  <a:cs typeface="Source Code Pro" panose="020B0509030403020204" charset="0"/>
                </a:rPr>
                <a:t>0x7f</a:t>
              </a:r>
              <a:endParaRPr lang="en-US" altLang="en-US">
                <a:latin typeface="Source Code Pro" panose="020B0509030403020204" charset="0"/>
                <a:cs typeface="Source Code Pro" panose="020B050903040302020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220" y="1769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chemeClr val="tx1"/>
                  </a:solidFill>
                  <a:latin typeface="Source Code Pro" panose="020B0509030403020204" charset="0"/>
                  <a:cs typeface="Source Code Pro" panose="020B0509030403020204" charset="0"/>
                </a:rPr>
                <a:t>......</a:t>
              </a:r>
              <a:endParaRPr lang="en-US" altLang="en-US" b="1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20" y="2266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Source Code Pro" panose="020B0509030403020204" charset="0"/>
                  <a:cs typeface="Source Code Pro" panose="020B0509030403020204" charset="0"/>
                </a:rPr>
                <a:t>0xfbad1800</a:t>
              </a:r>
              <a:endParaRPr lang="en-US" altLang="en-US">
                <a:latin typeface="Source Code Pro" panose="020B0509030403020204" charset="0"/>
                <a:cs typeface="Source Code Pro" panose="020B050903040302020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20" y="2763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Source Code Pro" panose="020B0509030403020204" charset="0"/>
                  <a:cs typeface="Source Code Pro" panose="020B0509030403020204" charset="0"/>
                </a:rPr>
                <a:t>p64(0)*3</a:t>
              </a:r>
              <a:endParaRPr lang="en-US" altLang="en-US">
                <a:latin typeface="Source Code Pro" panose="020B0509030403020204" charset="0"/>
                <a:cs typeface="Source Code Pro" panose="020B050903040302020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220" y="3260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2400" b="1">
                  <a:solidFill>
                    <a:srgbClr val="FF0000"/>
                  </a:solidFill>
                  <a:latin typeface="Source Code Pro" panose="020B0509030403020204" charset="0"/>
                  <a:cs typeface="Source Code Pro" panose="020B0509030403020204" charset="0"/>
                </a:rPr>
                <a:t>xxx80</a:t>
              </a:r>
              <a:endParaRPr lang="en-US" altLang="en-US" sz="2400" b="1">
                <a:solidFill>
                  <a:srgbClr val="FF0000"/>
                </a:solidFill>
                <a:latin typeface="Source Code Pro" panose="020B0509030403020204" charset="0"/>
                <a:cs typeface="Source Code Pro" panose="020B050903040302020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220" y="3757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>
                  <a:latin typeface="Source Code Pro" panose="020B0509030403020204" charset="0"/>
                  <a:cs typeface="Source Code Pro" panose="020B0509030403020204" charset="0"/>
                </a:rPr>
                <a:t>...</a:t>
              </a:r>
              <a:endParaRPr lang="en-US" altLang="en-US">
                <a:latin typeface="Source Code Pro" panose="020B0509030403020204" charset="0"/>
                <a:cs typeface="Source Code Pro" panose="020B0509030403020204" charset="0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ext Box 7"/>
          <p:cNvSpPr txBox="1"/>
          <p:nvPr/>
        </p:nvSpPr>
        <p:spPr>
          <a:xfrm>
            <a:off x="2446655" y="2422525"/>
            <a:ext cx="64757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我们有了Libc地址，又可以Double Free，那太简单了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把Malloc_hook改成One_gadget，搞定!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" name="Text Box 35"/>
          <p:cNvSpPr txBox="1"/>
          <p:nvPr/>
        </p:nvSpPr>
        <p:spPr>
          <a:xfrm>
            <a:off x="702310" y="418465"/>
            <a:ext cx="1014539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latin typeface="Source Code Pro" panose="020B0509030403020204" charset="0"/>
                <a:cs typeface="Source Code Pro" panose="020B0509030403020204" charset="0"/>
                <a:sym typeface="+mn-ea"/>
              </a:rPr>
              <a:t>allocateChunk(0x68</a:t>
            </a:r>
            <a:r>
              <a:rPr 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)</a:t>
            </a:r>
            <a:endParaRPr lang="en-US"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r>
              <a:rPr 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--&gt;</a:t>
            </a:r>
            <a:r>
              <a:rPr>
                <a:latin typeface="Source Code Pro" panose="020B0509030403020204" charset="0"/>
                <a:cs typeface="Source Code Pro" panose="020B0509030403020204" charset="0"/>
                <a:sym typeface="+mn-ea"/>
              </a:rPr>
              <a:t> "c"*0x20</a:t>
            </a:r>
            <a:endParaRPr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r>
              <a:rPr 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--&gt; </a:t>
            </a:r>
            <a:r>
              <a:rPr>
                <a:latin typeface="Source Code Pro" panose="020B0509030403020204" charset="0"/>
                <a:cs typeface="Source Code Pro" panose="020B0509030403020204" charset="0"/>
                <a:sym typeface="+mn-ea"/>
              </a:rPr>
              <a:t>p64(0) + p64(0x71)</a:t>
            </a:r>
            <a:endParaRPr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r>
              <a:rPr 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--&gt; </a:t>
            </a:r>
            <a:r>
              <a:rPr lang="en-US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p64(</a:t>
            </a:r>
            <a:r>
              <a:rPr lang="en-US">
                <a:solidFill>
                  <a:srgbClr val="FF0000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libc.symbols</a:t>
            </a:r>
            <a:r>
              <a:rPr>
                <a:solidFill>
                  <a:srgbClr val="FF0000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['_IO_2_1_stdout'] - 0x43</a:t>
            </a:r>
            <a:r>
              <a:rPr lang="en-US">
                <a:solidFill>
                  <a:srgbClr val="FF0000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)[:2]</a:t>
            </a:r>
            <a:endParaRPr lang="en-US">
              <a:solidFill>
                <a:srgbClr val="FF0000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endParaRPr lang="en-US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r>
              <a:rPr lang="en-US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主要来谈一下最后面这个</a:t>
            </a:r>
            <a:endParaRPr lang="en-US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endParaRPr lang="en-US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r>
              <a:rPr lang="en-US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先不管为什么要定位这个地址，只考虑为什么这个地址可以定位到</a:t>
            </a:r>
            <a:r>
              <a:rPr lang="en-US">
                <a:solidFill>
                  <a:srgbClr val="FF0000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_IO_2_1_stdout - 0x43</a:t>
            </a:r>
            <a:endParaRPr lang="en-US">
              <a:solidFill>
                <a:srgbClr val="FF0000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endParaRPr lang="en-US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r>
              <a:rPr lang="en-US" altLang="en-US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libc 默认后三位是000，所以_IO_2_1_stdout 的偏移量</a:t>
            </a:r>
            <a:r>
              <a:rPr lang="en-US" altLang="en-US">
                <a:solidFill>
                  <a:srgbClr val="FF0000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在libc 和 实际中末三位都是一样的</a:t>
            </a:r>
            <a:endParaRPr lang="en-US" altLang="en-US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endParaRPr lang="en-US" altLang="en-US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r>
              <a:rPr lang="en-US" altLang="en-US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而我们要改的位置，原来是Unsorted bin，它的地址和libc地址紧密联系。</a:t>
            </a:r>
            <a:endParaRPr lang="en-US" altLang="en-US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endParaRPr lang="en-US" altLang="en-US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r>
              <a:rPr lang="en-US" altLang="en-US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换言之，Unsorted bin地址 和 _IO_2_1_stdout地址 只有末四位是不同的！</a:t>
            </a:r>
            <a:endParaRPr lang="en-US" altLang="en-US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endParaRPr lang="en-US" altLang="en-US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r>
              <a:rPr lang="en-US" altLang="en-US">
                <a:solidFill>
                  <a:schemeClr val="tx1"/>
                </a:solidFill>
                <a:latin typeface="Source Code Pro" panose="020B0509030403020204" charset="0"/>
                <a:cs typeface="Source Code Pro" panose="020B0509030403020204" charset="0"/>
                <a:sym typeface="+mn-ea"/>
              </a:rPr>
              <a:t>所以我们已经可以确定末三位，那么就看命咯，如果第四位恰好一样，那么就成功修改地址。</a:t>
            </a:r>
            <a:endParaRPr lang="en-US" altLang="en-US">
              <a:solidFill>
                <a:schemeClr val="tx1"/>
              </a:solidFill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ext Box 7"/>
          <p:cNvSpPr txBox="1"/>
          <p:nvPr/>
        </p:nvSpPr>
        <p:spPr>
          <a:xfrm>
            <a:off x="324485" y="320675"/>
            <a:ext cx="10901680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填充内容详细解释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首先要明确，chunk_ptr = stdout - 0x43，data_ptr = stdout - 0x33.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padding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en-US" altLang="en-US">
                <a:solidFill>
                  <a:srgbClr val="FF0000"/>
                </a:solidFill>
                <a:latin typeface="Source Code Pro" panose="020B0509030403020204" charset="0"/>
                <a:cs typeface="Source Code Pro" panose="020B0509030403020204" charset="0"/>
              </a:rPr>
              <a:t>(00)*3 + p64(0) * 6</a:t>
            </a:r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，填补了0x33，所以之后的内容就是stdout 结构体了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stdout 结构体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flag ====&gt; 0xfbad1800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something ===&gt; p64(0) * 3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_IO_write_base ==&gt;  详细解释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我们现在需要泄露Libc内容，因此write_base要设置到某个位置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打印什么内容呢，总之要能确定它的地址。这就很明显了，打印_IO_stdin！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首先明确：IO_stdout.chain = IO_stdin (chain 字段可以看做是IO 结构体中的next指针吧)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所以我们可以：由于知道Libc版本，因此知道IO_stdout末尾偏移，因此知道IO_stdout.chain偏移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因此，我们只要把末尾改成那个偏移量就可以啦，因为此时_IO_write_base此时一定指向...???????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(这里需要调试一遍！！！！！！！！！！！！！！！！！！！！！！！！！！！！！！！！！！！！）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完成之后，此时会打印IO_stdout.chain，也就是IO_stdin，最终泄露Libc地址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Box 8"/>
          <p:cNvSpPr txBox="1"/>
          <p:nvPr/>
        </p:nvSpPr>
        <p:spPr>
          <a:xfrm>
            <a:off x="541020" y="624205"/>
            <a:ext cx="667067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latin typeface="YaHei Consolas Hybrid" panose="020B0509020204020204" charset="-122"/>
                <a:ea typeface="YaHei Consolas Hybrid" panose="020B0509020204020204" charset="-122"/>
              </a:rPr>
              <a:t>_flags = 0xfbad0000 </a:t>
            </a:r>
            <a:endParaRPr lang="en-US">
              <a:latin typeface="YaHei Consolas Hybrid" panose="020B0509020204020204" charset="-122"/>
              <a:ea typeface="YaHei Consolas Hybrid" panose="020B0509020204020204" charset="-122"/>
            </a:endParaRPr>
          </a:p>
          <a:p>
            <a:r>
              <a:rPr lang="en-US">
                <a:latin typeface="YaHei Consolas Hybrid" panose="020B0509020204020204" charset="-122"/>
                <a:ea typeface="YaHei Consolas Hybrid" panose="020B0509020204020204" charset="-122"/>
              </a:rPr>
              <a:t>_flags &amp; = ~_IO_NO_WRITES  </a:t>
            </a:r>
            <a:endParaRPr lang="en-US">
              <a:latin typeface="YaHei Consolas Hybrid" panose="020B0509020204020204" charset="-122"/>
              <a:ea typeface="YaHei Consolas Hybrid" panose="020B0509020204020204" charset="-122"/>
            </a:endParaRPr>
          </a:p>
          <a:p>
            <a:r>
              <a:rPr lang="en-US">
                <a:latin typeface="YaHei Consolas Hybrid" panose="020B0509020204020204" charset="-122"/>
                <a:ea typeface="YaHei Consolas Hybrid" panose="020B0509020204020204" charset="-122"/>
              </a:rPr>
              <a:t>_flags = 0xfbad0000_flags | = _IO_CURRENTLY_PUTTING </a:t>
            </a:r>
            <a:endParaRPr lang="en-US">
              <a:latin typeface="YaHei Consolas Hybrid" panose="020B0509020204020204" charset="-122"/>
              <a:ea typeface="YaHei Consolas Hybrid" panose="020B0509020204020204" charset="-122"/>
            </a:endParaRPr>
          </a:p>
          <a:p>
            <a:r>
              <a:rPr lang="en-US">
                <a:latin typeface="YaHei Consolas Hybrid" panose="020B0509020204020204" charset="-122"/>
                <a:ea typeface="YaHei Consolas Hybrid" panose="020B0509020204020204" charset="-122"/>
              </a:rPr>
              <a:t>_flags = 0xfbad0800_flags | = _IO_IS_APPENDING _flags = 0xfbad1800</a:t>
            </a:r>
            <a:endParaRPr lang="en-US">
              <a:latin typeface="YaHei Consolas Hybrid" panose="020B0509020204020204" charset="-122"/>
              <a:ea typeface="YaHei Consolas Hybrid" panose="020B0509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Text Box 11"/>
          <p:cNvSpPr txBox="1"/>
          <p:nvPr/>
        </p:nvSpPr>
        <p:spPr>
          <a:xfrm>
            <a:off x="2458720" y="450850"/>
            <a:ext cx="2719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00B0F0"/>
                </a:solidFill>
              </a:rPr>
              <a:t>AABB00</a:t>
            </a:r>
            <a:endParaRPr lang="en-US" altLang="en-US">
              <a:solidFill>
                <a:srgbClr val="00B0F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74700" y="2864485"/>
            <a:ext cx="1684655" cy="31623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0" name="Rectangle 29"/>
          <p:cNvSpPr/>
          <p:nvPr/>
        </p:nvSpPr>
        <p:spPr>
          <a:xfrm>
            <a:off x="774700" y="2864485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31" name="Rectangle 30"/>
          <p:cNvSpPr/>
          <p:nvPr/>
        </p:nvSpPr>
        <p:spPr>
          <a:xfrm>
            <a:off x="774700" y="3180080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0x71</a:t>
            </a:r>
            <a:endParaRPr lang="en-US" altLang="en-US"/>
          </a:p>
        </p:txBody>
      </p:sp>
      <p:sp>
        <p:nvSpPr>
          <p:cNvPr id="32" name="Rectangle 31"/>
          <p:cNvSpPr/>
          <p:nvPr/>
        </p:nvSpPr>
        <p:spPr>
          <a:xfrm>
            <a:off x="774700" y="3495675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00B0F0"/>
                </a:solidFill>
              </a:rPr>
              <a:t>AABB00</a:t>
            </a:r>
            <a:endParaRPr lang="en-US" altLang="en-US">
              <a:solidFill>
                <a:srgbClr val="00B0F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74700" y="3811270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00B0F0"/>
                </a:solidFill>
              </a:rPr>
              <a:t>...</a:t>
            </a:r>
            <a:endParaRPr lang="en-US" altLang="en-US">
              <a:solidFill>
                <a:srgbClr val="00B0F0"/>
              </a:solidFill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2458720" y="2864485"/>
            <a:ext cx="2719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002060"/>
                </a:solidFill>
              </a:rPr>
              <a:t>AABB70</a:t>
            </a:r>
            <a:endParaRPr lang="en-US" altLang="en-US" b="1">
              <a:solidFill>
                <a:srgbClr val="00206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74700" y="492125"/>
            <a:ext cx="1684020" cy="2208530"/>
            <a:chOff x="1220" y="775"/>
            <a:chExt cx="2652" cy="3478"/>
          </a:xfrm>
        </p:grpSpPr>
        <p:sp>
          <p:nvSpPr>
            <p:cNvPr id="6" name="Rectangle 5"/>
            <p:cNvSpPr/>
            <p:nvPr/>
          </p:nvSpPr>
          <p:spPr>
            <a:xfrm>
              <a:off x="1220" y="775"/>
              <a:ext cx="2653" cy="3479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20" y="775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...</a:t>
              </a:r>
              <a:endParaRPr lang="en-US" alt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20" y="1272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0x71</a:t>
              </a:r>
              <a:endParaRPr lang="en-US" alt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20" y="1769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rgbClr val="002060"/>
                  </a:solidFill>
                </a:rPr>
                <a:t>AABB70</a:t>
              </a:r>
              <a:endParaRPr lang="en-US" altLang="en-US" b="1">
                <a:solidFill>
                  <a:srgbClr val="00206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220" y="2266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...</a:t>
              </a:r>
              <a:endParaRPr lang="en-US" alt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220" y="2763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0</a:t>
              </a:r>
              <a:endParaRPr lang="en-US" alt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220" y="3260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0x71</a:t>
              </a:r>
              <a:endParaRPr lang="en-US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20" y="3757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775335" y="4126865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37" name="Rectangle 36"/>
          <p:cNvSpPr/>
          <p:nvPr/>
        </p:nvSpPr>
        <p:spPr>
          <a:xfrm>
            <a:off x="775335" y="4442460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38" name="Rectangle 37"/>
          <p:cNvSpPr/>
          <p:nvPr/>
        </p:nvSpPr>
        <p:spPr>
          <a:xfrm>
            <a:off x="774700" y="4758055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0x31</a:t>
            </a:r>
            <a:endParaRPr lang="en-US" altLang="en-US"/>
          </a:p>
        </p:txBody>
      </p:sp>
      <p:sp>
        <p:nvSpPr>
          <p:cNvPr id="39" name="Rectangle 38"/>
          <p:cNvSpPr/>
          <p:nvPr/>
        </p:nvSpPr>
        <p:spPr>
          <a:xfrm>
            <a:off x="774700" y="5073650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40" name="Rectangle 39"/>
          <p:cNvSpPr/>
          <p:nvPr/>
        </p:nvSpPr>
        <p:spPr>
          <a:xfrm>
            <a:off x="775335" y="5389245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41" name="Rectangle 40"/>
          <p:cNvSpPr/>
          <p:nvPr/>
        </p:nvSpPr>
        <p:spPr>
          <a:xfrm>
            <a:off x="774700" y="5711190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0x21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7253605" y="5280660"/>
            <a:ext cx="624205" cy="5327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8587105" y="5280660"/>
            <a:ext cx="624205" cy="5327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9919970" y="5280660"/>
            <a:ext cx="624205" cy="5327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>
            <a:off x="7877810" y="5547360"/>
            <a:ext cx="7092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>
            <a:off x="9211310" y="5547360"/>
            <a:ext cx="7086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/>
          <p:nvPr/>
        </p:nvGraphicFramePr>
        <p:xfrm>
          <a:off x="4587875" y="631825"/>
          <a:ext cx="2282190" cy="3930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2190"/>
              </a:tblGrid>
              <a:tr h="393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Source Code Pro" panose="020B0509030403020204" charset="0"/>
                          <a:cs typeface="Source Code Pro" panose="020B0509030403020204" charset="0"/>
                        </a:rPr>
                        <a:t>0 --&gt; 0xAABB00</a:t>
                      </a:r>
                      <a:endParaRPr lang="en-US" alt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Source Code Pro" panose="020B0509030403020204" charset="0"/>
                          <a:cs typeface="Source Code Pro" panose="020B0509030403020204" charset="0"/>
                        </a:rPr>
                        <a:t>1 --&gt; 0xAABB70</a:t>
                      </a:r>
                      <a:endParaRPr lang="en-US" alt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26" name="Text Box 25"/>
          <p:cNvSpPr txBox="1"/>
          <p:nvPr/>
        </p:nvSpPr>
        <p:spPr>
          <a:xfrm>
            <a:off x="5400675" y="263525"/>
            <a:ext cx="817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00B0F0"/>
                </a:solidFill>
              </a:rPr>
              <a:t>save</a:t>
            </a:r>
            <a:endParaRPr lang="en-US" altLang="en-US">
              <a:solidFill>
                <a:srgbClr val="00B0F0"/>
              </a:solidFill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7828915" y="631825"/>
            <a:ext cx="42278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allocateChunk(0x68, "\x20")  </a:t>
            </a:r>
            <a:endParaRPr 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Text Box 11"/>
          <p:cNvSpPr txBox="1"/>
          <p:nvPr/>
        </p:nvSpPr>
        <p:spPr>
          <a:xfrm>
            <a:off x="2458720" y="450850"/>
            <a:ext cx="2719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00B0F0"/>
                </a:solidFill>
              </a:rPr>
              <a:t>AABB00</a:t>
            </a:r>
            <a:endParaRPr lang="en-US" altLang="en-US">
              <a:solidFill>
                <a:srgbClr val="00B0F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74700" y="2864485"/>
            <a:ext cx="1684655" cy="31623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0" name="Rectangle 29"/>
          <p:cNvSpPr/>
          <p:nvPr/>
        </p:nvSpPr>
        <p:spPr>
          <a:xfrm>
            <a:off x="774700" y="2864485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31" name="Rectangle 30"/>
          <p:cNvSpPr/>
          <p:nvPr/>
        </p:nvSpPr>
        <p:spPr>
          <a:xfrm>
            <a:off x="774700" y="3180080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0x71</a:t>
            </a:r>
            <a:endParaRPr lang="en-US" altLang="en-US"/>
          </a:p>
        </p:txBody>
      </p:sp>
      <p:sp>
        <p:nvSpPr>
          <p:cNvPr id="32" name="Rectangle 31"/>
          <p:cNvSpPr/>
          <p:nvPr/>
        </p:nvSpPr>
        <p:spPr>
          <a:xfrm>
            <a:off x="774700" y="3495675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00B0F0"/>
                </a:solidFill>
              </a:rPr>
              <a:t>AABB00</a:t>
            </a:r>
            <a:endParaRPr lang="en-US" altLang="en-US">
              <a:solidFill>
                <a:srgbClr val="00B0F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74700" y="3811270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00B0F0"/>
                </a:solidFill>
              </a:rPr>
              <a:t>...</a:t>
            </a:r>
            <a:endParaRPr lang="en-US" altLang="en-US">
              <a:solidFill>
                <a:srgbClr val="00B0F0"/>
              </a:solidFill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2459355" y="2864485"/>
            <a:ext cx="2719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002060"/>
                </a:solidFill>
              </a:rPr>
              <a:t>AABB70</a:t>
            </a:r>
            <a:endParaRPr lang="en-US" altLang="en-US" b="1">
              <a:solidFill>
                <a:srgbClr val="00206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74700" y="492125"/>
            <a:ext cx="1684020" cy="2208530"/>
            <a:chOff x="1220" y="775"/>
            <a:chExt cx="2652" cy="3478"/>
          </a:xfrm>
        </p:grpSpPr>
        <p:sp>
          <p:nvSpPr>
            <p:cNvPr id="6" name="Rectangle 5"/>
            <p:cNvSpPr/>
            <p:nvPr/>
          </p:nvSpPr>
          <p:spPr>
            <a:xfrm>
              <a:off x="1220" y="775"/>
              <a:ext cx="2653" cy="3479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20" y="775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...</a:t>
              </a:r>
              <a:endParaRPr lang="en-US" alt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20" y="1272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0x71</a:t>
              </a:r>
              <a:endParaRPr lang="en-US" alt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20" y="1769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rgbClr val="FF0000"/>
                  </a:solidFill>
                </a:rPr>
                <a:t>AABB20</a:t>
              </a:r>
              <a:endParaRPr lang="en-US" altLang="en-US" b="1">
                <a:solidFill>
                  <a:srgbClr val="FF000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220" y="2266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...</a:t>
              </a:r>
              <a:endParaRPr lang="en-US" alt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220" y="2763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0</a:t>
              </a:r>
              <a:endParaRPr lang="en-US" alt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220" y="3260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0x71</a:t>
              </a:r>
              <a:endParaRPr lang="en-US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20" y="3757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775335" y="4126865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37" name="Rectangle 36"/>
          <p:cNvSpPr/>
          <p:nvPr/>
        </p:nvSpPr>
        <p:spPr>
          <a:xfrm>
            <a:off x="775335" y="4442460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38" name="Rectangle 37"/>
          <p:cNvSpPr/>
          <p:nvPr/>
        </p:nvSpPr>
        <p:spPr>
          <a:xfrm>
            <a:off x="774700" y="4758055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0x31</a:t>
            </a:r>
            <a:endParaRPr lang="en-US" altLang="en-US"/>
          </a:p>
        </p:txBody>
      </p:sp>
      <p:sp>
        <p:nvSpPr>
          <p:cNvPr id="39" name="Rectangle 38"/>
          <p:cNvSpPr/>
          <p:nvPr/>
        </p:nvSpPr>
        <p:spPr>
          <a:xfrm>
            <a:off x="774700" y="5073650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40" name="Rectangle 39"/>
          <p:cNvSpPr/>
          <p:nvPr/>
        </p:nvSpPr>
        <p:spPr>
          <a:xfrm>
            <a:off x="775335" y="5389245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41" name="Rectangle 40"/>
          <p:cNvSpPr/>
          <p:nvPr/>
        </p:nvSpPr>
        <p:spPr>
          <a:xfrm>
            <a:off x="774700" y="5711190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0x21</a:t>
            </a:r>
            <a:endParaRPr lang="en-US" altLang="en-US"/>
          </a:p>
        </p:txBody>
      </p:sp>
      <p:sp>
        <p:nvSpPr>
          <p:cNvPr id="15" name="Rectangle 14"/>
          <p:cNvSpPr/>
          <p:nvPr/>
        </p:nvSpPr>
        <p:spPr>
          <a:xfrm>
            <a:off x="7379970" y="5252085"/>
            <a:ext cx="624205" cy="5327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16" name="Rectangle 15"/>
          <p:cNvSpPr/>
          <p:nvPr/>
        </p:nvSpPr>
        <p:spPr>
          <a:xfrm>
            <a:off x="8713470" y="5252085"/>
            <a:ext cx="624205" cy="5327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17" name="Rectangle 16"/>
          <p:cNvSpPr/>
          <p:nvPr/>
        </p:nvSpPr>
        <p:spPr>
          <a:xfrm>
            <a:off x="10046335" y="5252085"/>
            <a:ext cx="624205" cy="5327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X</a:t>
            </a:r>
            <a:endParaRPr lang="en-US" altLang="en-US"/>
          </a:p>
        </p:txBody>
      </p:sp>
      <p:cxnSp>
        <p:nvCxnSpPr>
          <p:cNvPr id="2" name="Straight Arrow Connector 1"/>
          <p:cNvCxnSpPr>
            <a:stCxn id="15" idx="3"/>
            <a:endCxn id="16" idx="1"/>
          </p:cNvCxnSpPr>
          <p:nvPr/>
        </p:nvCxnSpPr>
        <p:spPr>
          <a:xfrm>
            <a:off x="8004175" y="5518785"/>
            <a:ext cx="7092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3"/>
            <a:endCxn id="17" idx="1"/>
          </p:cNvCxnSpPr>
          <p:nvPr/>
        </p:nvCxnSpPr>
        <p:spPr>
          <a:xfrm>
            <a:off x="9337675" y="5518785"/>
            <a:ext cx="7086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9838055" y="5784850"/>
            <a:ext cx="1201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FF0000"/>
                </a:solidFill>
              </a:rPr>
              <a:t>AABB20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2459355" y="1754505"/>
            <a:ext cx="1201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FF0000"/>
                </a:solidFill>
              </a:rPr>
              <a:t>AABB20</a:t>
            </a:r>
            <a:endParaRPr lang="en-US" altLang="en-US" b="1">
              <a:solidFill>
                <a:srgbClr val="FF0000"/>
              </a:solidFill>
            </a:endParaRPr>
          </a:p>
        </p:txBody>
      </p:sp>
      <p:graphicFrame>
        <p:nvGraphicFramePr>
          <p:cNvPr id="27" name="Table 26"/>
          <p:cNvGraphicFramePr/>
          <p:nvPr/>
        </p:nvGraphicFramePr>
        <p:xfrm>
          <a:off x="4587875" y="631825"/>
          <a:ext cx="2282190" cy="3930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2190"/>
              </a:tblGrid>
              <a:tr h="393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Source Code Pro" panose="020B0509030403020204" charset="0"/>
                          <a:cs typeface="Source Code Pro" panose="020B0509030403020204" charset="0"/>
                        </a:rPr>
                        <a:t>0 --&gt; 0xAABB00</a:t>
                      </a:r>
                      <a:endParaRPr lang="en-US" alt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Source Code Pro" panose="020B0509030403020204" charset="0"/>
                          <a:cs typeface="Source Code Pro" panose="020B0509030403020204" charset="0"/>
                        </a:rPr>
                        <a:t>1 --&gt; 0xAABB70</a:t>
                      </a:r>
                      <a:endParaRPr lang="en-US" alt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Source Code Pro" panose="020B0509030403020204" charset="0"/>
                          <a:cs typeface="Source Code Pro" panose="020B0509030403020204" charset="0"/>
                        </a:rPr>
                        <a:t>2 --&gt; 0xAABB00</a:t>
                      </a:r>
                      <a:endParaRPr lang="en-US" alt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28" name="Text Box 27"/>
          <p:cNvSpPr txBox="1"/>
          <p:nvPr/>
        </p:nvSpPr>
        <p:spPr>
          <a:xfrm>
            <a:off x="5400675" y="263525"/>
            <a:ext cx="817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00B0F0"/>
                </a:solidFill>
              </a:rPr>
              <a:t>save</a:t>
            </a:r>
            <a:endParaRPr lang="en-US" altLang="en-US">
              <a:solidFill>
                <a:srgbClr val="00B0F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828915" y="631825"/>
            <a:ext cx="42278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allocateChunk(0x68, "\x</a:t>
            </a:r>
            <a:r>
              <a:rPr lang="en-US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0</a:t>
            </a:r>
            <a:r>
              <a:rPr 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0")</a:t>
            </a:r>
            <a:endParaRPr 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allocateChunk(0x68, "\x</a:t>
            </a:r>
            <a:r>
              <a:rPr lang="en-US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0</a:t>
            </a:r>
            <a:r>
              <a:rPr 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0") </a:t>
            </a:r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 </a:t>
            </a:r>
            <a:endParaRPr 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Text Box 11"/>
          <p:cNvSpPr txBox="1"/>
          <p:nvPr/>
        </p:nvSpPr>
        <p:spPr>
          <a:xfrm>
            <a:off x="2458720" y="450850"/>
            <a:ext cx="2719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00B0F0"/>
                </a:solidFill>
              </a:rPr>
              <a:t>AABB00</a:t>
            </a:r>
            <a:endParaRPr lang="en-US" altLang="en-US">
              <a:solidFill>
                <a:srgbClr val="00B0F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74700" y="2864485"/>
            <a:ext cx="1684655" cy="31623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0" name="Rectangle 29"/>
          <p:cNvSpPr/>
          <p:nvPr/>
        </p:nvSpPr>
        <p:spPr>
          <a:xfrm>
            <a:off x="774700" y="2864485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31" name="Rectangle 30"/>
          <p:cNvSpPr/>
          <p:nvPr/>
        </p:nvSpPr>
        <p:spPr>
          <a:xfrm>
            <a:off x="774700" y="3180080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0x71</a:t>
            </a:r>
            <a:endParaRPr lang="en-US" altLang="en-US"/>
          </a:p>
        </p:txBody>
      </p:sp>
      <p:sp>
        <p:nvSpPr>
          <p:cNvPr id="32" name="Rectangle 31"/>
          <p:cNvSpPr/>
          <p:nvPr/>
        </p:nvSpPr>
        <p:spPr>
          <a:xfrm>
            <a:off x="774700" y="3495675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00B0F0"/>
                </a:solidFill>
              </a:rPr>
              <a:t>AABB00</a:t>
            </a:r>
            <a:endParaRPr lang="en-US" altLang="en-US">
              <a:solidFill>
                <a:srgbClr val="00B0F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74700" y="3811270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00B0F0"/>
                </a:solidFill>
              </a:rPr>
              <a:t>...</a:t>
            </a:r>
            <a:endParaRPr lang="en-US" altLang="en-US">
              <a:solidFill>
                <a:srgbClr val="00B0F0"/>
              </a:solidFill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2459355" y="2864485"/>
            <a:ext cx="2719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002060"/>
                </a:solidFill>
              </a:rPr>
              <a:t>AABB70</a:t>
            </a:r>
            <a:endParaRPr lang="en-US" altLang="en-US" b="1">
              <a:solidFill>
                <a:srgbClr val="00206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74700" y="492125"/>
            <a:ext cx="1684020" cy="2208530"/>
            <a:chOff x="1220" y="775"/>
            <a:chExt cx="2652" cy="3478"/>
          </a:xfrm>
        </p:grpSpPr>
        <p:sp>
          <p:nvSpPr>
            <p:cNvPr id="6" name="Rectangle 5"/>
            <p:cNvSpPr/>
            <p:nvPr/>
          </p:nvSpPr>
          <p:spPr>
            <a:xfrm>
              <a:off x="1220" y="775"/>
              <a:ext cx="2653" cy="3479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20" y="775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...</a:t>
              </a:r>
              <a:endParaRPr lang="en-US" alt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20" y="1272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0x71</a:t>
              </a:r>
              <a:endParaRPr lang="en-US" alt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20" y="1769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chemeClr val="tx1"/>
                  </a:solidFill>
                </a:rPr>
                <a:t>AABB00</a:t>
              </a:r>
              <a:endParaRPr lang="en-US" altLang="en-US" b="1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220" y="2266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...</a:t>
              </a:r>
              <a:endParaRPr lang="en-US" alt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220" y="2763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0</a:t>
              </a:r>
              <a:endParaRPr lang="en-US" alt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220" y="3260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0x71</a:t>
              </a:r>
              <a:endParaRPr lang="en-US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20" y="3757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775335" y="4126865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37" name="Rectangle 36"/>
          <p:cNvSpPr/>
          <p:nvPr/>
        </p:nvSpPr>
        <p:spPr>
          <a:xfrm>
            <a:off x="775335" y="4442460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38" name="Rectangle 37"/>
          <p:cNvSpPr/>
          <p:nvPr/>
        </p:nvSpPr>
        <p:spPr>
          <a:xfrm>
            <a:off x="774700" y="4758055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0x31</a:t>
            </a:r>
            <a:endParaRPr lang="en-US" altLang="en-US"/>
          </a:p>
        </p:txBody>
      </p:sp>
      <p:sp>
        <p:nvSpPr>
          <p:cNvPr id="39" name="Rectangle 38"/>
          <p:cNvSpPr/>
          <p:nvPr/>
        </p:nvSpPr>
        <p:spPr>
          <a:xfrm>
            <a:off x="774700" y="5073650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40" name="Rectangle 39"/>
          <p:cNvSpPr/>
          <p:nvPr/>
        </p:nvSpPr>
        <p:spPr>
          <a:xfrm>
            <a:off x="775335" y="5389245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41" name="Rectangle 40"/>
          <p:cNvSpPr/>
          <p:nvPr/>
        </p:nvSpPr>
        <p:spPr>
          <a:xfrm>
            <a:off x="774700" y="5711190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0x21</a:t>
            </a:r>
            <a:endParaRPr lang="en-US" altLang="en-US"/>
          </a:p>
        </p:txBody>
      </p:sp>
      <p:sp>
        <p:nvSpPr>
          <p:cNvPr id="26" name="Text Box 25"/>
          <p:cNvSpPr txBox="1"/>
          <p:nvPr/>
        </p:nvSpPr>
        <p:spPr>
          <a:xfrm>
            <a:off x="2459355" y="1754505"/>
            <a:ext cx="1201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FF0000"/>
                </a:solidFill>
              </a:rPr>
              <a:t>AABB20</a:t>
            </a:r>
            <a:endParaRPr lang="en-US" altLang="en-US" b="1">
              <a:solidFill>
                <a:srgbClr val="FF0000"/>
              </a:solidFill>
            </a:endParaRPr>
          </a:p>
        </p:txBody>
      </p:sp>
      <p:graphicFrame>
        <p:nvGraphicFramePr>
          <p:cNvPr id="27" name="Table 26"/>
          <p:cNvGraphicFramePr/>
          <p:nvPr/>
        </p:nvGraphicFramePr>
        <p:xfrm>
          <a:off x="4587875" y="631825"/>
          <a:ext cx="2282190" cy="3930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2190"/>
              </a:tblGrid>
              <a:tr h="393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Source Code Pro" panose="020B0509030403020204" charset="0"/>
                          <a:cs typeface="Source Code Pro" panose="020B0509030403020204" charset="0"/>
                        </a:rPr>
                        <a:t>0 --&gt; 0xAABB00</a:t>
                      </a:r>
                      <a:endParaRPr lang="en-US" alt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Source Code Pro" panose="020B0509030403020204" charset="0"/>
                          <a:cs typeface="Source Code Pro" panose="020B0509030403020204" charset="0"/>
                        </a:rPr>
                        <a:t>1 --&gt; 0xAABB70</a:t>
                      </a:r>
                      <a:endParaRPr lang="en-US" alt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Source Code Pro" panose="020B0509030403020204" charset="0"/>
                          <a:cs typeface="Source Code Pro" panose="020B0509030403020204" charset="0"/>
                        </a:rPr>
                        <a:t>2 --&gt; 0xAABB00</a:t>
                      </a:r>
                      <a:endParaRPr lang="en-US" alt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Source Code Pro" panose="020B0509030403020204" charset="0"/>
                          <a:cs typeface="Source Code Pro" panose="020B0509030403020204" charset="0"/>
                        </a:rPr>
                        <a:t>3 --&gt; 0xAABB70</a:t>
                      </a:r>
                      <a:endParaRPr lang="en-US" alt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Source Code Pro" panose="020B0509030403020204" charset="0"/>
                          <a:cs typeface="Source Code Pro" panose="020B0509030403020204" charset="0"/>
                        </a:rPr>
                        <a:t>4 --&gt; 0xAABB00</a:t>
                      </a:r>
                      <a:endParaRPr lang="en-US" alt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28" name="Text Box 27"/>
          <p:cNvSpPr txBox="1"/>
          <p:nvPr/>
        </p:nvSpPr>
        <p:spPr>
          <a:xfrm>
            <a:off x="5400675" y="263525"/>
            <a:ext cx="817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00B0F0"/>
                </a:solidFill>
              </a:rPr>
              <a:t>save</a:t>
            </a:r>
            <a:endParaRPr lang="en-US" altLang="en-US">
              <a:solidFill>
                <a:srgbClr val="00B0F0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828915" y="631825"/>
            <a:ext cx="42278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allocateChunk(0x68, "\x</a:t>
            </a:r>
            <a:r>
              <a:rPr lang="en-US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0</a:t>
            </a:r>
            <a:r>
              <a:rPr 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0") </a:t>
            </a:r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 </a:t>
            </a:r>
            <a:endParaRPr 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046335" y="5252085"/>
            <a:ext cx="624205" cy="5327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X</a:t>
            </a:r>
            <a:endParaRPr lang="en-US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9838055" y="5784850"/>
            <a:ext cx="1201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FF0000"/>
                </a:solidFill>
              </a:rPr>
              <a:t>AABB20</a:t>
            </a:r>
            <a:endParaRPr lang="en-US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Text Box 11"/>
          <p:cNvSpPr txBox="1"/>
          <p:nvPr/>
        </p:nvSpPr>
        <p:spPr>
          <a:xfrm>
            <a:off x="2458720" y="450850"/>
            <a:ext cx="2719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00B0F0"/>
                </a:solidFill>
              </a:rPr>
              <a:t>AABB00</a:t>
            </a:r>
            <a:endParaRPr lang="en-US" altLang="en-US">
              <a:solidFill>
                <a:srgbClr val="00B0F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74700" y="2864485"/>
            <a:ext cx="1684655" cy="31623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0" name="Rectangle 29"/>
          <p:cNvSpPr/>
          <p:nvPr/>
        </p:nvSpPr>
        <p:spPr>
          <a:xfrm>
            <a:off x="774700" y="2864485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31" name="Rectangle 30"/>
          <p:cNvSpPr/>
          <p:nvPr/>
        </p:nvSpPr>
        <p:spPr>
          <a:xfrm>
            <a:off x="774700" y="3180080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0x71</a:t>
            </a:r>
            <a:endParaRPr lang="en-US" altLang="en-US"/>
          </a:p>
        </p:txBody>
      </p:sp>
      <p:sp>
        <p:nvSpPr>
          <p:cNvPr id="32" name="Rectangle 31"/>
          <p:cNvSpPr/>
          <p:nvPr/>
        </p:nvSpPr>
        <p:spPr>
          <a:xfrm>
            <a:off x="774700" y="3495675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00B0F0"/>
                </a:solidFill>
              </a:rPr>
              <a:t>AABB00</a:t>
            </a:r>
            <a:endParaRPr lang="en-US" altLang="en-US">
              <a:solidFill>
                <a:srgbClr val="00B0F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74700" y="3811270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00B0F0"/>
                </a:solidFill>
              </a:rPr>
              <a:t>...</a:t>
            </a:r>
            <a:endParaRPr lang="en-US" altLang="en-US">
              <a:solidFill>
                <a:srgbClr val="00B0F0"/>
              </a:solidFill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2459355" y="2864485"/>
            <a:ext cx="2719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002060"/>
                </a:solidFill>
              </a:rPr>
              <a:t>AABB70</a:t>
            </a:r>
            <a:endParaRPr lang="en-US" altLang="en-US" b="1">
              <a:solidFill>
                <a:srgbClr val="00206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74700" y="492125"/>
            <a:ext cx="1684020" cy="2208530"/>
            <a:chOff x="1220" y="775"/>
            <a:chExt cx="2652" cy="3478"/>
          </a:xfrm>
        </p:grpSpPr>
        <p:sp>
          <p:nvSpPr>
            <p:cNvPr id="6" name="Rectangle 5"/>
            <p:cNvSpPr/>
            <p:nvPr/>
          </p:nvSpPr>
          <p:spPr>
            <a:xfrm>
              <a:off x="1220" y="775"/>
              <a:ext cx="2653" cy="3479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20" y="775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...</a:t>
              </a:r>
              <a:endParaRPr lang="en-US" alt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20" y="1272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0x71</a:t>
              </a:r>
              <a:endParaRPr lang="en-US" alt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20" y="1769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chemeClr val="tx1"/>
                  </a:solidFill>
                </a:rPr>
                <a:t>AABB00</a:t>
              </a:r>
              <a:endParaRPr lang="en-US" altLang="en-US" b="1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220" y="2266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...</a:t>
              </a:r>
              <a:endParaRPr lang="en-US" alt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220" y="2763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0</a:t>
              </a:r>
              <a:endParaRPr lang="en-US" alt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220" y="3260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0x71</a:t>
              </a:r>
              <a:endParaRPr lang="en-US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20" y="3757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0</a:t>
              </a:r>
              <a:endParaRPr lang="en-US" alt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775335" y="4126865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37" name="Rectangle 36"/>
          <p:cNvSpPr/>
          <p:nvPr/>
        </p:nvSpPr>
        <p:spPr>
          <a:xfrm>
            <a:off x="775335" y="4442460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38" name="Rectangle 37"/>
          <p:cNvSpPr/>
          <p:nvPr/>
        </p:nvSpPr>
        <p:spPr>
          <a:xfrm>
            <a:off x="774700" y="4758055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0x31</a:t>
            </a:r>
            <a:endParaRPr lang="en-US" altLang="en-US"/>
          </a:p>
        </p:txBody>
      </p:sp>
      <p:sp>
        <p:nvSpPr>
          <p:cNvPr id="39" name="Rectangle 38"/>
          <p:cNvSpPr/>
          <p:nvPr/>
        </p:nvSpPr>
        <p:spPr>
          <a:xfrm>
            <a:off x="774700" y="5073650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40" name="Rectangle 39"/>
          <p:cNvSpPr/>
          <p:nvPr/>
        </p:nvSpPr>
        <p:spPr>
          <a:xfrm>
            <a:off x="775335" y="5389245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41" name="Rectangle 40"/>
          <p:cNvSpPr/>
          <p:nvPr/>
        </p:nvSpPr>
        <p:spPr>
          <a:xfrm>
            <a:off x="774700" y="5711190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0x21</a:t>
            </a:r>
            <a:endParaRPr lang="en-US" altLang="en-US"/>
          </a:p>
        </p:txBody>
      </p:sp>
      <p:sp>
        <p:nvSpPr>
          <p:cNvPr id="26" name="Text Box 25"/>
          <p:cNvSpPr txBox="1"/>
          <p:nvPr/>
        </p:nvSpPr>
        <p:spPr>
          <a:xfrm>
            <a:off x="2459355" y="1754505"/>
            <a:ext cx="1201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FF0000"/>
                </a:solidFill>
              </a:rPr>
              <a:t>AABB20</a:t>
            </a:r>
            <a:endParaRPr lang="en-US" altLang="en-US" b="1">
              <a:solidFill>
                <a:srgbClr val="FF0000"/>
              </a:solidFill>
            </a:endParaRPr>
          </a:p>
        </p:txBody>
      </p:sp>
      <p:graphicFrame>
        <p:nvGraphicFramePr>
          <p:cNvPr id="27" name="Table 26"/>
          <p:cNvGraphicFramePr/>
          <p:nvPr/>
        </p:nvGraphicFramePr>
        <p:xfrm>
          <a:off x="4587875" y="631825"/>
          <a:ext cx="2282190" cy="3930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2190"/>
              </a:tblGrid>
              <a:tr h="393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Source Code Pro" panose="020B0509030403020204" charset="0"/>
                          <a:cs typeface="Source Code Pro" panose="020B0509030403020204" charset="0"/>
                        </a:rPr>
                        <a:t>0 --&gt; 0xAABB00</a:t>
                      </a:r>
                      <a:endParaRPr lang="en-US" alt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Source Code Pro" panose="020B0509030403020204" charset="0"/>
                          <a:cs typeface="Source Code Pro" panose="020B0509030403020204" charset="0"/>
                        </a:rPr>
                        <a:t>1 --&gt; 0xAABB70</a:t>
                      </a:r>
                      <a:endParaRPr lang="en-US" alt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Source Code Pro" panose="020B0509030403020204" charset="0"/>
                          <a:cs typeface="Source Code Pro" panose="020B0509030403020204" charset="0"/>
                        </a:rPr>
                        <a:t>2 --&gt; 0xAABB00</a:t>
                      </a:r>
                      <a:endParaRPr lang="en-US" alt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Source Code Pro" panose="020B0509030403020204" charset="0"/>
                          <a:cs typeface="Source Code Pro" panose="020B0509030403020204" charset="0"/>
                        </a:rPr>
                        <a:t>3 --&gt; 0xAABB70</a:t>
                      </a:r>
                      <a:endParaRPr lang="en-US" alt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Source Code Pro" panose="020B0509030403020204" charset="0"/>
                          <a:cs typeface="Source Code Pro" panose="020B0509030403020204" charset="0"/>
                        </a:rPr>
                        <a:t>4 --&gt; 0xAABB00</a:t>
                      </a:r>
                      <a:endParaRPr lang="en-US" alt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Source Code Pro" panose="020B0509030403020204" charset="0"/>
                          <a:cs typeface="Source Code Pro" panose="020B0509030403020204" charset="0"/>
                        </a:rPr>
                        <a:t>5 --&gt; 0xAABB20</a:t>
                      </a:r>
                      <a:endParaRPr lang="en-US" alt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28" name="Text Box 27"/>
          <p:cNvSpPr txBox="1"/>
          <p:nvPr/>
        </p:nvSpPr>
        <p:spPr>
          <a:xfrm>
            <a:off x="5400675" y="263525"/>
            <a:ext cx="817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00B0F0"/>
                </a:solidFill>
              </a:rPr>
              <a:t>save</a:t>
            </a:r>
            <a:endParaRPr lang="en-US" altLang="en-US">
              <a:solidFill>
                <a:srgbClr val="00B0F0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828915" y="631825"/>
            <a:ext cx="422783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freeChunk(0) </a:t>
            </a:r>
            <a:endParaRPr lang="en-US"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endParaRPr lang="en-US"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allocateChunk(0x68</a:t>
            </a:r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)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--&gt; </a:t>
            </a:r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'd' * 0x10 </a:t>
            </a:r>
            <a:endParaRPr 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--&gt; </a:t>
            </a:r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p64(0) + p64(0xa1) </a:t>
            </a:r>
            <a:endParaRPr 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Text Box 11"/>
          <p:cNvSpPr txBox="1"/>
          <p:nvPr/>
        </p:nvSpPr>
        <p:spPr>
          <a:xfrm>
            <a:off x="2458720" y="450850"/>
            <a:ext cx="2719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00B0F0"/>
                </a:solidFill>
              </a:rPr>
              <a:t>AABB00</a:t>
            </a:r>
            <a:endParaRPr lang="en-US" altLang="en-US">
              <a:solidFill>
                <a:srgbClr val="00B0F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74700" y="2864485"/>
            <a:ext cx="1684655" cy="31623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0" name="Rectangle 29"/>
          <p:cNvSpPr/>
          <p:nvPr/>
        </p:nvSpPr>
        <p:spPr>
          <a:xfrm>
            <a:off x="774700" y="2864485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31" name="Rectangle 30"/>
          <p:cNvSpPr/>
          <p:nvPr/>
        </p:nvSpPr>
        <p:spPr>
          <a:xfrm>
            <a:off x="774700" y="3180080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0x71</a:t>
            </a:r>
            <a:endParaRPr lang="en-US" altLang="en-US"/>
          </a:p>
        </p:txBody>
      </p:sp>
      <p:sp>
        <p:nvSpPr>
          <p:cNvPr id="32" name="Rectangle 31"/>
          <p:cNvSpPr/>
          <p:nvPr/>
        </p:nvSpPr>
        <p:spPr>
          <a:xfrm>
            <a:off x="774700" y="3495675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00B0F0"/>
                </a:solidFill>
              </a:rPr>
              <a:t>AABB00</a:t>
            </a:r>
            <a:endParaRPr lang="en-US" altLang="en-US">
              <a:solidFill>
                <a:srgbClr val="00B0F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74700" y="3811270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00B0F0"/>
                </a:solidFill>
              </a:rPr>
              <a:t>...</a:t>
            </a:r>
            <a:endParaRPr lang="en-US" altLang="en-US">
              <a:solidFill>
                <a:srgbClr val="00B0F0"/>
              </a:solidFill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2459355" y="2864485"/>
            <a:ext cx="2719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002060"/>
                </a:solidFill>
              </a:rPr>
              <a:t>AABB70</a:t>
            </a:r>
            <a:endParaRPr lang="en-US" altLang="en-US" b="1">
              <a:solidFill>
                <a:srgbClr val="00206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74700" y="492125"/>
            <a:ext cx="1684020" cy="2208530"/>
            <a:chOff x="1220" y="775"/>
            <a:chExt cx="2652" cy="3478"/>
          </a:xfrm>
        </p:grpSpPr>
        <p:sp>
          <p:nvSpPr>
            <p:cNvPr id="6" name="Rectangle 5"/>
            <p:cNvSpPr/>
            <p:nvPr/>
          </p:nvSpPr>
          <p:spPr>
            <a:xfrm>
              <a:off x="1220" y="775"/>
              <a:ext cx="2653" cy="3479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20" y="775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...</a:t>
              </a:r>
              <a:endParaRPr lang="en-US" alt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20" y="1272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0x71</a:t>
              </a:r>
              <a:endParaRPr lang="en-US" alt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20" y="1769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chemeClr val="tx1"/>
                  </a:solidFill>
                </a:rPr>
                <a:t>ddddd</a:t>
              </a:r>
              <a:endParaRPr lang="en-US" altLang="en-US" b="1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220" y="2266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...</a:t>
              </a:r>
              <a:endParaRPr lang="en-US" alt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220" y="2763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0</a:t>
              </a:r>
              <a:endParaRPr lang="en-US" alt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220" y="3260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2400" b="1">
                  <a:solidFill>
                    <a:srgbClr val="FF0000"/>
                  </a:solidFill>
                  <a:latin typeface="Source Code Pro" panose="020B0509030403020204" charset="0"/>
                  <a:cs typeface="Source Code Pro" panose="020B0509030403020204" charset="0"/>
                </a:rPr>
                <a:t>0xa1</a:t>
              </a:r>
              <a:endParaRPr lang="en-US" altLang="en-US" sz="2400" b="1">
                <a:solidFill>
                  <a:srgbClr val="FF0000"/>
                </a:solidFill>
                <a:latin typeface="Source Code Pro" panose="020B0509030403020204" charset="0"/>
                <a:cs typeface="Source Code Pro" panose="020B050903040302020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20" y="3757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0</a:t>
              </a:r>
              <a:endParaRPr lang="en-US" alt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775335" y="4126865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37" name="Rectangle 36"/>
          <p:cNvSpPr/>
          <p:nvPr/>
        </p:nvSpPr>
        <p:spPr>
          <a:xfrm>
            <a:off x="775335" y="4442460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38" name="Rectangle 37"/>
          <p:cNvSpPr/>
          <p:nvPr/>
        </p:nvSpPr>
        <p:spPr>
          <a:xfrm>
            <a:off x="774700" y="4758055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0x31</a:t>
            </a:r>
            <a:endParaRPr lang="en-US" altLang="en-US"/>
          </a:p>
        </p:txBody>
      </p:sp>
      <p:sp>
        <p:nvSpPr>
          <p:cNvPr id="39" name="Rectangle 38"/>
          <p:cNvSpPr/>
          <p:nvPr/>
        </p:nvSpPr>
        <p:spPr>
          <a:xfrm>
            <a:off x="774700" y="5073650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40" name="Rectangle 39"/>
          <p:cNvSpPr/>
          <p:nvPr/>
        </p:nvSpPr>
        <p:spPr>
          <a:xfrm>
            <a:off x="775335" y="5389245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41" name="Rectangle 40"/>
          <p:cNvSpPr/>
          <p:nvPr/>
        </p:nvSpPr>
        <p:spPr>
          <a:xfrm>
            <a:off x="774700" y="5711190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0x21</a:t>
            </a:r>
            <a:endParaRPr lang="en-US" altLang="en-US"/>
          </a:p>
        </p:txBody>
      </p:sp>
      <p:sp>
        <p:nvSpPr>
          <p:cNvPr id="26" name="Text Box 25"/>
          <p:cNvSpPr txBox="1"/>
          <p:nvPr/>
        </p:nvSpPr>
        <p:spPr>
          <a:xfrm>
            <a:off x="2459355" y="1754505"/>
            <a:ext cx="1201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FF0000"/>
                </a:solidFill>
              </a:rPr>
              <a:t>AABB20</a:t>
            </a:r>
            <a:endParaRPr lang="en-US" altLang="en-US" b="1">
              <a:solidFill>
                <a:srgbClr val="FF0000"/>
              </a:solidFill>
            </a:endParaRPr>
          </a:p>
        </p:txBody>
      </p:sp>
      <p:graphicFrame>
        <p:nvGraphicFramePr>
          <p:cNvPr id="27" name="Table 26"/>
          <p:cNvGraphicFramePr/>
          <p:nvPr/>
        </p:nvGraphicFramePr>
        <p:xfrm>
          <a:off x="4587875" y="631825"/>
          <a:ext cx="2282190" cy="3930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2190"/>
              </a:tblGrid>
              <a:tr h="393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Source Code Pro" panose="020B0509030403020204" charset="0"/>
                          <a:cs typeface="Source Code Pro" panose="020B0509030403020204" charset="0"/>
                        </a:rPr>
                        <a:t>0 --&gt; 0xAABB00</a:t>
                      </a:r>
                      <a:endParaRPr lang="en-US" alt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Source Code Pro" panose="020B0509030403020204" charset="0"/>
                          <a:cs typeface="Source Code Pro" panose="020B0509030403020204" charset="0"/>
                        </a:rPr>
                        <a:t>1 --&gt; 0xAABB70</a:t>
                      </a:r>
                      <a:endParaRPr lang="en-US" alt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Source Code Pro" panose="020B0509030403020204" charset="0"/>
                          <a:cs typeface="Source Code Pro" panose="020B0509030403020204" charset="0"/>
                        </a:rPr>
                        <a:t>2 --&gt; 0xAABB00</a:t>
                      </a:r>
                      <a:endParaRPr lang="en-US" alt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Source Code Pro" panose="020B0509030403020204" charset="0"/>
                          <a:cs typeface="Source Code Pro" panose="020B0509030403020204" charset="0"/>
                        </a:rPr>
                        <a:t>3 --&gt; 0xAABB70</a:t>
                      </a:r>
                      <a:endParaRPr lang="en-US" alt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Source Code Pro" panose="020B0509030403020204" charset="0"/>
                          <a:cs typeface="Source Code Pro" panose="020B0509030403020204" charset="0"/>
                        </a:rPr>
                        <a:t>4 --&gt; 0xAABB00</a:t>
                      </a:r>
                      <a:endParaRPr lang="en-US" alt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Source Code Pro" panose="020B0509030403020204" charset="0"/>
                          <a:cs typeface="Source Code Pro" panose="020B0509030403020204" charset="0"/>
                        </a:rPr>
                        <a:t>5 --&gt; 0xAABB20</a:t>
                      </a:r>
                      <a:endParaRPr lang="en-US" alt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Source Code Pro" panose="020B0509030403020204" charset="0"/>
                          <a:cs typeface="Source Code Pro" panose="020B0509030403020204" charset="0"/>
                        </a:rPr>
                        <a:t>6 --&gt; 0xAABB00</a:t>
                      </a:r>
                      <a:endParaRPr lang="en-US" alt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28" name="Text Box 27"/>
          <p:cNvSpPr txBox="1"/>
          <p:nvPr/>
        </p:nvSpPr>
        <p:spPr>
          <a:xfrm>
            <a:off x="5400675" y="263525"/>
            <a:ext cx="817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00B0F0"/>
                </a:solidFill>
              </a:rPr>
              <a:t>save</a:t>
            </a:r>
            <a:endParaRPr lang="en-US" altLang="en-US">
              <a:solidFill>
                <a:srgbClr val="00B0F0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828915" y="631825"/>
            <a:ext cx="42278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freeChunk(</a:t>
            </a:r>
            <a:r>
              <a:rPr lang="en-US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5)</a:t>
            </a:r>
            <a:endParaRPr lang="en-US" altLang="en-US"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endParaRPr lang="en-US" altLang="en-US"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r>
              <a:rPr 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freeChunk(</a:t>
            </a:r>
            <a:r>
              <a:rPr lang="en-US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0)</a:t>
            </a:r>
            <a:endParaRPr lang="en-US" altLang="en-US"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r>
              <a:rPr 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freeChunk(</a:t>
            </a:r>
            <a:r>
              <a:rPr lang="en-US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1)</a:t>
            </a:r>
            <a:r>
              <a:rPr 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 </a:t>
            </a:r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 </a:t>
            </a:r>
            <a:endParaRPr 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Text Box 11"/>
          <p:cNvSpPr txBox="1"/>
          <p:nvPr/>
        </p:nvSpPr>
        <p:spPr>
          <a:xfrm>
            <a:off x="2458720" y="450850"/>
            <a:ext cx="2719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00B0F0"/>
                </a:solidFill>
              </a:rPr>
              <a:t>AABB00</a:t>
            </a:r>
            <a:endParaRPr lang="en-US" altLang="en-US">
              <a:solidFill>
                <a:srgbClr val="00B0F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74700" y="2864485"/>
            <a:ext cx="1684655" cy="31623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0" name="Rectangle 29"/>
          <p:cNvSpPr/>
          <p:nvPr/>
        </p:nvSpPr>
        <p:spPr>
          <a:xfrm>
            <a:off x="774700" y="2864485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31" name="Rectangle 30"/>
          <p:cNvSpPr/>
          <p:nvPr/>
        </p:nvSpPr>
        <p:spPr>
          <a:xfrm>
            <a:off x="774700" y="3180080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0x71</a:t>
            </a:r>
            <a:endParaRPr lang="en-US" altLang="en-US"/>
          </a:p>
        </p:txBody>
      </p:sp>
      <p:sp>
        <p:nvSpPr>
          <p:cNvPr id="32" name="Rectangle 31"/>
          <p:cNvSpPr/>
          <p:nvPr/>
        </p:nvSpPr>
        <p:spPr>
          <a:xfrm>
            <a:off x="774700" y="3495675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00B0F0"/>
                </a:solidFill>
              </a:rPr>
              <a:t>AABB00</a:t>
            </a:r>
            <a:endParaRPr lang="en-US" altLang="en-US">
              <a:solidFill>
                <a:srgbClr val="00B0F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74700" y="3811270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00B0F0"/>
                </a:solidFill>
              </a:rPr>
              <a:t>...</a:t>
            </a:r>
            <a:endParaRPr lang="en-US" altLang="en-US">
              <a:solidFill>
                <a:srgbClr val="00B0F0"/>
              </a:solidFill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2459355" y="2864485"/>
            <a:ext cx="2719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002060"/>
                </a:solidFill>
              </a:rPr>
              <a:t>AABB70</a:t>
            </a:r>
            <a:endParaRPr lang="en-US" altLang="en-US" b="1">
              <a:solidFill>
                <a:srgbClr val="00206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74700" y="492125"/>
            <a:ext cx="1684020" cy="2208530"/>
            <a:chOff x="1220" y="775"/>
            <a:chExt cx="2652" cy="3478"/>
          </a:xfrm>
        </p:grpSpPr>
        <p:sp>
          <p:nvSpPr>
            <p:cNvPr id="6" name="Rectangle 5"/>
            <p:cNvSpPr/>
            <p:nvPr/>
          </p:nvSpPr>
          <p:spPr>
            <a:xfrm>
              <a:off x="1220" y="775"/>
              <a:ext cx="2653" cy="3479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20" y="775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...</a:t>
              </a:r>
              <a:endParaRPr lang="en-US" alt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20" y="1272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0x71</a:t>
              </a:r>
              <a:endParaRPr lang="en-US" alt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20" y="1769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chemeClr val="tx1"/>
                  </a:solidFill>
                </a:rPr>
                <a:t>Fast bin</a:t>
              </a:r>
              <a:endParaRPr lang="en-US" altLang="en-US" b="1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220" y="2266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...</a:t>
              </a:r>
              <a:endParaRPr lang="en-US" alt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220" y="2763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0</a:t>
              </a:r>
              <a:endParaRPr lang="en-US" alt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220" y="3260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2400" b="1">
                  <a:solidFill>
                    <a:srgbClr val="FF0000"/>
                  </a:solidFill>
                  <a:latin typeface="Source Code Pro" panose="020B0509030403020204" charset="0"/>
                  <a:cs typeface="Source Code Pro" panose="020B0509030403020204" charset="0"/>
                </a:rPr>
                <a:t>0xa1</a:t>
              </a:r>
              <a:endParaRPr lang="en-US" altLang="en-US" sz="2400" b="1">
                <a:solidFill>
                  <a:srgbClr val="FF0000"/>
                </a:solidFill>
                <a:latin typeface="Source Code Pro" panose="020B0509030403020204" charset="0"/>
                <a:cs typeface="Source Code Pro" panose="020B050903040302020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20" y="3757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Unsorted * 2</a:t>
              </a:r>
              <a:endParaRPr lang="en-US" alt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775335" y="4126865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37" name="Rectangle 36"/>
          <p:cNvSpPr/>
          <p:nvPr/>
        </p:nvSpPr>
        <p:spPr>
          <a:xfrm>
            <a:off x="775335" y="4442460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38" name="Rectangle 37"/>
          <p:cNvSpPr/>
          <p:nvPr/>
        </p:nvSpPr>
        <p:spPr>
          <a:xfrm>
            <a:off x="774700" y="4758055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0x31</a:t>
            </a:r>
            <a:endParaRPr lang="en-US" altLang="en-US"/>
          </a:p>
        </p:txBody>
      </p:sp>
      <p:sp>
        <p:nvSpPr>
          <p:cNvPr id="39" name="Rectangle 38"/>
          <p:cNvSpPr/>
          <p:nvPr/>
        </p:nvSpPr>
        <p:spPr>
          <a:xfrm>
            <a:off x="774700" y="5073650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40" name="Rectangle 39"/>
          <p:cNvSpPr/>
          <p:nvPr/>
        </p:nvSpPr>
        <p:spPr>
          <a:xfrm>
            <a:off x="775335" y="5389245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41" name="Rectangle 40"/>
          <p:cNvSpPr/>
          <p:nvPr/>
        </p:nvSpPr>
        <p:spPr>
          <a:xfrm>
            <a:off x="774700" y="5711190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0x21</a:t>
            </a:r>
            <a:endParaRPr lang="en-US" altLang="en-US"/>
          </a:p>
        </p:txBody>
      </p:sp>
      <p:sp>
        <p:nvSpPr>
          <p:cNvPr id="26" name="Text Box 25"/>
          <p:cNvSpPr txBox="1"/>
          <p:nvPr/>
        </p:nvSpPr>
        <p:spPr>
          <a:xfrm>
            <a:off x="2459355" y="1754505"/>
            <a:ext cx="1201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FF0000"/>
                </a:solidFill>
              </a:rPr>
              <a:t>AABB20</a:t>
            </a:r>
            <a:endParaRPr lang="en-US" altLang="en-US" b="1">
              <a:solidFill>
                <a:srgbClr val="FF0000"/>
              </a:solidFill>
            </a:endParaRPr>
          </a:p>
        </p:txBody>
      </p:sp>
      <p:graphicFrame>
        <p:nvGraphicFramePr>
          <p:cNvPr id="27" name="Table 26"/>
          <p:cNvGraphicFramePr/>
          <p:nvPr/>
        </p:nvGraphicFramePr>
        <p:xfrm>
          <a:off x="4587875" y="631825"/>
          <a:ext cx="2282190" cy="3930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2190"/>
              </a:tblGrid>
              <a:tr h="393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Source Code Pro" panose="020B0509030403020204" charset="0"/>
                          <a:cs typeface="Source Code Pro" panose="020B0509030403020204" charset="0"/>
                        </a:rPr>
                        <a:t>0 --&gt; 0xAABB00</a:t>
                      </a:r>
                      <a:endParaRPr lang="en-US" alt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Source Code Pro" panose="020B0509030403020204" charset="0"/>
                          <a:cs typeface="Source Code Pro" panose="020B0509030403020204" charset="0"/>
                        </a:rPr>
                        <a:t>1 --&gt; 0xAABB70</a:t>
                      </a:r>
                      <a:endParaRPr lang="en-US" alt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Source Code Pro" panose="020B0509030403020204" charset="0"/>
                          <a:cs typeface="Source Code Pro" panose="020B0509030403020204" charset="0"/>
                        </a:rPr>
                        <a:t>2 --&gt; 0xAABB00</a:t>
                      </a:r>
                      <a:endParaRPr lang="en-US" alt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Source Code Pro" panose="020B0509030403020204" charset="0"/>
                          <a:cs typeface="Source Code Pro" panose="020B0509030403020204" charset="0"/>
                        </a:rPr>
                        <a:t>3 --&gt; 0xAABB70</a:t>
                      </a:r>
                      <a:endParaRPr lang="en-US" alt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Source Code Pro" panose="020B0509030403020204" charset="0"/>
                          <a:cs typeface="Source Code Pro" panose="020B0509030403020204" charset="0"/>
                        </a:rPr>
                        <a:t>4 --&gt; 0xAABB00</a:t>
                      </a:r>
                      <a:endParaRPr lang="en-US" alt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Source Code Pro" panose="020B0509030403020204" charset="0"/>
                          <a:cs typeface="Source Code Pro" panose="020B0509030403020204" charset="0"/>
                        </a:rPr>
                        <a:t>5 --&gt; 0xAABB20</a:t>
                      </a:r>
                      <a:endParaRPr lang="en-US" alt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Source Code Pro" panose="020B0509030403020204" charset="0"/>
                          <a:cs typeface="Source Code Pro" panose="020B0509030403020204" charset="0"/>
                        </a:rPr>
                        <a:t>6 --&gt; 0xAABB00</a:t>
                      </a:r>
                      <a:endParaRPr lang="en-US" alt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28" name="Text Box 27"/>
          <p:cNvSpPr txBox="1"/>
          <p:nvPr/>
        </p:nvSpPr>
        <p:spPr>
          <a:xfrm>
            <a:off x="5400675" y="263525"/>
            <a:ext cx="817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00B0F0"/>
                </a:solidFill>
              </a:rPr>
              <a:t>save</a:t>
            </a:r>
            <a:endParaRPr lang="en-US" altLang="en-US">
              <a:solidFill>
                <a:srgbClr val="00B0F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828915" y="631825"/>
            <a:ext cx="422783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allocateChunk(0x78</a:t>
            </a:r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)</a:t>
            </a:r>
            <a:endParaRPr lang="en-US" alt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--&gt; </a:t>
            </a:r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'f'*0x40</a:t>
            </a:r>
            <a:endParaRPr lang="en-US">
              <a:latin typeface="Source Code Pro" panose="020B0509030403020204" charset="0"/>
              <a:cs typeface="Source Code Pro" panose="020B0509030403020204" charset="0"/>
            </a:endParaRPr>
          </a:p>
          <a:p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--&gt; </a:t>
            </a:r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p64(0) </a:t>
            </a:r>
            <a:r>
              <a:rPr lang="en-US" altLang="en-US">
                <a:latin typeface="Source Code Pro" panose="020B0509030403020204" charset="0"/>
                <a:cs typeface="Source Code Pro" panose="020B0509030403020204" charset="0"/>
              </a:rPr>
              <a:t>+ </a:t>
            </a:r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p64(0x71)+</a:t>
            </a:r>
            <a:r>
              <a:rPr lang="en-US">
                <a:solidFill>
                  <a:srgbClr val="FF0000"/>
                </a:solidFill>
                <a:latin typeface="Source Code Pro" panose="020B0509030403020204" charset="0"/>
                <a:cs typeface="Source Code Pro" panose="020B0509030403020204" charset="0"/>
              </a:rPr>
              <a:t>"\xa0"</a:t>
            </a:r>
            <a:endParaRPr lang="en-US">
              <a:solidFill>
                <a:srgbClr val="FF0000"/>
              </a:solidFill>
              <a:latin typeface="Source Code Pro" panose="020B0509030403020204" charset="0"/>
              <a:cs typeface="Source Code Pro" panose="020B050903040302020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996045" y="5280660"/>
            <a:ext cx="624205" cy="5327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X</a:t>
            </a:r>
            <a:endParaRPr lang="en-US" altLang="en-US"/>
          </a:p>
        </p:txBody>
      </p:sp>
      <p:sp>
        <p:nvSpPr>
          <p:cNvPr id="58" name="Text Box 57"/>
          <p:cNvSpPr txBox="1"/>
          <p:nvPr/>
        </p:nvSpPr>
        <p:spPr>
          <a:xfrm>
            <a:off x="8783320" y="5813425"/>
            <a:ext cx="1201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FF0000"/>
                </a:solidFill>
              </a:rPr>
              <a:t>AABB20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341995" y="4758055"/>
            <a:ext cx="2084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>
                <a:solidFill>
                  <a:srgbClr val="FF0000"/>
                </a:solidFill>
              </a:rPr>
              <a:t>Unsorted bin</a:t>
            </a:r>
            <a:endParaRPr lang="en-US" altLang="en-US" sz="2400" b="1">
              <a:solidFill>
                <a:srgbClr val="FF0000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250555" y="3575050"/>
            <a:ext cx="2367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>
                <a:solidFill>
                  <a:srgbClr val="FF0000"/>
                </a:solidFill>
              </a:rPr>
              <a:t>Fast bin(0x70)</a:t>
            </a:r>
            <a:endParaRPr lang="en-US" altLang="en-US" sz="2400" b="1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26755" y="4035425"/>
            <a:ext cx="624205" cy="5327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9631045" y="4029710"/>
            <a:ext cx="624205" cy="5327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cxnSp>
        <p:nvCxnSpPr>
          <p:cNvPr id="10" name="Straight Arrow Connector 9"/>
          <p:cNvCxnSpPr>
            <a:stCxn id="8" idx="3"/>
            <a:endCxn id="9" idx="1"/>
          </p:cNvCxnSpPr>
          <p:nvPr/>
        </p:nvCxnSpPr>
        <p:spPr>
          <a:xfrm flipV="1">
            <a:off x="8950960" y="4296410"/>
            <a:ext cx="68008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090535" y="5218430"/>
            <a:ext cx="2882900" cy="142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5" idx="2"/>
            <a:endCxn id="11" idx="1"/>
          </p:cNvCxnSpPr>
          <p:nvPr/>
        </p:nvCxnSpPr>
        <p:spPr>
          <a:xfrm rot="5400000">
            <a:off x="6828155" y="2816225"/>
            <a:ext cx="4377055" cy="1852295"/>
          </a:xfrm>
          <a:prstGeom prst="bentConnector4">
            <a:avLst>
              <a:gd name="adj1" fmla="val 41869"/>
              <a:gd name="adj2" fmla="val 1269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Text Box 11"/>
          <p:cNvSpPr txBox="1"/>
          <p:nvPr/>
        </p:nvSpPr>
        <p:spPr>
          <a:xfrm>
            <a:off x="2458720" y="450850"/>
            <a:ext cx="2719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00B0F0"/>
                </a:solidFill>
              </a:rPr>
              <a:t>AABB00</a:t>
            </a:r>
            <a:endParaRPr lang="en-US" altLang="en-US">
              <a:solidFill>
                <a:srgbClr val="00B0F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74700" y="2864485"/>
            <a:ext cx="1684655" cy="31623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0" name="Rectangle 29"/>
          <p:cNvSpPr/>
          <p:nvPr/>
        </p:nvSpPr>
        <p:spPr>
          <a:xfrm>
            <a:off x="774700" y="2864485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31" name="Rectangle 30"/>
          <p:cNvSpPr/>
          <p:nvPr/>
        </p:nvSpPr>
        <p:spPr>
          <a:xfrm>
            <a:off x="774700" y="3180080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0x71</a:t>
            </a:r>
            <a:endParaRPr lang="en-US" altLang="en-US"/>
          </a:p>
        </p:txBody>
      </p:sp>
      <p:sp>
        <p:nvSpPr>
          <p:cNvPr id="32" name="Rectangle 31"/>
          <p:cNvSpPr/>
          <p:nvPr/>
        </p:nvSpPr>
        <p:spPr>
          <a:xfrm>
            <a:off x="774700" y="3495675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FF0000"/>
                </a:solidFill>
              </a:rPr>
              <a:t>AABBA0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74700" y="3811270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00B0F0"/>
                </a:solidFill>
              </a:rPr>
              <a:t>...</a:t>
            </a:r>
            <a:endParaRPr lang="en-US" altLang="en-US">
              <a:solidFill>
                <a:srgbClr val="00B0F0"/>
              </a:solidFill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2459355" y="2864485"/>
            <a:ext cx="2719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002060"/>
                </a:solidFill>
              </a:rPr>
              <a:t>AABB70</a:t>
            </a:r>
            <a:endParaRPr lang="en-US" altLang="en-US" b="1">
              <a:solidFill>
                <a:srgbClr val="00206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74700" y="492125"/>
            <a:ext cx="1684020" cy="2208530"/>
            <a:chOff x="1220" y="775"/>
            <a:chExt cx="2652" cy="3478"/>
          </a:xfrm>
        </p:grpSpPr>
        <p:sp>
          <p:nvSpPr>
            <p:cNvPr id="6" name="Rectangle 5"/>
            <p:cNvSpPr/>
            <p:nvPr/>
          </p:nvSpPr>
          <p:spPr>
            <a:xfrm>
              <a:off x="1220" y="775"/>
              <a:ext cx="2653" cy="3479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20" y="775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...</a:t>
              </a:r>
              <a:endParaRPr lang="en-US" alt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20" y="1272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0x71</a:t>
              </a:r>
              <a:endParaRPr lang="en-US" alt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20" y="1769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chemeClr val="tx1"/>
                  </a:solidFill>
                </a:rPr>
                <a:t>Fast bin</a:t>
              </a:r>
              <a:endParaRPr lang="en-US" altLang="en-US" b="1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220" y="2266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...</a:t>
              </a:r>
              <a:endParaRPr lang="en-US" alt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220" y="2763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0</a:t>
              </a:r>
              <a:endParaRPr lang="en-US" alt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220" y="3260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2400" b="1">
                  <a:solidFill>
                    <a:srgbClr val="FF0000"/>
                  </a:solidFill>
                  <a:latin typeface="Source Code Pro" panose="020B0509030403020204" charset="0"/>
                  <a:cs typeface="Source Code Pro" panose="020B0509030403020204" charset="0"/>
                </a:rPr>
                <a:t>0x81</a:t>
              </a:r>
              <a:endParaRPr lang="en-US" altLang="en-US" sz="2400" b="1">
                <a:solidFill>
                  <a:srgbClr val="FF0000"/>
                </a:solidFill>
                <a:latin typeface="Source Code Pro" panose="020B0509030403020204" charset="0"/>
                <a:cs typeface="Source Code Pro" panose="020B050903040302020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20" y="3757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ffffffff</a:t>
              </a:r>
              <a:endParaRPr lang="en-US" alt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775335" y="4126865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37" name="Rectangle 36"/>
          <p:cNvSpPr/>
          <p:nvPr/>
        </p:nvSpPr>
        <p:spPr>
          <a:xfrm>
            <a:off x="775335" y="4442460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0x21</a:t>
            </a:r>
            <a:endParaRPr lang="en-US" altLang="en-US"/>
          </a:p>
        </p:txBody>
      </p:sp>
      <p:sp>
        <p:nvSpPr>
          <p:cNvPr id="38" name="Rectangle 37"/>
          <p:cNvSpPr/>
          <p:nvPr/>
        </p:nvSpPr>
        <p:spPr>
          <a:xfrm>
            <a:off x="774700" y="4758055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Unsorted</a:t>
            </a:r>
            <a:endParaRPr lang="en-US" altLang="en-US"/>
          </a:p>
        </p:txBody>
      </p:sp>
      <p:sp>
        <p:nvSpPr>
          <p:cNvPr id="39" name="Rectangle 38"/>
          <p:cNvSpPr/>
          <p:nvPr/>
        </p:nvSpPr>
        <p:spPr>
          <a:xfrm>
            <a:off x="774700" y="5073650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Unsorted</a:t>
            </a:r>
            <a:endParaRPr lang="en-US" altLang="en-US"/>
          </a:p>
        </p:txBody>
      </p:sp>
      <p:sp>
        <p:nvSpPr>
          <p:cNvPr id="40" name="Rectangle 39"/>
          <p:cNvSpPr/>
          <p:nvPr/>
        </p:nvSpPr>
        <p:spPr>
          <a:xfrm>
            <a:off x="775335" y="5389245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41" name="Rectangle 40"/>
          <p:cNvSpPr/>
          <p:nvPr/>
        </p:nvSpPr>
        <p:spPr>
          <a:xfrm>
            <a:off x="774700" y="5711190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0x21</a:t>
            </a:r>
            <a:endParaRPr lang="en-US" altLang="en-US"/>
          </a:p>
        </p:txBody>
      </p:sp>
      <p:sp>
        <p:nvSpPr>
          <p:cNvPr id="26" name="Text Box 25"/>
          <p:cNvSpPr txBox="1"/>
          <p:nvPr/>
        </p:nvSpPr>
        <p:spPr>
          <a:xfrm>
            <a:off x="2459355" y="1754505"/>
            <a:ext cx="1201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FF0000"/>
                </a:solidFill>
              </a:rPr>
              <a:t>AABB20</a:t>
            </a:r>
            <a:endParaRPr lang="en-US" altLang="en-US" b="1">
              <a:solidFill>
                <a:srgbClr val="FF0000"/>
              </a:solidFill>
            </a:endParaRPr>
          </a:p>
        </p:txBody>
      </p:sp>
      <p:graphicFrame>
        <p:nvGraphicFramePr>
          <p:cNvPr id="27" name="Table 26"/>
          <p:cNvGraphicFramePr/>
          <p:nvPr/>
        </p:nvGraphicFramePr>
        <p:xfrm>
          <a:off x="4587875" y="631825"/>
          <a:ext cx="2282190" cy="3930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2190"/>
              </a:tblGrid>
              <a:tr h="393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Source Code Pro" panose="020B0509030403020204" charset="0"/>
                          <a:cs typeface="Source Code Pro" panose="020B0509030403020204" charset="0"/>
                        </a:rPr>
                        <a:t>0 --&gt; 0xAABB00</a:t>
                      </a:r>
                      <a:endParaRPr lang="en-US" alt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Source Code Pro" panose="020B0509030403020204" charset="0"/>
                          <a:cs typeface="Source Code Pro" panose="020B0509030403020204" charset="0"/>
                        </a:rPr>
                        <a:t>1 --&gt; 0xAABB70</a:t>
                      </a:r>
                      <a:endParaRPr lang="en-US" alt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Source Code Pro" panose="020B0509030403020204" charset="0"/>
                          <a:cs typeface="Source Code Pro" panose="020B0509030403020204" charset="0"/>
                        </a:rPr>
                        <a:t>2 --&gt; 0xAABB00</a:t>
                      </a:r>
                      <a:endParaRPr lang="en-US" alt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Source Code Pro" panose="020B0509030403020204" charset="0"/>
                          <a:cs typeface="Source Code Pro" panose="020B0509030403020204" charset="0"/>
                        </a:rPr>
                        <a:t>3 --&gt; 0xAABB70</a:t>
                      </a:r>
                      <a:endParaRPr lang="en-US" alt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Source Code Pro" panose="020B0509030403020204" charset="0"/>
                          <a:cs typeface="Source Code Pro" panose="020B0509030403020204" charset="0"/>
                        </a:rPr>
                        <a:t>4 --&gt; 0xAABB00</a:t>
                      </a:r>
                      <a:endParaRPr lang="en-US" alt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Source Code Pro" panose="020B0509030403020204" charset="0"/>
                          <a:cs typeface="Source Code Pro" panose="020B0509030403020204" charset="0"/>
                        </a:rPr>
                        <a:t>5 --&gt; 0xAABB20</a:t>
                      </a:r>
                      <a:endParaRPr lang="en-US" alt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Source Code Pro" panose="020B0509030403020204" charset="0"/>
                          <a:cs typeface="Source Code Pro" panose="020B0509030403020204" charset="0"/>
                        </a:rPr>
                        <a:t>6 --&gt; 0xAABB00</a:t>
                      </a:r>
                      <a:endParaRPr lang="en-US" alt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Source Code Pro" panose="020B0509030403020204" charset="0"/>
                          <a:cs typeface="Source Code Pro" panose="020B0509030403020204" charset="0"/>
                        </a:rPr>
                        <a:t>7 --&gt; 0xAABB20</a:t>
                      </a:r>
                      <a:endParaRPr lang="en-US" alt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28" name="Text Box 27"/>
          <p:cNvSpPr txBox="1"/>
          <p:nvPr/>
        </p:nvSpPr>
        <p:spPr>
          <a:xfrm>
            <a:off x="5400675" y="263525"/>
            <a:ext cx="817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00B0F0"/>
                </a:solidFill>
              </a:rPr>
              <a:t>save</a:t>
            </a:r>
            <a:endParaRPr lang="en-US" altLang="en-US">
              <a:solidFill>
                <a:srgbClr val="00B0F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996045" y="5280660"/>
            <a:ext cx="624205" cy="5327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X</a:t>
            </a:r>
            <a:endParaRPr lang="en-US" altLang="en-US"/>
          </a:p>
        </p:txBody>
      </p:sp>
      <p:sp>
        <p:nvSpPr>
          <p:cNvPr id="58" name="Text Box 57"/>
          <p:cNvSpPr txBox="1"/>
          <p:nvPr/>
        </p:nvSpPr>
        <p:spPr>
          <a:xfrm>
            <a:off x="8783320" y="5813425"/>
            <a:ext cx="1471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FF0000"/>
                </a:solidFill>
                <a:sym typeface="+mn-ea"/>
              </a:rPr>
              <a:t>AABBA0</a:t>
            </a:r>
            <a:endParaRPr lang="en-US" altLang="en-US" b="1">
              <a:solidFill>
                <a:srgbClr val="FF0000"/>
              </a:solidFill>
            </a:endParaRPr>
          </a:p>
          <a:p>
            <a:r>
              <a:rPr lang="en-US" altLang="en-US" b="1">
                <a:solidFill>
                  <a:srgbClr val="FF0000"/>
                </a:solidFill>
              </a:rPr>
              <a:t>(size: 0x20)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341995" y="4758055"/>
            <a:ext cx="2084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>
                <a:solidFill>
                  <a:srgbClr val="FF0000"/>
                </a:solidFill>
              </a:rPr>
              <a:t>Unsorted bin</a:t>
            </a:r>
            <a:endParaRPr lang="en-US" altLang="en-US" sz="2400" b="1">
              <a:solidFill>
                <a:srgbClr val="FF0000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250555" y="3575050"/>
            <a:ext cx="2367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>
                <a:solidFill>
                  <a:srgbClr val="FF0000"/>
                </a:solidFill>
              </a:rPr>
              <a:t>Fast bin(0x70)</a:t>
            </a:r>
            <a:endParaRPr lang="en-US" altLang="en-US" sz="2400" b="1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26755" y="4035425"/>
            <a:ext cx="624205" cy="5327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9631045" y="4029710"/>
            <a:ext cx="624205" cy="53276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FF0000"/>
                </a:solidFill>
              </a:rPr>
              <a:t>X</a:t>
            </a:r>
            <a:endParaRPr lang="en-US" altLang="en-US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8" idx="3"/>
            <a:endCxn id="9" idx="1"/>
          </p:cNvCxnSpPr>
          <p:nvPr/>
        </p:nvCxnSpPr>
        <p:spPr>
          <a:xfrm flipV="1">
            <a:off x="8950960" y="4296410"/>
            <a:ext cx="68008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090535" y="5218430"/>
            <a:ext cx="2882900" cy="142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2458720" y="4083685"/>
            <a:ext cx="1135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b="1">
                <a:solidFill>
                  <a:srgbClr val="FF0000"/>
                </a:solidFill>
                <a:sym typeface="+mn-ea"/>
              </a:rPr>
              <a:t>AABBA0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0255250" y="4126865"/>
            <a:ext cx="1135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b="1">
                <a:solidFill>
                  <a:srgbClr val="FF0000"/>
                </a:solidFill>
                <a:sym typeface="+mn-ea"/>
              </a:rPr>
              <a:t>AABBA0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2985770" y="6174740"/>
            <a:ext cx="219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被切割剩下的部分</a:t>
            </a:r>
            <a:endParaRPr lang="en-US" altLang="en-US"/>
          </a:p>
        </p:txBody>
      </p:sp>
      <p:cxnSp>
        <p:nvCxnSpPr>
          <p:cNvPr id="21" name="Elbow Connector 20"/>
          <p:cNvCxnSpPr>
            <a:stCxn id="20" idx="1"/>
            <a:endCxn id="22" idx="1"/>
          </p:cNvCxnSpPr>
          <p:nvPr/>
        </p:nvCxnSpPr>
        <p:spPr>
          <a:xfrm rot="10800000">
            <a:off x="774700" y="4284980"/>
            <a:ext cx="2210435" cy="2073910"/>
          </a:xfrm>
          <a:prstGeom prst="bentConnector3">
            <a:avLst>
              <a:gd name="adj1" fmla="val 1185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35"/>
          <p:cNvSpPr txBox="1"/>
          <p:nvPr/>
        </p:nvSpPr>
        <p:spPr>
          <a:xfrm>
            <a:off x="7747635" y="631825"/>
            <a:ext cx="4410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freechunk(7)</a:t>
            </a:r>
            <a:endParaRPr lang="en-US" altLang="en-US"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Text Box 11"/>
          <p:cNvSpPr txBox="1"/>
          <p:nvPr/>
        </p:nvSpPr>
        <p:spPr>
          <a:xfrm>
            <a:off x="2458720" y="450850"/>
            <a:ext cx="2719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00B0F0"/>
                </a:solidFill>
              </a:rPr>
              <a:t>AABB00</a:t>
            </a:r>
            <a:endParaRPr lang="en-US" altLang="en-US">
              <a:solidFill>
                <a:srgbClr val="00B0F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74700" y="2864485"/>
            <a:ext cx="1684655" cy="31623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0" name="Rectangle 29"/>
          <p:cNvSpPr/>
          <p:nvPr/>
        </p:nvSpPr>
        <p:spPr>
          <a:xfrm>
            <a:off x="774700" y="2864485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31" name="Rectangle 30"/>
          <p:cNvSpPr/>
          <p:nvPr/>
        </p:nvSpPr>
        <p:spPr>
          <a:xfrm>
            <a:off x="774700" y="3180080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0x71</a:t>
            </a:r>
            <a:endParaRPr lang="en-US" altLang="en-US"/>
          </a:p>
        </p:txBody>
      </p:sp>
      <p:sp>
        <p:nvSpPr>
          <p:cNvPr id="32" name="Rectangle 31"/>
          <p:cNvSpPr/>
          <p:nvPr/>
        </p:nvSpPr>
        <p:spPr>
          <a:xfrm>
            <a:off x="774700" y="3495675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FF0000"/>
                </a:solidFill>
              </a:rPr>
              <a:t>AABBA0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74700" y="3811270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00B0F0"/>
                </a:solidFill>
              </a:rPr>
              <a:t>...</a:t>
            </a:r>
            <a:endParaRPr lang="en-US" altLang="en-US">
              <a:solidFill>
                <a:srgbClr val="00B0F0"/>
              </a:solidFill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2459355" y="2864485"/>
            <a:ext cx="2719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002060"/>
                </a:solidFill>
              </a:rPr>
              <a:t>AABB70</a:t>
            </a:r>
            <a:endParaRPr lang="en-US" altLang="en-US" b="1">
              <a:solidFill>
                <a:srgbClr val="00206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74700" y="492125"/>
            <a:ext cx="1684020" cy="2208530"/>
            <a:chOff x="1220" y="775"/>
            <a:chExt cx="2652" cy="3478"/>
          </a:xfrm>
        </p:grpSpPr>
        <p:sp>
          <p:nvSpPr>
            <p:cNvPr id="6" name="Rectangle 5"/>
            <p:cNvSpPr/>
            <p:nvPr/>
          </p:nvSpPr>
          <p:spPr>
            <a:xfrm>
              <a:off x="1220" y="775"/>
              <a:ext cx="2653" cy="3479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20" y="775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...</a:t>
              </a:r>
              <a:endParaRPr lang="en-US" alt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20" y="1272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0x71</a:t>
              </a:r>
              <a:endParaRPr lang="en-US" alt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20" y="1769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b="1">
                  <a:solidFill>
                    <a:schemeClr val="tx1"/>
                  </a:solidFill>
                </a:rPr>
                <a:t>Fast bin</a:t>
              </a:r>
              <a:endParaRPr lang="en-US" altLang="en-US" b="1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220" y="2266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...</a:t>
              </a:r>
              <a:endParaRPr lang="en-US" alt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220" y="2763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0</a:t>
              </a:r>
              <a:endParaRPr lang="en-US" alt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220" y="3260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2400" b="1">
                  <a:solidFill>
                    <a:srgbClr val="FF0000"/>
                  </a:solidFill>
                  <a:latin typeface="Source Code Pro" panose="020B0509030403020204" charset="0"/>
                  <a:cs typeface="Source Code Pro" panose="020B0509030403020204" charset="0"/>
                </a:rPr>
                <a:t>0x81</a:t>
              </a:r>
              <a:endParaRPr lang="en-US" altLang="en-US" sz="2400" b="1">
                <a:solidFill>
                  <a:srgbClr val="FF0000"/>
                </a:solidFill>
                <a:latin typeface="Source Code Pro" panose="020B0509030403020204" charset="0"/>
                <a:cs typeface="Source Code Pro" panose="020B050903040302020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20" y="3757"/>
              <a:ext cx="2652" cy="4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ffffffff</a:t>
              </a:r>
              <a:endParaRPr lang="en-US" alt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775335" y="4126865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37" name="Rectangle 36"/>
          <p:cNvSpPr/>
          <p:nvPr/>
        </p:nvSpPr>
        <p:spPr>
          <a:xfrm>
            <a:off x="775335" y="4442460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0x21</a:t>
            </a:r>
            <a:endParaRPr lang="en-US" altLang="en-US"/>
          </a:p>
        </p:txBody>
      </p:sp>
      <p:sp>
        <p:nvSpPr>
          <p:cNvPr id="38" name="Rectangle 37"/>
          <p:cNvSpPr/>
          <p:nvPr/>
        </p:nvSpPr>
        <p:spPr>
          <a:xfrm>
            <a:off x="774700" y="4758055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Unsorted</a:t>
            </a:r>
            <a:endParaRPr lang="en-US" altLang="en-US"/>
          </a:p>
        </p:txBody>
      </p:sp>
      <p:sp>
        <p:nvSpPr>
          <p:cNvPr id="39" name="Rectangle 38"/>
          <p:cNvSpPr/>
          <p:nvPr/>
        </p:nvSpPr>
        <p:spPr>
          <a:xfrm>
            <a:off x="774700" y="5073650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Unsorted</a:t>
            </a:r>
            <a:endParaRPr lang="en-US" altLang="en-US"/>
          </a:p>
        </p:txBody>
      </p:sp>
      <p:sp>
        <p:nvSpPr>
          <p:cNvPr id="40" name="Rectangle 39"/>
          <p:cNvSpPr/>
          <p:nvPr/>
        </p:nvSpPr>
        <p:spPr>
          <a:xfrm>
            <a:off x="775335" y="5389245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</a:t>
            </a:r>
            <a:endParaRPr lang="en-US" altLang="en-US"/>
          </a:p>
        </p:txBody>
      </p:sp>
      <p:sp>
        <p:nvSpPr>
          <p:cNvPr id="41" name="Rectangle 40"/>
          <p:cNvSpPr/>
          <p:nvPr/>
        </p:nvSpPr>
        <p:spPr>
          <a:xfrm>
            <a:off x="774700" y="5711190"/>
            <a:ext cx="1684020" cy="315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0x21</a:t>
            </a:r>
            <a:endParaRPr lang="en-US" altLang="en-US"/>
          </a:p>
        </p:txBody>
      </p:sp>
      <p:sp>
        <p:nvSpPr>
          <p:cNvPr id="26" name="Text Box 25"/>
          <p:cNvSpPr txBox="1"/>
          <p:nvPr/>
        </p:nvSpPr>
        <p:spPr>
          <a:xfrm>
            <a:off x="2459355" y="1754505"/>
            <a:ext cx="1201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FF0000"/>
                </a:solidFill>
              </a:rPr>
              <a:t>AABB20</a:t>
            </a:r>
            <a:endParaRPr lang="en-US" altLang="en-US" b="1">
              <a:solidFill>
                <a:srgbClr val="FF0000"/>
              </a:solidFill>
            </a:endParaRPr>
          </a:p>
        </p:txBody>
      </p:sp>
      <p:graphicFrame>
        <p:nvGraphicFramePr>
          <p:cNvPr id="27" name="Table 26"/>
          <p:cNvGraphicFramePr/>
          <p:nvPr/>
        </p:nvGraphicFramePr>
        <p:xfrm>
          <a:off x="4587875" y="631825"/>
          <a:ext cx="2282190" cy="3930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2190"/>
              </a:tblGrid>
              <a:tr h="393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Source Code Pro" panose="020B0509030403020204" charset="0"/>
                          <a:cs typeface="Source Code Pro" panose="020B0509030403020204" charset="0"/>
                        </a:rPr>
                        <a:t>0 --&gt; 0xAABB00</a:t>
                      </a:r>
                      <a:endParaRPr lang="en-US" alt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Source Code Pro" panose="020B0509030403020204" charset="0"/>
                          <a:cs typeface="Source Code Pro" panose="020B0509030403020204" charset="0"/>
                        </a:rPr>
                        <a:t>1 --&gt; 0xAABB70</a:t>
                      </a:r>
                      <a:endParaRPr lang="en-US" alt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Source Code Pro" panose="020B0509030403020204" charset="0"/>
                          <a:cs typeface="Source Code Pro" panose="020B0509030403020204" charset="0"/>
                        </a:rPr>
                        <a:t>2 --&gt; 0xAABB00</a:t>
                      </a:r>
                      <a:endParaRPr lang="en-US" alt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Source Code Pro" panose="020B0509030403020204" charset="0"/>
                          <a:cs typeface="Source Code Pro" panose="020B0509030403020204" charset="0"/>
                        </a:rPr>
                        <a:t>3 --&gt; 0xAABB70</a:t>
                      </a:r>
                      <a:endParaRPr lang="en-US" alt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Source Code Pro" panose="020B0509030403020204" charset="0"/>
                          <a:cs typeface="Source Code Pro" panose="020B0509030403020204" charset="0"/>
                        </a:rPr>
                        <a:t>4 --&gt; 0xAABB00</a:t>
                      </a:r>
                      <a:endParaRPr lang="en-US" alt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Source Code Pro" panose="020B0509030403020204" charset="0"/>
                          <a:cs typeface="Source Code Pro" panose="020B0509030403020204" charset="0"/>
                        </a:rPr>
                        <a:t>5 --&gt; 0xAABB20</a:t>
                      </a:r>
                      <a:endParaRPr lang="en-US" alt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Source Code Pro" panose="020B0509030403020204" charset="0"/>
                          <a:cs typeface="Source Code Pro" panose="020B0509030403020204" charset="0"/>
                        </a:rPr>
                        <a:t>6 --&gt; 0xAABB00</a:t>
                      </a:r>
                      <a:endParaRPr lang="en-US" alt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Source Code Pro" panose="020B0509030403020204" charset="0"/>
                          <a:cs typeface="Source Code Pro" panose="020B0509030403020204" charset="0"/>
                        </a:rPr>
                        <a:t>7 --&gt; 0xAABB20</a:t>
                      </a:r>
                      <a:endParaRPr lang="en-US" alt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latin typeface="Source Code Pro" panose="020B0509030403020204" charset="0"/>
                        <a:cs typeface="Source Code Pro" panose="020B0509030403020204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28" name="Text Box 27"/>
          <p:cNvSpPr txBox="1"/>
          <p:nvPr/>
        </p:nvSpPr>
        <p:spPr>
          <a:xfrm>
            <a:off x="5400675" y="263525"/>
            <a:ext cx="817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00B0F0"/>
                </a:solidFill>
              </a:rPr>
              <a:t>save</a:t>
            </a:r>
            <a:endParaRPr lang="en-US" altLang="en-US">
              <a:solidFill>
                <a:srgbClr val="00B0F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996045" y="5280660"/>
            <a:ext cx="624205" cy="5327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X</a:t>
            </a:r>
            <a:endParaRPr lang="en-US" altLang="en-US"/>
          </a:p>
        </p:txBody>
      </p:sp>
      <p:sp>
        <p:nvSpPr>
          <p:cNvPr id="58" name="Text Box 57"/>
          <p:cNvSpPr txBox="1"/>
          <p:nvPr/>
        </p:nvSpPr>
        <p:spPr>
          <a:xfrm>
            <a:off x="8783320" y="5813425"/>
            <a:ext cx="1471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FF0000"/>
                </a:solidFill>
                <a:sym typeface="+mn-ea"/>
              </a:rPr>
              <a:t>AABBA0</a:t>
            </a:r>
            <a:endParaRPr lang="en-US" altLang="en-US" b="1">
              <a:solidFill>
                <a:srgbClr val="FF0000"/>
              </a:solidFill>
            </a:endParaRPr>
          </a:p>
          <a:p>
            <a:r>
              <a:rPr lang="en-US" altLang="en-US" b="1">
                <a:solidFill>
                  <a:srgbClr val="FF0000"/>
                </a:solidFill>
              </a:rPr>
              <a:t>(size: 0x20)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341995" y="4758055"/>
            <a:ext cx="2084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>
                <a:solidFill>
                  <a:srgbClr val="FF0000"/>
                </a:solidFill>
              </a:rPr>
              <a:t>Unsorted bin</a:t>
            </a:r>
            <a:endParaRPr lang="en-US" altLang="en-US" sz="2400" b="1">
              <a:solidFill>
                <a:srgbClr val="FF0000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250555" y="3575050"/>
            <a:ext cx="2367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>
                <a:solidFill>
                  <a:srgbClr val="FF0000"/>
                </a:solidFill>
              </a:rPr>
              <a:t>Fast bin(0x70)</a:t>
            </a:r>
            <a:endParaRPr lang="en-US" altLang="en-US" sz="2400" b="1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26755" y="4035425"/>
            <a:ext cx="624205" cy="5327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9631045" y="4029710"/>
            <a:ext cx="624205" cy="53276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FF0000"/>
                </a:solidFill>
              </a:rPr>
              <a:t>X</a:t>
            </a:r>
            <a:endParaRPr lang="en-US" altLang="en-US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8" idx="3"/>
            <a:endCxn id="9" idx="1"/>
          </p:cNvCxnSpPr>
          <p:nvPr/>
        </p:nvCxnSpPr>
        <p:spPr>
          <a:xfrm flipV="1">
            <a:off x="8950960" y="4296410"/>
            <a:ext cx="68008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090535" y="5218430"/>
            <a:ext cx="2882900" cy="142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2458720" y="4083685"/>
            <a:ext cx="1135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b="1">
                <a:solidFill>
                  <a:srgbClr val="FF0000"/>
                </a:solidFill>
                <a:sym typeface="+mn-ea"/>
              </a:rPr>
              <a:t>AABBA0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0255250" y="4126865"/>
            <a:ext cx="1135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b="1">
                <a:solidFill>
                  <a:srgbClr val="FF0000"/>
                </a:solidFill>
                <a:sym typeface="+mn-ea"/>
              </a:rPr>
              <a:t>AABBA0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2985770" y="6174740"/>
            <a:ext cx="219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被切割剩下的部分</a:t>
            </a:r>
            <a:endParaRPr lang="en-US" altLang="en-US"/>
          </a:p>
        </p:txBody>
      </p:sp>
      <p:cxnSp>
        <p:nvCxnSpPr>
          <p:cNvPr id="21" name="Elbow Connector 20"/>
          <p:cNvCxnSpPr>
            <a:stCxn id="20" idx="1"/>
            <a:endCxn id="22" idx="1"/>
          </p:cNvCxnSpPr>
          <p:nvPr/>
        </p:nvCxnSpPr>
        <p:spPr>
          <a:xfrm rot="10800000">
            <a:off x="774700" y="4284980"/>
            <a:ext cx="2210435" cy="2073910"/>
          </a:xfrm>
          <a:prstGeom prst="bentConnector3">
            <a:avLst>
              <a:gd name="adj1" fmla="val 1185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35"/>
          <p:cNvSpPr txBox="1"/>
          <p:nvPr/>
        </p:nvSpPr>
        <p:spPr>
          <a:xfrm>
            <a:off x="7747635" y="631825"/>
            <a:ext cx="441007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latin typeface="Source Code Pro" panose="020B0509030403020204" charset="0"/>
                <a:cs typeface="Source Code Pro" panose="020B0509030403020204" charset="0"/>
                <a:sym typeface="+mn-ea"/>
              </a:rPr>
              <a:t>allocateChunk(0x68</a:t>
            </a:r>
            <a:r>
              <a:rPr 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)</a:t>
            </a:r>
            <a:endParaRPr lang="en-US"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r>
              <a:rPr 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--&gt;</a:t>
            </a:r>
            <a:r>
              <a:rPr>
                <a:latin typeface="Source Code Pro" panose="020B0509030403020204" charset="0"/>
                <a:cs typeface="Source Code Pro" panose="020B0509030403020204" charset="0"/>
                <a:sym typeface="+mn-ea"/>
              </a:rPr>
              <a:t> "c"*0x20</a:t>
            </a:r>
            <a:endParaRPr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r>
              <a:rPr 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--&gt; </a:t>
            </a:r>
            <a:r>
              <a:rPr>
                <a:latin typeface="Source Code Pro" panose="020B0509030403020204" charset="0"/>
                <a:cs typeface="Source Code Pro" panose="020B0509030403020204" charset="0"/>
                <a:sym typeface="+mn-ea"/>
              </a:rPr>
              <a:t>p64(0) + p64(0x71)</a:t>
            </a:r>
            <a:endParaRPr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  <a:p>
            <a:r>
              <a:rPr 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--&gt; </a:t>
            </a:r>
            <a:r>
              <a:rPr lang="en-US" alt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p64(stdout - 0x43)[:2]</a:t>
            </a:r>
            <a:endParaRPr lang="en-US" altLang="en-US">
              <a:latin typeface="Source Code Pro" panose="020B0509030403020204" charset="0"/>
              <a:cs typeface="Source Code Pro" panose="020B0509030403020204" charset="0"/>
              <a:sym typeface="+mn-ea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8250555" y="2818130"/>
            <a:ext cx="2367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>
                <a:solidFill>
                  <a:srgbClr val="FF0000"/>
                </a:solidFill>
              </a:rPr>
              <a:t>Fast bin(0x80)</a:t>
            </a:r>
            <a:endParaRPr lang="en-US" altLang="en-US" sz="2400" b="1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0618470" y="2781935"/>
            <a:ext cx="624205" cy="5327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7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0362565" y="241300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b="1">
                <a:solidFill>
                  <a:srgbClr val="FF0000"/>
                </a:solidFill>
                <a:sym typeface="+mn-ea"/>
              </a:rPr>
              <a:t>AABB20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4306</Words>
  <Application>WPS Presentation</Application>
  <PresentationFormat>宽屏</PresentationFormat>
  <Paragraphs>885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SimSun</vt:lpstr>
      <vt:lpstr>Wingdings</vt:lpstr>
      <vt:lpstr>Source Code Pro</vt:lpstr>
      <vt:lpstr>YaHei Consolas Hybrid</vt:lpstr>
      <vt:lpstr>微软雅黑</vt:lpstr>
      <vt:lpstr>Arial Unicode MS</vt:lpstr>
      <vt:lpstr>Arial Black</vt:lpstr>
      <vt:lpstr>宋体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allen</dc:creator>
  <cp:lastModifiedBy>allen</cp:lastModifiedBy>
  <cp:revision>15</cp:revision>
  <dcterms:created xsi:type="dcterms:W3CDTF">2020-04-25T06:35:47Z</dcterms:created>
  <dcterms:modified xsi:type="dcterms:W3CDTF">2020-04-25T06:35:47Z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