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3"/>
    <p:sldId id="268" r:id="rId4"/>
    <p:sldId id="257" r:id="rId5"/>
    <p:sldId id="269" r:id="rId6"/>
    <p:sldId id="258" r:id="rId7"/>
    <p:sldId id="270" r:id="rId8"/>
    <p:sldId id="259" r:id="rId9"/>
    <p:sldId id="271" r:id="rId10"/>
    <p:sldId id="260" r:id="rId11"/>
    <p:sldId id="261" r:id="rId12"/>
    <p:sldId id="262" r:id="rId13"/>
    <p:sldId id="263" r:id="rId14"/>
    <p:sldId id="265" r:id="rId15"/>
    <p:sldId id="266" r:id="rId16"/>
    <p:sldId id="272" r:id="rId17"/>
    <p:sldId id="282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4"/>
        <p:guide pos="381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624205" y="1506855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4205" y="1824990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4205" y="2143125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4205" y="2461260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4205" y="254000"/>
            <a:ext cx="1837055" cy="5264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AAAA(0x30)</a:t>
            </a:r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624205" y="780415"/>
            <a:ext cx="1837055" cy="726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AAAA(0x50)</a:t>
            </a:r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624205" y="2779395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24205" y="3097530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24205" y="3415665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24205" y="3733800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24205" y="4051935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24205" y="4370070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24205" y="4688205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24205" y="5006340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4205" y="5324475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24205" y="5642610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24205" y="5960745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24205" y="6278880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Text Box 25"/>
          <p:cNvSpPr txBox="true"/>
          <p:nvPr/>
        </p:nvSpPr>
        <p:spPr>
          <a:xfrm>
            <a:off x="6527165" y="544195"/>
            <a:ext cx="383095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latin typeface="Source Code Pro" panose="020B0509030403020204" charset="0"/>
                <a:cs typeface="Source Code Pro" panose="020B0509030403020204" charset="0"/>
              </a:rPr>
              <a:t>alloc(0, 0x28, "AAAA")</a:t>
            </a:r>
            <a:endParaRPr lang="en-US">
              <a:latin typeface="Source Code Pro" panose="020B0509030403020204" charset="0"/>
              <a:cs typeface="Source Code Pro" panose="020B0509030403020204" charset="0"/>
            </a:endParaRPr>
          </a:p>
          <a:p>
            <a:r>
              <a:rPr lang="en-US">
                <a:latin typeface="Source Code Pro" panose="020B0509030403020204" charset="0"/>
                <a:cs typeface="Source Code Pro" panose="020B0509030403020204" charset="0"/>
              </a:rPr>
              <a:t>free(0)</a:t>
            </a:r>
            <a:endParaRPr lang="en-US">
              <a:latin typeface="Source Code Pro" panose="020B0509030403020204" charset="0"/>
              <a:cs typeface="Source Code Pro" panose="020B0509030403020204" charset="0"/>
            </a:endParaRPr>
          </a:p>
          <a:p>
            <a:r>
              <a:rPr lang="en-US">
                <a:latin typeface="Source Code Pro" panose="020B0509030403020204" charset="0"/>
                <a:cs typeface="Source Code Pro" panose="020B0509030403020204" charset="0"/>
              </a:rPr>
              <a:t>alloc(0, 0x48, "AAAA")</a:t>
            </a:r>
            <a:endParaRPr lang="en-US">
              <a:latin typeface="Source Code Pro" panose="020B0509030403020204" charset="0"/>
              <a:cs typeface="Source Code Pro" panose="020B0509030403020204" charset="0"/>
            </a:endParaRPr>
          </a:p>
          <a:p>
            <a:r>
              <a:rPr lang="en-US">
                <a:latin typeface="Source Code Pro" panose="020B0509030403020204" charset="0"/>
                <a:cs typeface="Source Code Pro" panose="020B0509030403020204" charset="0"/>
              </a:rPr>
              <a:t>free(0)</a:t>
            </a:r>
            <a:endParaRPr 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624205" y="1506855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624205" y="1824990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0x21(size)</a:t>
            </a:r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624205" y="2143125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624205" y="2461260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624205" y="254000"/>
            <a:ext cx="1837055" cy="5264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AAAA(0x30)</a:t>
            </a:r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624205" y="780415"/>
            <a:ext cx="1837055" cy="726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AAAA(0x50)</a:t>
            </a:r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624205" y="2779395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12" name="Rectangle 11"/>
          <p:cNvSpPr/>
          <p:nvPr/>
        </p:nvSpPr>
        <p:spPr>
          <a:xfrm>
            <a:off x="624205" y="3097530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13" name="Rectangle 12"/>
          <p:cNvSpPr/>
          <p:nvPr/>
        </p:nvSpPr>
        <p:spPr>
          <a:xfrm>
            <a:off x="624205" y="3415665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0x41(size)</a:t>
            </a:r>
            <a:endParaRPr lang="en-US" altLang="en-US"/>
          </a:p>
        </p:txBody>
      </p:sp>
      <p:sp>
        <p:nvSpPr>
          <p:cNvPr id="14" name="Rectangle 13"/>
          <p:cNvSpPr/>
          <p:nvPr/>
        </p:nvSpPr>
        <p:spPr>
          <a:xfrm>
            <a:off x="624205" y="3733800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24205" y="4051935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24205" y="4370070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24205" y="4688205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Text Box 25"/>
          <p:cNvSpPr txBox="true"/>
          <p:nvPr/>
        </p:nvSpPr>
        <p:spPr>
          <a:xfrm>
            <a:off x="6527165" y="544195"/>
            <a:ext cx="443992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for i in range(9):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    alloc(1, 0x68, "AAAA")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    realloc(1, 0x78, "AAAA")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    free(1)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4655" y="1350645"/>
            <a:ext cx="2337435" cy="383857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532765" y="2705100"/>
            <a:ext cx="2047240" cy="2374900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532765" y="1432560"/>
            <a:ext cx="2047240" cy="1346835"/>
          </a:xfrm>
          <a:prstGeom prst="rect">
            <a:avLst/>
          </a:prstGeom>
          <a:noFill/>
          <a:ln w="28575"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20" name="Text Box 19"/>
          <p:cNvSpPr txBox="true"/>
          <p:nvPr/>
        </p:nvSpPr>
        <p:spPr>
          <a:xfrm>
            <a:off x="6053455" y="3865880"/>
            <a:ext cx="7835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0x60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27265" y="3826510"/>
            <a:ext cx="565150" cy="44640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cxnSp>
        <p:nvCxnSpPr>
          <p:cNvPr id="22" name="Straight Arrow Connector 21"/>
          <p:cNvCxnSpPr>
            <a:stCxn id="20" idx="3"/>
            <a:endCxn id="21" idx="1"/>
          </p:cNvCxnSpPr>
          <p:nvPr/>
        </p:nvCxnSpPr>
        <p:spPr>
          <a:xfrm>
            <a:off x="6837045" y="4050030"/>
            <a:ext cx="4902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6"/>
          <p:cNvSpPr txBox="true"/>
          <p:nvPr/>
        </p:nvSpPr>
        <p:spPr>
          <a:xfrm>
            <a:off x="6053455" y="4447540"/>
            <a:ext cx="7835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0x40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327265" y="4408170"/>
            <a:ext cx="565150" cy="446405"/>
          </a:xfrm>
          <a:prstGeom prst="rect">
            <a:avLst/>
          </a:prstGeom>
          <a:ln w="1905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cxnSp>
        <p:nvCxnSpPr>
          <p:cNvPr id="29" name="Straight Arrow Connector 28"/>
          <p:cNvCxnSpPr>
            <a:stCxn id="27" idx="3"/>
            <a:endCxn id="28" idx="1"/>
          </p:cNvCxnSpPr>
          <p:nvPr/>
        </p:nvCxnSpPr>
        <p:spPr>
          <a:xfrm>
            <a:off x="6837045" y="4631690"/>
            <a:ext cx="4902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29"/>
          <p:cNvSpPr txBox="true"/>
          <p:nvPr/>
        </p:nvSpPr>
        <p:spPr>
          <a:xfrm>
            <a:off x="6053455" y="5045710"/>
            <a:ext cx="7835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0x20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327265" y="5006340"/>
            <a:ext cx="565150" cy="446405"/>
          </a:xfrm>
          <a:prstGeom prst="rect">
            <a:avLst/>
          </a:prstGeom>
          <a:ln w="19050"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cxnSp>
        <p:nvCxnSpPr>
          <p:cNvPr id="32" name="Straight Arrow Connector 31"/>
          <p:cNvCxnSpPr>
            <a:stCxn id="30" idx="3"/>
            <a:endCxn id="31" idx="1"/>
          </p:cNvCxnSpPr>
          <p:nvPr/>
        </p:nvCxnSpPr>
        <p:spPr>
          <a:xfrm>
            <a:off x="6837045" y="5229860"/>
            <a:ext cx="4902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464550" y="4408170"/>
            <a:ext cx="565150" cy="446405"/>
          </a:xfrm>
          <a:prstGeom prst="rect">
            <a:avLst/>
          </a:prstGeom>
          <a:ln w="1905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cxnSp>
        <p:nvCxnSpPr>
          <p:cNvPr id="34" name="Straight Arrow Connector 33"/>
          <p:cNvCxnSpPr>
            <a:stCxn id="28" idx="3"/>
            <a:endCxn id="33" idx="1"/>
          </p:cNvCxnSpPr>
          <p:nvPr/>
        </p:nvCxnSpPr>
        <p:spPr>
          <a:xfrm>
            <a:off x="7892415" y="4631690"/>
            <a:ext cx="5721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270885" y="254000"/>
            <a:ext cx="1837055" cy="636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0x80</a:t>
            </a:r>
            <a:endParaRPr lang="en-US" altLang="en-US"/>
          </a:p>
        </p:txBody>
      </p:sp>
      <p:sp>
        <p:nvSpPr>
          <p:cNvPr id="38" name="Rectangle 37"/>
          <p:cNvSpPr/>
          <p:nvPr/>
        </p:nvSpPr>
        <p:spPr>
          <a:xfrm>
            <a:off x="3270885" y="890270"/>
            <a:ext cx="1837055" cy="636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0x80</a:t>
            </a:r>
            <a:endParaRPr lang="en-US" altLang="en-US"/>
          </a:p>
        </p:txBody>
      </p:sp>
      <p:sp>
        <p:nvSpPr>
          <p:cNvPr id="39" name="Rectangle 38"/>
          <p:cNvSpPr/>
          <p:nvPr/>
        </p:nvSpPr>
        <p:spPr>
          <a:xfrm>
            <a:off x="3270885" y="1526540"/>
            <a:ext cx="1837055" cy="636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0x80</a:t>
            </a:r>
            <a:endParaRPr lang="en-US" altLang="en-US"/>
          </a:p>
        </p:txBody>
      </p:sp>
      <p:sp>
        <p:nvSpPr>
          <p:cNvPr id="40" name="Rectangle 39"/>
          <p:cNvSpPr/>
          <p:nvPr/>
        </p:nvSpPr>
        <p:spPr>
          <a:xfrm>
            <a:off x="3270885" y="2162810"/>
            <a:ext cx="1837055" cy="636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0x80</a:t>
            </a:r>
            <a:endParaRPr lang="en-US" altLang="en-US"/>
          </a:p>
        </p:txBody>
      </p:sp>
      <p:sp>
        <p:nvSpPr>
          <p:cNvPr id="41" name="Rectangle 40"/>
          <p:cNvSpPr/>
          <p:nvPr/>
        </p:nvSpPr>
        <p:spPr>
          <a:xfrm>
            <a:off x="3270885" y="2799080"/>
            <a:ext cx="1837055" cy="636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0x80</a:t>
            </a:r>
            <a:endParaRPr lang="en-US" altLang="en-US"/>
          </a:p>
        </p:txBody>
      </p:sp>
      <p:sp>
        <p:nvSpPr>
          <p:cNvPr id="42" name="Rectangle 41"/>
          <p:cNvSpPr/>
          <p:nvPr/>
        </p:nvSpPr>
        <p:spPr>
          <a:xfrm>
            <a:off x="3270885" y="3435350"/>
            <a:ext cx="1837055" cy="636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0x80</a:t>
            </a:r>
            <a:endParaRPr lang="en-US" altLang="en-US"/>
          </a:p>
        </p:txBody>
      </p:sp>
      <p:sp>
        <p:nvSpPr>
          <p:cNvPr id="43" name="Rectangle 42"/>
          <p:cNvSpPr/>
          <p:nvPr/>
        </p:nvSpPr>
        <p:spPr>
          <a:xfrm>
            <a:off x="3270885" y="4071620"/>
            <a:ext cx="1837055" cy="636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0x80</a:t>
            </a:r>
            <a:endParaRPr lang="en-US" altLang="en-US"/>
          </a:p>
        </p:txBody>
      </p:sp>
      <p:sp>
        <p:nvSpPr>
          <p:cNvPr id="44" name="Rectangle 43"/>
          <p:cNvSpPr/>
          <p:nvPr/>
        </p:nvSpPr>
        <p:spPr>
          <a:xfrm>
            <a:off x="3270885" y="4707890"/>
            <a:ext cx="1837055" cy="636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0x80</a:t>
            </a:r>
            <a:endParaRPr lang="en-US" altLang="en-US"/>
          </a:p>
        </p:txBody>
      </p:sp>
      <p:sp>
        <p:nvSpPr>
          <p:cNvPr id="18" name="Text Box 17"/>
          <p:cNvSpPr txBox="true"/>
          <p:nvPr/>
        </p:nvSpPr>
        <p:spPr>
          <a:xfrm>
            <a:off x="6527165" y="1898650"/>
            <a:ext cx="44399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PS: 0x80 -- </a:t>
            </a:r>
            <a:r>
              <a:rPr lang="zh-CN" altLang="en-US">
                <a:latin typeface="Source Code Pro" panose="020B0509030403020204" charset="0"/>
                <a:cs typeface="Source Code Pro" panose="020B0509030403020204" charset="0"/>
              </a:rPr>
              <a:t>题目中最大的可释放大小</a:t>
            </a:r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 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624205" y="1506855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624205" y="1824990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0x21(size)</a:t>
            </a:r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624205" y="2143125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624205" y="2461260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624205" y="254000"/>
            <a:ext cx="1837055" cy="5264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AAAA(0x30)</a:t>
            </a:r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624205" y="780415"/>
            <a:ext cx="1837055" cy="726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AAAA(0x50)</a:t>
            </a:r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624205" y="2779395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12" name="Rectangle 11"/>
          <p:cNvSpPr/>
          <p:nvPr/>
        </p:nvSpPr>
        <p:spPr>
          <a:xfrm>
            <a:off x="624205" y="3097530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13" name="Rectangle 12"/>
          <p:cNvSpPr/>
          <p:nvPr/>
        </p:nvSpPr>
        <p:spPr>
          <a:xfrm>
            <a:off x="624205" y="3415665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FF0000"/>
                </a:solidFill>
              </a:rPr>
              <a:t>0x441(size)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4205" y="3733800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24205" y="4051935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24205" y="4370070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24205" y="4688205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Text Box 25"/>
          <p:cNvSpPr txBox="true"/>
          <p:nvPr/>
        </p:nvSpPr>
        <p:spPr>
          <a:xfrm>
            <a:off x="6527165" y="544195"/>
            <a:ext cx="51663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alloc(0, 0x58)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--&gt; ("D" * 0x18) + p64(0x441)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4655" y="1350645"/>
            <a:ext cx="2337435" cy="383857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532765" y="2705100"/>
            <a:ext cx="2047240" cy="2374900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532765" y="1432560"/>
            <a:ext cx="2047240" cy="1346835"/>
          </a:xfrm>
          <a:prstGeom prst="rect">
            <a:avLst/>
          </a:prstGeom>
          <a:noFill/>
          <a:ln w="28575"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20" name="Text Box 19"/>
          <p:cNvSpPr txBox="true"/>
          <p:nvPr/>
        </p:nvSpPr>
        <p:spPr>
          <a:xfrm>
            <a:off x="6053455" y="3865880"/>
            <a:ext cx="7835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0x60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  <p:cxnSp>
        <p:nvCxnSpPr>
          <p:cNvPr id="22" name="Straight Arrow Connector 21"/>
          <p:cNvCxnSpPr>
            <a:stCxn id="20" idx="3"/>
            <a:endCxn id="21" idx="1"/>
          </p:cNvCxnSpPr>
          <p:nvPr/>
        </p:nvCxnSpPr>
        <p:spPr>
          <a:xfrm>
            <a:off x="6837045" y="4050030"/>
            <a:ext cx="4902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6"/>
          <p:cNvSpPr txBox="true"/>
          <p:nvPr/>
        </p:nvSpPr>
        <p:spPr>
          <a:xfrm>
            <a:off x="6053455" y="4447540"/>
            <a:ext cx="7835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0x40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327265" y="4408170"/>
            <a:ext cx="565150" cy="446405"/>
          </a:xfrm>
          <a:prstGeom prst="rect">
            <a:avLst/>
          </a:prstGeom>
          <a:ln w="1905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cxnSp>
        <p:nvCxnSpPr>
          <p:cNvPr id="29" name="Straight Arrow Connector 28"/>
          <p:cNvCxnSpPr>
            <a:stCxn id="27" idx="3"/>
            <a:endCxn id="28" idx="1"/>
          </p:cNvCxnSpPr>
          <p:nvPr/>
        </p:nvCxnSpPr>
        <p:spPr>
          <a:xfrm>
            <a:off x="6837045" y="4631690"/>
            <a:ext cx="4902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29"/>
          <p:cNvSpPr txBox="true"/>
          <p:nvPr/>
        </p:nvSpPr>
        <p:spPr>
          <a:xfrm>
            <a:off x="6053455" y="5045710"/>
            <a:ext cx="7835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0x20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327265" y="5006340"/>
            <a:ext cx="565150" cy="446405"/>
          </a:xfrm>
          <a:prstGeom prst="rect">
            <a:avLst/>
          </a:prstGeom>
          <a:ln w="19050"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cxnSp>
        <p:nvCxnSpPr>
          <p:cNvPr id="32" name="Straight Arrow Connector 31"/>
          <p:cNvCxnSpPr>
            <a:stCxn id="30" idx="3"/>
            <a:endCxn id="31" idx="1"/>
          </p:cNvCxnSpPr>
          <p:nvPr/>
        </p:nvCxnSpPr>
        <p:spPr>
          <a:xfrm>
            <a:off x="6837045" y="5229860"/>
            <a:ext cx="4902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464550" y="4408170"/>
            <a:ext cx="565150" cy="446405"/>
          </a:xfrm>
          <a:prstGeom prst="rect">
            <a:avLst/>
          </a:prstGeom>
          <a:ln w="1905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cxnSp>
        <p:nvCxnSpPr>
          <p:cNvPr id="34" name="Straight Arrow Connector 33"/>
          <p:cNvCxnSpPr>
            <a:stCxn id="28" idx="3"/>
            <a:endCxn id="33" idx="1"/>
          </p:cNvCxnSpPr>
          <p:nvPr/>
        </p:nvCxnSpPr>
        <p:spPr>
          <a:xfrm>
            <a:off x="7892415" y="4631690"/>
            <a:ext cx="5721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270885" y="254000"/>
            <a:ext cx="1837055" cy="636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270885" y="890270"/>
            <a:ext cx="1837055" cy="636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270885" y="1526540"/>
            <a:ext cx="1837055" cy="636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270885" y="2162810"/>
            <a:ext cx="1837055" cy="636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270885" y="2799080"/>
            <a:ext cx="1837055" cy="636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270885" y="3435350"/>
            <a:ext cx="1837055" cy="636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270885" y="4071620"/>
            <a:ext cx="1837055" cy="636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270885" y="4707890"/>
            <a:ext cx="1837055" cy="636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true"/>
          <p:nvPr/>
        </p:nvSpPr>
        <p:spPr>
          <a:xfrm>
            <a:off x="6527165" y="1898650"/>
            <a:ext cx="44399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PS: 0x441 -- 8</a:t>
            </a:r>
            <a:r>
              <a:rPr lang="zh-CN" altLang="en-US">
                <a:latin typeface="Source Code Pro" panose="020B0509030403020204" charset="0"/>
                <a:cs typeface="Source Code Pro" panose="020B0509030403020204" charset="0"/>
              </a:rPr>
              <a:t>个</a:t>
            </a:r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0x80 + </a:t>
            </a:r>
            <a:r>
              <a:rPr lang="zh-CN" altLang="en-US">
                <a:latin typeface="Source Code Pro" panose="020B0509030403020204" charset="0"/>
                <a:cs typeface="Source Code Pro" panose="020B0509030403020204" charset="0"/>
              </a:rPr>
              <a:t>蓝块</a:t>
            </a:r>
            <a:r>
              <a:rPr lang="en-US" altLang="zh-CN">
                <a:latin typeface="Source Code Pro" panose="020B0509030403020204" charset="0"/>
                <a:cs typeface="Source Code Pro" panose="020B0509030403020204" charset="0"/>
              </a:rPr>
              <a:t>0x41</a:t>
            </a:r>
            <a:endParaRPr lang="en-US" altLang="zh-CN">
              <a:latin typeface="Source Code Pro" panose="020B0509030403020204" charset="0"/>
              <a:cs typeface="Source Code Pro" panose="020B050903040302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624205" y="1506855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624205" y="1824990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0x21(size)</a:t>
            </a:r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624205" y="2143125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624205" y="2461260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624205" y="254000"/>
            <a:ext cx="1837055" cy="5264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AAAA(0x30)</a:t>
            </a:r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624205" y="780415"/>
            <a:ext cx="1837055" cy="726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AAAA(0x50)</a:t>
            </a:r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624205" y="2779395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12" name="Rectangle 11"/>
          <p:cNvSpPr/>
          <p:nvPr/>
        </p:nvSpPr>
        <p:spPr>
          <a:xfrm>
            <a:off x="624205" y="3097530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13" name="Rectangle 12"/>
          <p:cNvSpPr/>
          <p:nvPr/>
        </p:nvSpPr>
        <p:spPr>
          <a:xfrm>
            <a:off x="624205" y="3415665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FF0000"/>
                </a:solidFill>
              </a:rPr>
              <a:t>0x441(size)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4205" y="3733800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fd</a:t>
            </a:r>
            <a:endParaRPr lang="en-US" altLang="en-US"/>
          </a:p>
        </p:txBody>
      </p:sp>
      <p:sp>
        <p:nvSpPr>
          <p:cNvPr id="15" name="Rectangle 14"/>
          <p:cNvSpPr/>
          <p:nvPr/>
        </p:nvSpPr>
        <p:spPr>
          <a:xfrm>
            <a:off x="624205" y="4051935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bk</a:t>
            </a:r>
            <a:endParaRPr lang="en-US" altLang="en-US"/>
          </a:p>
        </p:txBody>
      </p:sp>
      <p:sp>
        <p:nvSpPr>
          <p:cNvPr id="16" name="Rectangle 15"/>
          <p:cNvSpPr/>
          <p:nvPr/>
        </p:nvSpPr>
        <p:spPr>
          <a:xfrm>
            <a:off x="624205" y="4370070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24205" y="4688205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Text Box 25"/>
          <p:cNvSpPr txBox="true"/>
          <p:nvPr/>
        </p:nvSpPr>
        <p:spPr>
          <a:xfrm>
            <a:off x="6527165" y="544195"/>
            <a:ext cx="51663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alloc(1, 0x38, "DDDD")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realloc(1, 0, "")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4655" y="1350645"/>
            <a:ext cx="2337435" cy="383857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532765" y="2705100"/>
            <a:ext cx="2047240" cy="2374900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532765" y="1432560"/>
            <a:ext cx="2047240" cy="1346835"/>
          </a:xfrm>
          <a:prstGeom prst="rect">
            <a:avLst/>
          </a:prstGeom>
          <a:noFill/>
          <a:ln w="28575"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20" name="Text Box 19"/>
          <p:cNvSpPr txBox="true"/>
          <p:nvPr/>
        </p:nvSpPr>
        <p:spPr>
          <a:xfrm>
            <a:off x="6053455" y="3865880"/>
            <a:ext cx="7835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0x60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  <p:cxnSp>
        <p:nvCxnSpPr>
          <p:cNvPr id="22" name="Straight Arrow Connector 21"/>
          <p:cNvCxnSpPr>
            <a:stCxn id="20" idx="3"/>
            <a:endCxn id="21" idx="1"/>
          </p:cNvCxnSpPr>
          <p:nvPr/>
        </p:nvCxnSpPr>
        <p:spPr>
          <a:xfrm>
            <a:off x="6837045" y="4050030"/>
            <a:ext cx="4902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6"/>
          <p:cNvSpPr txBox="true"/>
          <p:nvPr/>
        </p:nvSpPr>
        <p:spPr>
          <a:xfrm>
            <a:off x="6053455" y="4447540"/>
            <a:ext cx="7835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0x40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327265" y="4408170"/>
            <a:ext cx="565150" cy="446405"/>
          </a:xfrm>
          <a:prstGeom prst="rect">
            <a:avLst/>
          </a:prstGeom>
          <a:ln w="1905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cxnSp>
        <p:nvCxnSpPr>
          <p:cNvPr id="29" name="Straight Arrow Connector 28"/>
          <p:cNvCxnSpPr>
            <a:stCxn id="27" idx="3"/>
            <a:endCxn id="28" idx="1"/>
          </p:cNvCxnSpPr>
          <p:nvPr/>
        </p:nvCxnSpPr>
        <p:spPr>
          <a:xfrm>
            <a:off x="6837045" y="4631690"/>
            <a:ext cx="4902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29"/>
          <p:cNvSpPr txBox="true"/>
          <p:nvPr/>
        </p:nvSpPr>
        <p:spPr>
          <a:xfrm>
            <a:off x="6053455" y="5045710"/>
            <a:ext cx="7835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0x20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327265" y="5006340"/>
            <a:ext cx="565150" cy="446405"/>
          </a:xfrm>
          <a:prstGeom prst="rect">
            <a:avLst/>
          </a:prstGeom>
          <a:ln w="19050"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cxnSp>
        <p:nvCxnSpPr>
          <p:cNvPr id="32" name="Straight Arrow Connector 31"/>
          <p:cNvCxnSpPr>
            <a:stCxn id="30" idx="3"/>
            <a:endCxn id="31" idx="1"/>
          </p:cNvCxnSpPr>
          <p:nvPr/>
        </p:nvCxnSpPr>
        <p:spPr>
          <a:xfrm>
            <a:off x="6837045" y="5229860"/>
            <a:ext cx="4902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270885" y="254000"/>
            <a:ext cx="1837055" cy="636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270885" y="890270"/>
            <a:ext cx="1837055" cy="636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270885" y="1526540"/>
            <a:ext cx="1837055" cy="636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270885" y="2162810"/>
            <a:ext cx="1837055" cy="636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270885" y="2799080"/>
            <a:ext cx="1837055" cy="636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270885" y="3435350"/>
            <a:ext cx="1837055" cy="636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270885" y="4071620"/>
            <a:ext cx="1837055" cy="636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270885" y="4707890"/>
            <a:ext cx="1837055" cy="636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Text Box 23"/>
          <p:cNvSpPr txBox="true"/>
          <p:nvPr/>
        </p:nvSpPr>
        <p:spPr>
          <a:xfrm>
            <a:off x="6254115" y="5845175"/>
            <a:ext cx="13284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unsorted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072755" y="5805805"/>
            <a:ext cx="565150" cy="446405"/>
          </a:xfrm>
          <a:prstGeom prst="rect">
            <a:avLst/>
          </a:prstGeom>
          <a:ln w="190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cxnSp>
        <p:nvCxnSpPr>
          <p:cNvPr id="35" name="Straight Arrow Connector 34"/>
          <p:cNvCxnSpPr>
            <a:stCxn id="24" idx="3"/>
            <a:endCxn id="25" idx="1"/>
          </p:cNvCxnSpPr>
          <p:nvPr/>
        </p:nvCxnSpPr>
        <p:spPr>
          <a:xfrm>
            <a:off x="7582535" y="6029325"/>
            <a:ext cx="490220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624205" y="1506855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624205" y="1824990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0x21(size)</a:t>
            </a:r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624205" y="2143125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624205" y="2461260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624205" y="254000"/>
            <a:ext cx="1837055" cy="5264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AAAA(0x30)</a:t>
            </a:r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624205" y="780415"/>
            <a:ext cx="1837055" cy="726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AAAA(0x50)</a:t>
            </a:r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624205" y="2779395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12" name="Rectangle 11"/>
          <p:cNvSpPr/>
          <p:nvPr/>
        </p:nvSpPr>
        <p:spPr>
          <a:xfrm>
            <a:off x="624205" y="3097530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13" name="Rectangle 12"/>
          <p:cNvSpPr/>
          <p:nvPr/>
        </p:nvSpPr>
        <p:spPr>
          <a:xfrm>
            <a:off x="624205" y="3415665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FF0000"/>
                </a:solidFill>
              </a:rPr>
              <a:t>0x441(size)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4205" y="3733800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FF0000"/>
                </a:solidFill>
              </a:rPr>
              <a:t>stdout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4205" y="4051935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bk</a:t>
            </a:r>
            <a:endParaRPr lang="en-US" altLang="en-US"/>
          </a:p>
        </p:txBody>
      </p:sp>
      <p:sp>
        <p:nvSpPr>
          <p:cNvPr id="16" name="Rectangle 15"/>
          <p:cNvSpPr/>
          <p:nvPr/>
        </p:nvSpPr>
        <p:spPr>
          <a:xfrm>
            <a:off x="624205" y="4370070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24205" y="4688205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Text Box 25"/>
          <p:cNvSpPr txBox="true"/>
          <p:nvPr/>
        </p:nvSpPr>
        <p:spPr>
          <a:xfrm>
            <a:off x="6527165" y="544195"/>
            <a:ext cx="51663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realloc(1, 0x38, p16(0x5760))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4655" y="1350645"/>
            <a:ext cx="2337435" cy="383857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532765" y="2705100"/>
            <a:ext cx="2047240" cy="2374900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532765" y="1432560"/>
            <a:ext cx="2047240" cy="1346835"/>
          </a:xfrm>
          <a:prstGeom prst="rect">
            <a:avLst/>
          </a:prstGeom>
          <a:noFill/>
          <a:ln w="28575"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20" name="Text Box 19"/>
          <p:cNvSpPr txBox="true"/>
          <p:nvPr/>
        </p:nvSpPr>
        <p:spPr>
          <a:xfrm>
            <a:off x="6053455" y="3865880"/>
            <a:ext cx="7835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0x60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  <p:sp>
        <p:nvSpPr>
          <p:cNvPr id="27" name="Text Box 26"/>
          <p:cNvSpPr txBox="true"/>
          <p:nvPr/>
        </p:nvSpPr>
        <p:spPr>
          <a:xfrm>
            <a:off x="6053455" y="4447540"/>
            <a:ext cx="7835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0x40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  <p:cxnSp>
        <p:nvCxnSpPr>
          <p:cNvPr id="29" name="Straight Arrow Connector 28"/>
          <p:cNvCxnSpPr>
            <a:stCxn id="27" idx="3"/>
            <a:endCxn id="28" idx="1"/>
          </p:cNvCxnSpPr>
          <p:nvPr/>
        </p:nvCxnSpPr>
        <p:spPr>
          <a:xfrm>
            <a:off x="6837045" y="4631690"/>
            <a:ext cx="4902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29"/>
          <p:cNvSpPr txBox="true"/>
          <p:nvPr/>
        </p:nvSpPr>
        <p:spPr>
          <a:xfrm>
            <a:off x="6053455" y="5045710"/>
            <a:ext cx="7835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0x20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327265" y="5006340"/>
            <a:ext cx="565150" cy="446405"/>
          </a:xfrm>
          <a:prstGeom prst="rect">
            <a:avLst/>
          </a:prstGeom>
          <a:ln w="19050"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cxnSp>
        <p:nvCxnSpPr>
          <p:cNvPr id="32" name="Straight Arrow Connector 31"/>
          <p:cNvCxnSpPr>
            <a:stCxn id="30" idx="3"/>
            <a:endCxn id="31" idx="1"/>
          </p:cNvCxnSpPr>
          <p:nvPr/>
        </p:nvCxnSpPr>
        <p:spPr>
          <a:xfrm>
            <a:off x="6837045" y="5229860"/>
            <a:ext cx="4902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270885" y="254000"/>
            <a:ext cx="1837055" cy="636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270885" y="890270"/>
            <a:ext cx="1837055" cy="636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270885" y="1526540"/>
            <a:ext cx="1837055" cy="636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270885" y="2162810"/>
            <a:ext cx="1837055" cy="636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270885" y="2799080"/>
            <a:ext cx="1837055" cy="636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270885" y="3435350"/>
            <a:ext cx="1837055" cy="636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270885" y="4071620"/>
            <a:ext cx="1837055" cy="636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270885" y="4707890"/>
            <a:ext cx="1837055" cy="636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Text Box 23"/>
          <p:cNvSpPr txBox="true"/>
          <p:nvPr/>
        </p:nvSpPr>
        <p:spPr>
          <a:xfrm>
            <a:off x="6254115" y="5845175"/>
            <a:ext cx="13284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unsorted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072755" y="5805805"/>
            <a:ext cx="565150" cy="446405"/>
          </a:xfrm>
          <a:prstGeom prst="rect">
            <a:avLst/>
          </a:prstGeom>
          <a:ln w="190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cxnSp>
        <p:nvCxnSpPr>
          <p:cNvPr id="35" name="Straight Arrow Connector 34"/>
          <p:cNvCxnSpPr>
            <a:stCxn id="24" idx="3"/>
            <a:endCxn id="25" idx="1"/>
          </p:cNvCxnSpPr>
          <p:nvPr/>
        </p:nvCxnSpPr>
        <p:spPr>
          <a:xfrm>
            <a:off x="7582535" y="6029325"/>
            <a:ext cx="490220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true"/>
          <p:nvPr/>
        </p:nvSpPr>
        <p:spPr>
          <a:xfrm>
            <a:off x="6527165" y="1898650"/>
            <a:ext cx="51663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>
                <a:latin typeface="YaHei Consolas Hybrid" panose="020B0509020204020204" charset="-122"/>
                <a:ea typeface="YaHei Consolas Hybrid" panose="020B0509020204020204" charset="-122"/>
                <a:cs typeface="YaHei Consolas Hybrid" panose="020B0509020204020204" charset="-122"/>
              </a:rPr>
              <a:t>PS: 0x</a:t>
            </a:r>
            <a:r>
              <a:rPr lang="en-US">
                <a:latin typeface="YaHei Consolas Hybrid" panose="020B0509020204020204" charset="-122"/>
                <a:ea typeface="YaHei Consolas Hybrid" panose="020B0509020204020204" charset="-122"/>
                <a:cs typeface="YaHei Consolas Hybrid" panose="020B0509020204020204" charset="-122"/>
              </a:rPr>
              <a:t>5760 </a:t>
            </a:r>
            <a:r>
              <a:rPr lang="zh-CN" altLang="en-US">
                <a:latin typeface="YaHei Consolas Hybrid" panose="020B0509020204020204" charset="-122"/>
                <a:ea typeface="YaHei Consolas Hybrid" panose="020B0509020204020204" charset="-122"/>
                <a:cs typeface="YaHei Consolas Hybrid" panose="020B0509020204020204" charset="-122"/>
              </a:rPr>
              <a:t>是暴力破解，每一次可能不一样</a:t>
            </a:r>
            <a:endParaRPr lang="zh-CN" altLang="en-US">
              <a:latin typeface="YaHei Consolas Hybrid" panose="020B0509020204020204" charset="-122"/>
              <a:ea typeface="YaHei Consolas Hybrid" panose="020B0509020204020204" charset="-122"/>
              <a:cs typeface="YaHei Consolas Hybrid" panose="020B0509020204020204" charset="-122"/>
            </a:endParaRPr>
          </a:p>
          <a:p>
            <a:endParaRPr lang="zh-CN" altLang="en-US">
              <a:latin typeface="YaHei Consolas Hybrid" panose="020B0509020204020204" charset="-122"/>
              <a:ea typeface="YaHei Consolas Hybrid" panose="020B0509020204020204" charset="-122"/>
              <a:cs typeface="YaHei Consolas Hybrid" panose="020B0509020204020204" charset="-122"/>
            </a:endParaRPr>
          </a:p>
          <a:p>
            <a:r>
              <a:rPr lang="zh-CN" altLang="en-US">
                <a:latin typeface="YaHei Consolas Hybrid" panose="020B0509020204020204" charset="-122"/>
                <a:ea typeface="YaHei Consolas Hybrid" panose="020B0509020204020204" charset="-122"/>
                <a:cs typeface="YaHei Consolas Hybrid" panose="020B0509020204020204" charset="-122"/>
              </a:rPr>
              <a:t>通过修改</a:t>
            </a:r>
            <a:r>
              <a:rPr lang="en-US" altLang="zh-CN">
                <a:latin typeface="YaHei Consolas Hybrid" panose="020B0509020204020204" charset="-122"/>
                <a:ea typeface="YaHei Consolas Hybrid" panose="020B0509020204020204" charset="-122"/>
                <a:cs typeface="YaHei Consolas Hybrid" panose="020B0509020204020204" charset="-122"/>
              </a:rPr>
              <a:t> FD</a:t>
            </a:r>
            <a:r>
              <a:rPr lang="en-US" altLang="en-US">
                <a:latin typeface="YaHei Consolas Hybrid" panose="020B0509020204020204" charset="-122"/>
                <a:ea typeface="YaHei Consolas Hybrid" panose="020B0509020204020204" charset="-122"/>
                <a:cs typeface="YaHei Consolas Hybrid" panose="020B0509020204020204" charset="-122"/>
              </a:rPr>
              <a:t>, </a:t>
            </a:r>
            <a:r>
              <a:rPr lang="zh-CN" altLang="en-US">
                <a:latin typeface="YaHei Consolas Hybrid" panose="020B0509020204020204" charset="-122"/>
                <a:ea typeface="YaHei Consolas Hybrid" panose="020B0509020204020204" charset="-122"/>
                <a:cs typeface="YaHei Consolas Hybrid" panose="020B0509020204020204" charset="-122"/>
              </a:rPr>
              <a:t>可以将</a:t>
            </a:r>
            <a:r>
              <a:rPr lang="en-US" altLang="zh-CN">
                <a:latin typeface="YaHei Consolas Hybrid" panose="020B0509020204020204" charset="-122"/>
                <a:ea typeface="YaHei Consolas Hybrid" panose="020B0509020204020204" charset="-122"/>
                <a:cs typeface="YaHei Consolas Hybrid" panose="020B0509020204020204" charset="-122"/>
              </a:rPr>
              <a:t> FD </a:t>
            </a:r>
            <a:r>
              <a:rPr lang="zh-CN" altLang="en-US">
                <a:latin typeface="YaHei Consolas Hybrid" panose="020B0509020204020204" charset="-122"/>
                <a:ea typeface="YaHei Consolas Hybrid" panose="020B0509020204020204" charset="-122"/>
                <a:cs typeface="YaHei Consolas Hybrid" panose="020B0509020204020204" charset="-122"/>
              </a:rPr>
              <a:t>指向</a:t>
            </a:r>
            <a:r>
              <a:rPr lang="en-US" altLang="zh-CN">
                <a:latin typeface="YaHei Consolas Hybrid" panose="020B0509020204020204" charset="-122"/>
                <a:ea typeface="YaHei Consolas Hybrid" panose="020B0509020204020204" charset="-122"/>
                <a:cs typeface="YaHei Consolas Hybrid" panose="020B0509020204020204" charset="-122"/>
              </a:rPr>
              <a:t> stdout</a:t>
            </a:r>
            <a:r>
              <a:rPr lang="en-US" altLang="en-US">
                <a:latin typeface="YaHei Consolas Hybrid" panose="020B0509020204020204" charset="-122"/>
                <a:ea typeface="YaHei Consolas Hybrid" panose="020B0509020204020204" charset="-122"/>
                <a:cs typeface="YaHei Consolas Hybrid" panose="020B0509020204020204" charset="-122"/>
              </a:rPr>
              <a:t> </a:t>
            </a:r>
            <a:endParaRPr lang="en-US" altLang="en-US">
              <a:latin typeface="YaHei Consolas Hybrid" panose="020B0509020204020204" charset="-122"/>
              <a:ea typeface="YaHei Consolas Hybrid" panose="020B0509020204020204" charset="-122"/>
              <a:cs typeface="YaHei Consolas Hybrid" panose="020B0509020204020204" charset="-122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27265" y="4408170"/>
            <a:ext cx="565150" cy="446405"/>
          </a:xfrm>
          <a:prstGeom prst="rect">
            <a:avLst/>
          </a:prstGeom>
          <a:ln w="1905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21" name="Rectangle 20"/>
          <p:cNvSpPr/>
          <p:nvPr/>
        </p:nvSpPr>
        <p:spPr>
          <a:xfrm>
            <a:off x="9768205" y="4559935"/>
            <a:ext cx="1387475" cy="1096010"/>
          </a:xfrm>
          <a:prstGeom prst="rect">
            <a:avLst/>
          </a:prstGeom>
          <a:ln w="1905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STDOUT</a:t>
            </a:r>
            <a:endParaRPr lang="en-US" altLang="en-US"/>
          </a:p>
        </p:txBody>
      </p:sp>
      <p:cxnSp>
        <p:nvCxnSpPr>
          <p:cNvPr id="23" name="Straight Arrow Connector 22"/>
          <p:cNvCxnSpPr>
            <a:stCxn id="19" idx="3"/>
            <a:endCxn id="21" idx="1"/>
          </p:cNvCxnSpPr>
          <p:nvPr/>
        </p:nvCxnSpPr>
        <p:spPr>
          <a:xfrm>
            <a:off x="7892415" y="4631690"/>
            <a:ext cx="1875790" cy="476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5" idx="3"/>
            <a:endCxn id="21" idx="1"/>
          </p:cNvCxnSpPr>
          <p:nvPr/>
        </p:nvCxnSpPr>
        <p:spPr>
          <a:xfrm flipV="true">
            <a:off x="8637905" y="5107940"/>
            <a:ext cx="1130300" cy="921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624205" y="1506855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624205" y="1824990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0x21(size)</a:t>
            </a:r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624205" y="2143125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624205" y="2461260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624205" y="254000"/>
            <a:ext cx="1837055" cy="5264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AAAA(0x30)</a:t>
            </a:r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624205" y="780415"/>
            <a:ext cx="1837055" cy="726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AAAA(0x50)</a:t>
            </a:r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624205" y="2779395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12" name="Rectangle 11"/>
          <p:cNvSpPr/>
          <p:nvPr/>
        </p:nvSpPr>
        <p:spPr>
          <a:xfrm>
            <a:off x="624205" y="3097530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13" name="Rectangle 12"/>
          <p:cNvSpPr/>
          <p:nvPr/>
        </p:nvSpPr>
        <p:spPr>
          <a:xfrm>
            <a:off x="624205" y="3415665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FF0000"/>
                </a:solidFill>
              </a:rPr>
              <a:t>0x441(size)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4205" y="3733800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FF0000"/>
                </a:solidFill>
              </a:rPr>
              <a:t>stdout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4205" y="4051935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bk</a:t>
            </a:r>
            <a:endParaRPr lang="en-US" altLang="en-US"/>
          </a:p>
        </p:txBody>
      </p:sp>
      <p:sp>
        <p:nvSpPr>
          <p:cNvPr id="16" name="Rectangle 15"/>
          <p:cNvSpPr/>
          <p:nvPr/>
        </p:nvSpPr>
        <p:spPr>
          <a:xfrm>
            <a:off x="624205" y="4370070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24205" y="4688205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Text Box 25"/>
          <p:cNvSpPr txBox="true"/>
          <p:nvPr/>
        </p:nvSpPr>
        <p:spPr>
          <a:xfrm>
            <a:off x="6527165" y="544195"/>
            <a:ext cx="51663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alloc(0, 0x38, "DDDD")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realloc(0, 0x18, "AAAA")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free(0)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4655" y="1350645"/>
            <a:ext cx="2337435" cy="383857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532765" y="2705100"/>
            <a:ext cx="2047240" cy="2374900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532765" y="1432560"/>
            <a:ext cx="2047240" cy="1346835"/>
          </a:xfrm>
          <a:prstGeom prst="rect">
            <a:avLst/>
          </a:prstGeom>
          <a:noFill/>
          <a:ln w="28575"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20" name="Text Box 19"/>
          <p:cNvSpPr txBox="true"/>
          <p:nvPr/>
        </p:nvSpPr>
        <p:spPr>
          <a:xfrm>
            <a:off x="6053455" y="3865880"/>
            <a:ext cx="7835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0x60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  <p:cxnSp>
        <p:nvCxnSpPr>
          <p:cNvPr id="22" name="Straight Arrow Connector 21"/>
          <p:cNvCxnSpPr>
            <a:stCxn id="20" idx="3"/>
            <a:endCxn id="21" idx="1"/>
          </p:cNvCxnSpPr>
          <p:nvPr/>
        </p:nvCxnSpPr>
        <p:spPr>
          <a:xfrm>
            <a:off x="6837045" y="4050030"/>
            <a:ext cx="4902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6"/>
          <p:cNvSpPr txBox="true"/>
          <p:nvPr/>
        </p:nvSpPr>
        <p:spPr>
          <a:xfrm>
            <a:off x="6053455" y="4447540"/>
            <a:ext cx="7835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0x40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  <p:cxnSp>
        <p:nvCxnSpPr>
          <p:cNvPr id="29" name="Straight Arrow Connector 28"/>
          <p:cNvCxnSpPr>
            <a:stCxn id="27" idx="3"/>
            <a:endCxn id="21" idx="1"/>
          </p:cNvCxnSpPr>
          <p:nvPr/>
        </p:nvCxnSpPr>
        <p:spPr>
          <a:xfrm>
            <a:off x="6837045" y="4631690"/>
            <a:ext cx="2931160" cy="476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29"/>
          <p:cNvSpPr txBox="true"/>
          <p:nvPr/>
        </p:nvSpPr>
        <p:spPr>
          <a:xfrm>
            <a:off x="6053455" y="5045710"/>
            <a:ext cx="7835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0x20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327265" y="5006340"/>
            <a:ext cx="565150" cy="446405"/>
          </a:xfrm>
          <a:prstGeom prst="rect">
            <a:avLst/>
          </a:prstGeom>
          <a:ln w="19050"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cxnSp>
        <p:nvCxnSpPr>
          <p:cNvPr id="32" name="Straight Arrow Connector 31"/>
          <p:cNvCxnSpPr>
            <a:stCxn id="30" idx="3"/>
            <a:endCxn id="31" idx="1"/>
          </p:cNvCxnSpPr>
          <p:nvPr/>
        </p:nvCxnSpPr>
        <p:spPr>
          <a:xfrm>
            <a:off x="6837045" y="5229860"/>
            <a:ext cx="4902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270885" y="254000"/>
            <a:ext cx="1837055" cy="636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270885" y="890270"/>
            <a:ext cx="1837055" cy="636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270885" y="1526540"/>
            <a:ext cx="1837055" cy="636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270885" y="2162810"/>
            <a:ext cx="1837055" cy="636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270885" y="2799080"/>
            <a:ext cx="1837055" cy="636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270885" y="3435350"/>
            <a:ext cx="1837055" cy="636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270885" y="4071620"/>
            <a:ext cx="1837055" cy="636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270885" y="4707890"/>
            <a:ext cx="1837055" cy="636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Text Box 23"/>
          <p:cNvSpPr txBox="true"/>
          <p:nvPr/>
        </p:nvSpPr>
        <p:spPr>
          <a:xfrm>
            <a:off x="6254115" y="5845175"/>
            <a:ext cx="13284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unsorted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072755" y="5805805"/>
            <a:ext cx="565150" cy="446405"/>
          </a:xfrm>
          <a:prstGeom prst="rect">
            <a:avLst/>
          </a:prstGeom>
          <a:ln w="190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cxnSp>
        <p:nvCxnSpPr>
          <p:cNvPr id="35" name="Straight Arrow Connector 34"/>
          <p:cNvCxnSpPr>
            <a:stCxn id="24" idx="3"/>
            <a:endCxn id="25" idx="1"/>
          </p:cNvCxnSpPr>
          <p:nvPr/>
        </p:nvCxnSpPr>
        <p:spPr>
          <a:xfrm>
            <a:off x="7582535" y="6029325"/>
            <a:ext cx="490220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9768205" y="4559935"/>
            <a:ext cx="1387475" cy="1096010"/>
          </a:xfrm>
          <a:prstGeom prst="rect">
            <a:avLst/>
          </a:prstGeom>
          <a:ln w="1905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STDOUT</a:t>
            </a:r>
            <a:endParaRPr lang="en-US" altLang="en-US"/>
          </a:p>
        </p:txBody>
      </p:sp>
      <p:sp>
        <p:nvSpPr>
          <p:cNvPr id="18" name="Rectangle 17"/>
          <p:cNvSpPr/>
          <p:nvPr/>
        </p:nvSpPr>
        <p:spPr>
          <a:xfrm>
            <a:off x="8385175" y="5006975"/>
            <a:ext cx="565150" cy="446405"/>
          </a:xfrm>
          <a:prstGeom prst="rect">
            <a:avLst/>
          </a:prstGeom>
          <a:ln w="19050"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cxnSp>
        <p:nvCxnSpPr>
          <p:cNvPr id="23" name="Straight Arrow Connector 22"/>
          <p:cNvCxnSpPr>
            <a:stCxn id="31" idx="3"/>
            <a:endCxn id="18" idx="1"/>
          </p:cNvCxnSpPr>
          <p:nvPr/>
        </p:nvCxnSpPr>
        <p:spPr>
          <a:xfrm>
            <a:off x="7892415" y="5229860"/>
            <a:ext cx="49276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19" idx="1"/>
          </p:cNvCxnSpPr>
          <p:nvPr/>
        </p:nvCxnSpPr>
        <p:spPr>
          <a:xfrm flipV="true">
            <a:off x="8950325" y="5229860"/>
            <a:ext cx="49276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true">
            <a:off x="8637905" y="5107940"/>
            <a:ext cx="1130300" cy="921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9443085" y="5006340"/>
            <a:ext cx="565150" cy="446405"/>
          </a:xfrm>
          <a:prstGeom prst="rect">
            <a:avLst/>
          </a:prstGeom>
          <a:ln w="19050"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624205" y="1506855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624205" y="1824990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0x21(size)</a:t>
            </a:r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624205" y="2143125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624205" y="2461260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624205" y="254000"/>
            <a:ext cx="1837055" cy="5264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AAAA(0x30)</a:t>
            </a:r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624205" y="780415"/>
            <a:ext cx="1837055" cy="726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AAAA(0x50)</a:t>
            </a:r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624205" y="2779395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12" name="Rectangle 11"/>
          <p:cNvSpPr/>
          <p:nvPr/>
        </p:nvSpPr>
        <p:spPr>
          <a:xfrm>
            <a:off x="624205" y="3097530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13" name="Rectangle 12"/>
          <p:cNvSpPr/>
          <p:nvPr/>
        </p:nvSpPr>
        <p:spPr>
          <a:xfrm>
            <a:off x="624205" y="3415665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FF0000"/>
                </a:solidFill>
              </a:rPr>
              <a:t>0x441(size)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4205" y="3733800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FF0000"/>
                </a:solidFill>
              </a:rPr>
              <a:t>stdout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4205" y="4051935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bk</a:t>
            </a:r>
            <a:endParaRPr lang="en-US" altLang="en-US"/>
          </a:p>
        </p:txBody>
      </p:sp>
      <p:sp>
        <p:nvSpPr>
          <p:cNvPr id="16" name="Rectangle 15"/>
          <p:cNvSpPr/>
          <p:nvPr/>
        </p:nvSpPr>
        <p:spPr>
          <a:xfrm>
            <a:off x="624205" y="4370070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24205" y="4688205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Text Box 25"/>
          <p:cNvSpPr txBox="true"/>
          <p:nvPr/>
        </p:nvSpPr>
        <p:spPr>
          <a:xfrm>
            <a:off x="6527165" y="544195"/>
            <a:ext cx="516636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alloc(0, 0x38)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---&gt; p64(0xfbad1800) + p64(0) * 3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GET STDOUT!!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4655" y="1350645"/>
            <a:ext cx="2337435" cy="383857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532765" y="2705100"/>
            <a:ext cx="2047240" cy="2374900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532765" y="1432560"/>
            <a:ext cx="2047240" cy="1346835"/>
          </a:xfrm>
          <a:prstGeom prst="rect">
            <a:avLst/>
          </a:prstGeom>
          <a:noFill/>
          <a:ln w="28575"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20" name="Text Box 19"/>
          <p:cNvSpPr txBox="true"/>
          <p:nvPr/>
        </p:nvSpPr>
        <p:spPr>
          <a:xfrm>
            <a:off x="6053455" y="3865880"/>
            <a:ext cx="7835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0x60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  <p:cxnSp>
        <p:nvCxnSpPr>
          <p:cNvPr id="22" name="Straight Arrow Connector 21"/>
          <p:cNvCxnSpPr>
            <a:stCxn id="20" idx="3"/>
            <a:endCxn id="21" idx="1"/>
          </p:cNvCxnSpPr>
          <p:nvPr/>
        </p:nvCxnSpPr>
        <p:spPr>
          <a:xfrm>
            <a:off x="6837045" y="4050030"/>
            <a:ext cx="4902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6"/>
          <p:cNvSpPr txBox="true"/>
          <p:nvPr/>
        </p:nvSpPr>
        <p:spPr>
          <a:xfrm>
            <a:off x="6053455" y="4447540"/>
            <a:ext cx="7835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0x40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  <p:sp>
        <p:nvSpPr>
          <p:cNvPr id="30" name="Text Box 29"/>
          <p:cNvSpPr txBox="true"/>
          <p:nvPr/>
        </p:nvSpPr>
        <p:spPr>
          <a:xfrm>
            <a:off x="6053455" y="5045710"/>
            <a:ext cx="7835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0x20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327265" y="5006340"/>
            <a:ext cx="565150" cy="446405"/>
          </a:xfrm>
          <a:prstGeom prst="rect">
            <a:avLst/>
          </a:prstGeom>
          <a:ln w="19050"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cxnSp>
        <p:nvCxnSpPr>
          <p:cNvPr id="32" name="Straight Arrow Connector 31"/>
          <p:cNvCxnSpPr>
            <a:stCxn id="30" idx="3"/>
            <a:endCxn id="31" idx="1"/>
          </p:cNvCxnSpPr>
          <p:nvPr/>
        </p:nvCxnSpPr>
        <p:spPr>
          <a:xfrm>
            <a:off x="6837045" y="5229860"/>
            <a:ext cx="4902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270885" y="254000"/>
            <a:ext cx="1837055" cy="636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270885" y="890270"/>
            <a:ext cx="1837055" cy="636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270885" y="1526540"/>
            <a:ext cx="1837055" cy="636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270885" y="2162810"/>
            <a:ext cx="1837055" cy="636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270885" y="2799080"/>
            <a:ext cx="1837055" cy="636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270885" y="3435350"/>
            <a:ext cx="1837055" cy="636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270885" y="4071620"/>
            <a:ext cx="1837055" cy="636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270885" y="4707890"/>
            <a:ext cx="1837055" cy="636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Text Box 23"/>
          <p:cNvSpPr txBox="true"/>
          <p:nvPr/>
        </p:nvSpPr>
        <p:spPr>
          <a:xfrm>
            <a:off x="6254115" y="5845175"/>
            <a:ext cx="13284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unsorted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072755" y="5805805"/>
            <a:ext cx="565150" cy="446405"/>
          </a:xfrm>
          <a:prstGeom prst="rect">
            <a:avLst/>
          </a:prstGeom>
          <a:ln w="190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cxnSp>
        <p:nvCxnSpPr>
          <p:cNvPr id="35" name="Straight Arrow Connector 34"/>
          <p:cNvCxnSpPr>
            <a:stCxn id="24" idx="3"/>
            <a:endCxn id="25" idx="1"/>
          </p:cNvCxnSpPr>
          <p:nvPr/>
        </p:nvCxnSpPr>
        <p:spPr>
          <a:xfrm>
            <a:off x="7582535" y="6029325"/>
            <a:ext cx="490220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385175" y="5006975"/>
            <a:ext cx="565150" cy="446405"/>
          </a:xfrm>
          <a:prstGeom prst="rect">
            <a:avLst/>
          </a:prstGeom>
          <a:ln w="19050"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cxnSp>
        <p:nvCxnSpPr>
          <p:cNvPr id="23" name="Straight Arrow Connector 22"/>
          <p:cNvCxnSpPr>
            <a:endCxn id="19" idx="1"/>
          </p:cNvCxnSpPr>
          <p:nvPr/>
        </p:nvCxnSpPr>
        <p:spPr>
          <a:xfrm>
            <a:off x="7892415" y="5229860"/>
            <a:ext cx="49276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9443085" y="5006340"/>
            <a:ext cx="565150" cy="446405"/>
          </a:xfrm>
          <a:prstGeom prst="rect">
            <a:avLst/>
          </a:prstGeom>
          <a:ln w="19050"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cxnSp>
        <p:nvCxnSpPr>
          <p:cNvPr id="28" name="Straight Arrow Connector 27"/>
          <p:cNvCxnSpPr/>
          <p:nvPr/>
        </p:nvCxnSpPr>
        <p:spPr>
          <a:xfrm flipV="true">
            <a:off x="8950325" y="5229860"/>
            <a:ext cx="49276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" name="Text Box 25"/>
          <p:cNvSpPr txBox="true"/>
          <p:nvPr/>
        </p:nvSpPr>
        <p:spPr>
          <a:xfrm>
            <a:off x="884555" y="829310"/>
            <a:ext cx="87750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">
                <a:latin typeface="YaHei Consolas Hybrid" panose="020B0509020204020204" charset="-122"/>
                <a:ea typeface="YaHei Consolas Hybrid" panose="020B0509020204020204" charset="-122"/>
                <a:cs typeface="Source Code Pro" panose="020B0509030403020204" charset="0"/>
              </a:rPr>
              <a:t>这样修改</a:t>
            </a:r>
            <a:r>
              <a:rPr lang="en-US" altLang="zh-CN">
                <a:latin typeface="YaHei Consolas Hybrid" panose="020B0509020204020204" charset="-122"/>
                <a:ea typeface="YaHei Consolas Hybrid" panose="020B0509020204020204" charset="-122"/>
                <a:cs typeface="Source Code Pro" panose="020B0509030403020204" charset="0"/>
              </a:rPr>
              <a:t> STDOUT </a:t>
            </a:r>
            <a:r>
              <a:rPr lang="zh-CN" altLang="en-US">
                <a:latin typeface="YaHei Consolas Hybrid" panose="020B0509020204020204" charset="-122"/>
                <a:ea typeface="YaHei Consolas Hybrid" panose="020B0509020204020204" charset="-122"/>
                <a:cs typeface="Source Code Pro" panose="020B0509030403020204" charset="0"/>
              </a:rPr>
              <a:t>会输出</a:t>
            </a:r>
            <a:r>
              <a:rPr lang="en-US" altLang="zh-CN">
                <a:latin typeface="YaHei Consolas Hybrid" panose="020B0509020204020204" charset="-122"/>
                <a:ea typeface="YaHei Consolas Hybrid" panose="020B0509020204020204" charset="-122"/>
                <a:cs typeface="Source Code Pro" panose="020B0509030403020204" charset="0"/>
              </a:rPr>
              <a:t> Libc </a:t>
            </a:r>
            <a:r>
              <a:rPr lang="zh-CN" altLang="en-US">
                <a:latin typeface="YaHei Consolas Hybrid" panose="020B0509020204020204" charset="-122"/>
                <a:ea typeface="YaHei Consolas Hybrid" panose="020B0509020204020204" charset="-122"/>
                <a:cs typeface="Source Code Pro" panose="020B0509030403020204" charset="0"/>
              </a:rPr>
              <a:t>的相关内容，我们得到了　</a:t>
            </a:r>
            <a:r>
              <a:rPr lang="en-US" altLang="zh-CN">
                <a:latin typeface="YaHei Consolas Hybrid" panose="020B0509020204020204" charset="-122"/>
                <a:ea typeface="YaHei Consolas Hybrid" panose="020B0509020204020204" charset="-122"/>
                <a:cs typeface="Source Code Pro" panose="020B0509030403020204" charset="0"/>
              </a:rPr>
              <a:t>Libc</a:t>
            </a:r>
            <a:r>
              <a:rPr lang="zh-CN" altLang="en-US">
                <a:latin typeface="YaHei Consolas Hybrid" panose="020B0509020204020204" charset="-122"/>
                <a:ea typeface="YaHei Consolas Hybrid" panose="020B0509020204020204" charset="-122"/>
                <a:cs typeface="Source Code Pro" panose="020B0509030403020204" charset="0"/>
              </a:rPr>
              <a:t>，接下来怎么做？</a:t>
            </a:r>
            <a:endParaRPr lang="zh-CN" altLang="en-US">
              <a:latin typeface="YaHei Consolas Hybrid" panose="020B0509020204020204" charset="-122"/>
              <a:ea typeface="YaHei Consolas Hybrid" panose="020B0509020204020204" charset="-122"/>
              <a:cs typeface="Source Code Pro" panose="020B0509030403020204" charset="0"/>
            </a:endParaRPr>
          </a:p>
          <a:p>
            <a:endParaRPr lang="zh-CN" altLang="en-US">
              <a:latin typeface="YaHei Consolas Hybrid" panose="020B0509020204020204" charset="-122"/>
              <a:ea typeface="YaHei Consolas Hybrid" panose="020B0509020204020204" charset="-122"/>
              <a:cs typeface="Source Code Pro" panose="020B0509030403020204" charset="0"/>
            </a:endParaRPr>
          </a:p>
          <a:p>
            <a:endParaRPr lang="zh-CN" altLang="en-US">
              <a:latin typeface="YaHei Consolas Hybrid" panose="020B0509020204020204" charset="-122"/>
              <a:ea typeface="YaHei Consolas Hybrid" panose="020B0509020204020204" charset="-122"/>
              <a:cs typeface="Source Code Pro" panose="020B0509030403020204" charset="0"/>
            </a:endParaRPr>
          </a:p>
          <a:p>
            <a:r>
              <a:rPr lang="zh-CN" altLang="en-US">
                <a:latin typeface="YaHei Consolas Hybrid" panose="020B0509020204020204" charset="-122"/>
                <a:ea typeface="YaHei Consolas Hybrid" panose="020B0509020204020204" charset="-122"/>
                <a:cs typeface="Source Code Pro" panose="020B0509030403020204" charset="0"/>
              </a:rPr>
              <a:t>首先尝试：</a:t>
            </a:r>
            <a:r>
              <a:rPr lang="en-US" altLang="zh-CN">
                <a:latin typeface="YaHei Consolas Hybrid" panose="020B0509020204020204" charset="-122"/>
                <a:ea typeface="YaHei Consolas Hybrid" panose="020B0509020204020204" charset="-122"/>
                <a:cs typeface="Source Code Pro" panose="020B0509030403020204" charset="0"/>
              </a:rPr>
              <a:t>One</a:t>
            </a:r>
            <a:r>
              <a:rPr lang="" altLang="en-US">
                <a:latin typeface="YaHei Consolas Hybrid" panose="020B0509020204020204" charset="-122"/>
                <a:ea typeface="YaHei Consolas Hybrid" panose="020B0509020204020204" charset="-122"/>
                <a:cs typeface="Source Code Pro" panose="020B0509030403020204" charset="0"/>
              </a:rPr>
              <a:t>_gadget</a:t>
            </a:r>
            <a:endParaRPr lang="" altLang="en-US">
              <a:latin typeface="YaHei Consolas Hybrid" panose="020B0509020204020204" charset="-122"/>
              <a:ea typeface="YaHei Consolas Hybrid" panose="020B0509020204020204" charset="-122"/>
              <a:cs typeface="Source Code Pro" panose="020B0509030403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624205" y="1506855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4205" y="1824990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4205" y="2143125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4205" y="2461260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4205" y="254000"/>
            <a:ext cx="1837055" cy="5264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AAAA(0x30)</a:t>
            </a:r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624205" y="780415"/>
            <a:ext cx="1837055" cy="726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AAAA(0x50)</a:t>
            </a:r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624205" y="2779395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24205" y="3097530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24205" y="3415665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24205" y="3733800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24205" y="4051935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24205" y="4370070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24205" y="4688205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24205" y="5006340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4205" y="5324475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24205" y="5642610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24205" y="5960745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24205" y="6278880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true"/>
          <p:nvPr/>
        </p:nvSpPr>
        <p:spPr>
          <a:xfrm>
            <a:off x="6527165" y="544195"/>
            <a:ext cx="38309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latin typeface="Source Code Pro" panose="020B0509030403020204" charset="0"/>
                <a:cs typeface="Source Code Pro" panose="020B0509030403020204" charset="0"/>
              </a:rPr>
              <a:t>alloc(0, 0x58, "AAAA")</a:t>
            </a:r>
            <a:endParaRPr lang="en-US">
              <a:latin typeface="Source Code Pro" panose="020B0509030403020204" charset="0"/>
              <a:cs typeface="Source Code Pro" panose="020B0509030403020204" charset="0"/>
            </a:endParaRPr>
          </a:p>
          <a:p>
            <a:r>
              <a:rPr lang="en-US">
                <a:latin typeface="Source Code Pro" panose="020B0509030403020204" charset="0"/>
                <a:cs typeface="Source Code Pro" panose="020B0509030403020204" charset="0"/>
              </a:rPr>
              <a:t>realloc(0, 0, "")</a:t>
            </a:r>
            <a:endParaRPr 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624205" y="1506855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624205" y="1824990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0x61(size)</a:t>
            </a:r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624205" y="2143125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624205" y="2461260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624205" y="254000"/>
            <a:ext cx="1837055" cy="5264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AAAA(0x30)</a:t>
            </a:r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624205" y="780415"/>
            <a:ext cx="1837055" cy="726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AAAA(0x50)</a:t>
            </a:r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624205" y="2779395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24205" y="3097530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24205" y="3415665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24205" y="3733800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24205" y="4051935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24205" y="4370070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24205" y="4688205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Text Box 25"/>
          <p:cNvSpPr txBox="true"/>
          <p:nvPr/>
        </p:nvSpPr>
        <p:spPr>
          <a:xfrm>
            <a:off x="6527165" y="544195"/>
            <a:ext cx="38309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latin typeface="Source Code Pro" panose="020B0509030403020204" charset="0"/>
                <a:cs typeface="Source Code Pro" panose="020B0509030403020204" charset="0"/>
              </a:rPr>
              <a:t>alloc(0, 0x58, "AAAA")</a:t>
            </a:r>
            <a:endParaRPr lang="en-US">
              <a:latin typeface="Source Code Pro" panose="020B0509030403020204" charset="0"/>
              <a:cs typeface="Source Code Pro" panose="020B0509030403020204" charset="0"/>
            </a:endParaRPr>
          </a:p>
          <a:p>
            <a:r>
              <a:rPr lang="en-US">
                <a:latin typeface="Source Code Pro" panose="020B0509030403020204" charset="0"/>
                <a:cs typeface="Source Code Pro" panose="020B0509030403020204" charset="0"/>
              </a:rPr>
              <a:t>realloc(0, 0, "")</a:t>
            </a:r>
            <a:endParaRPr 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4655" y="1350645"/>
            <a:ext cx="2337435" cy="383857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4" name="Text Box 3"/>
          <p:cNvSpPr txBox="true"/>
          <p:nvPr/>
        </p:nvSpPr>
        <p:spPr>
          <a:xfrm>
            <a:off x="6053455" y="3865880"/>
            <a:ext cx="7835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0x60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327265" y="3826510"/>
            <a:ext cx="565150" cy="44640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 sz="1200" b="1">
              <a:latin typeface="WenQuanYi Micro Hei Mono" panose="020B0606030804020204" charset="-122"/>
              <a:ea typeface="WenQuanYi Micro Hei Mono" panose="020B0606030804020204" charset="-122"/>
              <a:cs typeface="Source Code Pro" panose="020B0509030403020204" charset="0"/>
            </a:endParaRPr>
          </a:p>
        </p:txBody>
      </p:sp>
      <p:cxnSp>
        <p:nvCxnSpPr>
          <p:cNvPr id="21" name="Straight Arrow Connector 20"/>
          <p:cNvCxnSpPr>
            <a:stCxn id="4" idx="3"/>
            <a:endCxn id="20" idx="1"/>
          </p:cNvCxnSpPr>
          <p:nvPr/>
        </p:nvCxnSpPr>
        <p:spPr>
          <a:xfrm>
            <a:off x="6837045" y="4050030"/>
            <a:ext cx="4902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624205" y="1506855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624205" y="1824990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0x61(size)</a:t>
            </a:r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624205" y="2143125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624205" y="2461260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624205" y="254000"/>
            <a:ext cx="1837055" cy="5264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AAAA(0x30)</a:t>
            </a:r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624205" y="780415"/>
            <a:ext cx="1837055" cy="726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AAAA(0x50)</a:t>
            </a:r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624205" y="2779395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24205" y="3097530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24205" y="3415665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24205" y="3733800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24205" y="4051935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24205" y="4370070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24205" y="4688205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14655" y="1350645"/>
            <a:ext cx="2337435" cy="383857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2" name="Text Box 1"/>
          <p:cNvSpPr txBox="true"/>
          <p:nvPr/>
        </p:nvSpPr>
        <p:spPr>
          <a:xfrm>
            <a:off x="6527165" y="544195"/>
            <a:ext cx="38309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latin typeface="Source Code Pro" panose="020B0509030403020204" charset="0"/>
                <a:cs typeface="Source Code Pro" panose="020B0509030403020204" charset="0"/>
              </a:rPr>
              <a:t>realloc(0, 0x18, "BBBB")</a:t>
            </a:r>
            <a:endParaRPr 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  <p:sp>
        <p:nvSpPr>
          <p:cNvPr id="18" name="Text Box 17"/>
          <p:cNvSpPr txBox="true"/>
          <p:nvPr/>
        </p:nvSpPr>
        <p:spPr>
          <a:xfrm>
            <a:off x="6053455" y="3865880"/>
            <a:ext cx="7835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0x60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27265" y="3826510"/>
            <a:ext cx="565150" cy="44640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cxnSp>
        <p:nvCxnSpPr>
          <p:cNvPr id="22" name="Straight Arrow Connector 21"/>
          <p:cNvCxnSpPr>
            <a:stCxn id="18" idx="3"/>
            <a:endCxn id="19" idx="1"/>
          </p:cNvCxnSpPr>
          <p:nvPr/>
        </p:nvCxnSpPr>
        <p:spPr>
          <a:xfrm>
            <a:off x="6837045" y="4050030"/>
            <a:ext cx="4902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624205" y="1506855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624205" y="1824990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0x21(size)</a:t>
            </a:r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624205" y="2143125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BBBB</a:t>
            </a:r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624205" y="2461260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624205" y="254000"/>
            <a:ext cx="1837055" cy="5264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AAAA(0x30)</a:t>
            </a:r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624205" y="780415"/>
            <a:ext cx="1837055" cy="726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AAAA(0x50)</a:t>
            </a:r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624205" y="2779395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12" name="Rectangle 11"/>
          <p:cNvSpPr/>
          <p:nvPr/>
        </p:nvSpPr>
        <p:spPr>
          <a:xfrm>
            <a:off x="624205" y="3097530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13" name="Rectangle 12"/>
          <p:cNvSpPr/>
          <p:nvPr/>
        </p:nvSpPr>
        <p:spPr>
          <a:xfrm>
            <a:off x="624205" y="3415665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0x41(size)</a:t>
            </a:r>
            <a:endParaRPr lang="en-US" altLang="en-US"/>
          </a:p>
        </p:txBody>
      </p:sp>
      <p:sp>
        <p:nvSpPr>
          <p:cNvPr id="14" name="Rectangle 13"/>
          <p:cNvSpPr/>
          <p:nvPr/>
        </p:nvSpPr>
        <p:spPr>
          <a:xfrm>
            <a:off x="624205" y="3733800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24205" y="4051935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24205" y="4370070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24205" y="4688205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Text Box 25"/>
          <p:cNvSpPr txBox="true"/>
          <p:nvPr/>
        </p:nvSpPr>
        <p:spPr>
          <a:xfrm>
            <a:off x="6527165" y="544195"/>
            <a:ext cx="38309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latin typeface="Source Code Pro" panose="020B0509030403020204" charset="0"/>
                <a:cs typeface="Source Code Pro" panose="020B0509030403020204" charset="0"/>
              </a:rPr>
              <a:t>realloc(0, 0x18, "BBBB")</a:t>
            </a:r>
            <a:endParaRPr 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4655" y="1350645"/>
            <a:ext cx="2337435" cy="383857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532765" y="2705100"/>
            <a:ext cx="2047240" cy="2374900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20" name="Text Box 19"/>
          <p:cNvSpPr txBox="true"/>
          <p:nvPr/>
        </p:nvSpPr>
        <p:spPr>
          <a:xfrm>
            <a:off x="6053455" y="3865880"/>
            <a:ext cx="7835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0x60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27265" y="3826510"/>
            <a:ext cx="565150" cy="44640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cxnSp>
        <p:nvCxnSpPr>
          <p:cNvPr id="22" name="Straight Arrow Connector 21"/>
          <p:cNvCxnSpPr>
            <a:stCxn id="20" idx="3"/>
            <a:endCxn id="21" idx="1"/>
          </p:cNvCxnSpPr>
          <p:nvPr/>
        </p:nvCxnSpPr>
        <p:spPr>
          <a:xfrm>
            <a:off x="6837045" y="4050030"/>
            <a:ext cx="4902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6"/>
          <p:cNvSpPr txBox="true"/>
          <p:nvPr/>
        </p:nvSpPr>
        <p:spPr>
          <a:xfrm>
            <a:off x="6053455" y="4447540"/>
            <a:ext cx="7835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0x40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327265" y="4408170"/>
            <a:ext cx="565150" cy="446405"/>
          </a:xfrm>
          <a:prstGeom prst="rect">
            <a:avLst/>
          </a:prstGeom>
          <a:ln w="1905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cxnSp>
        <p:nvCxnSpPr>
          <p:cNvPr id="29" name="Straight Arrow Connector 28"/>
          <p:cNvCxnSpPr>
            <a:stCxn id="27" idx="3"/>
            <a:endCxn id="28" idx="1"/>
          </p:cNvCxnSpPr>
          <p:nvPr/>
        </p:nvCxnSpPr>
        <p:spPr>
          <a:xfrm>
            <a:off x="6837045" y="4631690"/>
            <a:ext cx="4902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624205" y="1506855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624205" y="1824990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0x21(size)</a:t>
            </a:r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624205" y="2143125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BBBB</a:t>
            </a:r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624205" y="2461260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624205" y="254000"/>
            <a:ext cx="1837055" cy="5264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AAAA(0x30)</a:t>
            </a:r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624205" y="780415"/>
            <a:ext cx="1837055" cy="726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AAAA(0x50)</a:t>
            </a:r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624205" y="2779395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12" name="Rectangle 11"/>
          <p:cNvSpPr/>
          <p:nvPr/>
        </p:nvSpPr>
        <p:spPr>
          <a:xfrm>
            <a:off x="624205" y="3097530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13" name="Rectangle 12"/>
          <p:cNvSpPr/>
          <p:nvPr/>
        </p:nvSpPr>
        <p:spPr>
          <a:xfrm>
            <a:off x="624205" y="3415665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0x41(size)</a:t>
            </a:r>
            <a:endParaRPr lang="en-US" altLang="en-US"/>
          </a:p>
        </p:txBody>
      </p:sp>
      <p:sp>
        <p:nvSpPr>
          <p:cNvPr id="14" name="Rectangle 13"/>
          <p:cNvSpPr/>
          <p:nvPr/>
        </p:nvSpPr>
        <p:spPr>
          <a:xfrm>
            <a:off x="624205" y="3733800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24205" y="4051935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24205" y="4370070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24205" y="4688205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14655" y="1350645"/>
            <a:ext cx="2337435" cy="383857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532765" y="2705100"/>
            <a:ext cx="2047240" cy="2374900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20" name="Text Box 19"/>
          <p:cNvSpPr txBox="true"/>
          <p:nvPr/>
        </p:nvSpPr>
        <p:spPr>
          <a:xfrm>
            <a:off x="6053455" y="3865880"/>
            <a:ext cx="7835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0x60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27265" y="3826510"/>
            <a:ext cx="565150" cy="44640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cxnSp>
        <p:nvCxnSpPr>
          <p:cNvPr id="22" name="Straight Arrow Connector 21"/>
          <p:cNvCxnSpPr>
            <a:stCxn id="20" idx="3"/>
            <a:endCxn id="21" idx="1"/>
          </p:cNvCxnSpPr>
          <p:nvPr/>
        </p:nvCxnSpPr>
        <p:spPr>
          <a:xfrm>
            <a:off x="6837045" y="4050030"/>
            <a:ext cx="4902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6"/>
          <p:cNvSpPr txBox="true"/>
          <p:nvPr/>
        </p:nvSpPr>
        <p:spPr>
          <a:xfrm>
            <a:off x="6053455" y="4447540"/>
            <a:ext cx="7835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0x40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327265" y="4408170"/>
            <a:ext cx="565150" cy="446405"/>
          </a:xfrm>
          <a:prstGeom prst="rect">
            <a:avLst/>
          </a:prstGeom>
          <a:ln w="1905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cxnSp>
        <p:nvCxnSpPr>
          <p:cNvPr id="29" name="Straight Arrow Connector 28"/>
          <p:cNvCxnSpPr>
            <a:stCxn id="27" idx="3"/>
            <a:endCxn id="28" idx="1"/>
          </p:cNvCxnSpPr>
          <p:nvPr/>
        </p:nvCxnSpPr>
        <p:spPr>
          <a:xfrm>
            <a:off x="6837045" y="4631690"/>
            <a:ext cx="4902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true"/>
          <p:nvPr/>
        </p:nvSpPr>
        <p:spPr>
          <a:xfrm>
            <a:off x="6527165" y="544195"/>
            <a:ext cx="38309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free(0)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624205" y="1506855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624205" y="1824990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0x21(size)</a:t>
            </a:r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624205" y="2143125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624205" y="2461260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624205" y="254000"/>
            <a:ext cx="1837055" cy="5264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AAAA(0x30)</a:t>
            </a:r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624205" y="780415"/>
            <a:ext cx="1837055" cy="726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AAAA(0x50)</a:t>
            </a:r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624205" y="2779395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12" name="Rectangle 11"/>
          <p:cNvSpPr/>
          <p:nvPr/>
        </p:nvSpPr>
        <p:spPr>
          <a:xfrm>
            <a:off x="624205" y="3097530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13" name="Rectangle 12"/>
          <p:cNvSpPr/>
          <p:nvPr/>
        </p:nvSpPr>
        <p:spPr>
          <a:xfrm>
            <a:off x="624205" y="3415665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0x41(size)</a:t>
            </a:r>
            <a:endParaRPr lang="en-US" altLang="en-US"/>
          </a:p>
        </p:txBody>
      </p:sp>
      <p:sp>
        <p:nvSpPr>
          <p:cNvPr id="14" name="Rectangle 13"/>
          <p:cNvSpPr/>
          <p:nvPr/>
        </p:nvSpPr>
        <p:spPr>
          <a:xfrm>
            <a:off x="624205" y="3733800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24205" y="4051935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24205" y="4370070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24205" y="4688205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Text Box 25"/>
          <p:cNvSpPr txBox="true"/>
          <p:nvPr/>
        </p:nvSpPr>
        <p:spPr>
          <a:xfrm>
            <a:off x="6527165" y="544195"/>
            <a:ext cx="38309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free(0)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4655" y="1350645"/>
            <a:ext cx="2337435" cy="383857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532765" y="2705100"/>
            <a:ext cx="2047240" cy="2374900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532765" y="1432560"/>
            <a:ext cx="2047240" cy="1346835"/>
          </a:xfrm>
          <a:prstGeom prst="rect">
            <a:avLst/>
          </a:prstGeom>
          <a:noFill/>
          <a:ln w="28575"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20" name="Text Box 19"/>
          <p:cNvSpPr txBox="true"/>
          <p:nvPr/>
        </p:nvSpPr>
        <p:spPr>
          <a:xfrm>
            <a:off x="6053455" y="3865880"/>
            <a:ext cx="7835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0x60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27265" y="3826510"/>
            <a:ext cx="565150" cy="44640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cxnSp>
        <p:nvCxnSpPr>
          <p:cNvPr id="22" name="Straight Arrow Connector 21"/>
          <p:cNvCxnSpPr>
            <a:stCxn id="20" idx="3"/>
            <a:endCxn id="21" idx="1"/>
          </p:cNvCxnSpPr>
          <p:nvPr/>
        </p:nvCxnSpPr>
        <p:spPr>
          <a:xfrm>
            <a:off x="6837045" y="4050030"/>
            <a:ext cx="4902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6"/>
          <p:cNvSpPr txBox="true"/>
          <p:nvPr/>
        </p:nvSpPr>
        <p:spPr>
          <a:xfrm>
            <a:off x="6053455" y="4447540"/>
            <a:ext cx="7835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0x40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327265" y="4408170"/>
            <a:ext cx="565150" cy="446405"/>
          </a:xfrm>
          <a:prstGeom prst="rect">
            <a:avLst/>
          </a:prstGeom>
          <a:ln w="1905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cxnSp>
        <p:nvCxnSpPr>
          <p:cNvPr id="29" name="Straight Arrow Connector 28"/>
          <p:cNvCxnSpPr>
            <a:stCxn id="27" idx="3"/>
            <a:endCxn id="28" idx="1"/>
          </p:cNvCxnSpPr>
          <p:nvPr/>
        </p:nvCxnSpPr>
        <p:spPr>
          <a:xfrm>
            <a:off x="6837045" y="4631690"/>
            <a:ext cx="4902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29"/>
          <p:cNvSpPr txBox="true"/>
          <p:nvPr/>
        </p:nvSpPr>
        <p:spPr>
          <a:xfrm>
            <a:off x="6053455" y="5045710"/>
            <a:ext cx="7835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0x20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327265" y="5006340"/>
            <a:ext cx="565150" cy="446405"/>
          </a:xfrm>
          <a:prstGeom prst="rect">
            <a:avLst/>
          </a:prstGeom>
          <a:ln w="19050"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cxnSp>
        <p:nvCxnSpPr>
          <p:cNvPr id="32" name="Straight Arrow Connector 31"/>
          <p:cNvCxnSpPr>
            <a:stCxn id="30" idx="3"/>
            <a:endCxn id="31" idx="1"/>
          </p:cNvCxnSpPr>
          <p:nvPr/>
        </p:nvCxnSpPr>
        <p:spPr>
          <a:xfrm>
            <a:off x="6837045" y="5229860"/>
            <a:ext cx="4902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624205" y="1506855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624205" y="1824990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0x21(size)</a:t>
            </a:r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624205" y="2143125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624205" y="2461260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624205" y="254000"/>
            <a:ext cx="1837055" cy="5264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AAAA(0x30)</a:t>
            </a:r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624205" y="780415"/>
            <a:ext cx="1837055" cy="726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AAAA(0x50)</a:t>
            </a:r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624205" y="2779395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12" name="Rectangle 11"/>
          <p:cNvSpPr/>
          <p:nvPr/>
        </p:nvSpPr>
        <p:spPr>
          <a:xfrm>
            <a:off x="624205" y="3097530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13" name="Rectangle 12"/>
          <p:cNvSpPr/>
          <p:nvPr/>
        </p:nvSpPr>
        <p:spPr>
          <a:xfrm>
            <a:off x="624205" y="3415665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0x41(size)</a:t>
            </a:r>
            <a:endParaRPr lang="en-US" altLang="en-US"/>
          </a:p>
        </p:txBody>
      </p:sp>
      <p:sp>
        <p:nvSpPr>
          <p:cNvPr id="14" name="Rectangle 13"/>
          <p:cNvSpPr/>
          <p:nvPr/>
        </p:nvSpPr>
        <p:spPr>
          <a:xfrm>
            <a:off x="624205" y="3733800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24205" y="4051935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24205" y="4370070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24205" y="4688205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14655" y="1350645"/>
            <a:ext cx="2337435" cy="383857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532765" y="2705100"/>
            <a:ext cx="2047240" cy="2374900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532765" y="1432560"/>
            <a:ext cx="2047240" cy="1346835"/>
          </a:xfrm>
          <a:prstGeom prst="rect">
            <a:avLst/>
          </a:prstGeom>
          <a:noFill/>
          <a:ln w="28575"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20" name="Text Box 19"/>
          <p:cNvSpPr txBox="true"/>
          <p:nvPr/>
        </p:nvSpPr>
        <p:spPr>
          <a:xfrm>
            <a:off x="6053455" y="3865880"/>
            <a:ext cx="7835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0x60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27265" y="3826510"/>
            <a:ext cx="565150" cy="44640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cxnSp>
        <p:nvCxnSpPr>
          <p:cNvPr id="22" name="Straight Arrow Connector 21"/>
          <p:cNvCxnSpPr>
            <a:stCxn id="20" idx="3"/>
            <a:endCxn id="21" idx="1"/>
          </p:cNvCxnSpPr>
          <p:nvPr/>
        </p:nvCxnSpPr>
        <p:spPr>
          <a:xfrm>
            <a:off x="6837045" y="4050030"/>
            <a:ext cx="4902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6"/>
          <p:cNvSpPr txBox="true"/>
          <p:nvPr/>
        </p:nvSpPr>
        <p:spPr>
          <a:xfrm>
            <a:off x="6053455" y="4447540"/>
            <a:ext cx="7835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0x40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327265" y="4408170"/>
            <a:ext cx="565150" cy="446405"/>
          </a:xfrm>
          <a:prstGeom prst="rect">
            <a:avLst/>
          </a:prstGeom>
          <a:ln w="1905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cxnSp>
        <p:nvCxnSpPr>
          <p:cNvPr id="29" name="Straight Arrow Connector 28"/>
          <p:cNvCxnSpPr>
            <a:stCxn id="27" idx="3"/>
            <a:endCxn id="28" idx="1"/>
          </p:cNvCxnSpPr>
          <p:nvPr/>
        </p:nvCxnSpPr>
        <p:spPr>
          <a:xfrm>
            <a:off x="6837045" y="4631690"/>
            <a:ext cx="4902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29"/>
          <p:cNvSpPr txBox="true"/>
          <p:nvPr/>
        </p:nvSpPr>
        <p:spPr>
          <a:xfrm>
            <a:off x="6053455" y="5045710"/>
            <a:ext cx="7835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0x20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327265" y="5006340"/>
            <a:ext cx="565150" cy="446405"/>
          </a:xfrm>
          <a:prstGeom prst="rect">
            <a:avLst/>
          </a:prstGeom>
          <a:ln w="19050"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cxnSp>
        <p:nvCxnSpPr>
          <p:cNvPr id="32" name="Straight Arrow Connector 31"/>
          <p:cNvCxnSpPr>
            <a:stCxn id="30" idx="3"/>
            <a:endCxn id="31" idx="1"/>
          </p:cNvCxnSpPr>
          <p:nvPr/>
        </p:nvCxnSpPr>
        <p:spPr>
          <a:xfrm>
            <a:off x="6837045" y="5229860"/>
            <a:ext cx="4902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true"/>
          <p:nvPr/>
        </p:nvSpPr>
        <p:spPr>
          <a:xfrm>
            <a:off x="6527165" y="544195"/>
            <a:ext cx="443992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b="1">
                <a:latin typeface="Source Code Pro" panose="020B0509030403020204" charset="0"/>
                <a:cs typeface="Source Code Pro" panose="020B0509030403020204" charset="0"/>
              </a:rPr>
              <a:t># target: double free ~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alloc(0, 0x38, "AAAA")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realloc(0, 0, "")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alloc(1, 0x38, "BBBB")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free(0)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realloc(1, 0x38, "B" * 0x10)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free(1)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624205" y="1506855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624205" y="1824990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0x21(size)</a:t>
            </a:r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624205" y="2143125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624205" y="2461260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624205" y="254000"/>
            <a:ext cx="1837055" cy="5264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AAAA(0x30)</a:t>
            </a:r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624205" y="780415"/>
            <a:ext cx="1837055" cy="726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AAAA(0x50)</a:t>
            </a:r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624205" y="2779395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12" name="Rectangle 11"/>
          <p:cNvSpPr/>
          <p:nvPr/>
        </p:nvSpPr>
        <p:spPr>
          <a:xfrm>
            <a:off x="624205" y="3097530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13" name="Rectangle 12"/>
          <p:cNvSpPr/>
          <p:nvPr/>
        </p:nvSpPr>
        <p:spPr>
          <a:xfrm>
            <a:off x="624205" y="3415665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0x41(size)</a:t>
            </a:r>
            <a:endParaRPr lang="en-US" altLang="en-US"/>
          </a:p>
        </p:txBody>
      </p:sp>
      <p:sp>
        <p:nvSpPr>
          <p:cNvPr id="14" name="Rectangle 13"/>
          <p:cNvSpPr/>
          <p:nvPr/>
        </p:nvSpPr>
        <p:spPr>
          <a:xfrm>
            <a:off x="624205" y="3733800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24205" y="4051935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24205" y="4370070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24205" y="4688205"/>
            <a:ext cx="1837055" cy="318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Text Box 25"/>
          <p:cNvSpPr txBox="true"/>
          <p:nvPr/>
        </p:nvSpPr>
        <p:spPr>
          <a:xfrm>
            <a:off x="6527165" y="544195"/>
            <a:ext cx="443992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b="1">
                <a:latin typeface="Source Code Pro" panose="020B0509030403020204" charset="0"/>
                <a:cs typeface="Source Code Pro" panose="020B0509030403020204" charset="0"/>
              </a:rPr>
              <a:t># target: double free ~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alloc(0, 0x38, "AAAA")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realloc(0, 0, "")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alloc(1, 0x38, "BBBB")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free(0)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realloc(1, 0x38, "B" * 0x10)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free(1)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4655" y="1350645"/>
            <a:ext cx="2337435" cy="383857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532765" y="2705100"/>
            <a:ext cx="2047240" cy="2374900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532765" y="1432560"/>
            <a:ext cx="2047240" cy="1346835"/>
          </a:xfrm>
          <a:prstGeom prst="rect">
            <a:avLst/>
          </a:prstGeom>
          <a:noFill/>
          <a:ln w="28575"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20" name="Text Box 19"/>
          <p:cNvSpPr txBox="true"/>
          <p:nvPr/>
        </p:nvSpPr>
        <p:spPr>
          <a:xfrm>
            <a:off x="6053455" y="3865880"/>
            <a:ext cx="7835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0x60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27265" y="3826510"/>
            <a:ext cx="565150" cy="44640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cxnSp>
        <p:nvCxnSpPr>
          <p:cNvPr id="22" name="Straight Arrow Connector 21"/>
          <p:cNvCxnSpPr>
            <a:stCxn id="20" idx="3"/>
            <a:endCxn id="21" idx="1"/>
          </p:cNvCxnSpPr>
          <p:nvPr/>
        </p:nvCxnSpPr>
        <p:spPr>
          <a:xfrm>
            <a:off x="6837045" y="4050030"/>
            <a:ext cx="4902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6"/>
          <p:cNvSpPr txBox="true"/>
          <p:nvPr/>
        </p:nvSpPr>
        <p:spPr>
          <a:xfrm>
            <a:off x="6053455" y="4447540"/>
            <a:ext cx="7835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0x40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327265" y="4408170"/>
            <a:ext cx="565150" cy="446405"/>
          </a:xfrm>
          <a:prstGeom prst="rect">
            <a:avLst/>
          </a:prstGeom>
          <a:ln w="1905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cxnSp>
        <p:nvCxnSpPr>
          <p:cNvPr id="29" name="Straight Arrow Connector 28"/>
          <p:cNvCxnSpPr>
            <a:stCxn id="27" idx="3"/>
            <a:endCxn id="28" idx="1"/>
          </p:cNvCxnSpPr>
          <p:nvPr/>
        </p:nvCxnSpPr>
        <p:spPr>
          <a:xfrm>
            <a:off x="6837045" y="4631690"/>
            <a:ext cx="4902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29"/>
          <p:cNvSpPr txBox="true"/>
          <p:nvPr/>
        </p:nvSpPr>
        <p:spPr>
          <a:xfrm>
            <a:off x="6053455" y="5045710"/>
            <a:ext cx="7835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0x20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327265" y="5006340"/>
            <a:ext cx="565150" cy="446405"/>
          </a:xfrm>
          <a:prstGeom prst="rect">
            <a:avLst/>
          </a:prstGeom>
          <a:ln w="19050"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cxnSp>
        <p:nvCxnSpPr>
          <p:cNvPr id="32" name="Straight Arrow Connector 31"/>
          <p:cNvCxnSpPr>
            <a:stCxn id="30" idx="3"/>
            <a:endCxn id="31" idx="1"/>
          </p:cNvCxnSpPr>
          <p:nvPr/>
        </p:nvCxnSpPr>
        <p:spPr>
          <a:xfrm>
            <a:off x="6837045" y="5229860"/>
            <a:ext cx="4902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464550" y="4408170"/>
            <a:ext cx="565150" cy="446405"/>
          </a:xfrm>
          <a:prstGeom prst="rect">
            <a:avLst/>
          </a:prstGeom>
          <a:ln w="1905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cxnSp>
        <p:nvCxnSpPr>
          <p:cNvPr id="34" name="Straight Arrow Connector 33"/>
          <p:cNvCxnSpPr>
            <a:stCxn id="28" idx="3"/>
            <a:endCxn id="33" idx="1"/>
          </p:cNvCxnSpPr>
          <p:nvPr/>
        </p:nvCxnSpPr>
        <p:spPr>
          <a:xfrm>
            <a:off x="7892415" y="4631690"/>
            <a:ext cx="5721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1854</Words>
  <Application>WPS Presentation</Application>
  <PresentationFormat>宽屏</PresentationFormat>
  <Paragraphs>395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SimSun</vt:lpstr>
      <vt:lpstr>Wingdings</vt:lpstr>
      <vt:lpstr>Source Code Pro</vt:lpstr>
      <vt:lpstr>WenQuanYi Micro Hei Mono</vt:lpstr>
      <vt:lpstr>YaHei Consolas Hybrid</vt:lpstr>
      <vt:lpstr>微软雅黑</vt:lpstr>
      <vt:lpstr>Arial Unicode MS</vt:lpstr>
      <vt:lpstr>Arial Black</vt:lpstr>
      <vt:lpstr>宋体</vt:lpstr>
      <vt:lpstr>Calibri</vt:lpstr>
      <vt:lpstr>Liberation Sans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allen</dc:creator>
  <cp:lastModifiedBy>allen</cp:lastModifiedBy>
  <cp:revision>29</cp:revision>
  <dcterms:created xsi:type="dcterms:W3CDTF">2020-07-19T07:15:36Z</dcterms:created>
  <dcterms:modified xsi:type="dcterms:W3CDTF">2020-07-19T07:15:36Z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1033-11.1.0.9604</vt:lpwstr>
  </property>
</Properties>
</file>