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7" r:id="rId5"/>
    <p:sldId id="281" r:id="rId6"/>
    <p:sldId id="261" r:id="rId7"/>
    <p:sldId id="265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AE2E8"/>
    <a:srgbClr val="F0A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EF9A5-0C81-46DA-8DF4-4B017A9E3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287EB4-B529-4C09-A776-6916470F6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3E9B93-55F6-4FF4-9604-B47D94FE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7C27CF-4942-4C47-9A40-B121CD66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2307F-D806-43F2-B8EA-02CB82AA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7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69DAF-D0A0-4886-A3DD-CF0F22E0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B46BC7-C880-48F6-B5E6-00853A87D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DE79C-2466-4BC9-A75F-9DF4C30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3C9999-176D-4F1F-B39D-C14DBFF9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892AA-B3BE-41AA-B812-5E64D526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1548CB-417C-4BD8-9B59-47403E6EE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C1C8D-FB46-4880-BF6E-8D96711C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71D49-37C2-45D0-B726-6B51433DA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A3EF9-DC44-4AD4-998E-189E03D7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B35F7-A413-4071-90B4-5CF9D5B0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6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C00C5-EE49-4948-AB10-4FD80D0CA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96BFCD-B156-4CC4-B46D-9A55C424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5CB9AC-16B7-42AD-BC01-0DD97C8FA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6919A-1863-4872-ACA0-15A41298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82297E-915D-4BB9-A283-1DBFCA25C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0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0F809-8ABD-4182-B241-0E18714A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53A40A-CCCA-4929-88AE-006B1348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F46E2-C856-4B63-8C66-27288B9D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B12D0-6BDA-4E58-A20D-D218591B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05AE3E-70C5-46CB-ADB4-EC17BBF2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70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937BC-F506-4E00-95ED-F3A82E02D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32256-22F9-47F0-8F83-07EF153C9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9D44C9-FE3F-4A0F-89D2-EFDF0905D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B10F85-6CC5-4D69-99E8-10481210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D6B457-654A-4EA5-BB0D-D1CA30D8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B30D3-7AE5-4398-A827-A0BF61B9B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5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76964-51FA-402A-82C9-D3BDDF84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18191-E41F-4E79-9146-A650419F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FC166-E259-4AB6-8A21-612B5E597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861F77-6DBD-45C2-B3DC-AD77AC1BB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5F7E73-5C8D-4B02-883A-68CC99F85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E2032B-EE95-4F05-B544-7CF3D23F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500040-0176-4258-9AA4-00896E94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7D9E0-F493-4CF4-A2ED-F34E8CCA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3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D416D-9A30-44DE-9A33-E022B785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9FF496-D12A-4478-BCE1-287C0D096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E88B2-1847-49B6-94AE-0938D430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1DF2E0-BC59-477B-BCE7-83CDCCF4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9D2A1B-B702-4F07-8E55-D11B194A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2185AD-2885-470B-9C4C-E11D15E1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3830A-1DED-4DC9-A0F3-F86953D2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0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92F3-CA8C-438A-B91E-BA5A7178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89273-D2AF-4E4C-90B8-A11C75DA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AD3624-52EC-49C1-9B4C-D301813E4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FF1452-BE36-4E09-BC50-E5BF9F9FB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17ABB-8220-4E15-BCCE-0908D62A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AE3A5E-9B67-4201-BD75-1D5D1729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27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F71DB-C6C5-408B-B642-8CD259A5C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F2DA53-52A1-4213-A874-6C577FD98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13F08D-8AB1-4BCB-AD2E-7D8ABE6FF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3989C-9503-491A-8B8C-D271A3EF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0FAB0-A453-49B9-BDA1-E1B0DC1A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42D8B1-21F7-4312-900D-62565ABF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98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1445CE-9D67-4BEE-93B4-BEA9F20F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116F94-4E3B-4CE4-8E34-7D0D2EEB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B86691-C295-4E1E-9AF7-5F1D3EF5D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DBC7-E752-4E4F-8B3C-84FCBF39FA17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8B7B4D-1D34-4706-81B2-267136D56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FB1E1-9E89-4275-BF70-93A11D91E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7861-D9F3-4E99-A168-A0F86F1D4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1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62B84A-3CA8-4ED7-89BF-E1B7887051E4}"/>
              </a:ext>
            </a:extLst>
          </p:cNvPr>
          <p:cNvSpPr/>
          <p:nvPr/>
        </p:nvSpPr>
        <p:spPr>
          <a:xfrm>
            <a:off x="3541465" y="1001786"/>
            <a:ext cx="4840448" cy="2634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프로젝트명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B6020AB-2BDF-4A38-A3C0-29D487CEC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65841"/>
              </p:ext>
            </p:extLst>
          </p:nvPr>
        </p:nvGraphicFramePr>
        <p:xfrm>
          <a:off x="3541464" y="3871568"/>
          <a:ext cx="484044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20224">
                  <a:extLst>
                    <a:ext uri="{9D8B030D-6E8A-4147-A177-3AD203B41FA5}">
                      <a16:colId xmlns:a16="http://schemas.microsoft.com/office/drawing/2014/main" val="4074285381"/>
                    </a:ext>
                  </a:extLst>
                </a:gridCol>
                <a:gridCol w="2420224">
                  <a:extLst>
                    <a:ext uri="{9D8B030D-6E8A-4147-A177-3AD203B41FA5}">
                      <a16:colId xmlns:a16="http://schemas.microsoft.com/office/drawing/2014/main" val="2772484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61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8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146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16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934F11-E744-4C2C-811A-C394D4AFE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108443"/>
              </p:ext>
            </p:extLst>
          </p:nvPr>
        </p:nvGraphicFramePr>
        <p:xfrm>
          <a:off x="838200" y="1221429"/>
          <a:ext cx="10515600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2403585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40567398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22704932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1746215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2286402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5320764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2408483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07670577"/>
                    </a:ext>
                  </a:extLst>
                </a:gridCol>
              </a:tblGrid>
              <a:tr h="32503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중구분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26583"/>
                  </a:ext>
                </a:extLst>
              </a:tr>
              <a:tr h="325030">
                <a:tc rowSpan="10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페이지별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권한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메인 배너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계정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807276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52608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311114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회사소개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관리자 계정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378200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858236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026433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제품소개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관리자 계정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492641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디자이너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44623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38375"/>
                  </a:ext>
                </a:extLst>
              </a:tr>
              <a:tr h="32503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76842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권한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3271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D6DE18-1C9C-43CB-82E9-B019349A7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24453"/>
              </p:ext>
            </p:extLst>
          </p:nvPr>
        </p:nvGraphicFramePr>
        <p:xfrm>
          <a:off x="1411288" y="1660107"/>
          <a:ext cx="9369424" cy="227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356">
                  <a:extLst>
                    <a:ext uri="{9D8B030D-6E8A-4147-A177-3AD203B41FA5}">
                      <a16:colId xmlns:a16="http://schemas.microsoft.com/office/drawing/2014/main" val="574304036"/>
                    </a:ext>
                  </a:extLst>
                </a:gridCol>
                <a:gridCol w="2342356">
                  <a:extLst>
                    <a:ext uri="{9D8B030D-6E8A-4147-A177-3AD203B41FA5}">
                      <a16:colId xmlns:a16="http://schemas.microsoft.com/office/drawing/2014/main" val="537019085"/>
                    </a:ext>
                  </a:extLst>
                </a:gridCol>
                <a:gridCol w="2342356">
                  <a:extLst>
                    <a:ext uri="{9D8B030D-6E8A-4147-A177-3AD203B41FA5}">
                      <a16:colId xmlns:a16="http://schemas.microsoft.com/office/drawing/2014/main" val="1538042651"/>
                    </a:ext>
                  </a:extLst>
                </a:gridCol>
                <a:gridCol w="2342356">
                  <a:extLst>
                    <a:ext uri="{9D8B030D-6E8A-4147-A177-3AD203B41FA5}">
                      <a16:colId xmlns:a16="http://schemas.microsoft.com/office/drawing/2014/main" val="2670803437"/>
                    </a:ext>
                  </a:extLst>
                </a:gridCol>
              </a:tblGrid>
              <a:tr h="207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처리 시나리오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971312"/>
                  </a:ext>
                </a:extLst>
              </a:tr>
              <a:tr h="32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 </a:t>
                      </a:r>
                      <a:r>
                        <a:rPr lang="ko-KR" altLang="en-US" sz="1400" dirty="0" err="1"/>
                        <a:t>우클릭시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무반응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118500"/>
                  </a:ext>
                </a:extLst>
              </a:tr>
              <a:tr h="32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상단 네비게이션 바 </a:t>
                      </a:r>
                      <a:r>
                        <a:rPr lang="ko-KR" altLang="en-US" sz="1400" dirty="0" err="1"/>
                        <a:t>클릭시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위치로 스크롤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631364"/>
                  </a:ext>
                </a:extLst>
              </a:tr>
              <a:tr h="32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하단 네비게이션 바 </a:t>
                      </a:r>
                      <a:r>
                        <a:rPr lang="ko-KR" altLang="en-US" sz="1400" dirty="0" err="1"/>
                        <a:t>클릭시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위치로 스크롤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646237"/>
                  </a:ext>
                </a:extLst>
              </a:tr>
              <a:tr h="32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상담처</a:t>
                      </a:r>
                      <a:r>
                        <a:rPr lang="ko-KR" altLang="en-US" sz="1400" dirty="0"/>
                        <a:t> 바로가기 버튼 클릭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Cuntom</a:t>
                      </a:r>
                      <a:r>
                        <a:rPr lang="en-US" altLang="ko-KR" sz="1400" dirty="0"/>
                        <a:t> order</a:t>
                      </a:r>
                      <a:r>
                        <a:rPr lang="ko-KR" altLang="en-US" sz="1400" dirty="0"/>
                        <a:t>로 스크롤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18615"/>
                  </a:ext>
                </a:extLst>
              </a:tr>
              <a:tr h="32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지도 슬라이드 </a:t>
                      </a:r>
                      <a:r>
                        <a:rPr lang="ko-KR" altLang="en-US" sz="1400" dirty="0" err="1"/>
                        <a:t>클릭시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좌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우로 </a:t>
                      </a:r>
                      <a:r>
                        <a:rPr lang="en-US" altLang="ko-KR" sz="1400" dirty="0"/>
                        <a:t>300px </a:t>
                      </a:r>
                      <a:r>
                        <a:rPr lang="ko-KR" altLang="en-US" sz="1400" dirty="0"/>
                        <a:t>슬라이드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24318"/>
                  </a:ext>
                </a:extLst>
              </a:tr>
              <a:tr h="3277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입점 지역 아이콘 </a:t>
                      </a:r>
                      <a:r>
                        <a:rPr lang="ko-KR" altLang="en-US" sz="1400" dirty="0" err="1"/>
                        <a:t>클릭시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 </a:t>
                      </a:r>
                      <a:r>
                        <a:rPr lang="ko-KR" altLang="en-US" sz="1400" dirty="0"/>
                        <a:t>없음 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해당 위치 좌표 지도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48501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유효성 검사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8087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3AF88-3B9C-410E-BBAA-7B5AF46A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C5117-9CD5-42FF-8518-94C127297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히스토리</a:t>
            </a:r>
            <a:endParaRPr lang="en-US" altLang="ko-KR" dirty="0"/>
          </a:p>
          <a:p>
            <a:r>
              <a:rPr lang="ko-KR" altLang="en-US" dirty="0"/>
              <a:t>메뉴구조</a:t>
            </a:r>
            <a:r>
              <a:rPr lang="en-US" altLang="ko-KR" dirty="0"/>
              <a:t>(</a:t>
            </a:r>
            <a:r>
              <a:rPr lang="ko-KR" altLang="en-US" dirty="0" err="1"/>
              <a:t>사이트맵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아키텍처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UI/UX</a:t>
            </a:r>
            <a:r>
              <a:rPr lang="ko-KR" altLang="en-US" dirty="0" smtClean="0"/>
              <a:t>설계</a:t>
            </a:r>
            <a:endParaRPr lang="en-US" altLang="ko-KR" dirty="0"/>
          </a:p>
          <a:p>
            <a:pPr lvl="1"/>
            <a:r>
              <a:rPr lang="en-US" altLang="ko-KR" dirty="0"/>
              <a:t>Flow-Chart</a:t>
            </a:r>
          </a:p>
          <a:p>
            <a:pPr lvl="1"/>
            <a:r>
              <a:rPr lang="ko-KR" altLang="en-US" dirty="0"/>
              <a:t>정책</a:t>
            </a:r>
            <a:endParaRPr lang="en-US" altLang="ko-KR" dirty="0"/>
          </a:p>
          <a:p>
            <a:pPr lvl="1"/>
            <a:r>
              <a:rPr lang="ko-KR" altLang="en-US" smtClean="0"/>
              <a:t>권한</a:t>
            </a:r>
            <a:endParaRPr lang="en-US" altLang="ko-KR" dirty="0"/>
          </a:p>
          <a:p>
            <a:pPr lvl="1"/>
            <a:r>
              <a:rPr lang="ko-KR" altLang="en-US" dirty="0"/>
              <a:t>유효성검사</a:t>
            </a:r>
            <a:endParaRPr lang="en-US" altLang="ko-KR" dirty="0"/>
          </a:p>
          <a:p>
            <a:r>
              <a:rPr lang="ko-KR" altLang="en-US" dirty="0"/>
              <a:t>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899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FDBAA-E915-42FD-99F1-481D05B0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932D5859-AF5A-4796-9446-3AA4627629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362011"/>
              </p:ext>
            </p:extLst>
          </p:nvPr>
        </p:nvGraphicFramePr>
        <p:xfrm>
          <a:off x="381000" y="1435659"/>
          <a:ext cx="11331388" cy="50727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5104">
                  <a:extLst>
                    <a:ext uri="{9D8B030D-6E8A-4147-A177-3AD203B41FA5}">
                      <a16:colId xmlns:a16="http://schemas.microsoft.com/office/drawing/2014/main" val="1427851512"/>
                    </a:ext>
                  </a:extLst>
                </a:gridCol>
                <a:gridCol w="2442817">
                  <a:extLst>
                    <a:ext uri="{9D8B030D-6E8A-4147-A177-3AD203B41FA5}">
                      <a16:colId xmlns:a16="http://schemas.microsoft.com/office/drawing/2014/main" val="3386957089"/>
                    </a:ext>
                  </a:extLst>
                </a:gridCol>
                <a:gridCol w="4567453">
                  <a:extLst>
                    <a:ext uri="{9D8B030D-6E8A-4147-A177-3AD203B41FA5}">
                      <a16:colId xmlns:a16="http://schemas.microsoft.com/office/drawing/2014/main" val="2839580860"/>
                    </a:ext>
                  </a:extLst>
                </a:gridCol>
                <a:gridCol w="2956014">
                  <a:extLst>
                    <a:ext uri="{9D8B030D-6E8A-4147-A177-3AD203B41FA5}">
                      <a16:colId xmlns:a16="http://schemas.microsoft.com/office/drawing/2014/main" val="3200472879"/>
                    </a:ext>
                  </a:extLst>
                </a:gridCol>
              </a:tblGrid>
              <a:tr h="72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91841"/>
                  </a:ext>
                </a:extLst>
              </a:tr>
              <a:tr h="72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03205"/>
                  </a:ext>
                </a:extLst>
              </a:tr>
              <a:tr h="7246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869317"/>
                  </a:ext>
                </a:extLst>
              </a:tr>
              <a:tr h="7246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97913"/>
                  </a:ext>
                </a:extLst>
              </a:tr>
              <a:tr h="7246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484859"/>
                  </a:ext>
                </a:extLst>
              </a:tr>
              <a:tr h="7246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129387"/>
                  </a:ext>
                </a:extLst>
              </a:tr>
              <a:tr h="7246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49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4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11220" cy="543452"/>
          </a:xfrm>
        </p:spPr>
        <p:txBody>
          <a:bodyPr>
            <a:normAutofit/>
          </a:bodyPr>
          <a:lstStyle/>
          <a:p>
            <a:r>
              <a:rPr lang="ko-KR" altLang="en-US" sz="1800" dirty="0" smtClean="0"/>
              <a:t>설계</a:t>
            </a:r>
            <a:r>
              <a:rPr lang="en-US" altLang="ko-KR" sz="1800" dirty="0" smtClean="0"/>
              <a:t>-</a:t>
            </a:r>
            <a:r>
              <a:rPr lang="ko-KR" altLang="en-US" sz="1800" dirty="0" smtClean="0"/>
              <a:t>아키텍처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7451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 </a:t>
            </a:r>
            <a:r>
              <a:rPr lang="en-US" altLang="ko-KR" sz="1800" dirty="0" smtClean="0"/>
              <a:t>– DB</a:t>
            </a:r>
            <a:r>
              <a:rPr lang="ko-KR" altLang="en-US" sz="1800" dirty="0" smtClean="0"/>
              <a:t>설계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5512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93F6F58-31B8-4F4C-869F-D0F5B43B3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816120"/>
              </p:ext>
            </p:extLst>
          </p:nvPr>
        </p:nvGraphicFramePr>
        <p:xfrm>
          <a:off x="838200" y="1419225"/>
          <a:ext cx="10515600" cy="461519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33180844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4343072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98417252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val="2258252386"/>
                    </a:ext>
                  </a:extLst>
                </a:gridCol>
                <a:gridCol w="3582670">
                  <a:extLst>
                    <a:ext uri="{9D8B030D-6E8A-4147-A177-3AD203B41FA5}">
                      <a16:colId xmlns:a16="http://schemas.microsoft.com/office/drawing/2014/main" val="156666864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557583394"/>
                    </a:ext>
                  </a:extLst>
                </a:gridCol>
              </a:tblGrid>
              <a:tr h="6577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대메뉴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중메뉴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화면</a:t>
                      </a:r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페이지제목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비고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861132"/>
                  </a:ext>
                </a:extLst>
              </a:tr>
              <a:tr h="439719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950660"/>
                  </a:ext>
                </a:extLst>
              </a:tr>
              <a:tr h="43971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382781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27239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32030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039750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45608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05855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258641"/>
                  </a:ext>
                </a:extLst>
              </a:tr>
              <a:tr h="43971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94045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화면 목록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9738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5441835-2307-4AB1-9305-7B1BB03EA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793034"/>
              </p:ext>
            </p:extLst>
          </p:nvPr>
        </p:nvGraphicFramePr>
        <p:xfrm>
          <a:off x="238124" y="485776"/>
          <a:ext cx="9324977" cy="6133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5622">
                  <a:extLst>
                    <a:ext uri="{9D8B030D-6E8A-4147-A177-3AD203B41FA5}">
                      <a16:colId xmlns:a16="http://schemas.microsoft.com/office/drawing/2014/main" val="126716622"/>
                    </a:ext>
                  </a:extLst>
                </a:gridCol>
                <a:gridCol w="1165622">
                  <a:extLst>
                    <a:ext uri="{9D8B030D-6E8A-4147-A177-3AD203B41FA5}">
                      <a16:colId xmlns:a16="http://schemas.microsoft.com/office/drawing/2014/main" val="1322318634"/>
                    </a:ext>
                  </a:extLst>
                </a:gridCol>
                <a:gridCol w="1165622">
                  <a:extLst>
                    <a:ext uri="{9D8B030D-6E8A-4147-A177-3AD203B41FA5}">
                      <a16:colId xmlns:a16="http://schemas.microsoft.com/office/drawing/2014/main" val="1660694129"/>
                    </a:ext>
                  </a:extLst>
                </a:gridCol>
                <a:gridCol w="1165622">
                  <a:extLst>
                    <a:ext uri="{9D8B030D-6E8A-4147-A177-3AD203B41FA5}">
                      <a16:colId xmlns:a16="http://schemas.microsoft.com/office/drawing/2014/main" val="3708668572"/>
                    </a:ext>
                  </a:extLst>
                </a:gridCol>
                <a:gridCol w="582811">
                  <a:extLst>
                    <a:ext uri="{9D8B030D-6E8A-4147-A177-3AD203B41FA5}">
                      <a16:colId xmlns:a16="http://schemas.microsoft.com/office/drawing/2014/main" val="3735068164"/>
                    </a:ext>
                  </a:extLst>
                </a:gridCol>
                <a:gridCol w="582811">
                  <a:extLst>
                    <a:ext uri="{9D8B030D-6E8A-4147-A177-3AD203B41FA5}">
                      <a16:colId xmlns:a16="http://schemas.microsoft.com/office/drawing/2014/main" val="972816727"/>
                    </a:ext>
                  </a:extLst>
                </a:gridCol>
                <a:gridCol w="603507">
                  <a:extLst>
                    <a:ext uri="{9D8B030D-6E8A-4147-A177-3AD203B41FA5}">
                      <a16:colId xmlns:a16="http://schemas.microsoft.com/office/drawing/2014/main" val="1757301002"/>
                    </a:ext>
                  </a:extLst>
                </a:gridCol>
                <a:gridCol w="562115">
                  <a:extLst>
                    <a:ext uri="{9D8B030D-6E8A-4147-A177-3AD203B41FA5}">
                      <a16:colId xmlns:a16="http://schemas.microsoft.com/office/drawing/2014/main" val="1354470697"/>
                    </a:ext>
                  </a:extLst>
                </a:gridCol>
                <a:gridCol w="1165623">
                  <a:extLst>
                    <a:ext uri="{9D8B030D-6E8A-4147-A177-3AD203B41FA5}">
                      <a16:colId xmlns:a16="http://schemas.microsoft.com/office/drawing/2014/main" val="1865656820"/>
                    </a:ext>
                  </a:extLst>
                </a:gridCol>
                <a:gridCol w="1165622">
                  <a:extLst>
                    <a:ext uri="{9D8B030D-6E8A-4147-A177-3AD203B41FA5}">
                      <a16:colId xmlns:a16="http://schemas.microsoft.com/office/drawing/2014/main" val="1615924769"/>
                    </a:ext>
                  </a:extLst>
                </a:gridCol>
              </a:tblGrid>
              <a:tr h="2280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페이지제목</a:t>
                      </a: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날짜</a:t>
                      </a: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74975" marR="74975" marT="37488" marB="37488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073315"/>
                  </a:ext>
                </a:extLst>
              </a:tr>
              <a:tr h="2403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74975" marR="74975" marT="37488" marB="37488"/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11621" marR="111621" marT="55810" marB="5581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smtClean="0"/>
                        <a:t>요구사항 </a:t>
                      </a:r>
                      <a:r>
                        <a:rPr lang="en-US" altLang="ko-KR" sz="1400" b="1" dirty="0" smtClean="0"/>
                        <a:t>ID</a:t>
                      </a:r>
                      <a:endParaRPr lang="ko-KR" altLang="en-US" sz="1400" b="1" dirty="0"/>
                    </a:p>
                  </a:txBody>
                  <a:tcPr marL="111621" marR="111621" marT="55810" marB="5581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marL="111621" marR="111621" marT="55810" marB="5581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74184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C152919-BA68-4457-82D4-23B2A245DB72}"/>
              </a:ext>
            </a:extLst>
          </p:cNvPr>
          <p:cNvSpPr/>
          <p:nvPr/>
        </p:nvSpPr>
        <p:spPr>
          <a:xfrm>
            <a:off x="238124" y="1162050"/>
            <a:ext cx="9324976" cy="5381625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A084186B-073C-4AFA-B9C8-8B6C37CF4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31430"/>
              </p:ext>
            </p:extLst>
          </p:nvPr>
        </p:nvGraphicFramePr>
        <p:xfrm>
          <a:off x="9648824" y="485774"/>
          <a:ext cx="2143126" cy="557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1">
                  <a:extLst>
                    <a:ext uri="{9D8B030D-6E8A-4147-A177-3AD203B41FA5}">
                      <a16:colId xmlns:a16="http://schemas.microsoft.com/office/drawing/2014/main" val="2466592032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680353031"/>
                    </a:ext>
                  </a:extLst>
                </a:gridCol>
              </a:tblGrid>
              <a:tr h="673100">
                <a:tc gridSpan="2"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기능 명세서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605823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802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107886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465595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670210"/>
                  </a:ext>
                </a:extLst>
              </a:tr>
              <a:tr h="42489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Check Point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01113"/>
                  </a:ext>
                </a:extLst>
              </a:tr>
              <a:tr h="67310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886630"/>
                  </a:ext>
                </a:extLst>
              </a:tr>
              <a:tr h="44300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Related ID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63461"/>
                  </a:ext>
                </a:extLst>
              </a:tr>
              <a:tr h="673100">
                <a:tc gridSpan="2"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536753"/>
                  </a:ext>
                </a:extLst>
              </a:tr>
            </a:tbl>
          </a:graphicData>
        </a:graphic>
      </p:graphicFrame>
      <p:sp>
        <p:nvSpPr>
          <p:cNvPr id="14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238124" y="-22496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</a:t>
            </a:r>
            <a:r>
              <a:rPr lang="en-US" altLang="ko-KR" sz="1800" dirty="0" smtClean="0"/>
              <a:t>- UI/UX</a:t>
            </a:r>
            <a:r>
              <a:rPr lang="ko-KR" altLang="en-US" sz="1800" dirty="0" smtClean="0"/>
              <a:t>설계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7175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0" y="-9521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 </a:t>
            </a:r>
            <a:r>
              <a:rPr lang="en-US" altLang="ko-KR" sz="1800" dirty="0" smtClean="0"/>
              <a:t>– Flow Chart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61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B8D3F86-825C-4406-8BA9-3FB201B06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353922"/>
              </p:ext>
            </p:extLst>
          </p:nvPr>
        </p:nvGraphicFramePr>
        <p:xfrm>
          <a:off x="838200" y="1021822"/>
          <a:ext cx="10515600" cy="48143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1625">
                  <a:extLst>
                    <a:ext uri="{9D8B030D-6E8A-4147-A177-3AD203B41FA5}">
                      <a16:colId xmlns:a16="http://schemas.microsoft.com/office/drawing/2014/main" val="188301874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3510901609"/>
                    </a:ext>
                  </a:extLst>
                </a:gridCol>
                <a:gridCol w="5381625">
                  <a:extLst>
                    <a:ext uri="{9D8B030D-6E8A-4147-A177-3AD203B41FA5}">
                      <a16:colId xmlns:a16="http://schemas.microsoft.com/office/drawing/2014/main" val="2756399835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190506336"/>
                    </a:ext>
                  </a:extLst>
                </a:gridCol>
              </a:tblGrid>
              <a:tr h="4352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대구분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중구분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63397"/>
                  </a:ext>
                </a:extLst>
              </a:tr>
              <a:tr h="663840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저작권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정책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국가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북한을 제외한 모든 국가 선택 가능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지원언어는 한국어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영어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2250"/>
                  </a:ext>
                </a:extLst>
              </a:tr>
              <a:tr h="663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입점매장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위치지도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/>
                        <a:t>국내 카카오 </a:t>
                      </a:r>
                      <a:r>
                        <a:rPr lang="ko-KR" altLang="en-US" dirty="0" err="1"/>
                        <a:t>맵과</a:t>
                      </a:r>
                      <a:r>
                        <a:rPr lang="ko-KR" altLang="en-US" dirty="0"/>
                        <a:t> 연동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68589"/>
                  </a:ext>
                </a:extLst>
              </a:tr>
              <a:tr h="94834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E164 formatting </a:t>
                      </a:r>
                      <a:r>
                        <a:rPr lang="ko-KR" altLang="en-US" dirty="0"/>
                        <a:t>표준으로 진행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Case 1: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(+) +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국가코드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지역코드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폰 넘버</a:t>
                      </a:r>
                      <a:endParaRPr lang="en-US" altLang="ko-KR" dirty="0">
                        <a:sym typeface="Wingdings" panose="05000000000000000000" pitchFamily="2" charset="2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>
                          <a:sym typeface="Wingdings" panose="05000000000000000000" pitchFamily="2" charset="2"/>
                        </a:rPr>
                        <a:t>Case 2: (+) +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국가코드 </a:t>
                      </a:r>
                      <a:r>
                        <a:rPr lang="en-US" altLang="ko-KR" dirty="0">
                          <a:sym typeface="Wingdings" panose="05000000000000000000" pitchFamily="2" charset="2"/>
                        </a:rPr>
                        <a:t>+ </a:t>
                      </a:r>
                      <a:r>
                        <a:rPr lang="ko-KR" altLang="en-US" dirty="0">
                          <a:sym typeface="Wingdings" panose="05000000000000000000" pitchFamily="2" charset="2"/>
                        </a:rPr>
                        <a:t>폰 넘버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안 채택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33710"/>
                  </a:ext>
                </a:extLst>
              </a:tr>
              <a:tr h="43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ISO </a:t>
                      </a:r>
                      <a:r>
                        <a:rPr lang="ko-KR" altLang="en-US" dirty="0"/>
                        <a:t>표준으로 진행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Case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1:</a:t>
                      </a:r>
                      <a:r>
                        <a:rPr lang="ko-KR" altLang="en-US" dirty="0"/>
                        <a:t> 국가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통화명칭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Case 2: </a:t>
                      </a:r>
                      <a:r>
                        <a:rPr lang="ko-KR" altLang="en-US" dirty="0"/>
                        <a:t>국가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안 채택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87731"/>
                  </a:ext>
                </a:extLst>
              </a:tr>
              <a:tr h="43521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타임존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ISO </a:t>
                      </a:r>
                      <a:r>
                        <a:rPr lang="ko-KR" altLang="en-US" dirty="0"/>
                        <a:t>표준으로 진행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Case 1: </a:t>
                      </a:r>
                      <a:r>
                        <a:rPr lang="ko-KR" altLang="en-US" dirty="0"/>
                        <a:t>국가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지역</a:t>
                      </a:r>
                      <a:endParaRPr lang="en-US" altLang="ko-KR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Case 2: </a:t>
                      </a:r>
                      <a:r>
                        <a:rPr lang="ko-KR" altLang="en-US" dirty="0"/>
                        <a:t>국가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지역</a:t>
                      </a:r>
                      <a:r>
                        <a:rPr lang="en-US" altLang="ko-KR" dirty="0"/>
                        <a:t>-(GMT+09:00)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/>
                        <a:t>Case 3: </a:t>
                      </a:r>
                      <a:r>
                        <a:rPr lang="ko-KR" altLang="en-US" dirty="0"/>
                        <a:t>지역</a:t>
                      </a:r>
                      <a:r>
                        <a:rPr lang="en-US" altLang="ko-KR" dirty="0"/>
                        <a:t>-(GMT+09:00)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안 채택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22853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47864767-AC6F-412C-A047-E7EAECD9C5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611220" cy="543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 smtClean="0"/>
              <a:t>설계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정책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0301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313</Words>
  <Application>Microsoft Office PowerPoint</Application>
  <PresentationFormat>와이드스크린</PresentationFormat>
  <Paragraphs>165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목차</vt:lpstr>
      <vt:lpstr>히스토리</vt:lpstr>
      <vt:lpstr>설계-아키텍처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dw-201</cp:lastModifiedBy>
  <cp:revision>59</cp:revision>
  <dcterms:created xsi:type="dcterms:W3CDTF">2023-07-14T02:26:15Z</dcterms:created>
  <dcterms:modified xsi:type="dcterms:W3CDTF">2025-04-01T06:10:38Z</dcterms:modified>
</cp:coreProperties>
</file>