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5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B56AC-2507-48D0-B881-D78744B95C04}" v="453" dt="2022-04-06T06:13:00.712"/>
    <p1510:client id="{D7C8EAA4-689B-4733-BCF4-2F46E074E0A0}" v="15" dt="2022-04-06T12:04:14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7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083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86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904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86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21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6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4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3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3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6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9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4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8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5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peech_recognition" TargetMode="External"/><Relationship Id="rId13" Type="http://schemas.openxmlformats.org/officeDocument/2006/relationships/hyperlink" Target="https://en.wikipedia.org/wiki/Medical_image_analysis" TargetMode="External"/><Relationship Id="rId3" Type="http://schemas.openxmlformats.org/officeDocument/2006/relationships/hyperlink" Target="https://en.wikipedia.org/wiki/Deep_belief_network" TargetMode="External"/><Relationship Id="rId7" Type="http://schemas.openxmlformats.org/officeDocument/2006/relationships/hyperlink" Target="https://en.wikipedia.org/wiki/Computer_vision" TargetMode="External"/><Relationship Id="rId12" Type="http://schemas.openxmlformats.org/officeDocument/2006/relationships/hyperlink" Target="https://en.wikipedia.org/wiki/Drug_design" TargetMode="External"/><Relationship Id="rId2" Type="http://schemas.openxmlformats.org/officeDocument/2006/relationships/hyperlink" Target="https://en.wikipedia.org/wiki/Deep_learning#Deep_neural_networ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nvolutional_neural_networks" TargetMode="External"/><Relationship Id="rId11" Type="http://schemas.openxmlformats.org/officeDocument/2006/relationships/hyperlink" Target="https://en.wikipedia.org/wiki/Bioinformatics" TargetMode="External"/><Relationship Id="rId5" Type="http://schemas.openxmlformats.org/officeDocument/2006/relationships/hyperlink" Target="https://en.wikipedia.org/wiki/Recurrent_neural_networks" TargetMode="External"/><Relationship Id="rId10" Type="http://schemas.openxmlformats.org/officeDocument/2006/relationships/hyperlink" Target="https://en.wikipedia.org/wiki/Machine_translation" TargetMode="External"/><Relationship Id="rId4" Type="http://schemas.openxmlformats.org/officeDocument/2006/relationships/hyperlink" Target="https://en.wikipedia.org/wiki/Deep_reinforcement_learning" TargetMode="External"/><Relationship Id="rId9" Type="http://schemas.openxmlformats.org/officeDocument/2006/relationships/hyperlink" Target="https://en.wikipedia.org/wiki/Natural_language_processing" TargetMode="External"/><Relationship Id="rId14" Type="http://schemas.openxmlformats.org/officeDocument/2006/relationships/hyperlink" Target="https://en.wikipedia.org/wiki/Climatolog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5789" y="2959706"/>
            <a:ext cx="6939623" cy="1014931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4"/>
                </a:solidFill>
                <a:latin typeface="Times New Roman"/>
                <a:cs typeface="Times New Roman"/>
              </a:rPr>
              <a:t>TensorFlow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581" y="4703976"/>
            <a:ext cx="7766936" cy="1096899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  <a:latin typeface="Times New Roman"/>
                <a:cs typeface="Times New Roman"/>
              </a:rPr>
              <a:t>Presented By: Ajima 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A71585-B40C-8979-F1AA-05480EDA8DE5}"/>
              </a:ext>
            </a:extLst>
          </p:cNvPr>
          <p:cNvCxnSpPr/>
          <p:nvPr/>
        </p:nvCxnSpPr>
        <p:spPr>
          <a:xfrm>
            <a:off x="1045029" y="-729342"/>
            <a:ext cx="8708570" cy="10886"/>
          </a:xfrm>
          <a:prstGeom prst="straightConnector1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5E289-44F2-CF63-03BD-B9F015F77639}"/>
              </a:ext>
            </a:extLst>
          </p:cNvPr>
          <p:cNvCxnSpPr>
            <a:cxnSpLocks/>
          </p:cNvCxnSpPr>
          <p:nvPr/>
        </p:nvCxnSpPr>
        <p:spPr>
          <a:xfrm flipV="1">
            <a:off x="1175658" y="-849085"/>
            <a:ext cx="8708570" cy="10885"/>
          </a:xfrm>
          <a:prstGeom prst="straightConnector1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204723-D56C-6A5A-F39E-F8542E6A88F5}"/>
              </a:ext>
            </a:extLst>
          </p:cNvPr>
          <p:cNvSpPr txBox="1"/>
          <p:nvPr/>
        </p:nvSpPr>
        <p:spPr>
          <a:xfrm>
            <a:off x="3408590" y="1340304"/>
            <a:ext cx="414745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Times New Roman"/>
                <a:cs typeface="Times New Roman"/>
              </a:rPr>
              <a:t>ST CLAIR COLLEGE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9B759-FBCE-1D7E-0346-2C8CB110D309}"/>
              </a:ext>
            </a:extLst>
          </p:cNvPr>
          <p:cNvSpPr txBox="1"/>
          <p:nvPr/>
        </p:nvSpPr>
        <p:spPr>
          <a:xfrm>
            <a:off x="13947321" y="6131378"/>
            <a:ext cx="2743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AB1E7-D8C0-157D-8DCA-4D8E007ED57E}"/>
              </a:ext>
            </a:extLst>
          </p:cNvPr>
          <p:cNvSpPr txBox="1"/>
          <p:nvPr/>
        </p:nvSpPr>
        <p:spPr>
          <a:xfrm>
            <a:off x="3857625" y="2496911"/>
            <a:ext cx="29609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Presentation 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94C7BA-D50C-E936-DA81-237DA77A2DB0}"/>
              </a:ext>
            </a:extLst>
          </p:cNvPr>
          <p:cNvCxnSpPr>
            <a:cxnSpLocks/>
          </p:cNvCxnSpPr>
          <p:nvPr/>
        </p:nvCxnSpPr>
        <p:spPr>
          <a:xfrm>
            <a:off x="1360715" y="-947058"/>
            <a:ext cx="8795656" cy="54429"/>
          </a:xfrm>
          <a:prstGeom prst="straightConnector1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1DA6-2096-4D20-BACA-1A0F30BA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of TensorFlow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D0C5FD-9550-4BCB-83B5-79350534E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723" y="1607736"/>
            <a:ext cx="7656844" cy="5064369"/>
          </a:xfrm>
        </p:spPr>
      </p:pic>
    </p:spTree>
    <p:extLst>
      <p:ext uri="{BB962C8B-B14F-4D97-AF65-F5344CB8AC3E}">
        <p14:creationId xmlns:p14="http://schemas.microsoft.com/office/powerpoint/2010/main" val="371393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252F-8D21-454C-89D4-2172CB99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A0F5F55-9E9D-4A26-AB77-43D59D41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2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5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EA63-C1A5-430B-8536-F5388C1F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TensorFlow Use Case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94C4ECB-58F7-4199-9A72-A270FC5DA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18" y="1930400"/>
            <a:ext cx="666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0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0A99-25AD-46F3-96E7-2EF764B6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of </a:t>
            </a:r>
            <a:r>
              <a:rPr lang="en-CA" dirty="0" err="1"/>
              <a:t>tensorFlow</a:t>
            </a:r>
            <a:endParaRPr lang="en-CA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274EEC36-7C88-4CC7-B96B-1B805F7E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326" y="1607294"/>
            <a:ext cx="7231965" cy="46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3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D0C2-379F-43F0-9219-51F6FE19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6BE0-211C-4E27-A909-3C5A8877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1800" b="0" i="0" u="none" strike="noStrike" dirty="0">
                <a:solidFill>
                  <a:srgbClr val="737373"/>
                </a:solidFill>
                <a:effectLst/>
                <a:latin typeface="Roboto" panose="020B0604020202020204" pitchFamily="2" charset="0"/>
              </a:rPr>
              <a:t>Big idea: Express a numeric computation as a </a:t>
            </a:r>
            <a:r>
              <a:rPr lang="en-US" sz="1800" b="1" i="0" u="none" strike="noStrike" dirty="0">
                <a:solidFill>
                  <a:srgbClr val="737373"/>
                </a:solidFill>
                <a:effectLst/>
                <a:latin typeface="Roboto" panose="020B0604020202020204" pitchFamily="2" charset="0"/>
              </a:rPr>
              <a:t>graph</a:t>
            </a:r>
            <a:r>
              <a:rPr lang="en-US" sz="1800" b="0" i="0" u="none" strike="noStrike" dirty="0">
                <a:solidFill>
                  <a:srgbClr val="737373"/>
                </a:solidFill>
                <a:effectLst/>
                <a:latin typeface="Roboto" panose="020B0604020202020204" pitchFamily="2" charset="0"/>
              </a:rPr>
              <a:t>.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737373"/>
                </a:solidFill>
                <a:effectLst/>
                <a:latin typeface="Roboto" panose="020B0604020202020204" pitchFamily="2" charset="0"/>
              </a:rPr>
              <a:t>Graph nodes are </a:t>
            </a:r>
            <a:r>
              <a:rPr lang="en-US" sz="1800" b="1" i="0" u="none" strike="noStrike" dirty="0">
                <a:solidFill>
                  <a:srgbClr val="737373"/>
                </a:solidFill>
                <a:effectLst/>
                <a:latin typeface="Roboto" panose="020B0604020202020204" pitchFamily="2" charset="0"/>
              </a:rPr>
              <a:t>operations</a:t>
            </a:r>
            <a:r>
              <a:rPr lang="en-US" sz="1800" b="0" i="0" u="none" strike="noStrike" dirty="0">
                <a:solidFill>
                  <a:srgbClr val="737373"/>
                </a:solidFill>
                <a:effectLst/>
                <a:latin typeface="Roboto" panose="020B0604020202020204" pitchFamily="2" charset="0"/>
              </a:rPr>
              <a:t> which have any number of inputs and outputs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737373"/>
                </a:solidFill>
                <a:effectLst/>
                <a:latin typeface="Roboto" panose="020B0604020202020204" pitchFamily="2" charset="0"/>
              </a:rPr>
              <a:t>Graph edges are </a:t>
            </a:r>
            <a:r>
              <a:rPr lang="en-US" sz="1800" b="1" i="0" u="none" strike="noStrike">
                <a:solidFill>
                  <a:srgbClr val="737373"/>
                </a:solidFill>
                <a:effectLst/>
                <a:latin typeface="Roboto" panose="020B0604020202020204" pitchFamily="2" charset="0"/>
              </a:rPr>
              <a:t>tensors</a:t>
            </a:r>
            <a:r>
              <a:rPr lang="en-US" sz="1800" b="0" i="0" u="none" strike="noStrike">
                <a:solidFill>
                  <a:srgbClr val="737373"/>
                </a:solidFill>
                <a:effectLst/>
                <a:latin typeface="Roboto" panose="020B0604020202020204" pitchFamily="2" charset="0"/>
              </a:rPr>
              <a:t> which flow between nodes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34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8BEC-1E41-485B-95E1-6DBAAAE1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 project with TensorFlow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67BFF36-35EF-4C43-A0A3-B28082904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45" y="1657979"/>
            <a:ext cx="9907673" cy="4479890"/>
          </a:xfrm>
        </p:spPr>
      </p:pic>
    </p:spTree>
    <p:extLst>
      <p:ext uri="{BB962C8B-B14F-4D97-AF65-F5344CB8AC3E}">
        <p14:creationId xmlns:p14="http://schemas.microsoft.com/office/powerpoint/2010/main" val="181708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382A1396-2DB2-4707-8FCB-9D0ACA174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562" y="3092741"/>
            <a:ext cx="5298355" cy="3437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62E5CB-7A2D-4B80-99EC-C3264D17A2FE}"/>
              </a:ext>
            </a:extLst>
          </p:cNvPr>
          <p:cNvSpPr txBox="1"/>
          <p:nvPr/>
        </p:nvSpPr>
        <p:spPr>
          <a:xfrm flipH="1">
            <a:off x="1969476" y="806382"/>
            <a:ext cx="6554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TensorFlow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AD0F-98D3-4C2F-8003-A0A851E1DD1D}"/>
              </a:ext>
            </a:extLst>
          </p:cNvPr>
          <p:cNvSpPr txBox="1"/>
          <p:nvPr/>
        </p:nvSpPr>
        <p:spPr>
          <a:xfrm>
            <a:off x="2572372" y="1996677"/>
            <a:ext cx="419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TensorFlow=Tensor+ Flow=Flow of Data</a:t>
            </a:r>
          </a:p>
        </p:txBody>
      </p:sp>
    </p:spTree>
    <p:extLst>
      <p:ext uri="{BB962C8B-B14F-4D97-AF65-F5344CB8AC3E}">
        <p14:creationId xmlns:p14="http://schemas.microsoft.com/office/powerpoint/2010/main" val="107712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62E6-322C-F791-B045-42CBDCF9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   </a:t>
            </a:r>
            <a:r>
              <a:rPr lang="en-US" b="1" dirty="0"/>
              <a:t>What is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8E032-4D1F-38B3-0365-D718CB9D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4237"/>
            <a:ext cx="8596668" cy="4567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TensorFlow is an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open-source software library </a:t>
            </a:r>
            <a:r>
              <a:rPr lang="en-US" dirty="0"/>
              <a:t>for machine learning and artificial Intelligence. </a:t>
            </a:r>
          </a:p>
          <a:p>
            <a:r>
              <a:rPr lang="en-US" dirty="0"/>
              <a:t>It can be used for a range of tasks, but it is now used for training ML models.</a:t>
            </a:r>
          </a:p>
          <a:p>
            <a:r>
              <a:rPr lang="en-US" dirty="0"/>
              <a:t>Google's most advance image 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advanced image recognition </a:t>
            </a:r>
            <a:r>
              <a:rPr lang="en-US" dirty="0"/>
              <a:t>system.</a:t>
            </a:r>
          </a:p>
          <a:p>
            <a:r>
              <a:rPr lang="en-US" dirty="0">
                <a:solidFill>
                  <a:schemeClr val="accent5"/>
                </a:solidFill>
              </a:rPr>
              <a:t>TensorFlow 2.0 Today</a:t>
            </a:r>
          </a:p>
          <a:p>
            <a:r>
              <a:rPr lang="en-US" dirty="0"/>
              <a:t>Easier to use</a:t>
            </a:r>
          </a:p>
          <a:p>
            <a:r>
              <a:rPr lang="en-US" dirty="0"/>
              <a:t>Code style for beginners and experts</a:t>
            </a:r>
          </a:p>
          <a:p>
            <a:r>
              <a:rPr lang="en-US" dirty="0"/>
              <a:t>Run on multiple CPU and mobile operating system</a:t>
            </a:r>
          </a:p>
          <a:p>
            <a:r>
              <a:rPr lang="en-US" dirty="0"/>
              <a:t>Alpha release in March 2019</a:t>
            </a:r>
          </a:p>
        </p:txBody>
      </p:sp>
    </p:spTree>
    <p:extLst>
      <p:ext uri="{BB962C8B-B14F-4D97-AF65-F5344CB8AC3E}">
        <p14:creationId xmlns:p14="http://schemas.microsoft.com/office/powerpoint/2010/main" val="191572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E147-D087-48F6-85D2-035C2F9A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E2D4-7570-4634-864A-DACFE0AD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47" y="1638074"/>
            <a:ext cx="8596668" cy="3880773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study of computer algorithms that can improve automatically through experience and by the use of data.</a:t>
            </a: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8F310B-2051-4682-9E44-5F334FE5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07" y="2295490"/>
            <a:ext cx="6877521" cy="39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5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6584-212B-4D46-B85E-1EC827FC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C491-A9A3-4368-A688-4119A0F5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6527"/>
            <a:ext cx="8596668" cy="4684835"/>
          </a:xfrm>
        </p:spPr>
        <p:txBody>
          <a:bodyPr/>
          <a:lstStyle/>
          <a:p>
            <a:r>
              <a:rPr lang="en-CA" dirty="0"/>
              <a:t>Deep learning is a subset of machine learning, Which is essentially a neural network with representational learning.</a:t>
            </a:r>
          </a:p>
          <a:p>
            <a:r>
              <a:rPr lang="en-CA" dirty="0"/>
              <a:t>It processes multiple layers to extract high feature of data.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Deep-learning architectures such as </a:t>
            </a:r>
            <a:r>
              <a:rPr lang="en-US" b="0" i="0" u="none" strike="noStrike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neural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Deep belief networ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belief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u="none" strike="noStrike" dirty="0">
                <a:solidFill>
                  <a:srgbClr val="99CA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Deep reinforcement 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Deep reinforcement 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reinforcement learning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Recurrent neural network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recurrent neural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Convolutional neural networks"/>
              </a:rPr>
              <a:t>convolutional neural </a:t>
            </a:r>
          </a:p>
          <a:p>
            <a:endParaRPr lang="en-US" b="0" i="0" u="none" strike="noStrike" dirty="0">
              <a:solidFill>
                <a:srgbClr val="0645A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6" tooltip="Convolutional neural networks"/>
            </a:endParaRPr>
          </a:p>
          <a:p>
            <a:r>
              <a:rPr lang="en-US" b="0" i="0" u="none" strike="noStrike" dirty="0">
                <a:solidFill>
                  <a:srgbClr val="0645A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Convolutional neural networks"/>
              </a:rPr>
              <a:t>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have been applied to fields including </a:t>
            </a:r>
            <a:r>
              <a:rPr lang="en-US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 tooltip="Computer vi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vision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 tooltip="Speech recogni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 </a:t>
            </a:r>
            <a:r>
              <a:rPr lang="en-US" b="0" i="0" u="none" strike="noStrike" dirty="0">
                <a:solidFill>
                  <a:srgbClr val="99CA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 tooltip="Speech recogni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recognition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 tooltip="Natural language process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natural language processing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 tooltip="Machine transl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translation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 tooltip="Bioinforma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bioinformatics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 tooltip="Drug desig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drug design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 tooltip="Medical image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medical image analysis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4" tooltip="Climatolog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climate science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</a:t>
            </a:r>
            <a:endParaRPr lang="en-CA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0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6BA7-D82C-48A1-BF8F-A811F6B8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neural network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2DBF2B1-0859-4F03-808A-46C5D389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53" y="1704392"/>
            <a:ext cx="7721997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2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DCA9E36-ACBD-429D-A1CD-F1F11ABB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3" y="0"/>
            <a:ext cx="853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3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503B7-BC1D-4FBF-82BE-709AF400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n-dimensional Array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0-d tensor: scalar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1-d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tensor:vector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4149DF9-FEAF-4176-9B85-408BE554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02" y="156238"/>
            <a:ext cx="8596668" cy="1320800"/>
          </a:xfrm>
        </p:spPr>
        <p:txBody>
          <a:bodyPr/>
          <a:lstStyle/>
          <a:p>
            <a:r>
              <a:rPr lang="en-CA" dirty="0"/>
              <a:t>TensorFlow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0719440D-89B7-4085-BB75-34E68D7F1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9" y="75851"/>
            <a:ext cx="9753600" cy="63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2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25D1-FFEF-4BCD-86A8-E0DC2205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A5D1-81E4-4006-AFD2-2E0904BD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on Desktop and mobile device</a:t>
            </a:r>
          </a:p>
          <a:p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5084802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288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Roboto</vt:lpstr>
      <vt:lpstr>Times New Roman</vt:lpstr>
      <vt:lpstr>Trebuchet MS</vt:lpstr>
      <vt:lpstr>Wingdings 3</vt:lpstr>
      <vt:lpstr>Facet</vt:lpstr>
      <vt:lpstr>   TensorFlow</vt:lpstr>
      <vt:lpstr>PowerPoint Presentation</vt:lpstr>
      <vt:lpstr>               What is TensorFlow</vt:lpstr>
      <vt:lpstr>What is Machine Learning</vt:lpstr>
      <vt:lpstr>What is Deep Learning</vt:lpstr>
      <vt:lpstr>What is the neural network</vt:lpstr>
      <vt:lpstr>PowerPoint Presentation</vt:lpstr>
      <vt:lpstr>TensorFlow</vt:lpstr>
      <vt:lpstr>Why TensorFlow</vt:lpstr>
      <vt:lpstr>Use case of TensorFlow</vt:lpstr>
      <vt:lpstr>PowerPoint Presentation</vt:lpstr>
      <vt:lpstr>TensorFlow Use Case</vt:lpstr>
      <vt:lpstr>Feature of tensorFlow</vt:lpstr>
      <vt:lpstr>Programming Model</vt:lpstr>
      <vt:lpstr>Cool project with TensorFlow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Ajima Usman Vali Master</cp:lastModifiedBy>
  <cp:revision>161</cp:revision>
  <dcterms:created xsi:type="dcterms:W3CDTF">2022-04-06T05:17:01Z</dcterms:created>
  <dcterms:modified xsi:type="dcterms:W3CDTF">2022-04-06T18:52:03Z</dcterms:modified>
</cp:coreProperties>
</file>