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0" r:id="rId2"/>
    <p:sldId id="261" r:id="rId3"/>
    <p:sldId id="264" r:id="rId4"/>
    <p:sldId id="267" r:id="rId5"/>
    <p:sldId id="258" r:id="rId6"/>
    <p:sldId id="274" r:id="rId7"/>
    <p:sldId id="259" r:id="rId8"/>
    <p:sldId id="273" r:id="rId9"/>
    <p:sldId id="279" r:id="rId10"/>
    <p:sldId id="280" r:id="rId11"/>
    <p:sldId id="272" r:id="rId12"/>
    <p:sldId id="265" r:id="rId13"/>
    <p:sldId id="268" r:id="rId14"/>
    <p:sldId id="262" r:id="rId15"/>
    <p:sldId id="263" r:id="rId16"/>
    <p:sldId id="266" r:id="rId17"/>
    <p:sldId id="257" r:id="rId18"/>
    <p:sldId id="278" r:id="rId19"/>
    <p:sldId id="271" r:id="rId20"/>
    <p:sldId id="269" r:id="rId21"/>
    <p:sldId id="270" r:id="rId22"/>
    <p:sldId id="281" r:id="rId23"/>
    <p:sldId id="275" r:id="rId24"/>
    <p:sldId id="276" r:id="rId25"/>
    <p:sldId id="277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9E9"/>
    <a:srgbClr val="002060"/>
    <a:srgbClr val="CB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/>
    <p:restoredTop sz="94613"/>
  </p:normalViewPr>
  <p:slideViewPr>
    <p:cSldViewPr snapToGrid="0" snapToObjects="1">
      <p:cViewPr>
        <p:scale>
          <a:sx n="56" d="100"/>
          <a:sy n="56" d="100"/>
        </p:scale>
        <p:origin x="1304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maximilianwubken/Library/Mobile%20Documents/JFJWWP64QD~com~goodiware~GoodReader/Documents/Masterarbeit/1_Masterarbeit/7_Tool/Management%20Summary_V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maximilianwubken/Library/Mobile%20Documents/JFJWWP64QD~com~goodiware~GoodReader/Documents/Masterarbeit/1_Masterarbeit/7_Tool/Management%20Summary_V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maximilianwubken/Library/Mobile%20Documents/JFJWWP64QD~com~goodiware~GoodReader/Documents/Masterarbeit/1_Masterarbeit/7_Tool/Management%20Summary_V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7229417665334"/>
          <c:y val="0.131373084930297"/>
          <c:w val="0.911426348747442"/>
          <c:h val="0.666248175058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spPr>
            <a:solidFill>
              <a:srgbClr val="00206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Tabelle1!$A$2:$A$9</c:f>
              <c:strCache>
                <c:ptCount val="8"/>
                <c:pt idx="0">
                  <c:v>Erzielen von Kostensenkungen</c:v>
                </c:pt>
                <c:pt idx="1">
                  <c:v>Befähigung zu mobileren Arbeitsweisen</c:v>
                </c:pt>
                <c:pt idx="2">
                  <c:v>Verbesserung der kundenorientierten Ausrichtung</c:v>
                </c:pt>
                <c:pt idx="3">
                  <c:v>Verbesserte Aufbereitung der Daten</c:v>
                </c:pt>
                <c:pt idx="4">
                  <c:v>Neuerodukt-entwicklung</c:v>
                </c:pt>
                <c:pt idx="5">
                  <c:v>Entwicklung neuer Geschäftsmodelle</c:v>
                </c:pt>
                <c:pt idx="6">
                  <c:v>Wechsel zu gemeinsamen Dienstleistungs-modell</c:v>
                </c:pt>
                <c:pt idx="7">
                  <c:v>Beschleunigter Marktzutritt</c:v>
                </c:pt>
              </c:strCache>
            </c:strRef>
          </c:cat>
          <c:val>
            <c:numRef>
              <c:f>Tabelle1!$B$2:$B$9</c:f>
              <c:numCache>
                <c:formatCode>0.00</c:formatCode>
                <c:ptCount val="8"/>
                <c:pt idx="0">
                  <c:v>0.49</c:v>
                </c:pt>
                <c:pt idx="1">
                  <c:v>0.42</c:v>
                </c:pt>
                <c:pt idx="2">
                  <c:v>0.37</c:v>
                </c:pt>
                <c:pt idx="3">
                  <c:v>0.35</c:v>
                </c:pt>
                <c:pt idx="4">
                  <c:v>0.32</c:v>
                </c:pt>
                <c:pt idx="5">
                  <c:v>0.3</c:v>
                </c:pt>
                <c:pt idx="6">
                  <c:v>0.28</c:v>
                </c:pt>
                <c:pt idx="7">
                  <c:v>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246912"/>
        <c:axId val="1148543376"/>
      </c:barChart>
      <c:catAx>
        <c:axId val="11482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48543376"/>
        <c:crosses val="autoZero"/>
        <c:auto val="1"/>
        <c:lblAlgn val="ctr"/>
        <c:lblOffset val="100"/>
        <c:noMultiLvlLbl val="0"/>
      </c:catAx>
      <c:valAx>
        <c:axId val="1148543376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in % (Mehrfachnennungen Möglich)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48246912"/>
        <c:crosses val="autoZero"/>
        <c:crossBetween val="between"/>
        <c:majorUnit val="0.1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Verteilung</a:t>
            </a:r>
            <a:r>
              <a:rPr lang="en-US" sz="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der </a:t>
            </a:r>
            <a:r>
              <a:rPr lang="en-US" sz="8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Lösungsvorschläge</a:t>
            </a:r>
            <a:r>
              <a:rPr lang="en-US" sz="8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nach</a:t>
            </a:r>
            <a:r>
              <a:rPr lang="en-US" sz="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8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Erscheinungsjahr</a:t>
            </a:r>
            <a:endParaRPr lang="en-US" sz="8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116078554084769"/>
          <c:y val="0.892219256344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0542904290429043"/>
          <c:y val="0.131669542303228"/>
          <c:w val="0.833047854785479"/>
          <c:h val="0.62435705994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'(Auswertung_1)'!$Q$4</c:f>
              <c:strCache>
                <c:ptCount val="1"/>
                <c:pt idx="0">
                  <c:v>Anzahl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'(Auswertung_1)'!$P$5:$P$12</c:f>
              <c:numCache>
                <c:formatCode>0;\-0;;@</c:formatCode>
                <c:ptCount val="8"/>
                <c:pt idx="0">
                  <c:v>2016.0</c:v>
                </c:pt>
                <c:pt idx="1">
                  <c:v>2015.0</c:v>
                </c:pt>
                <c:pt idx="2">
                  <c:v>2014.0</c:v>
                </c:pt>
                <c:pt idx="3">
                  <c:v>2013.0</c:v>
                </c:pt>
                <c:pt idx="4">
                  <c:v>2012.0</c:v>
                </c:pt>
                <c:pt idx="5">
                  <c:v>2011.0</c:v>
                </c:pt>
                <c:pt idx="6">
                  <c:v>2010.0</c:v>
                </c:pt>
                <c:pt idx="7">
                  <c:v>2009.0</c:v>
                </c:pt>
              </c:numCache>
            </c:numRef>
          </c:cat>
          <c:val>
            <c:numRef>
              <c:f>'(Auswertung_1)'!$Q$5:$Q$12</c:f>
              <c:numCache>
                <c:formatCode>0;\-0;;@</c:formatCode>
                <c:ptCount val="8"/>
                <c:pt idx="0">
                  <c:v>2.0</c:v>
                </c:pt>
                <c:pt idx="1">
                  <c:v>12.0</c:v>
                </c:pt>
                <c:pt idx="2">
                  <c:v>8.0</c:v>
                </c:pt>
                <c:pt idx="3">
                  <c:v>8.0</c:v>
                </c:pt>
                <c:pt idx="4">
                  <c:v>4.0</c:v>
                </c:pt>
                <c:pt idx="5">
                  <c:v>4.0</c:v>
                </c:pt>
                <c:pt idx="6">
                  <c:v>1.0</c:v>
                </c:pt>
                <c:pt idx="7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542656"/>
        <c:axId val="1020932768"/>
      </c:barChart>
      <c:catAx>
        <c:axId val="878542656"/>
        <c:scaling>
          <c:orientation val="maxMin"/>
        </c:scaling>
        <c:delete val="0"/>
        <c:axPos val="b"/>
        <c:numFmt formatCode="0;\-0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0932768"/>
        <c:crosses val="autoZero"/>
        <c:auto val="1"/>
        <c:lblAlgn val="ctr"/>
        <c:lblOffset val="100"/>
        <c:noMultiLvlLbl val="0"/>
      </c:catAx>
      <c:valAx>
        <c:axId val="10209327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;\-0;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854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800" b="1" dirty="0">
                <a:latin typeface="Times New Roman" charset="0"/>
                <a:ea typeface="Times New Roman" charset="0"/>
                <a:cs typeface="Times New Roman" charset="0"/>
              </a:rPr>
              <a:t>Verteilung der </a:t>
            </a:r>
            <a:r>
              <a:rPr lang="de-DE" sz="800" b="1" dirty="0" smtClean="0">
                <a:latin typeface="Times New Roman" charset="0"/>
                <a:ea typeface="Times New Roman" charset="0"/>
                <a:cs typeface="Times New Roman" charset="0"/>
              </a:rPr>
              <a:t>Lösungsvorschläge nach</a:t>
            </a:r>
            <a:r>
              <a:rPr lang="de-DE" sz="800" b="1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800" b="1" dirty="0" smtClean="0">
                <a:latin typeface="Times New Roman" charset="0"/>
                <a:ea typeface="Times New Roman" charset="0"/>
                <a:cs typeface="Times New Roman" charset="0"/>
              </a:rPr>
              <a:t>Quelle</a:t>
            </a:r>
            <a:endParaRPr lang="de-DE" sz="800" b="1" dirty="0"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20823899889989"/>
          <c:y val="0.899413689438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682799779978"/>
          <c:y val="0.137811303140916"/>
          <c:w val="0.458239823982398"/>
          <c:h val="0.709586115934215"/>
        </c:manualLayout>
      </c:layout>
      <c:pieChart>
        <c:varyColors val="1"/>
        <c:ser>
          <c:idx val="0"/>
          <c:order val="0"/>
          <c:tx>
            <c:strRef>
              <c:f>'(Auswertung_1)'!$AK$4</c:f>
              <c:strCache>
                <c:ptCount val="1"/>
                <c:pt idx="0">
                  <c:v>Verteilung der Lösungskonzepte auf die Quellen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2060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B4C9E9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62095160116448"/>
                  <c:y val="-0.2536008967199"/>
                </c:manualLayout>
              </c:layout>
              <c:tx>
                <c:rich>
                  <a:bodyPr/>
                  <a:lstStyle/>
                  <a:p>
                    <a:fld id="{BF05E681-0452-5E43-AEC6-31E8CCA23C34}" type="CATEGORYNAME">
                      <a:rPr lang="mr-IN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/>
                      <a:t>[RUBRIKENNAME]</a:t>
                    </a:fld>
                    <a:r>
                      <a:rPr lang="mr-IN" baseline="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 </a:t>
                    </a:r>
                    <a:fld id="{C660EE9C-46BE-C944-83AC-3D1F5D513146}" type="VALUE">
                      <a:rPr lang="mr-IN" baseline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/>
                      <a:t>[WERT]</a:t>
                    </a:fld>
                    <a:r>
                      <a:rPr lang="mr-IN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</a:t>
                    </a:r>
                  </a:p>
                  <a:p>
                    <a:fld id="{ECAE9E94-5D80-1C4A-BA83-70107BB3DFF2}" type="PERCENTAGE">
                      <a:rPr lang="mr-IN" baseline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/>
                      <a:t>[PROZENTSATZ]</a:t>
                    </a:fld>
                    <a:endParaRPr lang="de-DE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175885492479"/>
                      <c:h val="0.18246719125594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3731198447356"/>
                  <c:y val="0.208704325208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1A6DC29B-F45D-3A42-8B34-B6CDB964BBDF}" type="CATEGORYNAME">
                      <a:rPr lang="mr-IN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ysClr val="windowText" lastClr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[RUBRIKENNAME]</a:t>
                    </a:fld>
                    <a:r>
                      <a:rPr lang="mr-IN" baseline="0" dirty="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fld id="{3DB394D4-7330-BA49-913F-DECD398F4526}" type="VALUE">
                      <a:rPr lang="mr-IN" baseline="0" smtClean="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ysClr val="windowText" lastClr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[WERT]</a:t>
                    </a:fld>
                    <a:r>
                      <a:rPr lang="mr-IN" baseline="0" dirty="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</a:p>
                  <a:p>
                    <a:pPr>
                      <a:defRPr sz="80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EC8624C8-B518-A84E-A827-5811A3DF89AA}" type="PERCENTAGE">
                      <a:rPr lang="mr-IN" baseline="0">
                        <a:solidFill>
                          <a:sysClr val="windowText" lastClr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ysClr val="windowText" lastClr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[PROZENTSATZ]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de-DE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717006307618"/>
                      <c:h val="0.18249020093081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'(Auswertung_1)'!$AJ$5:$AJ$6</c:f>
              <c:strCache>
                <c:ptCount val="2"/>
                <c:pt idx="0">
                  <c:v>Konferenz</c:v>
                </c:pt>
                <c:pt idx="1">
                  <c:v>Journal</c:v>
                </c:pt>
              </c:strCache>
            </c:strRef>
          </c:cat>
          <c:val>
            <c:numRef>
              <c:f>'(Auswertung_1)'!$AK$5:$AK$6</c:f>
              <c:numCache>
                <c:formatCode>0;\-0;;@</c:formatCode>
                <c:ptCount val="2"/>
                <c:pt idx="0">
                  <c:v>31.0</c:v>
                </c:pt>
                <c:pt idx="1">
                  <c:v>10.0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8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Verteilung</a:t>
            </a:r>
            <a:r>
              <a:rPr lang="en-US" sz="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der </a:t>
            </a:r>
            <a:r>
              <a:rPr lang="en-US" sz="8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Lösungsvorschläge</a:t>
            </a:r>
            <a:r>
              <a:rPr lang="en-US" sz="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auf die </a:t>
            </a:r>
            <a:r>
              <a:rPr lang="en-US" sz="8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Kategorien</a:t>
            </a:r>
            <a:endParaRPr lang="en-US" sz="8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132413970677329"/>
          <c:y val="0.880258430019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92569289387253"/>
          <c:y val="0.140276989288764"/>
          <c:w val="0.386204865942956"/>
          <c:h val="0.695580808080808"/>
        </c:manualLayout>
      </c:layout>
      <c:pieChart>
        <c:varyColors val="1"/>
        <c:ser>
          <c:idx val="0"/>
          <c:order val="0"/>
          <c:tx>
            <c:strRef>
              <c:f>'(Auswertung_1)'!$T$4</c:f>
              <c:strCache>
                <c:ptCount val="1"/>
                <c:pt idx="0">
                  <c:v>Verteilung der _x000d_Lösungskonzepte _x000d_auf die Kategorien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B4C9E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885220525869381"/>
                  <c:y val="0.04464613953348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7C3503FC-E6AD-0343-A938-6DE231E87F60}" type="CATEGORYNAME">
                      <a:rPr lang="en-US" sz="80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[RUBRIKENNAME]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fld id="{62BBA9F3-5FAB-3B4B-AACA-3E05707B0EF1}" type="VALUE">
                      <a:rPr lang="en-US" sz="800" baseline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[WERT]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endParaRPr lang="en-US" sz="800" baseline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>
                      <a:defRPr sz="8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73EB0A03-28BC-EC49-B3FA-39E948537094}" type="PERCENTAGE">
                      <a:rPr lang="en-US" sz="800" baseline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[PROZENTSATZ]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de-DE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322912880165"/>
                      <c:h val="0.21085327151185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0317560281109899"/>
                  <c:y val="0.0709493423964828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934173936750272"/>
                  <c:y val="-0.2574285189103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de-DE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497334302678"/>
                      <c:h val="0.173013572922679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214940021810251"/>
                  <c:y val="0.07759548005431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C4EDD379-1728-0E45-BEF8-546B4B44158D}" type="CATEGORYNAME">
                      <a:rPr lang="en-US" sz="80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[RUBRIKENNAME]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fld id="{6B674742-2A06-134E-BE70-EFB7DF868EB8}" type="VALUE">
                      <a:rPr lang="en-US" sz="800" baseline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[WERT]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endParaRPr lang="en-US" sz="800" baseline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>
                      <a:defRPr sz="8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288E694B-F87B-1546-BE99-203367D3FC37}" type="PERCENTAGE">
                      <a:rPr lang="en-US" sz="800" baseline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[PROZENTSATZ]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de-DE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533866472798"/>
                      <c:h val="0.191593610029485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00948655034532897"/>
                  <c:y val="0.008933026101570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DCEA1A8D-5773-9147-9988-8E0293F56A53}" type="CATEGORYNAME">
                      <a:rPr lang="en-US" sz="80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[RUBRIKENNAME]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fld id="{4940A493-3CAE-DD44-B629-7D5E081ECEE2}" type="VALUE">
                      <a:rPr lang="en-US" sz="800" baseline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[WERT]</a:t>
                    </a:fld>
                    <a:r>
                      <a:rPr lang="en-US" sz="800" baseline="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; </a:t>
                    </a:r>
                    <a:endParaRPr lang="en-US" sz="800" baseline="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>
                      <a:defRPr sz="80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defRPr>
                    </a:pPr>
                    <a:fld id="{8206E5B8-C872-2049-8323-C3C803D450DC}" type="PERCENTAGE">
                      <a:rPr lang="en-US" sz="800" baseline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pPr>
                        <a:defRPr sz="80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defRPr>
                      </a:pPr>
                      <a:t>[PROZENTSATZ]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de-DE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510541621229"/>
                      <c:h val="0.2282354055534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'(Auswertung_1)'!$S$5:$S$9</c:f>
              <c:strCache>
                <c:ptCount val="5"/>
                <c:pt idx="0">
                  <c:v>Anbieter- &amp; Serviceauswahl</c:v>
                </c:pt>
                <c:pt idx="1">
                  <c:v>Sonstiges</c:v>
                </c:pt>
                <c:pt idx="2">
                  <c:v>Kompatibilität</c:v>
                </c:pt>
                <c:pt idx="3">
                  <c:v>Portierbarkeit</c:v>
                </c:pt>
                <c:pt idx="4">
                  <c:v>SLA Vereinbarung</c:v>
                </c:pt>
              </c:strCache>
            </c:strRef>
          </c:cat>
          <c:val>
            <c:numRef>
              <c:f>'(Auswertung_1)'!$T$5:$T$9</c:f>
              <c:numCache>
                <c:formatCode>0;\-0;;@</c:formatCode>
                <c:ptCount val="5"/>
                <c:pt idx="0">
                  <c:v>6.0</c:v>
                </c:pt>
                <c:pt idx="1">
                  <c:v>2.0</c:v>
                </c:pt>
                <c:pt idx="2">
                  <c:v>23.0</c:v>
                </c:pt>
                <c:pt idx="3">
                  <c:v>6.0</c:v>
                </c:pt>
                <c:pt idx="4">
                  <c:v>4.0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AEB2-B67B-FC40-BB9F-6E122EB11012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7407-75A1-B44F-9C68-C0B41DF4B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4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7407-75A1-B44F-9C68-C0B41DF4B94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96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6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8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4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E95B-E139-4B43-9BBC-29558D671598}" type="datetimeFigureOut">
              <a:rPr lang="de-DE" smtClean="0"/>
              <a:t>16.12.16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7D5B-C454-F041-B996-C005D85BA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62879" y="811495"/>
            <a:ext cx="11911843" cy="5013139"/>
            <a:chOff x="320041" y="1397283"/>
            <a:chExt cx="11911843" cy="5013139"/>
          </a:xfrm>
        </p:grpSpPr>
        <p:sp>
          <p:nvSpPr>
            <p:cNvPr id="5" name="Rechteck 4"/>
            <p:cNvSpPr/>
            <p:nvPr/>
          </p:nvSpPr>
          <p:spPr>
            <a:xfrm>
              <a:off x="5425676" y="2567219"/>
              <a:ext cx="3555760" cy="202809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9879511" y="1982395"/>
              <a:ext cx="2352373" cy="2867190"/>
              <a:chOff x="7456778" y="1982395"/>
              <a:chExt cx="2352373" cy="2867190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7456778" y="1982395"/>
                <a:ext cx="2352373" cy="28671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7620068" y="2740361"/>
                <a:ext cx="21890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/>
                  <a:t>Standardisierung</a:t>
                </a:r>
              </a:p>
              <a:p>
                <a:r>
                  <a:rPr lang="de-DE" sz="1600" dirty="0"/>
                  <a:t>Kommunikation</a:t>
                </a:r>
              </a:p>
              <a:p>
                <a:r>
                  <a:rPr lang="de-DE" sz="1600" dirty="0" smtClean="0"/>
                  <a:t>Mechaniken</a:t>
                </a:r>
              </a:p>
              <a:p>
                <a:r>
                  <a:rPr lang="de-DE" sz="1600" dirty="0"/>
                  <a:t>Datenintegrität</a:t>
                </a:r>
              </a:p>
              <a:p>
                <a:r>
                  <a:rPr lang="de-DE" sz="1600" dirty="0"/>
                  <a:t>Serviceschnittstellen</a:t>
                </a:r>
              </a:p>
              <a:p>
                <a:r>
                  <a:rPr lang="de-DE" sz="1600" dirty="0" smtClean="0"/>
                  <a:t>Versionsstand</a:t>
                </a:r>
                <a:endParaRPr lang="de-DE" sz="1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7620068" y="2155249"/>
                <a:ext cx="2110708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Schnittstelle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uppierung 6"/>
            <p:cNvGrpSpPr/>
            <p:nvPr/>
          </p:nvGrpSpPr>
          <p:grpSpPr>
            <a:xfrm>
              <a:off x="320041" y="1982395"/>
              <a:ext cx="3677194" cy="4428027"/>
              <a:chOff x="320041" y="1982395"/>
              <a:chExt cx="3677194" cy="4428027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320041" y="1982395"/>
                <a:ext cx="3677194" cy="442802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498460" y="2155249"/>
                <a:ext cx="3333205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Akteur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498461" y="2740361"/>
                <a:ext cx="349877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/>
                  <a:t>Preisgestaltungsrichtlinien</a:t>
                </a:r>
              </a:p>
              <a:p>
                <a:r>
                  <a:rPr lang="de-DE" sz="1600" dirty="0"/>
                  <a:t>Standardisierung</a:t>
                </a:r>
              </a:p>
              <a:p>
                <a:r>
                  <a:rPr lang="de-DE" sz="1600" dirty="0"/>
                  <a:t>Regelung in Service Verträgen (SLA)</a:t>
                </a:r>
              </a:p>
              <a:p>
                <a:r>
                  <a:rPr lang="de-DE" sz="1600" dirty="0"/>
                  <a:t>Einschränkungen</a:t>
                </a:r>
              </a:p>
              <a:p>
                <a:r>
                  <a:rPr lang="de-DE" sz="1600" dirty="0" smtClean="0"/>
                  <a:t>Benutzerschnittstelle</a:t>
                </a:r>
              </a:p>
              <a:p>
                <a:r>
                  <a:rPr lang="de-DE" sz="1600" dirty="0"/>
                  <a:t>Terminologie</a:t>
                </a:r>
              </a:p>
              <a:p>
                <a:r>
                  <a:rPr lang="de-DE" sz="1600" dirty="0" smtClean="0"/>
                  <a:t>Ökosystem</a:t>
                </a:r>
              </a:p>
              <a:p>
                <a:r>
                  <a:rPr lang="de-DE" sz="1600" dirty="0"/>
                  <a:t>Anforderung</a:t>
                </a:r>
              </a:p>
              <a:p>
                <a:r>
                  <a:rPr lang="de-DE" sz="1600" dirty="0"/>
                  <a:t>Rolle</a:t>
                </a:r>
              </a:p>
              <a:p>
                <a:r>
                  <a:rPr lang="de-DE" sz="1600" dirty="0"/>
                  <a:t>Beschaffungsprozess</a:t>
                </a:r>
              </a:p>
              <a:p>
                <a:r>
                  <a:rPr lang="de-DE" sz="1600" dirty="0"/>
                  <a:t>Rechtl. Rahmenbedingungen</a:t>
                </a:r>
              </a:p>
              <a:p>
                <a:r>
                  <a:rPr lang="de-DE" sz="1600" dirty="0"/>
                  <a:t>Fähigkeitsniveau</a:t>
                </a:r>
              </a:p>
              <a:p>
                <a:r>
                  <a:rPr lang="de-DE" sz="1600" dirty="0"/>
                  <a:t>Kultureller Hintergrund</a:t>
                </a:r>
              </a:p>
              <a:p>
                <a:r>
                  <a:rPr lang="de-DE" sz="1600" dirty="0"/>
                  <a:t>Support </a:t>
                </a:r>
                <a:r>
                  <a:rPr lang="de-DE" sz="1600" dirty="0" smtClean="0"/>
                  <a:t>Prozess</a:t>
                </a:r>
                <a:endParaRPr lang="de-DE" sz="1600" dirty="0"/>
              </a:p>
            </p:txBody>
          </p:sp>
        </p:grpSp>
        <p:cxnSp>
          <p:nvCxnSpPr>
            <p:cNvPr id="8" name="Gewinkelte Verbindung 7"/>
            <p:cNvCxnSpPr>
              <a:stCxn id="6" idx="0"/>
              <a:endCxn id="8" idx="0"/>
            </p:cNvCxnSpPr>
            <p:nvPr/>
          </p:nvCxnSpPr>
          <p:spPr>
            <a:xfrm rot="16200000" flipH="1">
              <a:off x="4095115" y="45918"/>
              <a:ext cx="1171964" cy="5044918"/>
            </a:xfrm>
            <a:prstGeom prst="bentConnector3">
              <a:avLst>
                <a:gd name="adj1" fmla="val -1950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20" idx="2"/>
              <a:endCxn id="8" idx="2"/>
            </p:cNvCxnSpPr>
            <p:nvPr/>
          </p:nvCxnSpPr>
          <p:spPr>
            <a:xfrm rot="5400000" flipH="1">
              <a:off x="8708920" y="2502807"/>
              <a:ext cx="841414" cy="3852142"/>
            </a:xfrm>
            <a:prstGeom prst="bentConnector3">
              <a:avLst>
                <a:gd name="adj1" fmla="val -271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8365315" y="5065077"/>
              <a:ext cx="1528624" cy="369332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de-DE" dirty="0"/>
                <a:t>a</a:t>
              </a:r>
              <a:r>
                <a:rPr lang="de-DE" dirty="0" smtClean="0"/>
                <a:t>ls Auslöser für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43604" y="4179371"/>
              <a:ext cx="84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Vielfalt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332642" y="2607427"/>
              <a:ext cx="1614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Andersartigkeit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610824" y="3154359"/>
              <a:ext cx="3185463" cy="853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Heterogenität</a:t>
              </a:r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 in IT Servicewertschöpfungsnetzwerken</a:t>
              </a:r>
              <a:endParaRPr lang="de-DE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916785" y="1397283"/>
              <a:ext cx="1528624" cy="369332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de-DE" dirty="0"/>
                <a:t>a</a:t>
              </a:r>
              <a:r>
                <a:rPr lang="de-DE" dirty="0" smtClean="0"/>
                <a:t>ls Auslöser für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6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90604"/>
              </p:ext>
            </p:extLst>
          </p:nvPr>
        </p:nvGraphicFramePr>
        <p:xfrm>
          <a:off x="3042648" y="1023921"/>
          <a:ext cx="5847080" cy="4428000"/>
        </p:xfrm>
        <a:graphic>
          <a:graphicData uri="http://schemas.openxmlformats.org/drawingml/2006/table">
            <a:tbl>
              <a:tblPr firstRow="1" firstCol="1" bandRow="1"/>
              <a:tblGrid>
                <a:gridCol w="2128207"/>
                <a:gridCol w="3718873"/>
              </a:tblGrid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Begriff: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Bedeutung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044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sng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Schnittstelle</a:t>
                      </a:r>
                    </a:p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(Interface)</a:t>
                      </a:r>
                      <a:endParaRPr lang="de-DE" sz="1200" i="1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Unter dem generischen Begriff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Schnittstelle 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werden alle Möglichkeiten zum Zugriff auf einen Service zusammengefasst. Dies beinhaltet sowohl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Benutzerschnittstellen</a:t>
                      </a:r>
                      <a:r>
                        <a:rPr lang="de-DE" sz="1200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als 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auch Datenschnittstellen und Programmierschnittstellen.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</a:t>
                      </a:r>
                    </a:p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Standardization</a:t>
                      </a:r>
                      <a:r>
                        <a:rPr lang="de-DE" sz="1200" i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Vereinheitlichung von Verfahrensweisen nach einem bestimmten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Muster.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Kommunikation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de-DE" sz="1200" i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Communication</a:t>
                      </a:r>
                      <a:r>
                        <a:rPr lang="de-DE" sz="1200" i="1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Austausch von Informationen zwischen verschiedenen Komponenten eines Netzwerkes über eine Menge an festgelegten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Regeln.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Mechaniken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Interfacing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Mechanisms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Maßnahme (z.B. </a:t>
                      </a:r>
                      <a:r>
                        <a:rPr lang="de-DE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glue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code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), die die Funktionalität zwischen Schnittstellen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gewährleistet.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Version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(Version</a:t>
                      </a:r>
                      <a:r>
                        <a:rPr lang="de-DE" sz="1200" i="1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Definierter 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 einer Schnittstelle, der sich von anderen definierten Ständen derselben Schnittstelle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unterscheidet.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Serviceschnittstelle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(Service Interface</a:t>
                      </a:r>
                      <a:r>
                        <a:rPr lang="de-DE" sz="1200" i="1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Maßnahmen (z.B. </a:t>
                      </a:r>
                      <a:r>
                        <a:rPr lang="de-DE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glue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code</a:t>
                      </a: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), die die Funktionalität zwischen Schnittstellen gewährleisten und damit auch Kompatibilität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sicherstellen.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Datenintegrität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(Data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integrity</a:t>
                      </a:r>
                      <a:r>
                        <a:rPr lang="de-DE" sz="1200" i="1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Korrektheit (Unversehrtheit) von </a:t>
                      </a:r>
                      <a:r>
                        <a:rPr lang="de-DE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Daten.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7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2564587" y="2455653"/>
            <a:ext cx="6988388" cy="1935663"/>
            <a:chOff x="2107387" y="2933635"/>
            <a:chExt cx="6988388" cy="1935663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399776" y="2933635"/>
              <a:ext cx="0" cy="162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 rot="16200000">
              <a:off x="1782458" y="3661623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Lösungsart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>
              <a:off x="2399775" y="4550414"/>
              <a:ext cx="66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000572" y="4592299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Reifegrad des Lösungsvorschlages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2441185" y="3149889"/>
              <a:ext cx="1807200" cy="4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Konstrukt mit</a:t>
              </a:r>
              <a:r>
                <a:rPr lang="de-DE" sz="11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konzeptionellem Ansatz</a:t>
              </a:r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437963" y="3249865"/>
              <a:ext cx="809904" cy="23975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Empfehlung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Geschweifte Klammer rechts 10"/>
            <p:cNvSpPr/>
            <p:nvPr/>
          </p:nvSpPr>
          <p:spPr>
            <a:xfrm>
              <a:off x="4263392" y="3153744"/>
              <a:ext cx="115200" cy="432000"/>
            </a:xfrm>
            <a:prstGeom prst="righ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eschweifte Klammer rechts 11"/>
            <p:cNvSpPr/>
            <p:nvPr/>
          </p:nvSpPr>
          <p:spPr>
            <a:xfrm>
              <a:off x="6101190" y="3170456"/>
              <a:ext cx="115200" cy="892800"/>
            </a:xfrm>
            <a:prstGeom prst="rightBrac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6304290" y="3355498"/>
              <a:ext cx="585243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Methode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Geschweifte Klammer rechts 13"/>
            <p:cNvSpPr/>
            <p:nvPr/>
          </p:nvSpPr>
          <p:spPr>
            <a:xfrm>
              <a:off x="7934979" y="3140530"/>
              <a:ext cx="115200" cy="1368000"/>
            </a:xfrm>
            <a:prstGeom prst="rightBrace">
              <a:avLst/>
            </a:prstGeom>
            <a:ln w="9525">
              <a:solidFill>
                <a:srgbClr val="838C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117873" y="3571976"/>
              <a:ext cx="585243" cy="5040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Werkzeug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441185" y="3620154"/>
              <a:ext cx="1806015" cy="432000"/>
            </a:xfrm>
            <a:prstGeom prst="rect">
              <a:avLst/>
            </a:prstGeom>
            <a:solidFill>
              <a:schemeClr val="accent5">
                <a:lumMod val="75000"/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78546" y="3620154"/>
              <a:ext cx="1807200" cy="432000"/>
            </a:xfrm>
            <a:prstGeom prst="rect">
              <a:avLst/>
            </a:prstGeom>
            <a:solidFill>
              <a:schemeClr val="accent5">
                <a:lumMod val="75000"/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Konkrete Umsetzung</a:t>
              </a:r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441185" y="4086564"/>
              <a:ext cx="1806016" cy="432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278546" y="4086564"/>
              <a:ext cx="1807200" cy="432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112196" y="4086564"/>
              <a:ext cx="1806016" cy="432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Getestet und auf Praktikabilität erprobt</a:t>
              </a:r>
              <a:endParaRPr lang="de-DE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20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2484837" y="2265218"/>
            <a:ext cx="7199335" cy="2286462"/>
            <a:chOff x="1631397" y="1396538"/>
            <a:chExt cx="7199335" cy="2286462"/>
          </a:xfrm>
        </p:grpSpPr>
        <p:sp>
          <p:nvSpPr>
            <p:cNvPr id="5" name="Eingebuchteter Richtungspfeil 4"/>
            <p:cNvSpPr/>
            <p:nvPr/>
          </p:nvSpPr>
          <p:spPr>
            <a:xfrm>
              <a:off x="1831642" y="1810746"/>
              <a:ext cx="1024516" cy="432000"/>
            </a:xfrm>
            <a:prstGeom prst="chevron">
              <a:avLst>
                <a:gd name="adj" fmla="val 2595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Journal Suche</a:t>
              </a:r>
            </a:p>
          </p:txBody>
        </p:sp>
        <p:sp>
          <p:nvSpPr>
            <p:cNvPr id="6" name="Eingebuchteter Richtungspfeil 5"/>
            <p:cNvSpPr/>
            <p:nvPr/>
          </p:nvSpPr>
          <p:spPr>
            <a:xfrm>
              <a:off x="2856158" y="1810746"/>
              <a:ext cx="1024516" cy="432000"/>
            </a:xfrm>
            <a:prstGeom prst="chevron">
              <a:avLst>
                <a:gd name="adj" fmla="val 25955"/>
              </a:avLst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Datenbank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Suche</a:t>
              </a:r>
            </a:p>
          </p:txBody>
        </p:sp>
        <p:sp>
          <p:nvSpPr>
            <p:cNvPr id="7" name="Eingebuchteter Richtungspfeil 6"/>
            <p:cNvSpPr/>
            <p:nvPr/>
          </p:nvSpPr>
          <p:spPr>
            <a:xfrm>
              <a:off x="3880674" y="1810746"/>
              <a:ext cx="1027056" cy="432000"/>
            </a:xfrm>
            <a:prstGeom prst="chevron">
              <a:avLst>
                <a:gd name="adj" fmla="val 25955"/>
              </a:avLst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Such- begriffe</a:t>
              </a:r>
              <a:endParaRPr lang="de-DE" sz="1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979938" y="1894308"/>
              <a:ext cx="360000" cy="360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und</a:t>
              </a:r>
            </a:p>
            <a:p>
              <a:pPr algn="ctr"/>
              <a:r>
                <a:rPr lang="de-DE" sz="1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4979938" y="207430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ingebuchteter Richtungspfeil 9"/>
            <p:cNvSpPr/>
            <p:nvPr/>
          </p:nvSpPr>
          <p:spPr>
            <a:xfrm>
              <a:off x="5391003" y="1810746"/>
              <a:ext cx="1188000" cy="198000"/>
            </a:xfrm>
            <a:prstGeom prst="chevron">
              <a:avLst>
                <a:gd name="adj" fmla="val 23223"/>
              </a:avLst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Rückwärtssuche</a:t>
              </a:r>
              <a:endParaRPr lang="de-DE" sz="1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753508" y="1659716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778024" y="1659716"/>
              <a:ext cx="216000" cy="216000"/>
            </a:xfrm>
            <a:prstGeom prst="ellipse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802540" y="1659716"/>
              <a:ext cx="218540" cy="216000"/>
            </a:xfrm>
            <a:prstGeom prst="ellipse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282126" y="1659716"/>
              <a:ext cx="216000" cy="216000"/>
            </a:xfrm>
            <a:prstGeom prst="ellipse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631397" y="1396538"/>
              <a:ext cx="5163240" cy="21862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Literaturrecherche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772258" y="2779966"/>
              <a:ext cx="4058474" cy="903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772257" y="2779966"/>
              <a:ext cx="4058475" cy="21862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Literaturevaluierung</a:t>
              </a:r>
              <a:endParaRPr lang="de-DE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Eingebuchteter Richtungspfeil 17"/>
            <p:cNvSpPr/>
            <p:nvPr/>
          </p:nvSpPr>
          <p:spPr>
            <a:xfrm>
              <a:off x="6433134" y="3141207"/>
              <a:ext cx="2304730" cy="432000"/>
            </a:xfrm>
            <a:prstGeom prst="chevron">
              <a:avLst>
                <a:gd name="adj" fmla="val 25955"/>
              </a:avLst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Titel </a:t>
              </a:r>
              <a:r>
                <a:rPr lang="de-DE" sz="10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/ </a:t>
              </a:r>
              <a:r>
                <a:rPr lang="de-DE" sz="10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Zusammenfassung </a:t>
              </a:r>
              <a:r>
                <a:rPr lang="de-DE" sz="1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/ Fließtext</a:t>
              </a:r>
              <a:endParaRPr lang="de-DE" sz="1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9" name="Gruppierung 18"/>
            <p:cNvGrpSpPr/>
            <p:nvPr/>
          </p:nvGrpSpPr>
          <p:grpSpPr>
            <a:xfrm>
              <a:off x="4128218" y="2297766"/>
              <a:ext cx="430120" cy="289343"/>
              <a:chOff x="2496821" y="1293865"/>
              <a:chExt cx="430120" cy="318512"/>
            </a:xfrm>
          </p:grpSpPr>
          <p:pic>
            <p:nvPicPr>
              <p:cNvPr id="52" name="Bild 5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31301" y="1293865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3" name="Bild 5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14061" y="1330395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4" name="Bild 5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96821" y="1364963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5" name="Bild 5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54981" y="1293865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6" name="Bild 5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37741" y="1330395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7" name="Bild 5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0501" y="1364963"/>
                <a:ext cx="171960" cy="247414"/>
              </a:xfrm>
              <a:prstGeom prst="rect">
                <a:avLst/>
              </a:prstGeom>
            </p:spPr>
          </p:pic>
        </p:grpSp>
        <p:grpSp>
          <p:nvGrpSpPr>
            <p:cNvPr id="20" name="Gruppierung 19"/>
            <p:cNvGrpSpPr/>
            <p:nvPr/>
          </p:nvGrpSpPr>
          <p:grpSpPr>
            <a:xfrm>
              <a:off x="5863431" y="3207189"/>
              <a:ext cx="206440" cy="318512"/>
              <a:chOff x="2764613" y="2245370"/>
              <a:chExt cx="206440" cy="318512"/>
            </a:xfrm>
          </p:grpSpPr>
          <p:pic>
            <p:nvPicPr>
              <p:cNvPr id="50" name="Bild 4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99093" y="2245370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51" name="Bild 5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64613" y="2316468"/>
                <a:ext cx="171960" cy="247414"/>
              </a:xfrm>
              <a:prstGeom prst="rect">
                <a:avLst/>
              </a:prstGeom>
            </p:spPr>
          </p:pic>
        </p:grpSp>
        <p:grpSp>
          <p:nvGrpSpPr>
            <p:cNvPr id="21" name="Gruppierung 20"/>
            <p:cNvGrpSpPr/>
            <p:nvPr/>
          </p:nvGrpSpPr>
          <p:grpSpPr>
            <a:xfrm>
              <a:off x="3086817" y="2297766"/>
              <a:ext cx="491834" cy="308460"/>
              <a:chOff x="1455420" y="1284176"/>
              <a:chExt cx="491180" cy="338731"/>
            </a:xfrm>
          </p:grpSpPr>
          <p:sp>
            <p:nvSpPr>
              <p:cNvPr id="47" name="Zylinder 46"/>
              <p:cNvSpPr/>
              <p:nvPr/>
            </p:nvSpPr>
            <p:spPr>
              <a:xfrm>
                <a:off x="1455420" y="1284176"/>
                <a:ext cx="293602" cy="174673"/>
              </a:xfrm>
              <a:prstGeom prst="can">
                <a:avLst/>
              </a:prstGeom>
              <a:solidFill>
                <a:srgbClr val="829AC8"/>
              </a:solidFill>
              <a:ln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Zylinder 47"/>
              <p:cNvSpPr/>
              <p:nvPr/>
            </p:nvSpPr>
            <p:spPr>
              <a:xfrm>
                <a:off x="1654884" y="1365116"/>
                <a:ext cx="291716" cy="174672"/>
              </a:xfrm>
              <a:prstGeom prst="can">
                <a:avLst/>
              </a:prstGeom>
              <a:solidFill>
                <a:srgbClr val="829AC8"/>
              </a:solidFill>
              <a:ln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9" name="Zylinder 48"/>
              <p:cNvSpPr/>
              <p:nvPr/>
            </p:nvSpPr>
            <p:spPr>
              <a:xfrm>
                <a:off x="1507140" y="1448235"/>
                <a:ext cx="293602" cy="174672"/>
              </a:xfrm>
              <a:prstGeom prst="can">
                <a:avLst/>
              </a:prstGeom>
              <a:solidFill>
                <a:srgbClr val="829AC8"/>
              </a:solidFill>
              <a:ln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" name="Gruppierung 21"/>
            <p:cNvGrpSpPr/>
            <p:nvPr/>
          </p:nvGrpSpPr>
          <p:grpSpPr>
            <a:xfrm>
              <a:off x="2121215" y="2297766"/>
              <a:ext cx="478961" cy="366559"/>
              <a:chOff x="489830" y="1189058"/>
              <a:chExt cx="478297" cy="402756"/>
            </a:xfrm>
          </p:grpSpPr>
          <p:pic>
            <p:nvPicPr>
              <p:cNvPr id="44" name="Bild 43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9830" y="1189058"/>
                <a:ext cx="319221" cy="335305"/>
              </a:xfrm>
              <a:prstGeom prst="rect">
                <a:avLst/>
              </a:prstGeom>
            </p:spPr>
          </p:pic>
          <p:pic>
            <p:nvPicPr>
              <p:cNvPr id="45" name="Bild 44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7838" y="1223997"/>
                <a:ext cx="319221" cy="335566"/>
              </a:xfrm>
              <a:prstGeom prst="rect">
                <a:avLst/>
              </a:prstGeom>
            </p:spPr>
          </p:pic>
          <p:pic>
            <p:nvPicPr>
              <p:cNvPr id="46" name="Bild 45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8906" y="1256509"/>
                <a:ext cx="319221" cy="335305"/>
              </a:xfrm>
              <a:prstGeom prst="rect">
                <a:avLst/>
              </a:prstGeom>
            </p:spPr>
          </p:pic>
        </p:grpSp>
        <p:grpSp>
          <p:nvGrpSpPr>
            <p:cNvPr id="23" name="Gruppierung 22"/>
            <p:cNvGrpSpPr/>
            <p:nvPr/>
          </p:nvGrpSpPr>
          <p:grpSpPr>
            <a:xfrm>
              <a:off x="5510743" y="2297766"/>
              <a:ext cx="430320" cy="289343"/>
              <a:chOff x="3879355" y="1394184"/>
              <a:chExt cx="430120" cy="318512"/>
            </a:xfrm>
          </p:grpSpPr>
          <p:pic>
            <p:nvPicPr>
              <p:cNvPr id="39" name="Bild 3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13835" y="1394184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40" name="Bild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9355" y="1465282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41" name="Bild 4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37515" y="1394184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42" name="Bild 4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20275" y="1430714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43" name="Bild 4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3035" y="1465282"/>
                <a:ext cx="171960" cy="247414"/>
              </a:xfrm>
              <a:prstGeom prst="rect">
                <a:avLst/>
              </a:prstGeom>
            </p:spPr>
          </p:pic>
        </p:grpSp>
        <p:grpSp>
          <p:nvGrpSpPr>
            <p:cNvPr id="24" name="Gruppierung 23"/>
            <p:cNvGrpSpPr/>
            <p:nvPr/>
          </p:nvGrpSpPr>
          <p:grpSpPr>
            <a:xfrm>
              <a:off x="5975845" y="2297766"/>
              <a:ext cx="412880" cy="289343"/>
              <a:chOff x="4344448" y="1394184"/>
              <a:chExt cx="412880" cy="318512"/>
            </a:xfrm>
          </p:grpSpPr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78928" y="1394184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6" name="Bild 3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44448" y="1465282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7" name="Bild 3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85368" y="1430714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8" name="Bild 37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68128" y="1465282"/>
                <a:ext cx="171960" cy="247414"/>
              </a:xfrm>
              <a:prstGeom prst="rect">
                <a:avLst/>
              </a:prstGeom>
            </p:spPr>
          </p:pic>
        </p:grpSp>
        <p:cxnSp>
          <p:nvCxnSpPr>
            <p:cNvPr id="25" name="Gerade Verbindung mit Pfeil 24"/>
            <p:cNvCxnSpPr/>
            <p:nvPr/>
          </p:nvCxnSpPr>
          <p:spPr>
            <a:xfrm flipH="1">
              <a:off x="5957743" y="2630656"/>
              <a:ext cx="1228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ung 25"/>
            <p:cNvGrpSpPr/>
            <p:nvPr/>
          </p:nvGrpSpPr>
          <p:grpSpPr>
            <a:xfrm>
              <a:off x="4951817" y="3222508"/>
              <a:ext cx="412880" cy="287874"/>
              <a:chOff x="4258163" y="2245370"/>
              <a:chExt cx="412880" cy="318512"/>
            </a:xfrm>
          </p:grpSpPr>
          <p:pic>
            <p:nvPicPr>
              <p:cNvPr id="31" name="Bild 3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292643" y="2245370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2" name="Bild 3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258163" y="2316468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3" name="Bild 3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99083" y="2281900"/>
                <a:ext cx="171960" cy="247414"/>
              </a:xfrm>
              <a:prstGeom prst="rect">
                <a:avLst/>
              </a:prstGeom>
            </p:spPr>
          </p:pic>
          <p:pic>
            <p:nvPicPr>
              <p:cNvPr id="34" name="Bild 3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81843" y="2316468"/>
                <a:ext cx="171960" cy="247414"/>
              </a:xfrm>
              <a:prstGeom prst="rect">
                <a:avLst/>
              </a:prstGeom>
            </p:spPr>
          </p:pic>
        </p:grpSp>
        <p:sp>
          <p:nvSpPr>
            <p:cNvPr id="27" name="Rechteck 26"/>
            <p:cNvSpPr/>
            <p:nvPr/>
          </p:nvSpPr>
          <p:spPr>
            <a:xfrm>
              <a:off x="1631886" y="1396538"/>
              <a:ext cx="5162751" cy="1317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 flipH="1">
              <a:off x="5160960" y="2342656"/>
              <a:ext cx="1228" cy="82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ingebuchteter Richtungspfeil 28"/>
            <p:cNvSpPr/>
            <p:nvPr/>
          </p:nvSpPr>
          <p:spPr>
            <a:xfrm>
              <a:off x="5391003" y="2044746"/>
              <a:ext cx="1188000" cy="198000"/>
            </a:xfrm>
            <a:prstGeom prst="chevron">
              <a:avLst>
                <a:gd name="adj" fmla="val 232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Vorwärtssuche</a:t>
              </a:r>
              <a:endParaRPr lang="de-DE" sz="10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301812" y="3035242"/>
              <a:ext cx="219600" cy="216000"/>
            </a:xfrm>
            <a:prstGeom prst="ellipse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0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457025" y="995552"/>
            <a:ext cx="11116813" cy="4657316"/>
            <a:chOff x="1020905" y="1239392"/>
            <a:chExt cx="11116813" cy="4657316"/>
          </a:xfrm>
        </p:grpSpPr>
        <p:sp>
          <p:nvSpPr>
            <p:cNvPr id="5" name="Rechteck 4"/>
            <p:cNvSpPr/>
            <p:nvPr/>
          </p:nvSpPr>
          <p:spPr>
            <a:xfrm>
              <a:off x="1227551" y="3042817"/>
              <a:ext cx="10786261" cy="2232000"/>
            </a:xfrm>
            <a:prstGeom prst="rect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496140" y="3073064"/>
              <a:ext cx="3406390" cy="1653511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Pricing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i="1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Tariff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Bias</a:t>
              </a:r>
            </a:p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Standardization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i="1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Standardisation</a:t>
              </a:r>
            </a:p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LA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i="1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Service Level Agreement</a:t>
              </a:r>
            </a:p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Contraints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i="1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Limitation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Restriction</a:t>
              </a:r>
              <a:endParaRPr lang="de-DE" sz="1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User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Interface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227551" y="1824688"/>
              <a:ext cx="10786261" cy="684000"/>
            </a:xfrm>
            <a:prstGeom prst="rect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227551" y="2572087"/>
              <a:ext cx="10786261" cy="396000"/>
            </a:xfrm>
            <a:prstGeom prst="rect">
              <a:avLst/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Eingebuchteter Richtungspfeil 8"/>
            <p:cNvSpPr/>
            <p:nvPr/>
          </p:nvSpPr>
          <p:spPr>
            <a:xfrm>
              <a:off x="1226010" y="1239392"/>
              <a:ext cx="10911708" cy="523875"/>
            </a:xfrm>
            <a:prstGeom prst="chevron">
              <a:avLst>
                <a:gd name="adj" fmla="val 24305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8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Suchbegriffe</a:t>
              </a:r>
              <a:endParaRPr lang="de-DE" sz="1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227551" y="5384947"/>
              <a:ext cx="10786259" cy="511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tIns="36000" rIns="72000" bIns="36000" rtlCol="0">
              <a:noAutofit/>
            </a:bodyPr>
            <a:lstStyle/>
            <a:p>
              <a:pPr>
                <a:spcAft>
                  <a:spcPts val="300"/>
                </a:spcAft>
                <a:tabLst>
                  <a:tab pos="298450" algn="l"/>
                </a:tabLst>
              </a:pPr>
              <a:endParaRPr lang="de-DE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09016" y="2043578"/>
              <a:ext cx="10580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1. Gruppe</a:t>
              </a:r>
              <a:endParaRPr lang="de-DE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96140" y="1837505"/>
              <a:ext cx="9597180" cy="658367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fontAlgn="ctr">
                <a:lnSpc>
                  <a:spcPts val="2000"/>
                </a:lnSpc>
              </a:pP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ITSVN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IT 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Service Value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Network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ITSM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IT Service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Service Value Network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i="1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Multi-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Vendor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Success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factor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Best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practice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Success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criteri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Failure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496140" y="2589662"/>
              <a:ext cx="8735466" cy="360850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Heterogene*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Homogene*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Complex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Agil*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Challenge*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Divers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39478" y="2646977"/>
              <a:ext cx="99717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de-DE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Gruppe</a:t>
              </a:r>
              <a:endParaRPr lang="de-DE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344999" y="3123394"/>
              <a:ext cx="9861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3. Gruppe</a:t>
              </a:r>
              <a:endParaRPr lang="de-DE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243251" y="3697092"/>
              <a:ext cx="1044000" cy="360850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spAutoFit/>
            </a:bodyPr>
            <a:lstStyle/>
            <a:p>
              <a:pPr algn="r"/>
              <a:r>
                <a:rPr lang="de-DE" sz="1400" u="sng" dirty="0" smtClean="0">
                  <a:latin typeface="Times New Roman" charset="0"/>
                  <a:ea typeface="Times New Roman" charset="0"/>
                  <a:cs typeface="Times New Roman" charset="0"/>
                </a:rPr>
                <a:t>Akteur</a:t>
              </a:r>
              <a:endParaRPr lang="de-DE" sz="1400" u="sng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340481" y="5396571"/>
              <a:ext cx="10580012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  <a:tabLst>
                  <a:tab pos="298450" algn="l"/>
                </a:tabLst>
              </a:pPr>
              <a:r>
                <a:rPr lang="de-DE" sz="1200" b="1" u="sng" dirty="0">
                  <a:latin typeface="Times New Roman" charset="0"/>
                  <a:ea typeface="Times New Roman" charset="0"/>
                  <a:cs typeface="Times New Roman" charset="0"/>
                </a:rPr>
                <a:t>Beispielsuchabfrage für 1. Pricing</a:t>
              </a:r>
            </a:p>
            <a:p>
              <a:pPr>
                <a:spcAft>
                  <a:spcPts val="300"/>
                </a:spcAft>
                <a:tabLst>
                  <a:tab pos="298450" algn="l"/>
                </a:tabLst>
              </a:pP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(ITSVN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200" i="1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IT Service Value Network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200" i="1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 ITSM 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...)    </a:t>
              </a:r>
              <a:r>
                <a:rPr lang="de-DE" sz="1200" u="sng" dirty="0">
                  <a:latin typeface="Times New Roman" charset="0"/>
                  <a:ea typeface="Times New Roman" charset="0"/>
                  <a:cs typeface="Times New Roman" charset="0"/>
                </a:rPr>
                <a:t>UND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    (Heterogene*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200" i="1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Homogene*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200" i="1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200" dirty="0" err="1">
                  <a:latin typeface="Times New Roman" charset="0"/>
                  <a:ea typeface="Times New Roman" charset="0"/>
                  <a:cs typeface="Times New Roman" charset="0"/>
                </a:rPr>
                <a:t>Complex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*...)    </a:t>
              </a:r>
              <a:r>
                <a:rPr lang="de-DE" sz="1200" u="sng" dirty="0">
                  <a:latin typeface="Times New Roman" charset="0"/>
                  <a:ea typeface="Times New Roman" charset="0"/>
                  <a:cs typeface="Times New Roman" charset="0"/>
                </a:rPr>
                <a:t>UND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    (Pricing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200" i="1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de-DE" sz="1200" dirty="0" err="1">
                  <a:latin typeface="Times New Roman" charset="0"/>
                  <a:ea typeface="Times New Roman" charset="0"/>
                  <a:cs typeface="Times New Roman" charset="0"/>
                </a:rPr>
                <a:t>Tariff</a:t>
              </a:r>
              <a:r>
                <a:rPr lang="de-DE" sz="1200" dirty="0">
                  <a:latin typeface="Times New Roman" charset="0"/>
                  <a:ea typeface="Times New Roman" charset="0"/>
                  <a:cs typeface="Times New Roman" charset="0"/>
                </a:rPr>
                <a:t> Bias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endParaRPr lang="de-DE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97198" y="3073064"/>
              <a:ext cx="3411318" cy="1653511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L="447675" indent="-438150" fontAlgn="ctr">
                <a:buFont typeface="+mj-lt"/>
                <a:buAutoNum type="arabicPeriod" startAt="6"/>
              </a:pP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Terminology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 startAt="6"/>
              </a:pP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Ecosystem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 startAt="6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Requirements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  Request   </a:t>
              </a:r>
              <a:r>
                <a:rPr lang="de-DE" sz="1400" i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Demand</a:t>
              </a:r>
            </a:p>
            <a:p>
              <a:pPr marL="447675" indent="-438150" fontAlgn="ctr">
                <a:buFont typeface="+mj-lt"/>
                <a:buAutoNum type="arabicPeriod" startAt="6"/>
              </a:pP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Role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 startAt="6"/>
              </a:pP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Procurement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process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Purchase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* </a:t>
              </a:r>
              <a:r>
                <a:rPr lang="de-DE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Process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9592038" y="3073064"/>
              <a:ext cx="2505296" cy="1222624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marL="447675" indent="-438150" fontAlgn="ctr">
                <a:buFont typeface="+mj-lt"/>
                <a:buAutoNum type="arabicPeriod" startAt="11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Legal Frameworks   </a:t>
              </a:r>
              <a:r>
                <a:rPr lang="de-DE" sz="1400" i="1" u="sng" dirty="0">
                  <a:latin typeface="Times New Roman" charset="0"/>
                  <a:ea typeface="Times New Roman" charset="0"/>
                  <a:cs typeface="Times New Roman" charset="0"/>
                </a:rPr>
                <a:t>oder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Legal </a:t>
              </a: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Condition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 startAt="11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Skills</a:t>
              </a:r>
            </a:p>
            <a:p>
              <a:pPr marL="447675" indent="-438150" fontAlgn="ctr">
                <a:buFont typeface="+mj-lt"/>
                <a:buAutoNum type="arabicPeriod" startAt="11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Cultural*</a:t>
              </a:r>
            </a:p>
            <a:p>
              <a:pPr marL="447675" indent="-438150" fontAlgn="ctr">
                <a:buFont typeface="+mj-lt"/>
                <a:buAutoNum type="arabicPeriod" startAt="11"/>
              </a:pP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Process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Support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592038" y="4741565"/>
              <a:ext cx="1808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47675" indent="-438150" fontAlgn="ctr">
                <a:buFont typeface="+mj-lt"/>
                <a:buAutoNum type="arabicPeriod" startAt="5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Version</a:t>
              </a:r>
            </a:p>
            <a:p>
              <a:pPr marL="447675" indent="-438150" fontAlgn="ctr">
                <a:buFont typeface="+mj-lt"/>
                <a:buAutoNum type="arabicPeriod" startAt="5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Data Integration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496140" y="4741565"/>
              <a:ext cx="3480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Standardization   oder   Standardisation</a:t>
              </a:r>
            </a:p>
            <a:p>
              <a:pPr marL="447675" indent="-438150" fontAlgn="ctr">
                <a:buFont typeface="+mj-lt"/>
                <a:buAutoNum type="arabicPeriod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Communication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097198" y="4741565"/>
              <a:ext cx="2308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47675" indent="-438150" fontAlgn="ctr">
                <a:buFont typeface="+mj-lt"/>
                <a:buAutoNum type="arabicPeriod" startAt="3"/>
              </a:pP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Interfacing</a:t>
              </a: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400" dirty="0" err="1">
                  <a:latin typeface="Times New Roman" charset="0"/>
                  <a:ea typeface="Times New Roman" charset="0"/>
                  <a:cs typeface="Times New Roman" charset="0"/>
                </a:rPr>
                <a:t>Mechanism</a:t>
              </a:r>
              <a:endParaRPr lang="de-DE" sz="1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447675" indent="-438150" fontAlgn="ctr">
                <a:buFont typeface="+mj-lt"/>
                <a:buAutoNum type="arabicPeriod" startAt="3"/>
              </a:pPr>
              <a:r>
                <a:rPr lang="de-DE" sz="1400" dirty="0">
                  <a:latin typeface="Times New Roman" charset="0"/>
                  <a:ea typeface="Times New Roman" charset="0"/>
                  <a:cs typeface="Times New Roman" charset="0"/>
                </a:rPr>
                <a:t>Service </a:t>
              </a:r>
              <a:r>
                <a:rPr lang="de-DE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Interface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243251" y="4827706"/>
              <a:ext cx="1044000" cy="360850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spAutoFit/>
            </a:bodyPr>
            <a:lstStyle/>
            <a:p>
              <a:pPr algn="r"/>
              <a:r>
                <a:rPr lang="de-DE" sz="1400" u="sng" dirty="0" smtClean="0">
                  <a:latin typeface="Times New Roman" charset="0"/>
                  <a:ea typeface="Times New Roman" charset="0"/>
                  <a:cs typeface="Times New Roman" charset="0"/>
                </a:rPr>
                <a:t>Schnittstelle</a:t>
              </a:r>
              <a:endParaRPr lang="de-DE" sz="1400" u="sng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Geschweifte Klammer links 23"/>
            <p:cNvSpPr/>
            <p:nvPr/>
          </p:nvSpPr>
          <p:spPr>
            <a:xfrm>
              <a:off x="2356413" y="3180363"/>
              <a:ext cx="125506" cy="144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2355703" y="4813518"/>
              <a:ext cx="125506" cy="396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ung 25"/>
            <p:cNvGrpSpPr/>
            <p:nvPr/>
          </p:nvGrpSpPr>
          <p:grpSpPr>
            <a:xfrm>
              <a:off x="1020905" y="2392122"/>
              <a:ext cx="201928" cy="288000"/>
              <a:chOff x="1038323" y="2481022"/>
              <a:chExt cx="201928" cy="288000"/>
            </a:xfrm>
          </p:grpSpPr>
          <p:cxnSp>
            <p:nvCxnSpPr>
              <p:cNvPr id="30" name="Gewinkelte Verbindung 29"/>
              <p:cNvCxnSpPr/>
              <p:nvPr/>
            </p:nvCxnSpPr>
            <p:spPr>
              <a:xfrm rot="10800000" flipV="1">
                <a:off x="1227551" y="2481022"/>
                <a:ext cx="12700" cy="288000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Kreuz 30"/>
              <p:cNvSpPr>
                <a:spLocks noChangeAspect="1"/>
              </p:cNvSpPr>
              <p:nvPr/>
            </p:nvSpPr>
            <p:spPr>
              <a:xfrm>
                <a:off x="1038323" y="2527483"/>
                <a:ext cx="180000" cy="180000"/>
              </a:xfrm>
              <a:prstGeom prst="plus">
                <a:avLst>
                  <a:gd name="adj" fmla="val 4259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ung 26"/>
            <p:cNvGrpSpPr/>
            <p:nvPr/>
          </p:nvGrpSpPr>
          <p:grpSpPr>
            <a:xfrm>
              <a:off x="1020905" y="2892162"/>
              <a:ext cx="201928" cy="288000"/>
              <a:chOff x="1038323" y="2481022"/>
              <a:chExt cx="201928" cy="288000"/>
            </a:xfrm>
          </p:grpSpPr>
          <p:cxnSp>
            <p:nvCxnSpPr>
              <p:cNvPr id="28" name="Gewinkelte Verbindung 27"/>
              <p:cNvCxnSpPr/>
              <p:nvPr/>
            </p:nvCxnSpPr>
            <p:spPr>
              <a:xfrm rot="10800000" flipV="1">
                <a:off x="1227551" y="2481022"/>
                <a:ext cx="12700" cy="288000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Kreuz 28"/>
              <p:cNvSpPr>
                <a:spLocks noChangeAspect="1"/>
              </p:cNvSpPr>
              <p:nvPr/>
            </p:nvSpPr>
            <p:spPr>
              <a:xfrm>
                <a:off x="1038323" y="2527483"/>
                <a:ext cx="180000" cy="180000"/>
              </a:xfrm>
              <a:prstGeom prst="plus">
                <a:avLst>
                  <a:gd name="adj" fmla="val 4259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1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-122673" y="2571688"/>
            <a:ext cx="12417378" cy="2231207"/>
            <a:chOff x="63064" y="2185925"/>
            <a:chExt cx="12417378" cy="2231207"/>
          </a:xfrm>
        </p:grpSpPr>
        <p:sp>
          <p:nvSpPr>
            <p:cNvPr id="5" name="Freihandform 4"/>
            <p:cNvSpPr/>
            <p:nvPr/>
          </p:nvSpPr>
          <p:spPr>
            <a:xfrm>
              <a:off x="4329825" y="3484569"/>
              <a:ext cx="3420000" cy="932563"/>
            </a:xfrm>
            <a:custGeom>
              <a:avLst/>
              <a:gdLst>
                <a:gd name="connsiteX0" fmla="*/ 0 w 991849"/>
                <a:gd name="connsiteY0" fmla="*/ 0 h 771525"/>
                <a:gd name="connsiteX1" fmla="*/ 991849 w 991849"/>
                <a:gd name="connsiteY1" fmla="*/ 0 h 771525"/>
                <a:gd name="connsiteX2" fmla="*/ 991849 w 991849"/>
                <a:gd name="connsiteY2" fmla="*/ 771525 h 771525"/>
                <a:gd name="connsiteX3" fmla="*/ 0 w 991849"/>
                <a:gd name="connsiteY3" fmla="*/ 771525 h 771525"/>
                <a:gd name="connsiteX4" fmla="*/ 0 w 991849"/>
                <a:gd name="connsiteY4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49" h="771525">
                  <a:moveTo>
                    <a:pt x="0" y="0"/>
                  </a:moveTo>
                  <a:lnTo>
                    <a:pt x="991849" y="0"/>
                  </a:lnTo>
                  <a:lnTo>
                    <a:pt x="991849" y="771525"/>
                  </a:lnTo>
                  <a:lnTo>
                    <a:pt x="0" y="771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spAutoFit/>
            </a:bodyPr>
            <a:lstStyle/>
            <a:p>
              <a:pPr marL="298450" lvl="1" indent="-2857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Nein, Heterogenität wird nur beispielhaft oder peripher erwähnt </a:t>
              </a: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  <a:sym typeface="Wingdings"/>
                </a:rPr>
                <a:t> Entfernen</a:t>
              </a:r>
              <a:endParaRPr lang="de-DE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63064" y="2185925"/>
              <a:ext cx="3420000" cy="1224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047" tIns="138047" rIns="138047" bIns="13804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/>
                <a:t>   Handelt</a:t>
              </a:r>
              <a:r>
                <a:rPr lang="de-DE" sz="2400" kern="1200" baseline="0" dirty="0" smtClean="0"/>
                <a:t> die vorliegende Arbeit über IT Systeme im ITSM?</a:t>
              </a:r>
              <a:endParaRPr lang="de-DE" sz="2400" kern="1200" dirty="0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63064" y="3484569"/>
              <a:ext cx="2519060" cy="781262"/>
            </a:xfrm>
            <a:custGeom>
              <a:avLst/>
              <a:gdLst>
                <a:gd name="connsiteX0" fmla="*/ 0 w 991849"/>
                <a:gd name="connsiteY0" fmla="*/ 0 h 771525"/>
                <a:gd name="connsiteX1" fmla="*/ 991849 w 991849"/>
                <a:gd name="connsiteY1" fmla="*/ 0 h 771525"/>
                <a:gd name="connsiteX2" fmla="*/ 991849 w 991849"/>
                <a:gd name="connsiteY2" fmla="*/ 771525 h 771525"/>
                <a:gd name="connsiteX3" fmla="*/ 0 w 991849"/>
                <a:gd name="connsiteY3" fmla="*/ 771525 h 771525"/>
                <a:gd name="connsiteX4" fmla="*/ 0 w 991849"/>
                <a:gd name="connsiteY4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49" h="771525">
                  <a:moveTo>
                    <a:pt x="0" y="0"/>
                  </a:moveTo>
                  <a:lnTo>
                    <a:pt x="991849" y="0"/>
                  </a:lnTo>
                  <a:lnTo>
                    <a:pt x="991849" y="771525"/>
                  </a:lnTo>
                  <a:lnTo>
                    <a:pt x="0" y="771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marL="285750" lvl="1" indent="-2857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Nein </a:t>
              </a: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  <a:sym typeface="Wingdings"/>
                </a:rPr>
                <a:t> Entfernen </a:t>
              </a:r>
              <a:endParaRPr lang="de-DE" u="sng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8562825" y="3484569"/>
              <a:ext cx="3158079" cy="433965"/>
            </a:xfrm>
            <a:custGeom>
              <a:avLst/>
              <a:gdLst>
                <a:gd name="connsiteX0" fmla="*/ 0 w 991849"/>
                <a:gd name="connsiteY0" fmla="*/ 0 h 771525"/>
                <a:gd name="connsiteX1" fmla="*/ 991849 w 991849"/>
                <a:gd name="connsiteY1" fmla="*/ 0 h 771525"/>
                <a:gd name="connsiteX2" fmla="*/ 991849 w 991849"/>
                <a:gd name="connsiteY2" fmla="*/ 771525 h 771525"/>
                <a:gd name="connsiteX3" fmla="*/ 0 w 991849"/>
                <a:gd name="connsiteY3" fmla="*/ 771525 h 771525"/>
                <a:gd name="connsiteX4" fmla="*/ 0 w 991849"/>
                <a:gd name="connsiteY4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49" h="771525">
                  <a:moveTo>
                    <a:pt x="0" y="0"/>
                  </a:moveTo>
                  <a:lnTo>
                    <a:pt x="991849" y="0"/>
                  </a:lnTo>
                  <a:lnTo>
                    <a:pt x="991849" y="771525"/>
                  </a:lnTo>
                  <a:lnTo>
                    <a:pt x="0" y="7715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spAutoFit/>
            </a:bodyPr>
            <a:lstStyle/>
            <a:p>
              <a:pPr marL="298450" lvl="1" indent="-2857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Nein </a:t>
              </a:r>
              <a:r>
                <a:rPr lang="de-DE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  <a:sym typeface="Wingdings"/>
                </a:rPr>
                <a:t> Entfernen</a:t>
              </a:r>
              <a:endParaRPr lang="de-DE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295319" y="2197366"/>
              <a:ext cx="3420000" cy="1224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047" tIns="138047" rIns="138047" bIns="13804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/>
                <a:t>      Bezieht sich die Arbeit auf Heterogenität im ITSVN?</a:t>
              </a:r>
              <a:endParaRPr lang="de-DE" sz="2400" kern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562825" y="2197366"/>
              <a:ext cx="3420000" cy="1224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047" tIns="138047" rIns="138047" bIns="13804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400" kern="1200" dirty="0" smtClean="0"/>
                <a:t>Bietet die Arbeit Lösungen im Umgang mit dieser Heterogenität an?</a:t>
              </a:r>
              <a:endParaRPr lang="de-DE" sz="2400" kern="1200" dirty="0"/>
            </a:p>
          </p:txBody>
        </p:sp>
        <p:sp>
          <p:nvSpPr>
            <p:cNvPr id="11" name="Legende mit Pfeil nach unten 10"/>
            <p:cNvSpPr/>
            <p:nvPr/>
          </p:nvSpPr>
          <p:spPr>
            <a:xfrm rot="16200000">
              <a:off x="3269532" y="2458231"/>
              <a:ext cx="1212559" cy="690830"/>
            </a:xfrm>
            <a:prstGeom prst="downArrowCallout">
              <a:avLst/>
            </a:prstGeom>
            <a:solidFill>
              <a:srgbClr val="C4D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Behalten</a:t>
              </a:r>
              <a:endParaRPr lang="de-DE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Legende mit Pfeil nach unten 11"/>
            <p:cNvSpPr/>
            <p:nvPr/>
          </p:nvSpPr>
          <p:spPr>
            <a:xfrm rot="16200000">
              <a:off x="7513732" y="2446790"/>
              <a:ext cx="1212559" cy="690830"/>
            </a:xfrm>
            <a:prstGeom prst="downArrowCallout">
              <a:avLst/>
            </a:prstGeom>
            <a:solidFill>
              <a:srgbClr val="C4D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Behalten</a:t>
              </a:r>
              <a:endParaRPr lang="de-DE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035066" y="2185925"/>
              <a:ext cx="445376" cy="1212560"/>
            </a:xfrm>
            <a:prstGeom prst="rect">
              <a:avLst/>
            </a:prstGeom>
            <a:solidFill>
              <a:srgbClr val="C4D5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Behalten</a:t>
              </a:r>
              <a:endParaRPr lang="de-DE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62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-2464974" y="-794407"/>
            <a:ext cx="17291798" cy="7996668"/>
            <a:chOff x="183633" y="25400"/>
            <a:chExt cx="17291798" cy="7996668"/>
          </a:xfrm>
        </p:grpSpPr>
        <p:sp>
          <p:nvSpPr>
            <p:cNvPr id="5" name="Abgerundetes Rechteck 4"/>
            <p:cNvSpPr/>
            <p:nvPr/>
          </p:nvSpPr>
          <p:spPr>
            <a:xfrm>
              <a:off x="183633" y="91442"/>
              <a:ext cx="4068000" cy="792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2400" b="1" dirty="0">
                  <a:latin typeface="Times New Roman" charset="0"/>
                  <a:ea typeface="Times New Roman" charset="0"/>
                  <a:cs typeface="Times New Roman" charset="0"/>
                </a:rPr>
                <a:t>1. </a:t>
              </a:r>
              <a:r>
                <a:rPr lang="de-DE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Definition des Untersuchungsumfangs</a:t>
              </a:r>
              <a:endParaRPr lang="de-DE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83633" y="995471"/>
              <a:ext cx="4068000" cy="7010193"/>
            </a:xfrm>
            <a:prstGeom prst="rect">
              <a:avLst/>
            </a:prstGeom>
            <a:solidFill>
              <a:srgbClr val="B4C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44000" rIns="108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Fokus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Forschungsergebnisse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Praktiken / Anwendungen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Ziel</a:t>
              </a:r>
              <a:endParaRPr lang="de-DE" sz="2000" b="1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Integration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Identifikation zentr. Aspekte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Perspektive</a:t>
              </a:r>
              <a:endParaRPr lang="de-DE" sz="2000" b="1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Neutrale Darstellung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Abdeckung</a:t>
              </a:r>
              <a:endParaRPr lang="de-DE" sz="2000" b="1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Vollständig mit </a:t>
              </a:r>
              <a:r>
                <a:rPr lang="de-DE" sz="2000" dirty="0" err="1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selekt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. Zitierung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Organisation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Konzeptionell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Methodisch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Zielgruppe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Spezialisierte Wissenschaftler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Praktiker</a:t>
              </a: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4591565" y="91442"/>
              <a:ext cx="4068000" cy="792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2400" b="1" dirty="0">
                  <a:latin typeface="Times New Roman" charset="0"/>
                  <a:ea typeface="Times New Roman" charset="0"/>
                  <a:cs typeface="Times New Roman" charset="0"/>
                </a:rPr>
                <a:t>2. Konzeptualisierung </a:t>
              </a:r>
              <a:endParaRPr lang="de-DE" sz="2400" b="1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de-DE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der Thematik</a:t>
              </a:r>
              <a:endParaRPr lang="de-DE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591565" y="1011873"/>
              <a:ext cx="4068000" cy="7010193"/>
            </a:xfrm>
            <a:prstGeom prst="rect">
              <a:avLst/>
            </a:prstGeom>
            <a:solidFill>
              <a:srgbClr val="B4C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44000" rIns="108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0" indent="-174625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Erläuterung Konzepte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CC 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(3-Ebenen- / Nutzungsmodell)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Wertschöpfungskette vs. ITSVN 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Heterogenität in ITSVN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Multi-Cloud &amp; Cloud Federation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4625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Erläuterung der Elemente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Akteur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Schnittstelle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indent="-174625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Definition der Reifegrade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Methode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Werkzeug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Empfehlung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8999497" y="91442"/>
              <a:ext cx="4068000" cy="792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2400" b="1" dirty="0">
                  <a:latin typeface="Times New Roman" charset="0"/>
                  <a:ea typeface="Times New Roman" charset="0"/>
                  <a:cs typeface="Times New Roman" charset="0"/>
                </a:rPr>
                <a:t>3. Literaturrecherche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8999497" y="1011875"/>
              <a:ext cx="4068000" cy="7010193"/>
            </a:xfrm>
            <a:prstGeom prst="rect">
              <a:avLst/>
            </a:prstGeom>
            <a:solidFill>
              <a:srgbClr val="B4C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44000" rIns="108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0" lvl="1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Wahl der Datenbanksuche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Durchführung in 3 Datenbanken (</a:t>
              </a:r>
              <a:r>
                <a:rPr lang="de-DE" sz="2000" dirty="0" err="1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Aisel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2000" dirty="0" err="1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Scopus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IEEE </a:t>
              </a:r>
              <a:r>
                <a:rPr lang="de-DE" sz="2000" dirty="0" err="1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Xplore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1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Wahl der Suchbegriffe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Erfolgt anhand Konzeptualisierung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Suchoptimierung mit Hilfe von Synonymen &amp; Trunkierungen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1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Suchterme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Suchbegriffe in 3 Begriffsgruppen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Suche </a:t>
              </a: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auf Englisch in den Feldern Titel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Schlagwörter</a:t>
              </a:r>
              <a:r>
                <a:rPr lang="de-DE" sz="20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Abstract</a:t>
              </a: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1" indent="-173038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Durchführung der Suche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Journalen 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&amp; </a:t>
              </a: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Konferenzbeiträge 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Rückwärtssuche</a:t>
              </a: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elektion anhand Bezugskarten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IT Systeme in ITSM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Heterogenität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Lösungsvorschlag</a:t>
              </a: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3407431" y="91442"/>
              <a:ext cx="4068000" cy="792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2400" b="1" dirty="0">
                  <a:latin typeface="Times New Roman" charset="0"/>
                  <a:ea typeface="Times New Roman" charset="0"/>
                  <a:cs typeface="Times New Roman" charset="0"/>
                </a:rPr>
                <a:t>4. Literaturanalyse </a:t>
              </a:r>
              <a:endParaRPr lang="de-DE" sz="2400" b="1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de-DE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&amp; -</a:t>
              </a:r>
              <a:r>
                <a:rPr lang="de-DE" sz="2400" b="1" dirty="0">
                  <a:latin typeface="Times New Roman" charset="0"/>
                  <a:ea typeface="Times New Roman" charset="0"/>
                  <a:cs typeface="Times New Roman" charset="0"/>
                </a:rPr>
                <a:t>synthese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3407430" y="995471"/>
              <a:ext cx="4068000" cy="7010193"/>
            </a:xfrm>
            <a:prstGeom prst="rect">
              <a:avLst/>
            </a:prstGeom>
            <a:solidFill>
              <a:srgbClr val="B4C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44000" rIns="108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2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Aufbereitung der Ergebnisse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Konzeptmatrix zur </a:t>
              </a: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Orientierungshilfe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endParaRPr lang="de-DE" sz="20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38125" lvl="2" indent="-238125">
                <a:lnSpc>
                  <a:spcPts val="1800"/>
                </a:lnSpc>
                <a:spcAft>
                  <a:spcPts val="600"/>
                </a:spcAft>
                <a:buFont typeface="+mj-lt"/>
                <a:buAutoNum type="arabicPeriod" startAt="2"/>
              </a:pPr>
              <a:r>
                <a:rPr lang="de-DE" sz="2000" b="1" u="sng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Bewertung der Vorschläge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Einordnung 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nach Konzeption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Bestimmung des Reifegrades (Empfehlung, Methode, Werkzeug)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Einstufung des Wirkungsgrades  </a:t>
              </a:r>
              <a:r>
                <a:rPr lang="de-DE" sz="20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(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 klein und groß)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Einteilung nach 3-Ebenen-Modell (IaaS, PaaS, SaaS) 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Untersuchung auf Umsetzbarkeit (Aggregat. / </a:t>
              </a:r>
              <a:r>
                <a:rPr lang="de-DE" sz="2000" dirty="0" err="1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Integrat</a:t>
              </a: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., alle Akteure)</a:t>
              </a:r>
            </a:p>
            <a:p>
              <a:pPr marL="190500" lvl="2" indent="-173038">
                <a:lnSpc>
                  <a:spcPts val="1800"/>
                </a:lnSpc>
                <a:spcAft>
                  <a:spcPts val="800"/>
                </a:spcAft>
                <a:buFont typeface="Arial" charset="0"/>
                <a:buChar char="•"/>
              </a:pPr>
              <a:r>
                <a:rPr lang="de-DE" sz="20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Prüfung auf angewandte, bereits existierende Standards</a:t>
              </a:r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4288359" y="25400"/>
              <a:ext cx="252000" cy="10080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8715544" y="25400"/>
              <a:ext cx="252000" cy="10080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rechts 14"/>
            <p:cNvSpPr/>
            <p:nvPr/>
          </p:nvSpPr>
          <p:spPr>
            <a:xfrm>
              <a:off x="13117329" y="25400"/>
              <a:ext cx="252000" cy="100800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642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81835"/>
              </p:ext>
            </p:extLst>
          </p:nvPr>
        </p:nvGraphicFramePr>
        <p:xfrm>
          <a:off x="2426546" y="2571111"/>
          <a:ext cx="6904068" cy="1547495"/>
        </p:xfrm>
        <a:graphic>
          <a:graphicData uri="http://schemas.openxmlformats.org/drawingml/2006/table">
            <a:tbl>
              <a:tblPr firstRow="1" firstCol="1" bandRow="1"/>
              <a:tblGrid>
                <a:gridCol w="2075380"/>
                <a:gridCol w="2619263"/>
                <a:gridCol w="2209425"/>
              </a:tblGrid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Art des Interview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Fragewortlaut &amp; Reihenfolge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Antwortmöglichkeiten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</a:rPr>
                        <a:t>Standardisiert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</a:rPr>
                        <a:t>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</a:rPr>
                        <a:t>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</a:rPr>
                        <a:t>Halbstandardisiert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Times New Roman" charset="0"/>
                          <a:ea typeface="Times New Roman" charset="0"/>
                        </a:rPr>
                        <a:t>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Times New Roman" charset="0"/>
                          <a:ea typeface="Times New Roman" charset="0"/>
                        </a:rPr>
                        <a:t>Nicht 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Nichtstandardisiert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Nicht 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Nicht vorgegeben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E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496888" lvl="0" indent="-13335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  <a:tabLst/>
                      </a:pPr>
                      <a:r>
                        <a:rPr lang="de-DE" sz="10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Offen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496888" lvl="0" indent="-13335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  <a:tabLst/>
                      </a:pPr>
                      <a:r>
                        <a:rPr lang="de-DE" sz="10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Narrativ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496888" lvl="0" indent="-13335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Symbol" charset="2"/>
                        <a:buChar char=""/>
                        <a:tabLst/>
                      </a:pPr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Leitfadenbasiert</a:t>
                      </a:r>
                      <a:endParaRPr lang="de-DE" sz="1200" b="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263372" y="2495765"/>
            <a:ext cx="10026949" cy="1963911"/>
            <a:chOff x="806172" y="766977"/>
            <a:chExt cx="10026949" cy="1963911"/>
          </a:xfrm>
        </p:grpSpPr>
        <p:sp>
          <p:nvSpPr>
            <p:cNvPr id="14" name="Rechteck 13"/>
            <p:cNvSpPr/>
            <p:nvPr/>
          </p:nvSpPr>
          <p:spPr>
            <a:xfrm>
              <a:off x="808844" y="766977"/>
              <a:ext cx="9594859" cy="576000"/>
            </a:xfrm>
            <a:prstGeom prst="rect">
              <a:avLst/>
            </a:prstGeom>
            <a:solidFill>
              <a:srgbClr val="B4C9E9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85344" rIns="236148" bIns="8534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0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07218" y="766977"/>
              <a:ext cx="364306" cy="576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808845" y="1575540"/>
              <a:ext cx="2340000" cy="11553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1600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Eingabe der Suchtermen</a:t>
              </a:r>
            </a:p>
            <a:p>
              <a:endParaRPr lang="de-DE" sz="1600" b="1" u="sng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Methodik:</a:t>
              </a: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siehe Kapitel 3.1.5.2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263131" y="1575540"/>
              <a:ext cx="2340000" cy="11553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1600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Selektion der Texte</a:t>
              </a:r>
              <a:endParaRPr lang="de-DE" sz="1600" b="1" u="sng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de-DE" sz="1600" b="1" u="sng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Methodik: </a:t>
              </a: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Siehe Kapitel 3.5.3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717417" y="1575540"/>
              <a:ext cx="2340000" cy="11553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1600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Rückwärtssuche</a:t>
              </a:r>
            </a:p>
            <a:p>
              <a:pPr marL="187325" indent="-173038">
                <a:buFont typeface="Arial" charset="0"/>
                <a:buChar char="•"/>
              </a:pPr>
              <a:endParaRPr lang="de-DE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4287"/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Methodik:</a:t>
              </a:r>
            </a:p>
            <a:p>
              <a:pPr marL="14287"/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Siehe Kapitel 3.5.2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8219831" y="1575540"/>
              <a:ext cx="2340000" cy="115534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1600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Finale Durchsicht</a:t>
              </a:r>
              <a:endParaRPr lang="de-DE" sz="1600" b="1" u="sng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187325" indent="-187325">
                <a:buFont typeface="Arial" charset="0"/>
                <a:buChar char="•"/>
              </a:pPr>
              <a:endParaRPr lang="de-DE" sz="16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Methodik:</a:t>
              </a:r>
            </a:p>
            <a:p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Dopplungen aussondern  </a:t>
              </a: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264913" y="766977"/>
              <a:ext cx="1440000" cy="576000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969" tIns="85344" rIns="429625" bIns="8534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0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5720679" y="766977"/>
              <a:ext cx="1440000" cy="576000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969" tIns="85344" rIns="429625" bIns="8534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0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8183419" y="766977"/>
              <a:ext cx="1440000" cy="576000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969" tIns="85344" rIns="429625" bIns="8534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0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483397" y="901191"/>
              <a:ext cx="494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de-DE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831583" y="948902"/>
              <a:ext cx="733090" cy="355276"/>
            </a:xfrm>
            <a:prstGeom prst="rect">
              <a:avLst/>
            </a:prstGeom>
            <a:noFill/>
          </p:spPr>
          <p:txBody>
            <a:bodyPr wrap="square" lIns="0" tIns="0" rIns="0" bIns="108000" rtlCol="0">
              <a:spAutoFit/>
            </a:bodyPr>
            <a:lstStyle/>
            <a:p>
              <a:pPr algn="ctr"/>
              <a:r>
                <a:rPr lang="de-DE" sz="16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+ 4</a:t>
              </a:r>
            </a:p>
          </p:txBody>
        </p:sp>
        <p:cxnSp>
          <p:nvCxnSpPr>
            <p:cNvPr id="38" name="Gewinkelte Verbindung 37"/>
            <p:cNvCxnSpPr>
              <a:stCxn id="6" idx="0"/>
              <a:endCxn id="37" idx="2"/>
            </p:cNvCxnSpPr>
            <p:nvPr/>
          </p:nvCxnSpPr>
          <p:spPr>
            <a:xfrm rot="16200000" flipV="1">
              <a:off x="5907092" y="595214"/>
              <a:ext cx="271362" cy="16892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7484721" y="924188"/>
              <a:ext cx="502547" cy="355276"/>
            </a:xfrm>
            <a:prstGeom prst="rect">
              <a:avLst/>
            </a:prstGeom>
            <a:noFill/>
          </p:spPr>
          <p:txBody>
            <a:bodyPr wrap="square" lIns="0" tIns="0" rIns="0" bIns="108000" rtlCol="0">
              <a:spAutoFit/>
            </a:bodyPr>
            <a:lstStyle/>
            <a:p>
              <a:pPr algn="ctr"/>
              <a:r>
                <a:rPr lang="de-DE" sz="16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- 8</a:t>
              </a:r>
            </a:p>
          </p:txBody>
        </p:sp>
        <p:cxnSp>
          <p:nvCxnSpPr>
            <p:cNvPr id="43" name="Gewinkelte Verbindung 42"/>
            <p:cNvCxnSpPr>
              <a:stCxn id="7" idx="0"/>
              <a:endCxn id="42" idx="2"/>
            </p:cNvCxnSpPr>
            <p:nvPr/>
          </p:nvCxnSpPr>
          <p:spPr>
            <a:xfrm rot="16200000" flipV="1">
              <a:off x="8414875" y="600584"/>
              <a:ext cx="296076" cy="165383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3833272" y="920386"/>
              <a:ext cx="205184" cy="355276"/>
            </a:xfrm>
            <a:prstGeom prst="rect">
              <a:avLst/>
            </a:prstGeom>
            <a:noFill/>
          </p:spPr>
          <p:txBody>
            <a:bodyPr wrap="none" lIns="0" tIns="0" rIns="0" bIns="108000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45</a:t>
              </a:r>
              <a:endParaRPr lang="de-DE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72436" y="889798"/>
              <a:ext cx="288528" cy="346234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41</a:t>
              </a:r>
              <a:endParaRPr lang="de-DE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338252" y="920386"/>
              <a:ext cx="205184" cy="355276"/>
            </a:xfrm>
            <a:prstGeom prst="rect">
              <a:avLst/>
            </a:prstGeom>
            <a:noFill/>
          </p:spPr>
          <p:txBody>
            <a:bodyPr wrap="none" lIns="0" tIns="0" rIns="0" bIns="108000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49</a:t>
              </a:r>
              <a:endParaRPr lang="de-DE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806172" y="766977"/>
              <a:ext cx="1440000" cy="576000"/>
            </a:xfrm>
            <a:custGeom>
              <a:avLst/>
              <a:gdLst>
                <a:gd name="connsiteX0" fmla="*/ 0 w 1934765"/>
                <a:gd name="connsiteY0" fmla="*/ 0 h 773906"/>
                <a:gd name="connsiteX1" fmla="*/ 1547812 w 1934765"/>
                <a:gd name="connsiteY1" fmla="*/ 0 h 773906"/>
                <a:gd name="connsiteX2" fmla="*/ 1934765 w 1934765"/>
                <a:gd name="connsiteY2" fmla="*/ 386953 h 773906"/>
                <a:gd name="connsiteX3" fmla="*/ 1547812 w 1934765"/>
                <a:gd name="connsiteY3" fmla="*/ 773906 h 773906"/>
                <a:gd name="connsiteX4" fmla="*/ 0 w 1934765"/>
                <a:gd name="connsiteY4" fmla="*/ 773906 h 773906"/>
                <a:gd name="connsiteX5" fmla="*/ 386953 w 1934765"/>
                <a:gd name="connsiteY5" fmla="*/ 386953 h 773906"/>
                <a:gd name="connsiteX6" fmla="*/ 0 w 1934765"/>
                <a:gd name="connsiteY6" fmla="*/ 0 h 77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765" h="773906">
                  <a:moveTo>
                    <a:pt x="0" y="0"/>
                  </a:moveTo>
                  <a:lnTo>
                    <a:pt x="1547812" y="0"/>
                  </a:lnTo>
                  <a:lnTo>
                    <a:pt x="1934765" y="386953"/>
                  </a:lnTo>
                  <a:lnTo>
                    <a:pt x="1547812" y="773906"/>
                  </a:lnTo>
                  <a:lnTo>
                    <a:pt x="0" y="773906"/>
                  </a:lnTo>
                  <a:lnTo>
                    <a:pt x="386953" y="386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969" tIns="85344" rIns="429625" bIns="85344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0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49869" y="912448"/>
              <a:ext cx="410369" cy="355276"/>
            </a:xfrm>
            <a:prstGeom prst="rect">
              <a:avLst/>
            </a:prstGeom>
            <a:noFill/>
          </p:spPr>
          <p:txBody>
            <a:bodyPr wrap="none" lIns="0" tIns="0" rIns="0" bIns="108000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8996</a:t>
              </a:r>
              <a:endParaRPr lang="de-DE" sz="1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4" name="Gewinkelte Verbindung 23"/>
            <p:cNvCxnSpPr>
              <a:stCxn id="4" idx="0"/>
              <a:endCxn id="30" idx="2"/>
            </p:cNvCxnSpPr>
            <p:nvPr/>
          </p:nvCxnSpPr>
          <p:spPr>
            <a:xfrm rot="16200000" flipV="1">
              <a:off x="1563042" y="1159736"/>
              <a:ext cx="307816" cy="5237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 Verbindung 33"/>
            <p:cNvCxnSpPr>
              <a:stCxn id="5" idx="0"/>
              <a:endCxn id="55" idx="2"/>
            </p:cNvCxnSpPr>
            <p:nvPr/>
          </p:nvCxnSpPr>
          <p:spPr>
            <a:xfrm rot="16200000" flipV="1">
              <a:off x="4034559" y="1176967"/>
              <a:ext cx="299878" cy="4972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9490213" y="769490"/>
              <a:ext cx="1342908" cy="565200"/>
            </a:xfrm>
            <a:prstGeom prst="chevron">
              <a:avLst>
                <a:gd name="adj" fmla="val 52822"/>
              </a:avLst>
            </a:prstGeom>
            <a:solidFill>
              <a:srgbClr val="B4C9E9"/>
            </a:solidFill>
            <a:ln>
              <a:solidFill>
                <a:schemeClr val="tx1"/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de-DE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Analyse</a:t>
              </a:r>
              <a:endParaRPr lang="de-DE" sz="12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700700" y="846915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/>
            <p:cNvSpPr/>
            <p:nvPr/>
          </p:nvSpPr>
          <p:spPr>
            <a:xfrm>
              <a:off x="6224679" y="842984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183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5714"/>
              </p:ext>
            </p:extLst>
          </p:nvPr>
        </p:nvGraphicFramePr>
        <p:xfrm>
          <a:off x="1170270" y="1130088"/>
          <a:ext cx="8722802" cy="4285057"/>
        </p:xfrm>
        <a:graphic>
          <a:graphicData uri="http://schemas.openxmlformats.org/drawingml/2006/table">
            <a:tbl>
              <a:tblPr/>
              <a:tblGrid>
                <a:gridCol w="249486"/>
                <a:gridCol w="332649"/>
                <a:gridCol w="2134499"/>
                <a:gridCol w="702260"/>
                <a:gridCol w="702260"/>
                <a:gridCol w="702260"/>
                <a:gridCol w="702260"/>
                <a:gridCol w="702260"/>
                <a:gridCol w="702260"/>
                <a:gridCol w="896304"/>
                <a:gridCol w="896304"/>
              </a:tblGrid>
              <a:tr h="1984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Stichworte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AISeL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Scopus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IEEE Xplore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Gesamt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2739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Begriffsgruppe 1 &amp; 2 + </a:t>
                      </a:r>
                      <a:b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 ...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Treffer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Relevant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Treffer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Relevant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Treffer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Relevant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Dopplungen*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Anzahl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8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Akteur</a:t>
                      </a:r>
                    </a:p>
                  </a:txBody>
                  <a:tcPr marL="10263" marR="10263" marT="1026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Preisgestaltungsrichtlinien 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141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176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Standardisierung (A)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Regelungen in Serviceverträgen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122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Einschränkungen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203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Benutzerschnittstelle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48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257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Terminologie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Ökosystem (A)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239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233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Anforderung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373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2489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Rollen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159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235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Beschaffungsprozess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144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</a:tr>
              <a:tr h="162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Rechtliche Rahmenbedingungen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57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Fähigkeitsniveau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Kultureller Hintergrund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Support Prozess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349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Schnittstelle</a:t>
                      </a:r>
                    </a:p>
                  </a:txBody>
                  <a:tcPr marL="10263" marR="10263" marT="10263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Standardisierung 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134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Kommunikation 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1245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Mechaniken 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Version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114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458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6D6E"/>
                    </a:solidFill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Serviceschnittstelle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146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130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73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•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Datenintegrität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184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351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59">
                <a:tc>
                  <a:txBody>
                    <a:bodyPr/>
                    <a:lstStyle/>
                    <a:p>
                      <a:pPr algn="l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Summe pro Datenbank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111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2610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6275</a:t>
                      </a:r>
                    </a:p>
                  </a:txBody>
                  <a:tcPr marL="10263" marR="10263" marT="10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marL="10263" marR="10263" marT="102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59"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 fontAlgn="ctr"/>
                      <a:r>
                        <a:rPr lang="de-D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Dopplungen aller </a:t>
                      </a:r>
                      <a:r>
                        <a:rPr lang="de-DE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Arbeiten</a:t>
                      </a:r>
                      <a:r>
                        <a:rPr lang="de-DE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de-DE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10263" marR="36000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-5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59">
                <a:tc>
                  <a:txBody>
                    <a:bodyPr/>
                    <a:lstStyle/>
                    <a:p>
                      <a:pPr algn="l" fontAlgn="ctr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* in den Felder der Datenbanken (Title, Schlüsselbegriffe, Zusammenfassung)</a:t>
                      </a:r>
                    </a:p>
                  </a:txBody>
                  <a:tcPr marL="10263" marR="10263" marT="102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263" marR="10263" marT="1026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Gesamt</a:t>
                      </a:r>
                    </a:p>
                  </a:txBody>
                  <a:tcPr marL="10263" marR="10263" marT="1026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45</a:t>
                      </a:r>
                    </a:p>
                  </a:txBody>
                  <a:tcPr marL="10263" marR="10263" marT="102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07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081505" y="2077645"/>
            <a:ext cx="9982192" cy="2132593"/>
            <a:chOff x="250232" y="872299"/>
            <a:chExt cx="9982192" cy="2132593"/>
          </a:xfrm>
        </p:grpSpPr>
        <p:graphicFrame>
          <p:nvGraphicFramePr>
            <p:cNvPr id="5" name="Diagramm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734139"/>
                </p:ext>
              </p:extLst>
            </p:nvPr>
          </p:nvGraphicFramePr>
          <p:xfrm>
            <a:off x="250232" y="872300"/>
            <a:ext cx="3301200" cy="21325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Diagramm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340051"/>
                </p:ext>
              </p:extLst>
            </p:nvPr>
          </p:nvGraphicFramePr>
          <p:xfrm>
            <a:off x="3592528" y="872299"/>
            <a:ext cx="3301200" cy="2131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Diagramm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15405"/>
                </p:ext>
              </p:extLst>
            </p:nvPr>
          </p:nvGraphicFramePr>
          <p:xfrm>
            <a:off x="6931224" y="872300"/>
            <a:ext cx="3301200" cy="21325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435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189594" y="-636582"/>
            <a:ext cx="9707834" cy="7956112"/>
            <a:chOff x="46594" y="163518"/>
            <a:chExt cx="9707834" cy="7956112"/>
          </a:xfrm>
        </p:grpSpPr>
        <p:grpSp>
          <p:nvGrpSpPr>
            <p:cNvPr id="5" name="Gruppierung 4"/>
            <p:cNvGrpSpPr/>
            <p:nvPr/>
          </p:nvGrpSpPr>
          <p:grpSpPr>
            <a:xfrm>
              <a:off x="2502491" y="163518"/>
              <a:ext cx="2352373" cy="2412000"/>
              <a:chOff x="2502491" y="163518"/>
              <a:chExt cx="2352373" cy="241200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2502491" y="163518"/>
                <a:ext cx="2352373" cy="241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584136" y="580284"/>
                <a:ext cx="21890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/>
                  <a:t>Standardisierung</a:t>
                </a:r>
              </a:p>
              <a:p>
                <a:r>
                  <a:rPr lang="de-DE" sz="1600" dirty="0"/>
                  <a:t>Kommunikation</a:t>
                </a:r>
              </a:p>
              <a:p>
                <a:r>
                  <a:rPr lang="de-DE" sz="1600" dirty="0" smtClean="0"/>
                  <a:t>Mechaniken</a:t>
                </a:r>
              </a:p>
              <a:p>
                <a:r>
                  <a:rPr lang="de-DE" sz="1600" dirty="0"/>
                  <a:t>Datenintegrität</a:t>
                </a:r>
              </a:p>
              <a:p>
                <a:r>
                  <a:rPr lang="de-DE" sz="1600" dirty="0"/>
                  <a:t>Serviceschnittstellen</a:t>
                </a:r>
              </a:p>
              <a:p>
                <a:r>
                  <a:rPr lang="de-DE" sz="1600" dirty="0" smtClean="0"/>
                  <a:t>Versionsstand</a:t>
                </a:r>
                <a:endParaRPr lang="de-DE" sz="1600" dirty="0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2623323" y="172596"/>
                <a:ext cx="2110708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pPr algn="ctr"/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Schnittstelle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" name="Gruppierung 5"/>
            <p:cNvGrpSpPr/>
            <p:nvPr/>
          </p:nvGrpSpPr>
          <p:grpSpPr>
            <a:xfrm>
              <a:off x="46594" y="2671155"/>
              <a:ext cx="2350800" cy="5448474"/>
              <a:chOff x="46594" y="2671155"/>
              <a:chExt cx="2350800" cy="5448474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6594" y="2671155"/>
                <a:ext cx="2350800" cy="54484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135955" y="3173700"/>
                <a:ext cx="2172079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pPr algn="ctr"/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Akteur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94563" y="3581388"/>
                <a:ext cx="225486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 smtClean="0"/>
                  <a:t>Preisgestaltungsricht-linien</a:t>
                </a:r>
              </a:p>
              <a:p>
                <a:r>
                  <a:rPr lang="de-DE" sz="1600" dirty="0" smtClean="0"/>
                  <a:t>Standardisierung</a:t>
                </a:r>
                <a:endParaRPr lang="de-DE" sz="1600" dirty="0"/>
              </a:p>
              <a:p>
                <a:r>
                  <a:rPr lang="de-DE" sz="1600" dirty="0"/>
                  <a:t>Regelung in </a:t>
                </a:r>
                <a:r>
                  <a:rPr lang="de-DE" sz="1600" dirty="0" smtClean="0"/>
                  <a:t>Service Level (SLA)</a:t>
                </a:r>
                <a:endParaRPr lang="de-DE" sz="1600" dirty="0"/>
              </a:p>
              <a:p>
                <a:r>
                  <a:rPr lang="de-DE" sz="1600" dirty="0"/>
                  <a:t>Einschränkungen</a:t>
                </a:r>
              </a:p>
              <a:p>
                <a:r>
                  <a:rPr lang="de-DE" sz="1600" dirty="0" smtClean="0"/>
                  <a:t>Benutzerschnittstelle</a:t>
                </a:r>
              </a:p>
              <a:p>
                <a:r>
                  <a:rPr lang="de-DE" sz="1600" dirty="0"/>
                  <a:t>Terminologie</a:t>
                </a:r>
              </a:p>
              <a:p>
                <a:r>
                  <a:rPr lang="de-DE" sz="1600" dirty="0" smtClean="0"/>
                  <a:t>Ökosystem</a:t>
                </a:r>
              </a:p>
              <a:p>
                <a:r>
                  <a:rPr lang="de-DE" sz="1600" dirty="0"/>
                  <a:t>Anforderung</a:t>
                </a:r>
              </a:p>
              <a:p>
                <a:r>
                  <a:rPr lang="de-DE" sz="1600" dirty="0"/>
                  <a:t>Rolle</a:t>
                </a:r>
              </a:p>
              <a:p>
                <a:r>
                  <a:rPr lang="de-DE" sz="1600" dirty="0"/>
                  <a:t>Beschaffungsprozess</a:t>
                </a:r>
              </a:p>
              <a:p>
                <a:r>
                  <a:rPr lang="de-DE" sz="1600" dirty="0" smtClean="0"/>
                  <a:t>Rechtliche </a:t>
                </a:r>
                <a:r>
                  <a:rPr lang="de-DE" sz="1600" dirty="0" err="1" smtClean="0"/>
                  <a:t>Rahmenbedingunen</a:t>
                </a:r>
                <a:endParaRPr lang="de-DE" sz="1600" dirty="0"/>
              </a:p>
              <a:p>
                <a:r>
                  <a:rPr lang="de-DE" sz="1600" dirty="0"/>
                  <a:t>Fähigkeitsniveau</a:t>
                </a:r>
              </a:p>
              <a:p>
                <a:r>
                  <a:rPr lang="de-DE" sz="1600" dirty="0" smtClean="0"/>
                  <a:t>Kultureller. </a:t>
                </a:r>
                <a:r>
                  <a:rPr lang="de-DE" sz="1600" dirty="0"/>
                  <a:t>Hintergrund</a:t>
                </a:r>
              </a:p>
              <a:p>
                <a:r>
                  <a:rPr lang="de-DE" sz="1600" dirty="0"/>
                  <a:t>Support </a:t>
                </a:r>
                <a:r>
                  <a:rPr lang="de-DE" sz="1600" dirty="0" smtClean="0"/>
                  <a:t>Prozess</a:t>
                </a:r>
                <a:endParaRPr lang="de-DE" sz="1600" dirty="0"/>
              </a:p>
            </p:txBody>
          </p:sp>
        </p:grpSp>
        <p:grpSp>
          <p:nvGrpSpPr>
            <p:cNvPr id="7" name="Gruppierung 6"/>
            <p:cNvGrpSpPr/>
            <p:nvPr/>
          </p:nvGrpSpPr>
          <p:grpSpPr>
            <a:xfrm>
              <a:off x="4959960" y="163518"/>
              <a:ext cx="2352373" cy="2412000"/>
              <a:chOff x="4959960" y="163518"/>
              <a:chExt cx="2352373" cy="2412000"/>
            </a:xfrm>
          </p:grpSpPr>
          <p:sp>
            <p:nvSpPr>
              <p:cNvPr id="32" name="Rechteck 31"/>
              <p:cNvSpPr/>
              <p:nvPr/>
            </p:nvSpPr>
            <p:spPr>
              <a:xfrm>
                <a:off x="4959960" y="163518"/>
                <a:ext cx="2352373" cy="241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4984674" y="580284"/>
                <a:ext cx="21890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/>
                  <a:t>Standardisierung</a:t>
                </a:r>
              </a:p>
              <a:p>
                <a:r>
                  <a:rPr lang="de-DE" sz="1600" dirty="0"/>
                  <a:t>Technologielevel</a:t>
                </a:r>
              </a:p>
              <a:p>
                <a:r>
                  <a:rPr lang="de-DE" sz="1600" dirty="0"/>
                  <a:t>Zugangsmodell</a:t>
                </a:r>
              </a:p>
              <a:p>
                <a:r>
                  <a:rPr lang="de-DE" sz="1600" dirty="0"/>
                  <a:t>Kommunikation</a:t>
                </a:r>
              </a:p>
              <a:p>
                <a:r>
                  <a:rPr lang="de-DE" sz="1600" dirty="0"/>
                  <a:t>Vergleichbarkeit</a:t>
                </a: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5080792" y="172596"/>
                <a:ext cx="2110708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pPr algn="ctr"/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Technologie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" name="Gruppierung 7"/>
            <p:cNvGrpSpPr/>
            <p:nvPr/>
          </p:nvGrpSpPr>
          <p:grpSpPr>
            <a:xfrm>
              <a:off x="7385213" y="170524"/>
              <a:ext cx="2361138" cy="2412000"/>
              <a:chOff x="7385213" y="170524"/>
              <a:chExt cx="2361138" cy="2412000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7393978" y="170524"/>
                <a:ext cx="2352373" cy="241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7385213" y="580284"/>
                <a:ext cx="21890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marL="171450" indent="-171450">
                  <a:buFont typeface="Arial" charset="0"/>
                  <a:buChar char="•"/>
                  <a:defRPr sz="1200" b="0" u="none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de-DE" sz="1600" dirty="0"/>
                  <a:t>Standardisierung</a:t>
                </a:r>
              </a:p>
              <a:p>
                <a:r>
                  <a:rPr lang="de-DE" sz="1600" dirty="0"/>
                  <a:t>Metriken</a:t>
                </a:r>
              </a:p>
              <a:p>
                <a:r>
                  <a:rPr lang="de-DE" sz="1600" dirty="0"/>
                  <a:t>Serviceschnittstellen</a:t>
                </a: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7514810" y="172596"/>
                <a:ext cx="2110708" cy="369332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pPr algn="ctr"/>
                <a:r>
                  <a:rPr lang="de-DE" b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Werkzeug</a:t>
                </a:r>
                <a:r>
                  <a:rPr lang="de-DE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de-DE" sz="11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(Element)</a:t>
                </a:r>
                <a:endParaRPr lang="de-DE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9" name="Rechteck 8"/>
            <p:cNvSpPr/>
            <p:nvPr/>
          </p:nvSpPr>
          <p:spPr>
            <a:xfrm>
              <a:off x="2494422" y="2671155"/>
              <a:ext cx="7251929" cy="176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576068" y="3105877"/>
              <a:ext cx="22626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Qualität des Services</a:t>
              </a:r>
            </a:p>
            <a:p>
              <a:r>
                <a:rPr lang="de-DE" sz="1600" dirty="0"/>
                <a:t>Ressourcenherkunft</a:t>
              </a:r>
            </a:p>
            <a:p>
              <a:r>
                <a:rPr lang="de-DE" sz="1600" dirty="0"/>
                <a:t>Standardisierung</a:t>
              </a:r>
            </a:p>
            <a:p>
              <a:r>
                <a:rPr lang="de-DE" sz="1600" dirty="0" smtClean="0"/>
                <a:t>Federation</a:t>
              </a:r>
              <a:endParaRPr lang="de-DE" sz="16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502490" y="2693881"/>
              <a:ext cx="2336237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de-DE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Infrastruktur</a:t>
              </a:r>
              <a:r>
                <a:rPr lang="de-DE" b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100" b="1" dirty="0" smtClean="0">
                  <a:latin typeface="Times New Roman" charset="0"/>
                  <a:ea typeface="Times New Roman" charset="0"/>
                  <a:cs typeface="Times New Roman" charset="0"/>
                </a:rPr>
                <a:t>(Element)</a:t>
              </a:r>
              <a:endParaRPr lang="de-DE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976606" y="3105877"/>
              <a:ext cx="22626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Technologie Level</a:t>
              </a:r>
            </a:p>
            <a:p>
              <a:r>
                <a:rPr lang="de-DE" sz="1600" dirty="0"/>
                <a:t>Kompatibilität</a:t>
              </a:r>
            </a:p>
            <a:p>
              <a:r>
                <a:rPr lang="de-DE" sz="1600" dirty="0"/>
                <a:t>Ressourcenallokation</a:t>
              </a:r>
            </a:p>
            <a:p>
              <a:r>
                <a:rPr lang="de-DE" sz="1600" dirty="0" smtClean="0"/>
                <a:t>Performance</a:t>
              </a:r>
              <a:endParaRPr lang="de-DE" sz="16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377145" y="3105877"/>
              <a:ext cx="22626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Sicherheitslevel</a:t>
              </a:r>
            </a:p>
            <a:p>
              <a:r>
                <a:rPr lang="de-DE" sz="1600" dirty="0"/>
                <a:t>Service Funktionalität</a:t>
              </a:r>
            </a:p>
            <a:p>
              <a:r>
                <a:rPr lang="de-DE" sz="1600" dirty="0"/>
                <a:t>Version</a:t>
              </a:r>
            </a:p>
            <a:p>
              <a:r>
                <a:rPr lang="de-DE" sz="1600" dirty="0"/>
                <a:t>Ökosystem</a:t>
              </a:r>
            </a:p>
            <a:p>
              <a:r>
                <a:rPr lang="de-DE" sz="1600" dirty="0"/>
                <a:t>Daten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94422" y="4537574"/>
              <a:ext cx="7260006" cy="176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584136" y="4973225"/>
              <a:ext cx="21890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Qualität des Services</a:t>
              </a:r>
            </a:p>
            <a:p>
              <a:r>
                <a:rPr lang="de-DE" sz="1600" dirty="0"/>
                <a:t>Ressourcenherkunft</a:t>
              </a:r>
            </a:p>
            <a:p>
              <a:r>
                <a:rPr lang="de-DE" sz="1600" dirty="0"/>
                <a:t>Standardisierung</a:t>
              </a:r>
            </a:p>
            <a:p>
              <a:r>
                <a:rPr lang="de-DE" sz="1600" dirty="0" smtClean="0"/>
                <a:t>Federation</a:t>
              </a:r>
              <a:endParaRPr lang="de-DE" sz="1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519718" y="4560300"/>
              <a:ext cx="2110708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de-DE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Plattform</a:t>
              </a:r>
              <a:r>
                <a:rPr lang="de-DE" b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100" b="1" dirty="0" smtClean="0">
                  <a:latin typeface="Times New Roman" charset="0"/>
                  <a:ea typeface="Times New Roman" charset="0"/>
                  <a:cs typeface="Times New Roman" charset="0"/>
                </a:rPr>
                <a:t>(Element)</a:t>
              </a:r>
              <a:endParaRPr lang="de-DE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984674" y="4973225"/>
              <a:ext cx="21890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Technologie Level</a:t>
              </a:r>
            </a:p>
            <a:p>
              <a:r>
                <a:rPr lang="de-DE" sz="1600" dirty="0"/>
                <a:t>Kompatibilität</a:t>
              </a:r>
            </a:p>
            <a:p>
              <a:r>
                <a:rPr lang="de-DE" sz="1600" dirty="0"/>
                <a:t>Portierbarkeit</a:t>
              </a:r>
            </a:p>
            <a:p>
              <a:r>
                <a:rPr lang="de-DE" sz="1600" dirty="0" smtClean="0"/>
                <a:t>Ressourcenallokation</a:t>
              </a:r>
            </a:p>
            <a:p>
              <a:r>
                <a:rPr lang="de-DE" sz="1600" dirty="0" smtClean="0"/>
                <a:t>Verpflichtungen</a:t>
              </a:r>
              <a:endParaRPr lang="de-DE" sz="16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385213" y="4973225"/>
              <a:ext cx="21890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 smtClean="0"/>
                <a:t>Sicherheitslevel</a:t>
              </a:r>
              <a:endParaRPr lang="de-DE" sz="1600" dirty="0"/>
            </a:p>
            <a:p>
              <a:r>
                <a:rPr lang="de-DE" sz="1600" dirty="0"/>
                <a:t>Service Funktionalität</a:t>
              </a:r>
            </a:p>
            <a:p>
              <a:r>
                <a:rPr lang="de-DE" sz="1600" dirty="0"/>
                <a:t>Version</a:t>
              </a:r>
            </a:p>
            <a:p>
              <a:r>
                <a:rPr lang="de-DE" sz="1600" dirty="0"/>
                <a:t>Ökosystem</a:t>
              </a:r>
            </a:p>
            <a:p>
              <a:r>
                <a:rPr lang="de-DE" sz="1600" dirty="0"/>
                <a:t>Daten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494422" y="6463630"/>
              <a:ext cx="7260006" cy="165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584136" y="6987136"/>
              <a:ext cx="21890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Qualität des Services</a:t>
              </a:r>
            </a:p>
            <a:p>
              <a:r>
                <a:rPr lang="de-DE" sz="1600" dirty="0"/>
                <a:t>Ressourcenherkunft</a:t>
              </a:r>
            </a:p>
            <a:p>
              <a:r>
                <a:rPr lang="de-DE" sz="1600" dirty="0"/>
                <a:t>Standardisierung</a:t>
              </a:r>
            </a:p>
            <a:p>
              <a:r>
                <a:rPr lang="de-DE" sz="1600" dirty="0" smtClean="0"/>
                <a:t>Federation</a:t>
              </a:r>
              <a:endParaRPr lang="de-DE" sz="16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494422" y="6495808"/>
              <a:ext cx="2352373" cy="369332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ctr"/>
              <a:r>
                <a:rPr lang="de-DE" b="1" u="sng" dirty="0" smtClean="0">
                  <a:latin typeface="Times New Roman" charset="0"/>
                  <a:ea typeface="Times New Roman" charset="0"/>
                  <a:cs typeface="Times New Roman" charset="0"/>
                </a:rPr>
                <a:t>Anwendungen</a:t>
              </a:r>
              <a:r>
                <a:rPr lang="de-DE" b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de-DE" sz="1100" b="1" dirty="0" smtClean="0">
                  <a:latin typeface="Times New Roman" charset="0"/>
                  <a:ea typeface="Times New Roman" charset="0"/>
                  <a:cs typeface="Times New Roman" charset="0"/>
                </a:rPr>
                <a:t>(Element)</a:t>
              </a:r>
              <a:endParaRPr lang="de-DE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984674" y="6987136"/>
              <a:ext cx="21890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Kompatibilität</a:t>
              </a:r>
            </a:p>
            <a:p>
              <a:r>
                <a:rPr lang="de-DE" sz="1600" dirty="0"/>
                <a:t>Portierbarkeit</a:t>
              </a:r>
            </a:p>
            <a:p>
              <a:r>
                <a:rPr lang="de-DE" sz="1600" dirty="0"/>
                <a:t>Ressourcenallokation</a:t>
              </a:r>
            </a:p>
            <a:p>
              <a:r>
                <a:rPr lang="de-DE" sz="1600" dirty="0" smtClean="0"/>
                <a:t>Sicherheitslevel</a:t>
              </a:r>
              <a:endParaRPr lang="de-DE" sz="16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85213" y="6987136"/>
              <a:ext cx="2189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171450" indent="-171450">
                <a:buFont typeface="Arial" charset="0"/>
                <a:buChar char="•"/>
                <a:defRPr sz="1200" b="0" u="none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de-DE" sz="1600" dirty="0"/>
                <a:t>Service Funktionalität</a:t>
              </a:r>
            </a:p>
            <a:p>
              <a:r>
                <a:rPr lang="de-DE" sz="1600" dirty="0"/>
                <a:t>Version</a:t>
              </a:r>
            </a:p>
            <a:p>
              <a:r>
                <a:rPr lang="de-DE" sz="1600" dirty="0"/>
                <a:t>Daten</a:t>
              </a:r>
            </a:p>
          </p:txBody>
        </p:sp>
        <p:grpSp>
          <p:nvGrpSpPr>
            <p:cNvPr id="24" name="Gruppierung 23"/>
            <p:cNvGrpSpPr/>
            <p:nvPr/>
          </p:nvGrpSpPr>
          <p:grpSpPr>
            <a:xfrm>
              <a:off x="46594" y="163518"/>
              <a:ext cx="2350800" cy="2412000"/>
              <a:chOff x="46594" y="163518"/>
              <a:chExt cx="2350800" cy="2412000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46594" y="163518"/>
                <a:ext cx="2350800" cy="241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135895" y="241190"/>
                <a:ext cx="2172199" cy="1170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de-DE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Heterogenität</a:t>
                </a:r>
                <a:r>
                  <a:rPr lang="de-DE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algn="ctr"/>
                <a:r>
                  <a:rPr lang="de-DE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IT Servicewertschöpfungs-netzwerken</a:t>
                </a:r>
                <a:endParaRPr lang="de-DE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800020" y="1614074"/>
                <a:ext cx="843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Vielfalt</a:t>
                </a:r>
                <a:endParaRPr lang="de-DE" dirty="0"/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414754" y="2069339"/>
                <a:ext cx="1614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dirty="0" smtClean="0"/>
                  <a:t>Andersartigkeit</a:t>
                </a:r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4373"/>
              </p:ext>
            </p:extLst>
          </p:nvPr>
        </p:nvGraphicFramePr>
        <p:xfrm>
          <a:off x="212238" y="1001751"/>
          <a:ext cx="11734753" cy="4608777"/>
        </p:xfrm>
        <a:graphic>
          <a:graphicData uri="http://schemas.openxmlformats.org/drawingml/2006/table">
            <a:tbl>
              <a:tblPr/>
              <a:tblGrid>
                <a:gridCol w="1654753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24877">
                <a:tc>
                  <a:txBody>
                    <a:bodyPr/>
                    <a:lstStyle/>
                    <a:p>
                      <a:pPr algn="l" fontAlgn="t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Akteur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Schnittstelle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909148">
                <a:tc>
                  <a:txBody>
                    <a:bodyPr/>
                    <a:lstStyle/>
                    <a:p>
                      <a:pPr algn="ctr" fontAlgn="b"/>
                      <a:endParaRPr lang="de-DE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vert="vert27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Preisgestaltungsrichtlinien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10800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Regelungen in SLA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Einschränkungen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Benutzerschnittstelle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Terminologie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Ökosystem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Anforderung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Rollen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Beschaffungsprozess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Rechtl. Rahmenbeding.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Fähigkeitsniveau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Kult. Hintergrund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Support Prozess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 </a:t>
                      </a:r>
                    </a:p>
                  </a:txBody>
                  <a:tcPr marL="12700" marR="12700" marT="12700" marB="10800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Kommunikation 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Mechaniken 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Version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Serviceschnittstelle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Datenintegrität</a:t>
                      </a:r>
                    </a:p>
                  </a:txBody>
                  <a:tcPr marL="12700" marR="12700" marT="12700" marB="108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Summe </a:t>
                      </a:r>
                    </a:p>
                  </a:txBody>
                  <a:tcPr marL="12700" marR="1080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  7</a:t>
                      </a:r>
                      <a:endParaRPr lang="de-DE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6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12700" marR="1080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12700" marR="1080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12700" marR="1080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Gesamt </a:t>
                      </a:r>
                    </a:p>
                  </a:txBody>
                  <a:tcPr marL="12700" marR="1080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1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9016"/>
              </p:ext>
            </p:extLst>
          </p:nvPr>
        </p:nvGraphicFramePr>
        <p:xfrm>
          <a:off x="2780630" y="-1811295"/>
          <a:ext cx="6556325" cy="10692000"/>
        </p:xfrm>
        <a:graphic>
          <a:graphicData uri="http://schemas.openxmlformats.org/drawingml/2006/table">
            <a:tbl>
              <a:tblPr/>
              <a:tblGrid>
                <a:gridCol w="1994897"/>
                <a:gridCol w="1523759"/>
                <a:gridCol w="3037669"/>
              </a:tblGrid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Konzeptgruppe</a:t>
                      </a:r>
                      <a:endParaRPr lang="de-DE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Kategorie</a:t>
                      </a:r>
                      <a:endParaRPr lang="de-DE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Autor(en)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Metrik Evaluierung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Anbieter- &amp; </a:t>
                      </a:r>
                      <a:endParaRPr lang="de-DE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Serviceauswahl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Abdeladim (2014) , Lee (2009)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Ressourcenverteilung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Sonstiges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Abosi (2011)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Portierbarkeit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Ludwig  (2015) , Tata (2016)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Al-</a:t>
                      </a:r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Hazmi</a:t>
                      </a:r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(2012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r>
                        <a:rPr lang="it-IT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, </a:t>
                      </a:r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Aversa (2013) 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,</a:t>
                      </a:r>
                      <a:r>
                        <a:rPr lang="it-IT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Stefano </a:t>
                      </a:r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(2013)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Infrastruktur Interpreter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Allison (2015)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Portierbarkeit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Bahrami</a:t>
                      </a:r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(2015)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Ferry (2013) , Moscato (2011) ,</a:t>
                      </a:r>
                      <a:r>
                        <a:rPr lang="it-IT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Nodehi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(2014) , </a:t>
                      </a:r>
                    </a:p>
                    <a:p>
                      <a:pPr algn="l" fontAlgn="ctr"/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Paraiso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(2012) , 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Yangui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(2013) , </a:t>
                      </a:r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Zangara</a:t>
                      </a:r>
                      <a:r>
                        <a:rPr lang="it-IT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(2015) 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Portierbarkeit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Vernik (2013)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Kompatibilität,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Ghafour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(2014), Schulte (2015)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SLA </a:t>
                      </a:r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Vereinbarung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Bennani  (2015)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Vertragsmanagementanwendung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Anbieter- &amp; </a:t>
                      </a:r>
                      <a:endParaRPr lang="de-DE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Serviceauswahl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Bochicchio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(2011)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Virtualisierungsinfrastruktur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Celesti  (2011)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Atificial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Intelligence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Vukovic</a:t>
                      </a:r>
                      <a:r>
                        <a:rPr lang="hr-H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(2016)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Anbieter- &amp; </a:t>
                      </a:r>
                      <a:endParaRPr lang="de-DE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Serviceauswahl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Chhetri (2015)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Komposition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Dastjerdi</a:t>
                      </a:r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(2014) , </a:t>
                      </a:r>
                      <a:r>
                        <a:rPr lang="nb-N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Gonidis</a:t>
                      </a:r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(2014)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</a:t>
                      </a:r>
                      <a:r>
                        <a:rPr lang="de-DE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de-DE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Programming</a:t>
                      </a:r>
                      <a:r>
                        <a:rPr lang="de-DE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Interface</a:t>
                      </a:r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(API)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Demchenko</a:t>
                      </a:r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(2012) , </a:t>
                      </a:r>
                      <a:r>
                        <a:rPr lang="nl-N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Demchenko</a:t>
                      </a:r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(2013) , </a:t>
                      </a:r>
                      <a:endParaRPr lang="nl-NL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l" fontAlgn="ctr"/>
                      <a:r>
                        <a:rPr lang="nl-NL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Oprescu</a:t>
                      </a:r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(2013)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Einheitl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. Servicebeschreibung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Anbieter- &amp; </a:t>
                      </a:r>
                      <a:endParaRPr lang="de-DE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Serviceauswahl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El-Awadi (2015) , Rekik  (2015)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OVF </a:t>
                      </a:r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Erweiterung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Portierbarkeit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Haji (2014)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Broker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Jrad (2012)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Rechtliche Rahmenbedingung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SLA </a:t>
                      </a:r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Vereinbarung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Kafeza  (2014)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Protokolltransmitter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Majda (2015)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SLA Management Aggregation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Muthusamy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(2010)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SLA </a:t>
                      </a:r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Vereinbarung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Ul Haq (2009), Stanik (2015)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Meta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Cloud API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Portierbarkeit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Satzger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(2013)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Cultural Frames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Sonstiges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 (2015)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Collaboration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SaaS</a:t>
                      </a:r>
                    </a:p>
                  </a:txBody>
                  <a:tcPr marL="72000" marR="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Kompatibilität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Xia (2014) </a:t>
                      </a:r>
                    </a:p>
                  </a:txBody>
                  <a:tcPr marL="7200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1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ung 27"/>
          <p:cNvGrpSpPr/>
          <p:nvPr/>
        </p:nvGrpSpPr>
        <p:grpSpPr>
          <a:xfrm>
            <a:off x="3464076" y="6420024"/>
            <a:ext cx="3981938" cy="107722"/>
            <a:chOff x="471494" y="10992024"/>
            <a:chExt cx="3981938" cy="107722"/>
          </a:xfrm>
        </p:grpSpPr>
        <p:sp>
          <p:nvSpPr>
            <p:cNvPr id="5" name="Rechteck 4"/>
            <p:cNvSpPr>
              <a:spLocks noChangeAspect="1"/>
            </p:cNvSpPr>
            <p:nvPr/>
          </p:nvSpPr>
          <p:spPr>
            <a:xfrm>
              <a:off x="471494" y="11003394"/>
              <a:ext cx="147834" cy="84982"/>
            </a:xfrm>
            <a:prstGeom prst="rect">
              <a:avLst/>
            </a:prstGeom>
            <a:solidFill>
              <a:srgbClr val="4472C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2481" y="10992024"/>
              <a:ext cx="528991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de-DE" sz="700" dirty="0" smtClean="0">
                  <a:latin typeface="Times New Roman" charset="0"/>
                  <a:ea typeface="Times New Roman" charset="0"/>
                  <a:cs typeface="Times New Roman" charset="0"/>
                </a:rPr>
                <a:t>Kompatibilität</a:t>
              </a:r>
              <a:endParaRPr lang="de-DE" sz="7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1232577" y="11003394"/>
              <a:ext cx="147834" cy="84982"/>
            </a:xfrm>
            <a:prstGeom prst="rect">
              <a:avLst/>
            </a:prstGeom>
            <a:solidFill>
              <a:srgbClr val="F9C0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413564" y="10992024"/>
              <a:ext cx="403957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de-DE" sz="700" dirty="0" smtClean="0">
                  <a:latin typeface="Times New Roman" charset="0"/>
                  <a:ea typeface="Times New Roman" charset="0"/>
                  <a:cs typeface="Times New Roman" charset="0"/>
                </a:rPr>
                <a:t>Portabilität</a:t>
              </a:r>
              <a:endParaRPr lang="de-DE" sz="7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hteck 8"/>
            <p:cNvSpPr>
              <a:spLocks noChangeAspect="1"/>
            </p:cNvSpPr>
            <p:nvPr/>
          </p:nvSpPr>
          <p:spPr>
            <a:xfrm>
              <a:off x="1868626" y="11003394"/>
              <a:ext cx="147834" cy="84982"/>
            </a:xfrm>
            <a:prstGeom prst="rect">
              <a:avLst/>
            </a:prstGeom>
            <a:solidFill>
              <a:srgbClr val="70AD4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049613" y="10992024"/>
              <a:ext cx="90730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de-DE" sz="700" dirty="0" smtClean="0">
                  <a:latin typeface="Times New Roman" charset="0"/>
                  <a:ea typeface="Times New Roman" charset="0"/>
                  <a:cs typeface="Times New Roman" charset="0"/>
                </a:rPr>
                <a:t>Anbieter- &amp; Servicewahl</a:t>
              </a:r>
              <a:endParaRPr lang="de-DE" sz="7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Rechteck 10"/>
            <p:cNvSpPr>
              <a:spLocks noChangeAspect="1"/>
            </p:cNvSpPr>
            <p:nvPr/>
          </p:nvSpPr>
          <p:spPr>
            <a:xfrm>
              <a:off x="3008018" y="11003394"/>
              <a:ext cx="147834" cy="84982"/>
            </a:xfrm>
            <a:prstGeom prst="rect">
              <a:avLst/>
            </a:prstGeom>
            <a:solidFill>
              <a:srgbClr val="EE7D3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89005" y="10992024"/>
              <a:ext cx="686085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de-DE" sz="700" dirty="0" smtClean="0">
                  <a:latin typeface="Times New Roman" charset="0"/>
                  <a:ea typeface="Times New Roman" charset="0"/>
                  <a:cs typeface="Times New Roman" charset="0"/>
                </a:rPr>
                <a:t>SLA Vereinbarung</a:t>
              </a:r>
              <a:endParaRPr lang="de-DE" sz="7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3926196" y="11003394"/>
              <a:ext cx="147834" cy="84982"/>
            </a:xfrm>
            <a:prstGeom prst="rect">
              <a:avLst/>
            </a:prstGeom>
            <a:solidFill>
              <a:srgbClr val="7035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07183" y="10992024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de-DE" sz="700" dirty="0" smtClean="0">
                  <a:latin typeface="Times New Roman" charset="0"/>
                  <a:ea typeface="Times New Roman" charset="0"/>
                  <a:cs typeface="Times New Roman" charset="0"/>
                </a:rPr>
                <a:t>Sonstiges</a:t>
              </a:r>
              <a:endParaRPr lang="de-DE" sz="7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5527"/>
              </p:ext>
            </p:extLst>
          </p:nvPr>
        </p:nvGraphicFramePr>
        <p:xfrm>
          <a:off x="3464076" y="-344236"/>
          <a:ext cx="5659117" cy="6706207"/>
        </p:xfrm>
        <a:graphic>
          <a:graphicData uri="http://schemas.openxmlformats.org/drawingml/2006/table">
            <a:tbl>
              <a:tblPr/>
              <a:tblGrid>
                <a:gridCol w="213727"/>
                <a:gridCol w="579490"/>
                <a:gridCol w="344736"/>
                <a:gridCol w="687392"/>
                <a:gridCol w="198000"/>
                <a:gridCol w="198000"/>
                <a:gridCol w="116342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  <a:gridCol w="144410"/>
              </a:tblGrid>
              <a:tr h="199192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Generelles</a:t>
                      </a:r>
                    </a:p>
                  </a:txBody>
                  <a:tcPr marL="7969" marR="7969" marT="79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t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Analyse</a:t>
                      </a:r>
                    </a:p>
                  </a:txBody>
                  <a:tcPr marL="7969" marR="7969" marT="79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de-DE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Wirkungsgrad auf Attribut:</a:t>
                      </a:r>
                    </a:p>
                  </a:txBody>
                  <a:tcPr marL="7969" marR="7969" marT="79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 groß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de-DE" sz="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gering</a:t>
                      </a:r>
                      <a:endParaRPr lang="de-DE" sz="6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algn="ctr" fontAlgn="b"/>
                      <a:r>
                        <a:rPr lang="uk-UA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7969" marR="7969" marT="7969" marB="3544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Autor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Jahr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Reifegrad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Mach-barkeit</a:t>
                      </a:r>
                      <a:endParaRPr lang="de-DE" sz="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Adressierte Ebene(</a:t>
                      </a:r>
                      <a:r>
                        <a:rPr lang="de-DE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Akteur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de-DE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Interface</a:t>
                      </a:r>
                    </a:p>
                  </a:txBody>
                  <a:tcPr marL="7969" marR="7969" marT="7969" marB="354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60944">
                <a:tc>
                  <a:txBody>
                    <a:bodyPr/>
                    <a:lstStyle/>
                    <a:p>
                      <a:pPr algn="ctr" fontAlgn="t"/>
                      <a:r>
                        <a:rPr lang="de-DE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Aggregator/Integrator</a:t>
                      </a:r>
                    </a:p>
                  </a:txBody>
                  <a:tcPr marL="0" marR="0" marT="0" marB="3600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ITSVN </a:t>
                      </a:r>
                      <a:r>
                        <a:rPr lang="de-DE" sz="600" b="1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Akteur</a:t>
                      </a:r>
                      <a:endParaRPr lang="de-DE" sz="600" b="1" i="0" u="none" strike="noStrike" dirty="0">
                        <a:solidFill>
                          <a:srgbClr val="0D0D0D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IaaS</a:t>
                      </a:r>
                    </a:p>
                  </a:txBody>
                  <a:tcPr marL="0" marR="0" marT="0" marB="35448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PaaS</a:t>
                      </a:r>
                    </a:p>
                  </a:txBody>
                  <a:tcPr marL="0" marR="0" marT="0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SaaS</a:t>
                      </a:r>
                    </a:p>
                  </a:txBody>
                  <a:tcPr marL="0" marR="0" marT="0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Times New Roman" charset="0"/>
                        </a:rPr>
                        <a:t>DaaS</a:t>
                      </a:r>
                      <a:endParaRPr lang="de-DE" sz="600" b="1" i="0" u="none" strike="noStrike" dirty="0">
                        <a:solidFill>
                          <a:srgbClr val="0D0D0D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Preisgestaltungsrichtl.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Standardisierung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Regelungen in SLA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Einschränkungen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Benutzerschnittstelle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Terminologie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Ökosystem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Anforderung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Rollen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Beschaffungsprozess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Rechtl. Rahmenbeding.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Fähigkeitsniveau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Kult. Hintergrund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Support Prozess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Standardisierung 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Kommunikation 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Mechaniken 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Version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Serviceschnittstelle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Datenintegrität</a:t>
                      </a:r>
                    </a:p>
                  </a:txBody>
                  <a:tcPr marL="7969" marR="7969" marT="7969" marB="35448" vert="vert27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Abdeladim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Abosi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2011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Al-Hazmi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2012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Allison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Aversa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Bahrami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Bennani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Bochicchio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2011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Celesti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2011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Chhetri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Dastjerdi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Demchenko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2012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Demchenko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El-Awadi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Ferry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 dirty="0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Ghafour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Gonidis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Haji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Jrad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2012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Kafeza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Lee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2009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Ludwig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Majda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Moscato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2011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Muthusamy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2010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26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Nodehi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27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Oprescu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28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Paraiso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2012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Rekik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Satzger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31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Schulte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32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Stanik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Stefano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34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Su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Empfehlung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35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Tata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2016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36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Ul Haq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2009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37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Vernik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38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Vukovic 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2016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39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Xia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2014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40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Yangui</a:t>
                      </a: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2013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3068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41</a:t>
                      </a:r>
                    </a:p>
                  </a:txBody>
                  <a:tcPr marL="7969" marR="7969" marT="79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Zangara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35448" marR="7969" marT="79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Werkzeug</a:t>
                      </a:r>
                    </a:p>
                  </a:txBody>
                  <a:tcPr marL="35448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44546A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800" b="0" i="0" u="none" strike="noStrike">
                          <a:solidFill>
                            <a:srgbClr val="8EA9DB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969" marR="7969" marT="7969" marB="0">
                    <a:lnL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DD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4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97175"/>
              </p:ext>
            </p:extLst>
          </p:nvPr>
        </p:nvGraphicFramePr>
        <p:xfrm>
          <a:off x="1297851" y="109842"/>
          <a:ext cx="10033765" cy="6497640"/>
        </p:xfrm>
        <a:graphic>
          <a:graphicData uri="http://schemas.openxmlformats.org/drawingml/2006/table">
            <a:tbl>
              <a:tblPr/>
              <a:tblGrid>
                <a:gridCol w="1433395"/>
                <a:gridCol w="1433395"/>
                <a:gridCol w="1433395"/>
                <a:gridCol w="1433395"/>
                <a:gridCol w="1433395"/>
                <a:gridCol w="1433395"/>
                <a:gridCol w="1433395"/>
              </a:tblGrid>
              <a:tr h="468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Akteur</a:t>
                      </a: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Preisgestaltungsrichtl</a:t>
                      </a:r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Regelungen in SLA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Einschränkungen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Benutzerschnittstelle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Terminologie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Ökosystem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Vertragsmanagementanwendung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Bochicchio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Bahrami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Abdeladim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Bennani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Ressourcenverteilung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Abosi)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Ghafour)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Bahrami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Moscato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Rekik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Datenintegration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Bennani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Paraiso)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Atificial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Intelligence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Chhetri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Infrastruktur Interpreter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Allison)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Vertragsmanagementanwendung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Bochicchio)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Yangui)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Moscato)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Oprescu)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El-Awadi)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Ferry)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OVF Erweiterung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Haji)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Zangara)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Rekik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Stanik)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Zangara)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Ul Haq)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Broker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Jrad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El-Awadi)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Atificial Intelligence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Vukovic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Rechtliche Rahmenbedingung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Kafeza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Collaboration SaaS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Xia)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Lee)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Moscato)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Muthusamy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Nodehi)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Stefano)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Monitoring System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Al-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Hazmi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Ludwig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Stanik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Tata)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Ul Haq)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Dastjerdi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Servicebeschreibung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El-Awadi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2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74174"/>
              </p:ext>
            </p:extLst>
          </p:nvPr>
        </p:nvGraphicFramePr>
        <p:xfrm>
          <a:off x="1162291" y="31538"/>
          <a:ext cx="10029600" cy="6501594"/>
        </p:xfrm>
        <a:graphic>
          <a:graphicData uri="http://schemas.openxmlformats.org/drawingml/2006/table">
            <a:tbl>
              <a:tblPr/>
              <a:tblGrid>
                <a:gridCol w="1432800"/>
                <a:gridCol w="1432800"/>
                <a:gridCol w="1432800"/>
                <a:gridCol w="1432800"/>
                <a:gridCol w="1432800"/>
                <a:gridCol w="1432800"/>
                <a:gridCol w="1432800"/>
              </a:tblGrid>
              <a:tr h="52909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Akteur</a:t>
                      </a:r>
                      <a:endParaRPr lang="de-DE" sz="1200" b="1" i="0" u="none" strike="noStrike" kern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3414" marR="3414" marT="3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2771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Anforderung</a:t>
                      </a:r>
                    </a:p>
                  </a:txBody>
                  <a:tcPr marL="72000" marR="72000" marT="72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Rollen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Beschaffungsprozess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Rechtl. Rahmenbeding.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Fähigkeitsniveau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Kult. Hintergrund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Support Prozess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Abdeladim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Vertragsmanagementanwendung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Bochicchio)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Abdeladim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Vertragsmanagementanwendung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Bochicchio)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Rechtliche Rahmenbedingung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Kafeza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Ressourcenverteilung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Abosi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Datenintegration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Bennani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Vertragsmanagementanwendung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Bochicchio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Dastjerdi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Muthusamy)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Demchenko)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OVF Erweiterung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Haji)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Broker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Jrad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Cultural Frames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Su)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OVF Erweiterung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Haji)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Lee)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Metrik Evaluierung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Lee)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Monitoring System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Al-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Hazmi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Servicebeschreibung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El-Awadi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Moscato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(Methode - Stanik)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Zangara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Rekik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Collaboration SaaS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Xia)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(Empfehlung - Schulte)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Atificial Intelligence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Chhetri)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Dastjerdi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Einheitl. Servicebeschreibung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El-Awadi)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31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Zangara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4"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sk-SK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6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5402"/>
              </p:ext>
            </p:extLst>
          </p:nvPr>
        </p:nvGraphicFramePr>
        <p:xfrm>
          <a:off x="2129405" y="0"/>
          <a:ext cx="8640000" cy="6497640"/>
        </p:xfrm>
        <a:graphic>
          <a:graphicData uri="http://schemas.openxmlformats.org/drawingml/2006/table">
            <a:tbl>
              <a:tblPr/>
              <a:tblGrid>
                <a:gridCol w="1440000"/>
                <a:gridCol w="1440000"/>
                <a:gridCol w="1440000"/>
                <a:gridCol w="1440000"/>
                <a:gridCol w="1440000"/>
                <a:gridCol w="1440000"/>
              </a:tblGrid>
              <a:tr h="4680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Schnittstelle</a:t>
                      </a:r>
                    </a:p>
                  </a:txBody>
                  <a:tcPr marL="3414" marR="3414" marT="34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 </a:t>
                      </a:r>
                    </a:p>
                  </a:txBody>
                  <a:tcPr marL="72000" marR="72000" marT="72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Kommunikation 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Mechaniken 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Version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Serviceschnittstelle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Datenintegrität</a:t>
                      </a:r>
                    </a:p>
                  </a:txBody>
                  <a:tcPr marL="72000" marR="72000" marT="72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Bahrami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Ressourcenverteilung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Abosi)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Virtualisierungsinfrastruktur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Celesti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Virtualisierungsinfrastruktur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Celesti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Bennani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Programming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Interface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Demchenko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Virtualisierungsinfrastruktur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/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Celesti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Demchenko)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Demchenko)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Ghafour)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Ghafour)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Ghafour)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Ghafour)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Ferry)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Protokolltransmitter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Majda)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Komposition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Gonidis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Vernik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Moscato)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Stefano)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OVF Erweiterung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Haji)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OVF Erweiterung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Haji)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Collaboration SaaS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Xia)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Nodehi)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Infrastruktur Interpreter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Allison)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Broker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Jrad)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Cloud Service Broker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Jrad)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Oprescu)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Aversa)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Protokolltransmitter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Majda)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Protokolltransmitter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Majda)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Meta Cloud API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Satzger)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Ferry)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Moscato)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Moscato)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Al-Hazmi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SLA Management Aggregation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Stanik)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Nodehi)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Nodehi)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Ludwig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Paraiso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Oprescu)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Application Programming Interface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Oprescu)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Tata)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Vernik)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Meta Cloud API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Satzger)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Meta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Cloud API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Satzger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Paraiso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Collaboration SaaS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Xia)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Stefano)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(Empfehlung - Stefano)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Atificial Intelligence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Vukovic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Yangui)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Al-Hazmi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Al-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Hazmi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Zangara)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Infrastruktur Interpreter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Allison)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Infrastruktur Interpreter</a:t>
                      </a:r>
                      <a:b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Allison)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Aversa)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Monitoring System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Aversa)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Ferry)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(Methode - Ferry)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Paraiso)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Open-Source Plattform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Paraiso)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Vernik)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Datenintegration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(Werkzeug - Vernik)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72000" marR="72000" marT="72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00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36278"/>
              </p:ext>
            </p:extLst>
          </p:nvPr>
        </p:nvGraphicFramePr>
        <p:xfrm>
          <a:off x="415210" y="-781410"/>
          <a:ext cx="3256671" cy="8318500"/>
        </p:xfrm>
        <a:graphic>
          <a:graphicData uri="http://schemas.openxmlformats.org/drawingml/2006/table">
            <a:tbl>
              <a:tblPr firstRow="1" firstCol="1" bandRow="1"/>
              <a:tblGrid>
                <a:gridCol w="370044"/>
                <a:gridCol w="961969"/>
                <a:gridCol w="962329"/>
                <a:gridCol w="962329"/>
              </a:tblGrid>
              <a:tr h="107884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AISel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3846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71922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Pricing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"Pric*" OR "Tariff" )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"Pric*" OR "Tariff"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"Pric*" OR "Tariff"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306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Standardization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title:"Standardisation~"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abstract:"Standardisation~"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subject:"Standardisation~"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922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SLA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"SLA" OR "Service Level" )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"SLA" OR "Service Level"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"SLA" OR "Service Level"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922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Contraints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"constraint*" OR "limitation*" OR "restriction*" )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"constraint*" OR "limitation*" OR "restriction*"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"constraint*" OR "limitation*" OR "restriction*"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306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user interface )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user interface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user interface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306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Terminology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title:"terminology"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abstract:"terminology"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"Complex*" OR "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"Challenge*" ) AND subject:( "ITSVN" OR "IT Service Value Networks" OR "ITSM" OR "IT Service*" OR "Service Value Network" OR "BSM" OR "IT Department" OR "Cloud*" OR "ITIL" ) AND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subject:"terminology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"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838" marR="388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69090"/>
              </p:ext>
            </p:extLst>
          </p:nvPr>
        </p:nvGraphicFramePr>
        <p:xfrm>
          <a:off x="3910481" y="-781410"/>
          <a:ext cx="3207255" cy="7048500"/>
        </p:xfrm>
        <a:graphic>
          <a:graphicData uri="http://schemas.openxmlformats.org/drawingml/2006/table">
            <a:tbl>
              <a:tblPr firstRow="1" firstCol="1" bandRow="1"/>
              <a:tblGrid>
                <a:gridCol w="365088"/>
                <a:gridCol w="947389"/>
                <a:gridCol w="947389"/>
                <a:gridCol w="947389"/>
              </a:tblGrid>
              <a:tr h="106130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Aisel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1507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63678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Ecosystem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title:"ecosystem"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SVN" OR "IT Service Value Networks" OR "ITSM" OR "IT Service*" OR "Service Value Network" OR "BSM" OR "IT Department" OR "Cloud*" OR "ITIL" ) AND abstract:"ecosystem"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subject:"ecosystem"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28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Requirements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"requirements" OR "requests" OR "standards" OR "demand*" )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"requirements" OR "requests" OR "standards" OR "demand*"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"requirements" OR "requests" OR "standards" OR "demand*"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78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Role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title:"role"</a:t>
                      </a:r>
                      <a:endParaRPr lang="de-DE" sz="700">
                        <a:effectLst/>
                        <a:latin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abstract:"role"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subject:"role"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753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Procurement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"Procurement process" OR "purchase* process"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 "Procurement process" OR "Purchas* process"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"Procurement process" OR "Purchas* process"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753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Legal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Frameworks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title:( legal framework OR legal condition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abstract:("legal framework" OR "legal condition"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subject:( legal framework OR legal condition 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78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Skills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title:"skills"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title:"skills"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"Complex*" OR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"Challenge*" ) AND subject:( "ITSVN" OR "IT Service Value Networks" OR "ITSM" OR "IT Service*" OR "Service Value Network" OR "BSM" OR "IT Department" OR "Cloud*" OR "ITIL" ) AND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subject:"skills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"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66984"/>
              </p:ext>
            </p:extLst>
          </p:nvPr>
        </p:nvGraphicFramePr>
        <p:xfrm>
          <a:off x="7356336" y="-781410"/>
          <a:ext cx="2918941" cy="8572500"/>
        </p:xfrm>
        <a:graphic>
          <a:graphicData uri="http://schemas.openxmlformats.org/drawingml/2006/table">
            <a:tbl>
              <a:tblPr firstRow="1" firstCol="1" bandRow="1"/>
              <a:tblGrid>
                <a:gridCol w="318131"/>
                <a:gridCol w="866722"/>
                <a:gridCol w="867044"/>
                <a:gridCol w="867044"/>
              </a:tblGrid>
              <a:tr h="96696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6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Aisel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892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Cultural 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backgrounds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title:"cultural*"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abstract:"cultural*"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subject:"cultural*"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 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support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title:"process support"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abstract:"Process support"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subject:"process support"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Communication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title:"Communication"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subject:"Communication"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abstract:"Communication"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643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Interfacing 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mechanism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title:"Interfacing mechanism"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abstract:"Interfacing mechanism"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subject:"Interfacing mechanism"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Service 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title:"service interface"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abstract:"service interface"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subject:"service interface"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Version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title:( "Heterogene*" OR "Homogene*" OR "Complex*" OR "Agil*" OR "Challenge*" ) AND title:( "ITSVN" OR "IT Service Value Networks" OR "ITSM" OR "IT Service*" OR "Service Value Network" OR "BSM" OR "IT Department" OR "Cloud*" OR "ITIL" ) AND title:"version"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abstract:"version"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subject:"version"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7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Data 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integration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abstract:( "Heterogene*" OR "Homogene*" OR "Complex*" OR "Agil*" OR "Challenge*" ) AND abstract:( "ITSVN" OR "IT Service Value Networks" OR "ITSM" OR "IT Service*" OR "Service Value Network" OR "BSM" OR "IT Department" OR "Cloud*" OR "ITIL" ) AND abstract:"data integration"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"Heterogene*" OR "Homogene*" OR "Complex*" OR "Agil*" OR "Challenge*" ) AND subject:( "ITSVN" OR "IT Service Value Networks" OR "ITSM" OR "IT Service*" OR "Service Value Network" OR "BSM" OR "IT Department" OR "Cloud*" OR "ITIL" ) AND subject:"data integration"</a:t>
                      </a:r>
                      <a:endParaRPr lang="de-DE" sz="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subject:(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"Complex*" OR "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*" OR "Challenge*" ) AND subject:( "ITSVN" OR "IT Service Value Networks" OR "ITSM" OR "IT Service*" OR "Service Value Network" OR "BSM" OR "IT Department" OR "Cloud*" OR "ITIL" ) AND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subject:"data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integration"</a:t>
                      </a:r>
                      <a:endParaRPr lang="de-DE" sz="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811" marR="348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9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6175"/>
              </p:ext>
            </p:extLst>
          </p:nvPr>
        </p:nvGraphicFramePr>
        <p:xfrm>
          <a:off x="407178" y="-227229"/>
          <a:ext cx="4062444" cy="6794500"/>
        </p:xfrm>
        <a:graphic>
          <a:graphicData uri="http://schemas.openxmlformats.org/drawingml/2006/table">
            <a:tbl>
              <a:tblPr firstRow="1" firstCol="1" bandRow="1"/>
              <a:tblGrid>
                <a:gridCol w="462946"/>
                <a:gridCol w="1199534"/>
                <a:gridCol w="1199982"/>
                <a:gridCol w="1199982"/>
              </a:tblGrid>
              <a:tr h="134577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Scopus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9437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71774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Pricing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TITLE((Pric*) or (Tariff)))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ABS((Pric*) or (Tariff)))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KEY((Pric*) or (Tariff)))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802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Standardization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Title((Standardi*ation)))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ABS((Standardi*ation)))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KEY((Standardi*ation)))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74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SLA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Title((SLA) OR (Service Level Agreement)))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ABS((SLA) OR (Service Level Agreement)))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KEY((SLA) OR (Service Level Agreement)))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74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Contraints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Title((constraint*) OR (limitation*) OR (restriction*)))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ABS((constraint*) OR (limitation*) OR (restriction*)))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KEY((constraint*) OR (limitation*) OR (restriction*)))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802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Title((user interface)))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ABS((user interface)))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key((user interface)))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8028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Terminology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Title((terminology)))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ABS((terminology)))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(Complex*) or (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(Divers*)) AND key((ITSVN) or (IT Service Value Network) or (ITSM) or (IT Service*) or (BSM) or (Business Service Management)) AND key((terminology)))</a:t>
                      </a:r>
                      <a:endParaRPr lang="de-DE" sz="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8448" marR="484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45174"/>
              </p:ext>
            </p:extLst>
          </p:nvPr>
        </p:nvGraphicFramePr>
        <p:xfrm>
          <a:off x="4620231" y="-227229"/>
          <a:ext cx="3491866" cy="6921500"/>
        </p:xfrm>
        <a:graphic>
          <a:graphicData uri="http://schemas.openxmlformats.org/drawingml/2006/table">
            <a:tbl>
              <a:tblPr firstRow="1" firstCol="1" bandRow="1"/>
              <a:tblGrid>
                <a:gridCol w="397925"/>
                <a:gridCol w="1031057"/>
                <a:gridCol w="1031442"/>
                <a:gridCol w="1031442"/>
              </a:tblGrid>
              <a:tr h="115676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Scopus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54234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Ecosystem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Title((eco*)))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ABS((eco*)))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key((eco*)))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Requirements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Title((requirements) OR (requests) OR (standards) OR (demand*)))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ABS((requirements) OR (requests) OR (standards) OR (demand*)))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key((requirements) OR (requests) OR (standards) OR (demand*)))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Role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Title(role))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ABS(role))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key(role))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Procurement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Title((Procurement process) or (Purchas* process)))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ABS((Procurement process) or (Purchas* process)))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key((Procurement process) or (Purchas* process)))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Legal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Frameworks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Title((Legal framework) or (legal condition)))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ABS((legal framework) or (legal condition)))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key((legal framework) or (legal condition)))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747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Skills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Title(skills))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ABS(skills))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(Complex*) or 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(Divers*)) AND key((ITSVN) or (IT Service Value Network) or (ITSM) or (IT Service*) or (BSM) or (Business Service Management)) AND key(skills))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1643" marR="41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95593"/>
              </p:ext>
            </p:extLst>
          </p:nvPr>
        </p:nvGraphicFramePr>
        <p:xfrm>
          <a:off x="8262706" y="-227229"/>
          <a:ext cx="3740812" cy="6667500"/>
        </p:xfrm>
        <a:graphic>
          <a:graphicData uri="http://schemas.openxmlformats.org/drawingml/2006/table">
            <a:tbl>
              <a:tblPr firstRow="1" firstCol="1" bandRow="1"/>
              <a:tblGrid>
                <a:gridCol w="426294"/>
                <a:gridCol w="1104564"/>
                <a:gridCol w="1104977"/>
                <a:gridCol w="1104977"/>
              </a:tblGrid>
              <a:tr h="123923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8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Scopus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9275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Cultural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backgrounds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Title(cultural))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ABS(cultural))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key(cultural))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support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Title(process support))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ABS(process support))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key(process support))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Communication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Title(communication))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ABS(communication))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key(communication))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Interfacing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mechanism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Title(interfacing mechanism))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ABS(interfacing mechanism))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key(interfacing mechanism))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Service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Title(service interface))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ABS(service interface))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key(service interface))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Version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Title(version))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ABS(version))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(Key((Heterogene*) or (Homogene*) or (Complex*) or (Agil*) or (Divers*)) AND key((ITSVN) or (IT Service Value Network) or (ITSM) or (IT Service*) or (BSM) or (Business Service Management)) AND key(version))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30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Data 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integration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(Title((Heterogene*) or (Homogene*) or (Complex*) or (Agil*) or (Divers*)) AND TITLE((ITSVN) or (IT Service Value Network) or (ITSM) or (IT Service*) or (BSM) or (Business Service Management)) AND Title(data integration))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(ABS((Heterogene*) or (Homogene*) or (Complex*) or (Agil*) or (Divers*)) AND ABS((ITSVN) or (IT Service Value Network) or (ITSM) or (IT Service*) or (BSM) or (Business Service Management)) AND ABS(data integration))</a:t>
                      </a:r>
                      <a:endParaRPr lang="de-DE" sz="8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(Key((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(Complex*) or (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Agil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or (Divers*)) AND key((ITSVN) or (IT Service Value Network) or (ITSM) or (IT Service*) or (BSM) or (Business Service Management)) AND key(data integration))</a:t>
                      </a:r>
                      <a:endParaRPr lang="de-DE" sz="8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4612" marR="44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23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9191"/>
              </p:ext>
            </p:extLst>
          </p:nvPr>
        </p:nvGraphicFramePr>
        <p:xfrm>
          <a:off x="-2720340" y="0"/>
          <a:ext cx="3203716" cy="7048500"/>
        </p:xfrm>
        <a:graphic>
          <a:graphicData uri="http://schemas.openxmlformats.org/drawingml/2006/table">
            <a:tbl>
              <a:tblPr firstRow="1" firstCol="1" bandRow="1"/>
              <a:tblGrid>
                <a:gridCol w="365088"/>
                <a:gridCol w="945974"/>
                <a:gridCol w="946327"/>
                <a:gridCol w="946327"/>
              </a:tblGrid>
              <a:tr h="106130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IEEE Xplore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1507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99054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Pricing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 “Document Title”:Pric* OR  “Document Title”:Tariff)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“Abstract”:Pric* OR  “Abstract”:Tariff)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Terms”:Pric* OR  “Index Terms”:Tariff)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54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Standardization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 “Document Title”:Standardization OR “Document Title”:Standardisation)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“Abstract”:Standardization OR “Abstract”:Standardisation)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Terms”:Standardization OR Terms”:Standardisation)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SLA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 AND ( “Document Title”:SLA OR “Document Title”:Service Level Agreement)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“Abstract”:SLA OR “Abstract”:Service Level Agreement)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Terms”:SLA OR Terms”:Service Level Agreement)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4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Contraints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 “Document Title”:constraint* OR “Document Title”:limitation OR “Document Title”:restriction*)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“Abstract”:constraint* OR “Abstract”:limitation OR “Abstract”:restriction*)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“Index Terms”: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Terms”:ITSVN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Terms”:ITSM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Terms”:Service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Terms”:BSM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Terms”:Cloud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Terms”:ITIL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Terms”:constraint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Terms”:limitation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4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Terms”:restriction</a:t>
                      </a:r>
                      <a: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8207" marR="3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81498"/>
              </p:ext>
            </p:extLst>
          </p:nvPr>
        </p:nvGraphicFramePr>
        <p:xfrm>
          <a:off x="631782" y="0"/>
          <a:ext cx="3368009" cy="7937500"/>
        </p:xfrm>
        <a:graphic>
          <a:graphicData uri="http://schemas.openxmlformats.org/drawingml/2006/table">
            <a:tbl>
              <a:tblPr firstRow="1" firstCol="1" bandRow="1"/>
              <a:tblGrid>
                <a:gridCol w="383810"/>
                <a:gridCol w="994485"/>
                <a:gridCol w="994857"/>
                <a:gridCol w="994857"/>
              </a:tblGrid>
              <a:tr h="111573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IEEE Xplore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8764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966964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User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 “Document Title”: user interface)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“Abstract”:user interface)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Terms”:user interface)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96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Terminology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(“Document Title”:terminology)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“Abstract”:terminology)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Terms”:terminology)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696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Ecosystem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(“Document Title”:eco*)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“Abstract”:eco*)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Terms”:heterogene*  OR  “Index Terms”:Homogene*) AND (“Index Terms”:ITSVN  OR “Index Terms”:IT Service Value Networks OR “Index Terms”:ITSM OR “Index Terms”:IT Service* OR “Index Terms”:Service Value Network OR “Index Terms”:BSM OR “Index Terms”:IT Department OR “Index Terms”:Cloud* OR “Index Terms”:ITIL) AND ( “Index Terms”:eco*)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0109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Requirements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(“Document Title”:heterogene*  OR  “Document Title”:Homogene*) AND (“Document Title”:ITSVN  OR “Document Title”:IT Service Value Networks OR “Document Title”:ITSM OR “Document Title”:IT Service* OR “Document Title”:Service Value Network OR “Document Title”:BSM OR “Document Title”:IT Department OR “Document Title”:Cloud* OR “Document Title”:ITIL) AND (“Document Title”:requirement* OR “Document Title”:requests OR “Document Title”:standards OR “Document Title”:demand*)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(“Abstract”:heterogene*  OR  “Abstract”:Homogene*) AND (“Abstract”:ITSVN  OR “Abstract”:IT Service Value Networks OR “Abstract”:ITSM OR “Abstract”:IT Service* OR “Abstract”:Service Value Network OR “Abstract”:BSM OR “Abstract”:IT Department OR “Abstract”:Cloud* OR “Abstract”:ITIL) AND ( “Abstract”:requirement* OR “Abstract”:standards OR “Abstract”:require OR “Abstract”:demand)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“Index Terms”: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“Index Terms”: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Terms”:ITSVN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Terms”:Service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Terms”:BSM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Terms”:Cloud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Terms”:ITIL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Terms”:requirement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Terms”:standards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Terms”:require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“Index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Terms”:demand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)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166" marR="401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3257"/>
              </p:ext>
            </p:extLst>
          </p:nvPr>
        </p:nvGraphicFramePr>
        <p:xfrm>
          <a:off x="4132086" y="0"/>
          <a:ext cx="3311405" cy="8318500"/>
        </p:xfrm>
        <a:graphic>
          <a:graphicData uri="http://schemas.openxmlformats.org/drawingml/2006/table">
            <a:tbl>
              <a:tblPr firstRow="1" firstCol="1" bandRow="1"/>
              <a:tblGrid>
                <a:gridCol w="377360"/>
                <a:gridCol w="977771"/>
                <a:gridCol w="978137"/>
                <a:gridCol w="978137"/>
              </a:tblGrid>
              <a:tr h="109698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IEEE Xplore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6263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950712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Role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Title":role)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("Abstract":role)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Terms":role)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697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Procurement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Title":procurement process OR "Document Title":purchase* process)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"Abstract":procurement process OR "Abstract":purchase* process)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Terms":procurement process OR "Index Terms":purchase* process)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384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Legal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Frameworks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Title":legal framework OR "Document Title":legal condition)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"Abstract":legal frameworks OR "Abstract":legal conditions)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Terms":legal framework OR "Index Terms":legal conditions)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Skills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Title":legal framework OR "Document Title":legal condition)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("Abstract":skills)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"Index Terms":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Terms":ITSVN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Terms":Service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Terms":BSM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Terms":Cloud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Terms":skills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9491" marR="39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2525"/>
              </p:ext>
            </p:extLst>
          </p:nvPr>
        </p:nvGraphicFramePr>
        <p:xfrm>
          <a:off x="7624276" y="0"/>
          <a:ext cx="3426584" cy="7429500"/>
        </p:xfrm>
        <a:graphic>
          <a:graphicData uri="http://schemas.openxmlformats.org/drawingml/2006/table">
            <a:tbl>
              <a:tblPr firstRow="1" firstCol="1" bandRow="1"/>
              <a:tblGrid>
                <a:gridCol w="390485"/>
                <a:gridCol w="1011781"/>
                <a:gridCol w="1012159"/>
                <a:gridCol w="1012159"/>
              </a:tblGrid>
              <a:tr h="113513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7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IEEE Xplore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51351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105945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Cultural backgrounds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Title":cultural)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"Abstract":requirement* OR "Abstract":standards OR "Abstract":require OR "Abstract":cultural)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Terms":cultural)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378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Process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support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Title":process support)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"Abstract":process support)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Terms":process support)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378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Communication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Title":communication)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"Abstract":communication)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Terms":communication)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9456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Interfacing 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mechanism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Title":interfacing mechanism)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"Abstract":interfacing mechanism)</a:t>
                      </a:r>
                      <a:endParaRPr lang="de-DE" sz="7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"Index Terms":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Terms":ITSVN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Terms":Service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Terms":BSM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Terms":Cloud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Terms":ITIL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("Index </a:t>
                      </a:r>
                      <a:r>
                        <a:rPr lang="en-US" sz="5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Terms":interfacing</a:t>
                      </a: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mechanism)</a:t>
                      </a:r>
                      <a:endParaRPr lang="de-DE" sz="7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18351"/>
              </p:ext>
            </p:extLst>
          </p:nvPr>
        </p:nvGraphicFramePr>
        <p:xfrm>
          <a:off x="11231645" y="0"/>
          <a:ext cx="4635968" cy="5016500"/>
        </p:xfrm>
        <a:graphic>
          <a:graphicData uri="http://schemas.openxmlformats.org/drawingml/2006/table">
            <a:tbl>
              <a:tblPr firstRow="1" firstCol="1" bandRow="1"/>
              <a:tblGrid>
                <a:gridCol w="528304"/>
                <a:gridCol w="1368880"/>
                <a:gridCol w="1369392"/>
                <a:gridCol w="1369392"/>
              </a:tblGrid>
              <a:tr h="153577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IEEE Xplore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0476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Attribut/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Feld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Titel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Zusammenfassung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de-DE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Schlagwörter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9"/>
                    </a:solidFill>
                  </a:tcPr>
                </a:tc>
              </a:tr>
              <a:tr h="133099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Service 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interface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"Document Title":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Title":ITSVN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Title":ITSM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Title":Service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Title":BSM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Title":Cloud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Title":ITIL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("Document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Title":service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interface)</a:t>
                      </a:r>
                      <a:endParaRPr lang="de-DE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"Abstract":service interface)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Terms":service interface)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099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Version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Title":version)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"Abstract":version)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Terms":heterogene*  OR  "Index Terms":Homogene*) AND ("Index Terms":ITSVN  OR "Index Terms":IT Service Value Networks OR "Index Terms":ITSM OR "Index Terms":IT Service* OR "Index Terms":Service Value Network OR "Index Terms":BSM OR "Index Terms":IT Department OR "Index Terms":Cloud* OR "Index Terms":ITIL) AND ("Index Terms":version)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099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Data 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71755" marR="7175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integration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("Document Title":heterogene*  OR  "Document Title":Homogene*) AND ("Document Title":ITSVN  OR "Document Title":IT Service Value Networks OR "Document Title":ITSM OR "Document Title":IT Service* OR "Document Title":Service Value Network OR "Document Title":BSM OR "Document Title":IT Department OR "Document Title":Cloud* OR "Document Title":ITIL) AND ("Document Title":data integration)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("Abstract":heterogene*  OR  "Abstract":Homogene*) AND ("Abstract":ITSVN  OR "Abstract":IT Service Value Networks OR "Abstract":ITSM OR "Abstract":IT Service* OR "Abstract":Service Value Network OR "Abstract":BSM OR "Abstract":IT Department OR "Abstract":Cloud* OR "Abstract":ITIL) AND ( "Abstract":data integration)</a:t>
                      </a:r>
                      <a:endParaRPr lang="de-DE" sz="1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( "Index Terms":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heterogene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 OR  "Index Terms":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Homogene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*) AND ("Index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Terms":ITSVN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 Value Networks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Terms":ITSM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Service*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Terms":Service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Value Network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Terms":BSM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Department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Terms":Cloud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* OR 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Terms":ITIL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) AND ("Index </a:t>
                      </a:r>
                      <a:r>
                        <a:rPr lang="en-US" sz="60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Terms":data</a:t>
                      </a: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integration)</a:t>
                      </a:r>
                      <a:endParaRPr lang="de-DE" sz="1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55288" marR="552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139813" y="941256"/>
            <a:ext cx="6583678" cy="4680000"/>
            <a:chOff x="3276973" y="986976"/>
            <a:chExt cx="6583678" cy="4680000"/>
          </a:xfrm>
        </p:grpSpPr>
        <p:sp>
          <p:nvSpPr>
            <p:cNvPr id="5" name="Gebogener Pfeil 4"/>
            <p:cNvSpPr/>
            <p:nvPr/>
          </p:nvSpPr>
          <p:spPr>
            <a:xfrm rot="5400000">
              <a:off x="4228812" y="986976"/>
              <a:ext cx="4680000" cy="4680000"/>
            </a:xfrm>
            <a:prstGeom prst="circularArrow">
              <a:avLst>
                <a:gd name="adj1" fmla="val 6979"/>
                <a:gd name="adj2" fmla="val 538093"/>
                <a:gd name="adj3" fmla="val 4351963"/>
                <a:gd name="adj4" fmla="val 10800000"/>
                <a:gd name="adj5" fmla="val 7561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5186455" y="1129772"/>
              <a:ext cx="2764715" cy="93591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1. Definition des Untersuchungsumfangs</a:t>
              </a: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095936" y="2537314"/>
              <a:ext cx="2764715" cy="93591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2. Konzeptualisierung </a:t>
              </a:r>
            </a:p>
            <a:p>
              <a:pPr algn="ctr"/>
              <a:r>
                <a:rPr lang="de-DE" dirty="0"/>
                <a:t>der Thematik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732878" y="4618824"/>
              <a:ext cx="2764715" cy="93591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3. Literaturrecherche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672310" y="4618823"/>
              <a:ext cx="2764715" cy="93591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4. Literaturanalyse &amp; </a:t>
              </a:r>
            </a:p>
            <a:p>
              <a:pPr algn="ctr"/>
              <a:r>
                <a:rPr lang="de-DE" dirty="0"/>
                <a:t>-synthese</a:t>
              </a: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276973" y="2537314"/>
              <a:ext cx="2764715" cy="935915"/>
            </a:xfrm>
            <a:prstGeom prst="roundRect">
              <a:avLst/>
            </a:prstGeom>
            <a:solidFill>
              <a:srgbClr val="B4C8E8"/>
            </a:solidFill>
            <a:ln>
              <a:solidFill>
                <a:srgbClr val="B4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5. Forschungsagenda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6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30676"/>
              </p:ext>
            </p:extLst>
          </p:nvPr>
        </p:nvGraphicFramePr>
        <p:xfrm>
          <a:off x="613187" y="954255"/>
          <a:ext cx="10780526" cy="4575690"/>
        </p:xfrm>
        <a:graphic>
          <a:graphicData uri="http://schemas.openxmlformats.org/drawingml/2006/table">
            <a:tbl>
              <a:tblPr/>
              <a:tblGrid>
                <a:gridCol w="434510"/>
                <a:gridCol w="1332646"/>
                <a:gridCol w="2061218"/>
                <a:gridCol w="772461"/>
                <a:gridCol w="1544923"/>
                <a:gridCol w="1544923"/>
                <a:gridCol w="772461"/>
                <a:gridCol w="2317384"/>
              </a:tblGrid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Merkmal</a:t>
                      </a:r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Ausprägungen</a:t>
                      </a:r>
                      <a:endParaRPr lang="de-DE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Fokus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Forschungsergebnisse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Forschungsmethoden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Theorien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Praktiken oder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Anwendungen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Ziel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Integration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Kritik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Identifikation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zentraler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Aspekte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Perspektive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Neutrale Darstellung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Vertretung eines Standpunkts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Abdeckung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vollständig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vollständig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mit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selektiver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Zitierung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repräsentativ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zentral oder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grundlegend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Organisation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historisch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konzeptionell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methodisch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5367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Zielgruppe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spezialisierte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Wissenschaftler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allgemeine 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Wissenschaftler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Praktiker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breites Publikum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1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082074895"/>
              </p:ext>
            </p:extLst>
          </p:nvPr>
        </p:nvGraphicFramePr>
        <p:xfrm>
          <a:off x="0" y="977682"/>
          <a:ext cx="11919967" cy="487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59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70226"/>
              </p:ext>
            </p:extLst>
          </p:nvPr>
        </p:nvGraphicFramePr>
        <p:xfrm>
          <a:off x="2513518" y="1701736"/>
          <a:ext cx="6877329" cy="3047670"/>
        </p:xfrm>
        <a:graphic>
          <a:graphicData uri="http://schemas.openxmlformats.org/drawingml/2006/table">
            <a:tbl>
              <a:tblPr firstRow="1" firstCol="1" bandRow="1"/>
              <a:tblGrid>
                <a:gridCol w="1398286"/>
                <a:gridCol w="5479043"/>
              </a:tblGrid>
              <a:tr h="239962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Modell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Beschreibung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80760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effectLst/>
                          <a:latin typeface="Times New Roman" charset="0"/>
                          <a:ea typeface="Times New Roman" charset="0"/>
                        </a:rPr>
                        <a:t>Private Cloud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213" lvl="0" indent="-176213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Die Cloud Umgebung wird dem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Konsumenten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und autorisierten Geschäftspartnern exklusiv zur Verfügung gestellt.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176213" lvl="0" indent="-176213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Die bereitgestellte Infrastruktur ist Eigentum des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Konsumenten.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176213" lvl="0" indent="-176213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Der Zugriff erfolgt über das Intranet.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effectLst/>
                          <a:latin typeface="Times New Roman" charset="0"/>
                          <a:ea typeface="Times New Roman" charset="0"/>
                        </a:rPr>
                        <a:t>Public Cloud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Die Cloud Umgebung wird von einem Anbieter in einer hochstandardisierten Form dem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Konsumenten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zur Verfügung gestellt. 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Der Zugang steht einer Vielzahl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von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unterschiedlichen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Konsumenten offen.</a:t>
                      </a:r>
                    </a:p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Die Konsumenten</a:t>
                      </a:r>
                      <a:r>
                        <a:rPr lang="de-DE" sz="1000" baseline="0" dirty="0" smtClean="0"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agieren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völlig unabhängig und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ohne Wissen voneinander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Der Zugriff erfolgt über das Internet.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570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effectLst/>
                          <a:latin typeface="Times New Roman" charset="0"/>
                          <a:ea typeface="Times New Roman" charset="0"/>
                        </a:rPr>
                        <a:t>Hybrid Cloud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Besteht aus einer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Kombination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aus der „Public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“ und „Private“ Cloud.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Gesamtmenge der einzelnen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Dienste wird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je nach Anforderung der „Private“ oder „Public“ Cloud zugeteilt.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892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000" b="1" dirty="0">
                          <a:effectLst/>
                          <a:latin typeface="Times New Roman" charset="0"/>
                          <a:ea typeface="Times New Roman" charset="0"/>
                        </a:rPr>
                        <a:t>Community Cloud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325" lvl="0" indent="-17780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Times New Roman" charset="0"/>
                        <a:buChar char="-"/>
                        <a:tabLst/>
                      </a:pP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Einem interagierenden Kundenkreis mit gemeinsamen Interessen wird eine Cloud Umgebung </a:t>
                      </a:r>
                      <a:r>
                        <a:rPr lang="de-DE" sz="1000" dirty="0" smtClean="0">
                          <a:effectLst/>
                          <a:latin typeface="Times New Roman" charset="0"/>
                          <a:ea typeface="Times New Roman" charset="0"/>
                        </a:rPr>
                        <a:t>exklusiv </a:t>
                      </a:r>
                      <a:r>
                        <a:rPr lang="de-DE" sz="1000" dirty="0">
                          <a:effectLst/>
                          <a:latin typeface="Times New Roman" charset="0"/>
                          <a:ea typeface="Times New Roman" charset="0"/>
                        </a:rPr>
                        <a:t>zur Verfügung gestellt. </a:t>
                      </a:r>
                      <a:endParaRPr lang="de-DE" sz="12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200578" y="2319099"/>
            <a:ext cx="5257630" cy="2113290"/>
            <a:chOff x="2814816" y="4233624"/>
            <a:chExt cx="5257630" cy="2113290"/>
          </a:xfrm>
        </p:grpSpPr>
        <p:cxnSp>
          <p:nvCxnSpPr>
            <p:cNvPr id="5" name="Gerade Verbindung mit Pfeil 4"/>
            <p:cNvCxnSpPr/>
            <p:nvPr/>
          </p:nvCxnSpPr>
          <p:spPr>
            <a:xfrm rot="16200000">
              <a:off x="2492446" y="4881624"/>
              <a:ext cx="12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5105134" y="6100693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latin typeface="Times New Roman" charset="0"/>
                  <a:ea typeface="Times New Roman" charset="0"/>
                  <a:cs typeface="Times New Roman" charset="0"/>
                </a:rPr>
                <a:t>Service Ebene</a:t>
              </a:r>
              <a:endParaRPr lang="de-DE" sz="1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 rot="16200000">
              <a:off x="2419996" y="4808900"/>
              <a:ext cx="1035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latin typeface="Times New Roman" charset="0"/>
                  <a:ea typeface="Times New Roman" charset="0"/>
                  <a:cs typeface="Times New Roman" charset="0"/>
                </a:rPr>
                <a:t>Cloud Anbieter</a:t>
              </a:r>
              <a:endParaRPr lang="de-DE" sz="1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" name="Gewinkelte Verbindung 7"/>
            <p:cNvCxnSpPr/>
            <p:nvPr/>
          </p:nvCxnSpPr>
          <p:spPr>
            <a:xfrm rot="16200000" flipH="1">
              <a:off x="4018406" y="5178374"/>
              <a:ext cx="144000" cy="1872000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/>
            <p:nvPr/>
          </p:nvCxnSpPr>
          <p:spPr>
            <a:xfrm flipV="1">
              <a:off x="6131824" y="6042374"/>
              <a:ext cx="1908000" cy="144000"/>
            </a:xfrm>
            <a:prstGeom prst="bentConnector2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245323" y="5587066"/>
              <a:ext cx="1224000" cy="2331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IaaS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76490" y="5584910"/>
              <a:ext cx="1231447" cy="233116"/>
            </a:xfrm>
            <a:prstGeom prst="rect">
              <a:avLst/>
            </a:prstGeom>
            <a:solidFill>
              <a:srgbClr val="455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err="1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PaaS</a:t>
              </a:r>
              <a:endParaRPr lang="de-DE" sz="12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983938" y="4397047"/>
              <a:ext cx="1224000" cy="1076438"/>
            </a:xfrm>
            <a:prstGeom prst="rect">
              <a:avLst/>
            </a:prstGeom>
            <a:solidFill>
              <a:srgbClr val="002060">
                <a:alpha val="7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331283" y="5207085"/>
              <a:ext cx="5293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Oracle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314451" y="4667060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Google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235103" y="4397047"/>
              <a:ext cx="7216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Salesforce</a:t>
              </a:r>
              <a:endParaRPr lang="de-DE" sz="1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421852" y="493707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HP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722553" y="5584910"/>
              <a:ext cx="1224000" cy="233116"/>
            </a:xfrm>
            <a:prstGeom prst="rect">
              <a:avLst/>
            </a:prstGeom>
            <a:solidFill>
              <a:srgbClr val="838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latin typeface="Times New Roman" charset="0"/>
                  <a:ea typeface="Times New Roman" charset="0"/>
                  <a:cs typeface="Times New Roman" charset="0"/>
                </a:rPr>
                <a:t>SaaS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722553" y="4397047"/>
              <a:ext cx="1224000" cy="1076438"/>
            </a:xfrm>
            <a:prstGeom prst="rect">
              <a:avLst/>
            </a:prstGeom>
            <a:solidFill>
              <a:srgbClr val="00206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125201" y="4397047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SAP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028219" y="4667060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Netsuite</a:t>
              </a:r>
              <a:endParaRPr lang="de-DE" sz="1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095545" y="5207085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Taleo</a:t>
              </a:r>
              <a:endParaRPr lang="de-DE" sz="10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988946" y="493707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Microsoft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3245674" y="6023049"/>
              <a:ext cx="47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rot="10800000">
              <a:off x="3222586" y="5959328"/>
              <a:ext cx="47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46520" y="5986918"/>
              <a:ext cx="8162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Times New Roman" charset="0"/>
                  <a:ea typeface="Times New Roman" charset="0"/>
                  <a:cs typeface="Times New Roman" charset="0"/>
                </a:rPr>
                <a:t>Spezialisierung</a:t>
              </a:r>
              <a:endParaRPr lang="de-DE" sz="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943335" y="5777592"/>
              <a:ext cx="10999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800" dirty="0" smtClean="0">
                  <a:latin typeface="Times New Roman" charset="0"/>
                  <a:ea typeface="Times New Roman" charset="0"/>
                  <a:cs typeface="Times New Roman" charset="0"/>
                </a:rPr>
                <a:t>Entwicklungsaufwand</a:t>
              </a:r>
              <a:endParaRPr lang="de-DE" sz="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45323" y="4392036"/>
              <a:ext cx="1224000" cy="106832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43963" y="5207085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IBM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490877" y="466706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T-Systems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568623" y="4397047"/>
              <a:ext cx="5774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GoGrid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347407" y="4937073"/>
              <a:ext cx="101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Amazon EC2</a:t>
              </a:r>
              <a:endParaRPr lang="de-DE" sz="1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245323" y="4944312"/>
              <a:ext cx="4701230" cy="26277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>
              <a:off x="3140446" y="5529624"/>
              <a:ext cx="493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34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465941" y="2546511"/>
            <a:ext cx="5692228" cy="1060061"/>
            <a:chOff x="4730787" y="1439956"/>
            <a:chExt cx="5692228" cy="1060061"/>
          </a:xfrm>
          <a:effectLst/>
        </p:grpSpPr>
        <p:sp>
          <p:nvSpPr>
            <p:cNvPr id="5" name="Freihandform 4"/>
            <p:cNvSpPr/>
            <p:nvPr/>
          </p:nvSpPr>
          <p:spPr>
            <a:xfrm>
              <a:off x="7576901" y="1828063"/>
              <a:ext cx="2013917" cy="2880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4761"/>
                  </a:lnTo>
                  <a:lnTo>
                    <a:pt x="2013917" y="174761"/>
                  </a:lnTo>
                  <a:lnTo>
                    <a:pt x="2013917" y="349522"/>
                  </a:ln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562984" y="1828063"/>
              <a:ext cx="2013917" cy="2880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13917" y="0"/>
                  </a:moveTo>
                  <a:lnTo>
                    <a:pt x="2013917" y="174761"/>
                  </a:lnTo>
                  <a:lnTo>
                    <a:pt x="0" y="174761"/>
                  </a:lnTo>
                  <a:lnTo>
                    <a:pt x="0" y="349522"/>
                  </a:lnTo>
                </a:path>
              </a:pathLst>
            </a:cu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6744704" y="1439956"/>
              <a:ext cx="1664394" cy="432000"/>
            </a:xfrm>
            <a:custGeom>
              <a:avLst/>
              <a:gdLst>
                <a:gd name="connsiteX0" fmla="*/ 0 w 1664394"/>
                <a:gd name="connsiteY0" fmla="*/ 0 h 832197"/>
                <a:gd name="connsiteX1" fmla="*/ 1664394 w 1664394"/>
                <a:gd name="connsiteY1" fmla="*/ 0 h 832197"/>
                <a:gd name="connsiteX2" fmla="*/ 1664394 w 1664394"/>
                <a:gd name="connsiteY2" fmla="*/ 832197 h 832197"/>
                <a:gd name="connsiteX3" fmla="*/ 0 w 1664394"/>
                <a:gd name="connsiteY3" fmla="*/ 832197 h 832197"/>
                <a:gd name="connsiteX4" fmla="*/ 0 w 1664394"/>
                <a:gd name="connsiteY4" fmla="*/ 0 h 8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394" h="832197">
                  <a:moveTo>
                    <a:pt x="0" y="0"/>
                  </a:moveTo>
                  <a:lnTo>
                    <a:pt x="1664394" y="0"/>
                  </a:lnTo>
                  <a:lnTo>
                    <a:pt x="1664394" y="832197"/>
                  </a:lnTo>
                  <a:lnTo>
                    <a:pt x="0" y="83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ITSVN </a:t>
              </a:r>
              <a:r>
                <a:rPr lang="de-DE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/ </a:t>
              </a:r>
            </a:p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Inter</a:t>
              </a:r>
              <a:r>
                <a:rPr lang="de-DE" sz="12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 Cloud</a:t>
              </a:r>
              <a:endParaRPr lang="de-DE" sz="12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730787" y="2104017"/>
              <a:ext cx="1664394" cy="396000"/>
            </a:xfrm>
            <a:custGeom>
              <a:avLst/>
              <a:gdLst>
                <a:gd name="connsiteX0" fmla="*/ 0 w 1664394"/>
                <a:gd name="connsiteY0" fmla="*/ 0 h 832197"/>
                <a:gd name="connsiteX1" fmla="*/ 1664394 w 1664394"/>
                <a:gd name="connsiteY1" fmla="*/ 0 h 832197"/>
                <a:gd name="connsiteX2" fmla="*/ 1664394 w 1664394"/>
                <a:gd name="connsiteY2" fmla="*/ 832197 h 832197"/>
                <a:gd name="connsiteX3" fmla="*/ 0 w 1664394"/>
                <a:gd name="connsiteY3" fmla="*/ 832197 h 832197"/>
                <a:gd name="connsiteX4" fmla="*/ 0 w 1664394"/>
                <a:gd name="connsiteY4" fmla="*/ 0 h 8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394" h="832197">
                  <a:moveTo>
                    <a:pt x="0" y="0"/>
                  </a:moveTo>
                  <a:lnTo>
                    <a:pt x="1664394" y="0"/>
                  </a:lnTo>
                  <a:lnTo>
                    <a:pt x="1664394" y="832197"/>
                  </a:lnTo>
                  <a:lnTo>
                    <a:pt x="0" y="83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9E9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(Unabhängige) </a:t>
              </a:r>
            </a:p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Multi-Cloud</a:t>
              </a:r>
              <a:endParaRPr lang="de-DE" sz="1200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8758621" y="2104017"/>
              <a:ext cx="1664394" cy="396000"/>
            </a:xfrm>
            <a:custGeom>
              <a:avLst/>
              <a:gdLst>
                <a:gd name="connsiteX0" fmla="*/ 0 w 1664394"/>
                <a:gd name="connsiteY0" fmla="*/ 0 h 832197"/>
                <a:gd name="connsiteX1" fmla="*/ 1664394 w 1664394"/>
                <a:gd name="connsiteY1" fmla="*/ 0 h 832197"/>
                <a:gd name="connsiteX2" fmla="*/ 1664394 w 1664394"/>
                <a:gd name="connsiteY2" fmla="*/ 832197 h 832197"/>
                <a:gd name="connsiteX3" fmla="*/ 0 w 1664394"/>
                <a:gd name="connsiteY3" fmla="*/ 832197 h 832197"/>
                <a:gd name="connsiteX4" fmla="*/ 0 w 1664394"/>
                <a:gd name="connsiteY4" fmla="*/ 0 h 8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394" h="832197">
                  <a:moveTo>
                    <a:pt x="0" y="0"/>
                  </a:moveTo>
                  <a:lnTo>
                    <a:pt x="1664394" y="0"/>
                  </a:lnTo>
                  <a:lnTo>
                    <a:pt x="1664394" y="832197"/>
                  </a:lnTo>
                  <a:lnTo>
                    <a:pt x="0" y="83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9E9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(Freiwillige) </a:t>
              </a:r>
            </a:p>
            <a:p>
              <a:pPr lvl="0" algn="ctr" defTabSz="933450">
                <a:lnSpc>
                  <a:spcPts val="1500"/>
                </a:lnSpc>
                <a:spcBef>
                  <a:spcPct val="0"/>
                </a:spcBef>
              </a:pPr>
              <a:r>
                <a:rPr lang="de-DE" sz="1200" kern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Federation</a:t>
              </a:r>
              <a:endParaRPr lang="de-DE" sz="1200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3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72879"/>
              </p:ext>
            </p:extLst>
          </p:nvPr>
        </p:nvGraphicFramePr>
        <p:xfrm>
          <a:off x="3354376" y="-568046"/>
          <a:ext cx="5847080" cy="8059500"/>
        </p:xfrm>
        <a:graphic>
          <a:graphicData uri="http://schemas.openxmlformats.org/drawingml/2006/table">
            <a:tbl>
              <a:tblPr firstRow="1" firstCol="1" bandRow="1"/>
              <a:tblGrid>
                <a:gridCol w="1807597"/>
                <a:gridCol w="4039483"/>
              </a:tblGrid>
              <a:tr h="2520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u="none" dirty="0" smtClean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Begriff</a:t>
                      </a:r>
                      <a:endParaRPr lang="de-DE" sz="1400" b="1" u="none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400" b="1" u="none" dirty="0"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Bedeutung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sng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Akteur</a:t>
                      </a:r>
                      <a:endParaRPr lang="de-DE" sz="1200" u="sng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Actor</a:t>
                      </a:r>
                      <a:r>
                        <a:rPr lang="de-DE" sz="1200" i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Als Akteur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werden</a:t>
                      </a:r>
                      <a:r>
                        <a:rPr lang="de-DE" sz="1200" u="non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alle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 einem ITSVN beteiligten Personen (Stakeholder), z.B. Servicekonsumenten, Serviceanbieter, Berater,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Servicemakler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usw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bezeichnet,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die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zur Erbringung eine</a:t>
                      </a:r>
                      <a:r>
                        <a:rPr lang="de-DE" sz="1200" u="non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 IT Dienstes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zusammenwirken.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Preisgestaltungsrichtlinien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Pricing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Policy</a:t>
                      </a:r>
                      <a:r>
                        <a:rPr lang="de-DE" sz="1200" i="1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Vorgaben eines Akteurs, wie die Preise für seinen Service gebildet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werden.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Standardisierung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Standardization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Vereinheitlichung von Verfahrensweisen nach einem bestimmten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Muster.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Regelungen</a:t>
                      </a:r>
                      <a:r>
                        <a:rPr lang="de-DE" sz="1200" u="non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Serviceverträgen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(SLA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regulation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Regelung in einem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Servicevertrag,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die einen Aspekt der Leistungserbringung zwischen einem Serviceanbieter und einem Servicekonsumenten beschreibt (Service Level Agreement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Einschränkungen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Constraints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(Sach-) Zwang, der durch spezifische Rahmenbedingungen ausgelöst wird.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Benutzerschnittstelle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(User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interface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Möglichkeiten für Menschen (Administratoren, Anwender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um auf ein Serviceangebot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zuzugreifen.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Terminologie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Terminology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Fachwortschatz bzw. Begrifflichkeiten, die zur Beschreibung einer Sache benutzt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werden.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Ökosystem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Ecosystem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Zusammenschluss von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verschiedenen,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sich gegenseitig beeinflussenden und voneinander abhängigen Parametern in einer dynamischen Gemeinschaft.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Anforderung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HelpRequirements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Erfordernis oder Erwartung, die ein bestimmter Service erfüllen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muss.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Rollen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Role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Funktionen oder Aufgabenbereiche, die ein Akteur in einem Netzwerk bzw. in einer Gemeinschaft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einnimmt.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Beschaffungsprozess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Procurement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Process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Die Summe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aller Aktivitäten für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den</a:t>
                      </a:r>
                      <a:r>
                        <a:rPr lang="de-DE" sz="1200" u="non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Servicekonsumenten,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um die Nutzung eines Services zu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vereinbaren.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Rechtl.</a:t>
                      </a:r>
                      <a:r>
                        <a:rPr lang="de-DE" sz="1200" u="none" baseline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Rahmenbedingungen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(Legal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conditions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Einfluss der unterschiedlichen rechtlichen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Regelungen,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die für die Serviceerbringung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gelten.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Fähigkeitsniveau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Skill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level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Summe aller Kenntnisse,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Erfahrungen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und Fertigkeiten, die ein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Serviceanbieter </a:t>
                      </a: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vorweisen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kann.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Kultureller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Hintergrund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(Cultural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background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Einfluss eines spezifischen Orientierungssystems auf die Wahrnehmung, das Denken, Werten und Handeln im Kontext der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Serviceerbringung.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Support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Prozess</a:t>
                      </a:r>
                    </a:p>
                    <a:p>
                      <a:pPr marL="7937" lvl="0" indent="0" algn="l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Wingdings" charset="2"/>
                        <a:buNone/>
                        <a:tabLst/>
                      </a:pP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(Support </a:t>
                      </a:r>
                      <a:r>
                        <a:rPr lang="de-DE" sz="1200" i="1" u="none" strike="noStrike" dirty="0" err="1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process</a:t>
                      </a:r>
                      <a:r>
                        <a:rPr lang="de-DE" sz="1200" i="1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de-DE" sz="1200" b="1" i="1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de-DE" sz="12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Operativer Prozess, der die Aufrechterhaltung der Serviceerbringung </a:t>
                      </a:r>
                      <a:r>
                        <a:rPr lang="de-DE" sz="12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garantiert.</a:t>
                      </a:r>
                      <a:endParaRPr lang="de-DE" sz="1200" u="none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15633</Words>
  <Application>Microsoft Macintosh PowerPoint</Application>
  <PresentationFormat>Breitbild</PresentationFormat>
  <Paragraphs>2817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Mangal</vt:lpstr>
      <vt:lpstr>Symbol</vt:lpstr>
      <vt:lpstr>Times New Roman</vt:lpstr>
      <vt:lpstr>Wingdings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 </cp:lastModifiedBy>
  <cp:revision>31</cp:revision>
  <dcterms:created xsi:type="dcterms:W3CDTF">2016-10-07T12:32:04Z</dcterms:created>
  <dcterms:modified xsi:type="dcterms:W3CDTF">2016-12-16T11:03:22Z</dcterms:modified>
</cp:coreProperties>
</file>