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yrv.prasad@iiits.in" TargetMode="External"/><Relationship Id="rId2" Type="http://schemas.openxmlformats.org/officeDocument/2006/relationships/hyperlink" Target="mailto:hvraman@iiits.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under.r@iiits.in" TargetMode="External"/><Relationship Id="rId4" Type="http://schemas.openxmlformats.org/officeDocument/2006/relationships/hyperlink" Target="mailto:divyabramham.k@iiits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1650"/>
            <a:ext cx="9718766" cy="21971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sz="45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Computer </a:t>
            </a:r>
            <a:r>
              <a:rPr lang="en-IN" altLang="en-US" sz="45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Communication </a:t>
            </a:r>
            <a:r>
              <a:rPr lang="en-IN" altLang="en-US" sz="45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Networks</a:t>
            </a:r>
            <a:br>
              <a:rPr lang="en-IN" altLang="en-US" sz="45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altLang="en-US" sz="45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(CCN)</a:t>
            </a:r>
            <a:endParaRPr lang="en-IN" altLang="en-US" sz="45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2595"/>
            <a:ext cx="9144000" cy="3354705"/>
          </a:xfrm>
        </p:spPr>
        <p:txBody>
          <a:bodyPr>
            <a:noAutofit/>
          </a:bodyPr>
          <a:lstStyle/>
          <a:p>
            <a:r>
              <a:rPr lang="x-none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UG-2</a:t>
            </a:r>
            <a:r>
              <a:rPr lang="en-IN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(Institute Core)</a:t>
            </a:r>
            <a:endParaRPr lang="x-none" altLang="en-I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x-none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L-T-P-C</a:t>
            </a:r>
            <a:r>
              <a:rPr lang="en-IN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x-none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3-2-0-4</a:t>
            </a:r>
            <a:endParaRPr lang="en-IN" altLang="en-IN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x-none" altLang="en-IN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IN" b="1" u="sng" dirty="0" smtClean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Instructors:</a:t>
            </a:r>
          </a:p>
          <a:p>
            <a:r>
              <a:rPr lang="x-none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Hrishikesh Venkataraman </a:t>
            </a:r>
            <a:r>
              <a:rPr lang="en-IN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, </a:t>
            </a:r>
            <a:r>
              <a:rPr lang="x-none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Raja Vara Prasad Y </a:t>
            </a:r>
          </a:p>
          <a:p>
            <a:r>
              <a:rPr lang="x-none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Divyabramham Kandimalla</a:t>
            </a:r>
            <a:r>
              <a:rPr lang="en-IN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, </a:t>
            </a:r>
            <a:r>
              <a:rPr lang="x-none" altLang="en-I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Sunder R</a:t>
            </a:r>
            <a:endParaRPr lang="x-none" altLang="en-IN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502920" y="1587409"/>
            <a:ext cx="11536045" cy="44012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l"/>
            <a:r>
              <a:rPr lang="x-none" sz="2000" b="1" dirty="0" smtClean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1.</a:t>
            </a:r>
            <a:r>
              <a:rPr lang="en-IN" sz="2000" b="1" dirty="0" smtClean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 </a:t>
            </a:r>
            <a:r>
              <a:rPr sz="2000" b="1" u="sng" dirty="0" smtClean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Introduction </a:t>
            </a:r>
            <a:r>
              <a:rPr sz="2000" b="1" u="sng" dirty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to media</a:t>
            </a:r>
            <a:r>
              <a:rPr sz="2000" b="1" u="sng" dirty="0">
                <a:solidFill>
                  <a:srgbClr val="FF0000"/>
                </a:solidFill>
                <a:ea typeface="HelveticaNeue" charset="0"/>
                <a:cs typeface="HelveticaNeue" charset="0"/>
              </a:rPr>
              <a:t>:</a:t>
            </a:r>
            <a:r>
              <a:rPr sz="2000" b="1" u="none" dirty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 </a:t>
            </a:r>
            <a:r>
              <a:rPr sz="2000" b="0" u="none" dirty="0" smtClean="0">
                <a:ea typeface="HelveticaNeue" charset="0"/>
                <a:cs typeface="HelveticaNeue" charset="0"/>
              </a:rPr>
              <a:t>Guided </a:t>
            </a:r>
            <a:r>
              <a:rPr sz="2000" b="0" u="none" dirty="0">
                <a:ea typeface="HelveticaNeue" charset="0"/>
                <a:cs typeface="HelveticaNeue" charset="0"/>
              </a:rPr>
              <a:t>transmission media: twisted pair, coaxial cable, </a:t>
            </a:r>
            <a:r>
              <a:rPr sz="2000" b="0" u="none" dirty="0" smtClean="0">
                <a:ea typeface="HelveticaNeue" charset="0"/>
                <a:cs typeface="HelveticaNeue" charset="0"/>
              </a:rPr>
              <a:t>fib</a:t>
            </a:r>
            <a:r>
              <a:rPr lang="en-IN" sz="2000" dirty="0">
                <a:ea typeface="HelveticaNeue" charset="0"/>
                <a:cs typeface="HelveticaNeue" charset="0"/>
              </a:rPr>
              <a:t>e</a:t>
            </a:r>
            <a:r>
              <a:rPr sz="2000" b="0" u="none" dirty="0" smtClean="0">
                <a:ea typeface="HelveticaNeue" charset="0"/>
                <a:cs typeface="HelveticaNeue" charset="0"/>
              </a:rPr>
              <a:t>r </a:t>
            </a:r>
            <a:r>
              <a:rPr sz="2000" b="0" u="none" dirty="0">
                <a:ea typeface="HelveticaNeue" charset="0"/>
                <a:cs typeface="HelveticaNeue" charset="0"/>
              </a:rPr>
              <a:t>optic cable. Multiplexing: FDM and TDM.</a:t>
            </a:r>
            <a:endParaRPr sz="2000" b="0" u="sng" dirty="0">
              <a:ea typeface="HelveticaNeue" charset="0"/>
              <a:cs typeface="HelveticaNeue" charset="0"/>
            </a:endParaRPr>
          </a:p>
          <a:p>
            <a:pPr marL="228600" indent="-228600" algn="l"/>
            <a:r>
              <a:rPr sz="2000" b="0" u="sng" dirty="0">
                <a:ea typeface="HelveticaNeue" charset="0"/>
                <a:cs typeface="HelveticaNeue" charset="0"/>
              </a:rPr>
              <a:t>Duration:</a:t>
            </a:r>
            <a:r>
              <a:rPr sz="2000" b="0" u="none" dirty="0">
                <a:ea typeface="HelveticaNeue" charset="0"/>
                <a:cs typeface="HelveticaNeue" charset="0"/>
              </a:rPr>
              <a:t>  3 classes (1 </a:t>
            </a:r>
            <a:r>
              <a:rPr sz="2000" b="0" u="none" dirty="0" smtClean="0">
                <a:ea typeface="HelveticaNeue" charset="0"/>
                <a:cs typeface="HelveticaNeue" charset="0"/>
              </a:rPr>
              <a:t>week)</a:t>
            </a:r>
            <a:r>
              <a:rPr lang="en-IN" sz="2000" dirty="0">
                <a:ea typeface="HelveticaNeue" charset="0"/>
                <a:cs typeface="HelveticaNeue" charset="0"/>
              </a:rPr>
              <a:t>	</a:t>
            </a:r>
            <a:r>
              <a:rPr lang="en-IN" sz="2000" dirty="0" smtClean="0">
                <a:ea typeface="HelveticaNeue" charset="0"/>
                <a:cs typeface="HelveticaNeue" charset="0"/>
              </a:rPr>
              <a:t>	</a:t>
            </a:r>
            <a:r>
              <a:rPr sz="2000" b="1" u="sng" dirty="0" smtClean="0">
                <a:ea typeface="HelveticaNeue" charset="0"/>
                <a:cs typeface="HelveticaNeue" charset="0"/>
              </a:rPr>
              <a:t>Instructor</a:t>
            </a:r>
            <a:r>
              <a:rPr sz="2000" b="1" u="sng" dirty="0">
                <a:ea typeface="HelveticaNeue" charset="0"/>
                <a:cs typeface="HelveticaNeue" charset="0"/>
              </a:rPr>
              <a:t>:</a:t>
            </a:r>
            <a:r>
              <a:rPr sz="2000" b="0" u="none" dirty="0">
                <a:ea typeface="HelveticaNeue" charset="0"/>
                <a:cs typeface="HelveticaNeue" charset="0"/>
              </a:rPr>
              <a:t>  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K </a:t>
            </a:r>
            <a:r>
              <a:rPr lang="en-IN" sz="2000" b="0" u="none" dirty="0" err="1" smtClean="0">
                <a:ea typeface="HelveticaNeue" charset="0"/>
                <a:cs typeface="HelveticaNeue" charset="0"/>
              </a:rPr>
              <a:t>Divyabrahmam</a:t>
            </a:r>
            <a:endParaRPr sz="2000" b="0" u="none" dirty="0">
              <a:ea typeface="HelveticaNeue" charset="0"/>
              <a:cs typeface="HelveticaNeue" charset="0"/>
            </a:endParaRPr>
          </a:p>
          <a:p>
            <a:pPr marL="228600" indent="-228600" algn="l"/>
            <a:r>
              <a:rPr sz="2000" b="0" u="none" dirty="0">
                <a:latin typeface="HelveticaNeue" charset="0"/>
                <a:ea typeface="HelveticaNeue" charset="0"/>
                <a:cs typeface="HelveticaNeue" charset="0"/>
              </a:rPr>
              <a:t> </a:t>
            </a:r>
            <a:endParaRPr sz="2000" b="0" u="none" dirty="0">
              <a:ea typeface="HelveticaNeue" charset="0"/>
              <a:cs typeface="HelveticaNeue" charset="0"/>
            </a:endParaRPr>
          </a:p>
          <a:p>
            <a:pPr marL="228600" indent="-228600" algn="l"/>
            <a:r>
              <a:rPr sz="2000" b="1" dirty="0" smtClean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2</a:t>
            </a:r>
            <a:r>
              <a:rPr sz="2000" b="1" dirty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. </a:t>
            </a:r>
            <a:r>
              <a:rPr sz="2000" b="1" u="sng" dirty="0">
                <a:solidFill>
                  <a:srgbClr val="FF0000"/>
                </a:solidFill>
                <a:ea typeface="HelveticaNeue" charset="0"/>
                <a:cs typeface="HelveticaNeue" charset="0"/>
              </a:rPr>
              <a:t>Switching:</a:t>
            </a:r>
            <a:r>
              <a:rPr sz="2000" b="0" u="none" dirty="0">
                <a:ea typeface="HelveticaNeue" charset="0"/>
                <a:cs typeface="HelveticaNeue" charset="0"/>
              </a:rPr>
              <a:t> Packet switching and circuit switching, Internet protocol stack, ISO OSI reference model, Delay, loss and throughput in packet switched networks.</a:t>
            </a:r>
            <a:endParaRPr sz="2000" b="0" u="sng" dirty="0">
              <a:ea typeface="HelveticaNeue" charset="0"/>
              <a:cs typeface="HelveticaNeue" charset="0"/>
            </a:endParaRPr>
          </a:p>
          <a:p>
            <a:pPr marL="228600" indent="-228600" algn="l"/>
            <a:r>
              <a:rPr sz="2000" b="0" u="sng" dirty="0" smtClean="0">
                <a:ea typeface="HelveticaNeue" charset="0"/>
                <a:cs typeface="HelveticaNeue" charset="0"/>
              </a:rPr>
              <a:t>Duration</a:t>
            </a:r>
            <a:r>
              <a:rPr sz="2000" b="0" u="sng" dirty="0">
                <a:ea typeface="HelveticaNeue" charset="0"/>
                <a:cs typeface="HelveticaNeue" charset="0"/>
              </a:rPr>
              <a:t>:</a:t>
            </a:r>
            <a:r>
              <a:rPr sz="2000" b="0" u="none" dirty="0">
                <a:ea typeface="HelveticaNeue" charset="0"/>
                <a:cs typeface="HelveticaNeue" charset="0"/>
              </a:rPr>
              <a:t>  </a:t>
            </a:r>
            <a:r>
              <a:rPr lang="en-IN" sz="2000" dirty="0">
                <a:ea typeface="HelveticaNeue" charset="0"/>
                <a:cs typeface="HelveticaNeue" charset="0"/>
              </a:rPr>
              <a:t>4</a:t>
            </a:r>
            <a:r>
              <a:rPr sz="2000" b="0" u="none" dirty="0" smtClean="0">
                <a:ea typeface="HelveticaNeue" charset="0"/>
                <a:cs typeface="HelveticaNeue" charset="0"/>
              </a:rPr>
              <a:t> </a:t>
            </a:r>
            <a:r>
              <a:rPr sz="2000" b="0" u="none" dirty="0">
                <a:ea typeface="HelveticaNeue" charset="0"/>
                <a:cs typeface="HelveticaNeue" charset="0"/>
              </a:rPr>
              <a:t>classes </a:t>
            </a:r>
            <a:r>
              <a:rPr sz="2000" b="0" u="none" dirty="0" smtClean="0">
                <a:ea typeface="HelveticaNeue" charset="0"/>
                <a:cs typeface="HelveticaNeue" charset="0"/>
              </a:rPr>
              <a:t>(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1.33</a:t>
            </a:r>
            <a:r>
              <a:rPr sz="2000" b="0" u="none" dirty="0" smtClean="0">
                <a:ea typeface="HelveticaNeue" charset="0"/>
                <a:cs typeface="HelveticaNeue" charset="0"/>
              </a:rPr>
              <a:t> </a:t>
            </a:r>
            <a:r>
              <a:rPr sz="2000" b="0" u="none" dirty="0" smtClean="0">
                <a:ea typeface="HelveticaNeue" charset="0"/>
                <a:cs typeface="HelveticaNeue" charset="0"/>
              </a:rPr>
              <a:t>weeks)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		</a:t>
            </a:r>
            <a:r>
              <a:rPr sz="2000" b="1" u="sng" dirty="0" smtClean="0">
                <a:ea typeface="HelveticaNeue" charset="0"/>
                <a:cs typeface="HelveticaNeue" charset="0"/>
              </a:rPr>
              <a:t>Instructor</a:t>
            </a:r>
            <a:r>
              <a:rPr sz="2000" b="1" u="sng" dirty="0">
                <a:ea typeface="HelveticaNeue" charset="0"/>
                <a:cs typeface="HelveticaNeue" charset="0"/>
              </a:rPr>
              <a:t>:</a:t>
            </a:r>
            <a:r>
              <a:rPr sz="2000" b="0" u="none" dirty="0">
                <a:ea typeface="HelveticaNeue" charset="0"/>
                <a:cs typeface="HelveticaNeue" charset="0"/>
              </a:rPr>
              <a:t> </a:t>
            </a:r>
            <a:r>
              <a:rPr sz="2000" b="0" u="none" dirty="0" smtClean="0">
                <a:ea typeface="HelveticaNeue" charset="0"/>
                <a:cs typeface="HelveticaNeue" charset="0"/>
              </a:rPr>
              <a:t>R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. </a:t>
            </a:r>
            <a:r>
              <a:rPr sz="2000" b="0" u="none" dirty="0" smtClean="0">
                <a:ea typeface="HelveticaNeue" charset="0"/>
                <a:cs typeface="HelveticaNeue" charset="0"/>
              </a:rPr>
              <a:t>S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under</a:t>
            </a:r>
            <a:r>
              <a:rPr sz="2000" b="0" u="none" dirty="0" smtClean="0">
                <a:ea typeface="HelveticaNeue" charset="0"/>
                <a:cs typeface="HelveticaNeue" charset="0"/>
              </a:rPr>
              <a:t> </a:t>
            </a:r>
            <a:endParaRPr sz="2000" b="0" u="none" dirty="0">
              <a:ea typeface="HelveticaNeue" charset="0"/>
              <a:cs typeface="HelveticaNeue" charset="0"/>
            </a:endParaRPr>
          </a:p>
          <a:p>
            <a:pPr marL="228600" indent="-228600" algn="l"/>
            <a:r>
              <a:rPr sz="2000" b="0" u="none" dirty="0">
                <a:ea typeface="HelveticaNeue" charset="0"/>
                <a:cs typeface="HelveticaNeue" charset="0"/>
              </a:rPr>
              <a:t> </a:t>
            </a:r>
            <a:endParaRPr sz="2000" b="0" u="none" dirty="0">
              <a:ea typeface="HelveticaNeue-Bold" charset="0"/>
              <a:cs typeface="HelveticaNeue-Bold" charset="0"/>
            </a:endParaRPr>
          </a:p>
          <a:p>
            <a:pPr marL="228600" indent="-228600" algn="l"/>
            <a:r>
              <a:rPr sz="2000" b="1" dirty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3. </a:t>
            </a:r>
            <a:r>
              <a:rPr sz="2000" b="1" u="sng" dirty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Application Layer</a:t>
            </a:r>
            <a:r>
              <a:rPr sz="2000" b="1" u="sng" dirty="0">
                <a:solidFill>
                  <a:srgbClr val="FF0000"/>
                </a:solidFill>
                <a:ea typeface="HelveticaNeue" charset="0"/>
                <a:cs typeface="HelveticaNeue" charset="0"/>
              </a:rPr>
              <a:t>:</a:t>
            </a:r>
            <a:r>
              <a:rPr sz="2000" b="0" u="none" dirty="0">
                <a:ea typeface="HelveticaNeue" charset="0"/>
                <a:cs typeface="HelveticaNeue" charset="0"/>
              </a:rPr>
              <a:t> The web and HTTP, FTP, Electronic mail: SMTP, Domain name systems, Peer-to-peer networks.</a:t>
            </a:r>
            <a:endParaRPr sz="2000" b="0" u="sng" dirty="0">
              <a:ea typeface="HelveticaNeue" charset="0"/>
              <a:cs typeface="HelveticaNeue" charset="0"/>
            </a:endParaRPr>
          </a:p>
          <a:p>
            <a:pPr marL="228600" indent="-228600" algn="l"/>
            <a:r>
              <a:rPr sz="2000" b="0" u="sng" dirty="0">
                <a:ea typeface="HelveticaNeue" charset="0"/>
                <a:cs typeface="HelveticaNeue" charset="0"/>
              </a:rPr>
              <a:t>Duration:</a:t>
            </a:r>
            <a:r>
              <a:rPr sz="2000" b="0" u="none" dirty="0">
                <a:ea typeface="HelveticaNeue" charset="0"/>
                <a:cs typeface="HelveticaNeue" charset="0"/>
              </a:rPr>
              <a:t>  6 classes (2 </a:t>
            </a:r>
            <a:r>
              <a:rPr sz="2000" b="0" u="none" dirty="0" smtClean="0">
                <a:ea typeface="HelveticaNeue" charset="0"/>
                <a:cs typeface="HelveticaNeue" charset="0"/>
              </a:rPr>
              <a:t>weeks)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		</a:t>
            </a:r>
            <a:r>
              <a:rPr sz="2000" b="1" u="sng" dirty="0" smtClean="0">
                <a:ea typeface="HelveticaNeue" charset="0"/>
                <a:cs typeface="HelveticaNeue" charset="0"/>
              </a:rPr>
              <a:t>Instructor</a:t>
            </a:r>
            <a:r>
              <a:rPr sz="2000" b="1" u="sng" dirty="0">
                <a:ea typeface="HelveticaNeue" charset="0"/>
                <a:cs typeface="HelveticaNeue" charset="0"/>
              </a:rPr>
              <a:t>:</a:t>
            </a:r>
            <a:r>
              <a:rPr sz="2000" b="0" u="none" dirty="0">
                <a:ea typeface="HelveticaNeue" charset="0"/>
                <a:cs typeface="HelveticaNeue" charset="0"/>
              </a:rPr>
              <a:t> </a:t>
            </a:r>
            <a:r>
              <a:rPr sz="2000" b="0" u="none" dirty="0" smtClean="0">
                <a:ea typeface="HelveticaNeue" charset="0"/>
                <a:cs typeface="HelveticaNeue" charset="0"/>
              </a:rPr>
              <a:t>R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. </a:t>
            </a:r>
            <a:r>
              <a:rPr sz="2000" b="0" u="none" dirty="0" smtClean="0">
                <a:ea typeface="HelveticaNeue" charset="0"/>
                <a:cs typeface="HelveticaNeue" charset="0"/>
              </a:rPr>
              <a:t>S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under</a:t>
            </a:r>
            <a:endParaRPr sz="2000" b="0" u="none" dirty="0">
              <a:ea typeface="HelveticaNeue" charset="0"/>
              <a:cs typeface="HelveticaNeue" charset="0"/>
            </a:endParaRPr>
          </a:p>
          <a:p>
            <a:pPr marL="228600" indent="-228600" algn="l"/>
            <a:r>
              <a:rPr sz="2000" b="0" u="none" dirty="0">
                <a:ea typeface="HelveticaNeue" charset="0"/>
                <a:cs typeface="HelveticaNeue" charset="0"/>
              </a:rPr>
              <a:t> </a:t>
            </a:r>
            <a:endParaRPr sz="2000" b="0" u="none" dirty="0">
              <a:ea typeface="HelveticaNeue-Bold" charset="0"/>
              <a:cs typeface="HelveticaNeue-Bold" charset="0"/>
            </a:endParaRPr>
          </a:p>
          <a:p>
            <a:pPr marL="228600" indent="-228600" algn="l"/>
            <a:r>
              <a:rPr sz="2000" b="1" dirty="0">
                <a:solidFill>
                  <a:srgbClr val="FF0000"/>
                </a:solidFill>
                <a:ea typeface="HelveticaNeue-Bold" charset="0"/>
                <a:cs typeface="HelveticaNeue-Bold" charset="0"/>
              </a:rPr>
              <a:t>4. </a:t>
            </a:r>
            <a:r>
              <a:rPr sz="2000" b="1" u="sng" dirty="0">
                <a:solidFill>
                  <a:srgbClr val="FF0000"/>
                </a:solidFill>
                <a:ea typeface="HelveticaNeue" charset="0"/>
                <a:cs typeface="HelveticaNeue" charset="0"/>
              </a:rPr>
              <a:t>Network Layer</a:t>
            </a:r>
            <a:r>
              <a:rPr sz="2000" b="0" u="sng" dirty="0">
                <a:solidFill>
                  <a:srgbClr val="FF0000"/>
                </a:solidFill>
                <a:ea typeface="HelveticaNeue" charset="0"/>
                <a:cs typeface="HelveticaNeue" charset="0"/>
              </a:rPr>
              <a:t>:</a:t>
            </a:r>
            <a:r>
              <a:rPr sz="2000" b="0" u="none" dirty="0">
                <a:ea typeface="HelveticaNeue" charset="0"/>
                <a:cs typeface="HelveticaNeue" charset="0"/>
              </a:rPr>
              <a:t> Services of network layer, Virtual circuit and datagram networks, Internet protocol</a:t>
            </a:r>
            <a:endParaRPr sz="2000" b="0" u="sng" dirty="0">
              <a:ea typeface="HelveticaNeue" charset="0"/>
              <a:cs typeface="HelveticaNeue" charset="0"/>
            </a:endParaRPr>
          </a:p>
          <a:p>
            <a:pPr marL="228600" indent="-228600" algn="l"/>
            <a:r>
              <a:rPr sz="2000" b="0" u="sng" dirty="0">
                <a:ea typeface="HelveticaNeue" charset="0"/>
                <a:cs typeface="HelveticaNeue" charset="0"/>
              </a:rPr>
              <a:t>Duration:</a:t>
            </a:r>
            <a:r>
              <a:rPr sz="2000" b="0" u="none" dirty="0">
                <a:ea typeface="HelveticaNeue" charset="0"/>
                <a:cs typeface="HelveticaNeue" charset="0"/>
              </a:rPr>
              <a:t>  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4</a:t>
            </a:r>
            <a:r>
              <a:rPr sz="2000" b="0" u="none" dirty="0" smtClean="0">
                <a:ea typeface="HelveticaNeue" charset="0"/>
                <a:cs typeface="HelveticaNeue" charset="0"/>
              </a:rPr>
              <a:t> </a:t>
            </a:r>
            <a:r>
              <a:rPr sz="2000" b="0" u="none" dirty="0">
                <a:ea typeface="HelveticaNeue" charset="0"/>
                <a:cs typeface="HelveticaNeue" charset="0"/>
              </a:rPr>
              <a:t>classes </a:t>
            </a:r>
            <a:r>
              <a:rPr sz="2000" b="0" u="none" dirty="0" smtClean="0">
                <a:ea typeface="HelveticaNeue" charset="0"/>
                <a:cs typeface="HelveticaNeue" charset="0"/>
              </a:rPr>
              <a:t>(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1.33</a:t>
            </a:r>
            <a:r>
              <a:rPr sz="2000" b="0" u="none" dirty="0" smtClean="0">
                <a:ea typeface="HelveticaNeue" charset="0"/>
                <a:cs typeface="HelveticaNeue" charset="0"/>
              </a:rPr>
              <a:t> </a:t>
            </a:r>
            <a:r>
              <a:rPr sz="2000" b="0" u="none" dirty="0">
                <a:ea typeface="HelveticaNeue" charset="0"/>
                <a:cs typeface="HelveticaNeue" charset="0"/>
              </a:rPr>
              <a:t>weeks</a:t>
            </a:r>
            <a:r>
              <a:rPr sz="2000" b="0" u="none" dirty="0" smtClean="0">
                <a:ea typeface="HelveticaNeue" charset="0"/>
                <a:cs typeface="HelveticaNeue" charset="0"/>
              </a:rPr>
              <a:t>)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		</a:t>
            </a:r>
            <a:r>
              <a:rPr sz="2000" b="1" u="sng" dirty="0" smtClean="0">
                <a:ea typeface="HelveticaNeue" charset="0"/>
                <a:cs typeface="HelveticaNeue" charset="0"/>
              </a:rPr>
              <a:t>Instructor</a:t>
            </a:r>
            <a:r>
              <a:rPr sz="2000" b="1" u="sng" dirty="0">
                <a:ea typeface="HelveticaNeue" charset="0"/>
                <a:cs typeface="HelveticaNeue" charset="0"/>
              </a:rPr>
              <a:t>:</a:t>
            </a:r>
            <a:r>
              <a:rPr sz="2000" b="0" u="none" dirty="0">
                <a:ea typeface="HelveticaNeue" charset="0"/>
                <a:cs typeface="HelveticaNeue" charset="0"/>
              </a:rPr>
              <a:t> </a:t>
            </a:r>
            <a:r>
              <a:rPr sz="2000" b="0" u="none" dirty="0" smtClean="0">
                <a:ea typeface="HelveticaNeue" charset="0"/>
                <a:cs typeface="HelveticaNeue" charset="0"/>
              </a:rPr>
              <a:t>R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. </a:t>
            </a:r>
            <a:r>
              <a:rPr sz="2000" b="0" u="none" dirty="0" smtClean="0">
                <a:ea typeface="HelveticaNeue" charset="0"/>
                <a:cs typeface="HelveticaNeue" charset="0"/>
              </a:rPr>
              <a:t>S</a:t>
            </a:r>
            <a:r>
              <a:rPr lang="en-IN" sz="2000" b="0" u="none" dirty="0" smtClean="0">
                <a:ea typeface="HelveticaNeue" charset="0"/>
                <a:cs typeface="HelveticaNeue" charset="0"/>
              </a:rPr>
              <a:t>under</a:t>
            </a:r>
            <a:endParaRPr lang="en-I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979817" y="261257"/>
            <a:ext cx="47984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u="sng" dirty="0" smtClean="0"/>
              <a:t>Course Outline</a:t>
            </a:r>
            <a:endParaRPr lang="en-IN" sz="45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771616" y="1169125"/>
            <a:ext cx="10979150" cy="53867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120000"/>
              </a:lnSpc>
            </a:pPr>
            <a:r>
              <a:rPr lang="x-none"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5.</a:t>
            </a:r>
            <a:r>
              <a:rPr lang="en-IN"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 </a:t>
            </a:r>
            <a:r>
              <a:rPr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Transport </a:t>
            </a:r>
            <a:r>
              <a:rPr b="1" u="none" dirty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Layer</a:t>
            </a:r>
            <a:r>
              <a:rPr b="0" u="none" dirty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Transport layer services, Multiplexing and </a:t>
            </a:r>
            <a:r>
              <a:rPr b="0" u="none" dirty="0" err="1">
                <a:latin typeface="HelveticaNeue" charset="0"/>
                <a:ea typeface="HelveticaNeue" charset="0"/>
                <a:cs typeface="HelveticaNeue" charset="0"/>
              </a:rPr>
              <a:t>demultiplexing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, Principles of reliable data transfer: Go-Back-N and Sliding window, TCP, UDP,  Congestion control.</a:t>
            </a:r>
            <a:endParaRPr b="0" u="sng" dirty="0">
              <a:latin typeface="HelveticaNeue" charset="0"/>
              <a:ea typeface="HelveticaNeue" charset="0"/>
              <a:cs typeface="HelveticaNeue" charset="0"/>
            </a:endParaRPr>
          </a:p>
          <a:p>
            <a:pPr marL="228600" indent="-228600" algn="l">
              <a:lnSpc>
                <a:spcPct val="120000"/>
              </a:lnSpc>
            </a:pPr>
            <a:r>
              <a:rPr b="0" u="sng" dirty="0">
                <a:latin typeface="HelveticaNeue" charset="0"/>
                <a:ea typeface="HelveticaNeue" charset="0"/>
                <a:cs typeface="HelveticaNeue" charset="0"/>
              </a:rPr>
              <a:t>Duration: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 </a:t>
            </a:r>
            <a:r>
              <a:rPr lang="en-IN" dirty="0">
                <a:latin typeface="HelveticaNeue" charset="0"/>
                <a:ea typeface="HelveticaNeue" charset="0"/>
                <a:cs typeface="HelveticaNeue" charset="0"/>
              </a:rPr>
              <a:t>4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 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classes 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(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1.33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 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weeks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)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		</a:t>
            </a:r>
            <a:r>
              <a:rPr b="1" u="sng" dirty="0" smtClean="0">
                <a:latin typeface="HelveticaNeue" charset="0"/>
                <a:ea typeface="HelveticaNeue" charset="0"/>
                <a:cs typeface="HelveticaNeue" charset="0"/>
              </a:rPr>
              <a:t>Instructor</a:t>
            </a:r>
            <a:r>
              <a:rPr b="1" u="sng" dirty="0">
                <a:latin typeface="HelveticaNeue" charset="0"/>
                <a:ea typeface="HelveticaNeue" charset="0"/>
                <a:cs typeface="HelveticaNeue" charset="0"/>
              </a:rPr>
              <a:t>:</a:t>
            </a:r>
            <a:r>
              <a:rPr b="1" u="none" dirty="0">
                <a:latin typeface="HelveticaNeue" charset="0"/>
                <a:ea typeface="HelveticaNeue" charset="0"/>
                <a:cs typeface="HelveticaNeue" charset="0"/>
              </a:rPr>
              <a:t> 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HVR</a:t>
            </a:r>
          </a:p>
          <a:p>
            <a:pPr marL="228600" indent="-228600" algn="l">
              <a:lnSpc>
                <a:spcPct val="120000"/>
              </a:lnSpc>
            </a:pP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</a:t>
            </a:r>
            <a:endParaRPr b="0" u="none" dirty="0">
              <a:latin typeface="HelveticaNeue-Bold" charset="0"/>
              <a:ea typeface="HelveticaNeue-Bold" charset="0"/>
              <a:cs typeface="HelveticaNeue-Bold" charset="0"/>
            </a:endParaRPr>
          </a:p>
          <a:p>
            <a:pPr marL="228600" indent="-228600" algn="l">
              <a:lnSpc>
                <a:spcPct val="120000"/>
              </a:lnSpc>
            </a:pPr>
            <a:r>
              <a:rPr lang="x-none" b="1" u="none" dirty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6</a:t>
            </a:r>
            <a:r>
              <a:rPr lang="x-none"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.</a:t>
            </a:r>
            <a:r>
              <a:rPr lang="en-IN"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 </a:t>
            </a:r>
            <a:r>
              <a:rPr b="1" u="none" dirty="0" smtClean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Basics </a:t>
            </a:r>
            <a:r>
              <a:rPr b="1" u="none" dirty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of Wireless and Networks: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</a:t>
            </a:r>
          </a:p>
          <a:p>
            <a:pPr marL="228600" indent="-228600" algn="l">
              <a:lnSpc>
                <a:spcPct val="120000"/>
              </a:lnSpc>
            </a:pP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Cellular fundamentals, handover, interference, Next generation wireless networks, Intro to self optimization networks (SON)</a:t>
            </a:r>
            <a:endParaRPr b="0" u="sng" dirty="0">
              <a:latin typeface="HelveticaNeue" charset="0"/>
              <a:ea typeface="HelveticaNeue" charset="0"/>
              <a:cs typeface="HelveticaNeue" charset="0"/>
            </a:endParaRPr>
          </a:p>
          <a:p>
            <a:pPr marL="228600" indent="-228600" algn="l">
              <a:lnSpc>
                <a:spcPct val="120000"/>
              </a:lnSpc>
            </a:pPr>
            <a:r>
              <a:rPr b="0" u="sng" dirty="0">
                <a:latin typeface="HelveticaNeue" charset="0"/>
                <a:ea typeface="HelveticaNeue" charset="0"/>
                <a:cs typeface="HelveticaNeue" charset="0"/>
              </a:rPr>
              <a:t>Duration: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 6 classes (2 weeks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)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		</a:t>
            </a:r>
            <a:r>
              <a:rPr b="1" u="sng" dirty="0" smtClean="0">
                <a:latin typeface="HelveticaNeue" charset="0"/>
                <a:ea typeface="HelveticaNeue" charset="0"/>
                <a:cs typeface="HelveticaNeue" charset="0"/>
              </a:rPr>
              <a:t>Instructor</a:t>
            </a:r>
            <a:r>
              <a:rPr b="1" u="sng" dirty="0">
                <a:latin typeface="HelveticaNeue" charset="0"/>
                <a:ea typeface="HelveticaNeue" charset="0"/>
                <a:cs typeface="HelveticaNeue" charset="0"/>
              </a:rPr>
              <a:t>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 HVR</a:t>
            </a:r>
          </a:p>
          <a:p>
            <a:pPr marL="228600" indent="-228600" algn="l">
              <a:lnSpc>
                <a:spcPct val="120000"/>
              </a:lnSpc>
            </a:pP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</a:t>
            </a:r>
          </a:p>
          <a:p>
            <a:pPr marL="228600" indent="-228600" algn="l">
              <a:lnSpc>
                <a:spcPct val="120000"/>
              </a:lnSpc>
            </a:pPr>
            <a:r>
              <a:rPr lang="x-none"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7</a:t>
            </a:r>
            <a:r>
              <a:rPr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.</a:t>
            </a:r>
            <a:r>
              <a:rPr lang="en-IN"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 </a:t>
            </a:r>
            <a:r>
              <a:rPr b="1" u="none" dirty="0" smtClean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Network </a:t>
            </a:r>
            <a:r>
              <a:rPr b="1" u="none" dirty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Routing protocols</a:t>
            </a:r>
            <a:r>
              <a:rPr b="0" u="none" dirty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L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ink-state 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routing and distance vector 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routing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. </a:t>
            </a:r>
            <a:endParaRPr b="0" u="none" dirty="0">
              <a:latin typeface="HelveticaNeue" charset="0"/>
              <a:ea typeface="HelveticaNeue" charset="0"/>
              <a:cs typeface="HelveticaNeue" charset="0"/>
            </a:endParaRPr>
          </a:p>
          <a:p>
            <a:pPr marL="228600" indent="-228600" algn="l">
              <a:lnSpc>
                <a:spcPct val="120000"/>
              </a:lnSpc>
            </a:pP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Hierarchical routing, Routing in the internet, broadcast and multicast routing.</a:t>
            </a:r>
            <a:endParaRPr b="0" u="sng" dirty="0">
              <a:latin typeface="HelveticaNeue" charset="0"/>
              <a:ea typeface="HelveticaNeue" charset="0"/>
              <a:cs typeface="HelveticaNeue" charset="0"/>
            </a:endParaRPr>
          </a:p>
          <a:p>
            <a:pPr marL="228600" indent="-228600" algn="l">
              <a:lnSpc>
                <a:spcPct val="120000"/>
              </a:lnSpc>
            </a:pPr>
            <a:r>
              <a:rPr b="0" u="sng" dirty="0">
                <a:latin typeface="HelveticaNeue" charset="0"/>
                <a:ea typeface="HelveticaNeue" charset="0"/>
                <a:cs typeface="HelveticaNeue" charset="0"/>
              </a:rPr>
              <a:t>Duration: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 </a:t>
            </a:r>
            <a:r>
              <a:rPr lang="en-IN" dirty="0">
                <a:latin typeface="HelveticaNeue" charset="0"/>
                <a:ea typeface="HelveticaNeue" charset="0"/>
                <a:cs typeface="HelveticaNeue" charset="0"/>
              </a:rPr>
              <a:t>4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 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classes 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(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1.33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 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weeks)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		</a:t>
            </a:r>
            <a:r>
              <a:rPr b="1" u="sng" dirty="0" smtClean="0">
                <a:latin typeface="HelveticaNeue" charset="0"/>
                <a:ea typeface="HelveticaNeue" charset="0"/>
                <a:cs typeface="HelveticaNeue" charset="0"/>
              </a:rPr>
              <a:t>Instructor</a:t>
            </a:r>
            <a:r>
              <a:rPr b="1" u="sng" dirty="0">
                <a:latin typeface="HelveticaNeue" charset="0"/>
                <a:ea typeface="HelveticaNeue" charset="0"/>
                <a:cs typeface="HelveticaNeue" charset="0"/>
              </a:rPr>
              <a:t>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 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RVP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				</a:t>
            </a:r>
            <a:endParaRPr b="0" u="none" dirty="0">
              <a:latin typeface="HelveticaNeue" charset="0"/>
              <a:ea typeface="HelveticaNeue" charset="0"/>
              <a:cs typeface="HelveticaNeue" charset="0"/>
            </a:endParaRPr>
          </a:p>
          <a:p>
            <a:pPr marL="228600" indent="-228600" algn="l">
              <a:lnSpc>
                <a:spcPct val="120000"/>
              </a:lnSpc>
            </a:pP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</a:t>
            </a:r>
            <a:endParaRPr b="0" u="none" dirty="0">
              <a:latin typeface="HelveticaNeue-Bold" charset="0"/>
              <a:ea typeface="HelveticaNeue-Bold" charset="0"/>
              <a:cs typeface="HelveticaNeue-Bold" charset="0"/>
            </a:endParaRPr>
          </a:p>
          <a:p>
            <a:pPr marL="228600" indent="-228600" algn="l">
              <a:lnSpc>
                <a:spcPct val="120000"/>
              </a:lnSpc>
            </a:pPr>
            <a:r>
              <a:rPr lang="x-none" b="1" u="none" dirty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8</a:t>
            </a:r>
            <a:r>
              <a:rPr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.</a:t>
            </a:r>
            <a:r>
              <a:rPr lang="en-IN"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 </a:t>
            </a:r>
            <a:r>
              <a:rPr lang="x-none" b="1" u="none" dirty="0" smtClean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D</a:t>
            </a:r>
            <a:r>
              <a:rPr b="1" u="none" dirty="0" err="1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ata</a:t>
            </a:r>
            <a:r>
              <a:rPr b="1" u="none" dirty="0">
                <a:solidFill>
                  <a:srgbClr val="FF0000"/>
                </a:solidFill>
                <a:latin typeface="HelveticaNeue-Bold" charset="0"/>
                <a:ea typeface="HelveticaNeue-Bold" charset="0"/>
                <a:cs typeface="HelveticaNeue-Bold" charset="0"/>
              </a:rPr>
              <a:t> Link Layer</a:t>
            </a:r>
            <a:r>
              <a:rPr b="1" u="none" dirty="0">
                <a:solidFill>
                  <a:srgbClr val="FF0000"/>
                </a:solidFill>
                <a:latin typeface="HelveticaNeue" charset="0"/>
                <a:ea typeface="HelveticaNeue" charset="0"/>
                <a:cs typeface="HelveticaNeue" charset="0"/>
              </a:rPr>
              <a:t>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Link layer services, Error detection and correction, Multiple access protocols: ALOHA, Slotted ALOHA, CSMA, CSMA/CD, Ethernet. </a:t>
            </a:r>
            <a:r>
              <a:rPr b="0" u="none" dirty="0" err="1">
                <a:latin typeface="HelveticaNeue" charset="0"/>
                <a:ea typeface="HelveticaNeue" charset="0"/>
                <a:cs typeface="HelveticaNeue" charset="0"/>
              </a:rPr>
              <a:t>WiFi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: IEEE 802.11</a:t>
            </a:r>
            <a:endParaRPr b="0" u="sng" dirty="0">
              <a:latin typeface="HelveticaNeue" charset="0"/>
              <a:ea typeface="HelveticaNeue" charset="0"/>
              <a:cs typeface="HelveticaNeue" charset="0"/>
            </a:endParaRPr>
          </a:p>
          <a:p>
            <a:pPr marL="228600" indent="-228600" algn="l">
              <a:lnSpc>
                <a:spcPct val="120000"/>
              </a:lnSpc>
            </a:pPr>
            <a:r>
              <a:rPr b="0" u="sng" dirty="0">
                <a:latin typeface="HelveticaNeue" charset="0"/>
                <a:ea typeface="HelveticaNeue" charset="0"/>
                <a:cs typeface="HelveticaNeue" charset="0"/>
              </a:rPr>
              <a:t>Duration: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 6 classes (2 weeks</a:t>
            </a:r>
            <a:r>
              <a:rPr b="0" u="none" dirty="0" smtClean="0">
                <a:latin typeface="HelveticaNeue" charset="0"/>
                <a:ea typeface="HelveticaNeue" charset="0"/>
                <a:cs typeface="HelveticaNeue" charset="0"/>
              </a:rPr>
              <a:t>)</a:t>
            </a:r>
            <a:r>
              <a:rPr lang="en-IN" b="0" u="none" dirty="0" smtClean="0">
                <a:latin typeface="HelveticaNeue" charset="0"/>
                <a:ea typeface="HelveticaNeue" charset="0"/>
                <a:cs typeface="HelveticaNeue" charset="0"/>
              </a:rPr>
              <a:t>		</a:t>
            </a:r>
            <a:r>
              <a:rPr b="1" u="sng" dirty="0" smtClean="0">
                <a:latin typeface="HelveticaNeue" charset="0"/>
                <a:ea typeface="HelveticaNeue" charset="0"/>
                <a:cs typeface="HelveticaNeue" charset="0"/>
              </a:rPr>
              <a:t>Instructor</a:t>
            </a:r>
            <a:r>
              <a:rPr b="1" u="sng" dirty="0">
                <a:latin typeface="HelveticaNeue" charset="0"/>
                <a:ea typeface="HelveticaNeue" charset="0"/>
                <a:cs typeface="HelveticaNeue" charset="0"/>
              </a:rPr>
              <a:t>:</a:t>
            </a:r>
            <a:r>
              <a:rPr b="0" u="none" dirty="0">
                <a:latin typeface="HelveticaNeue" charset="0"/>
                <a:ea typeface="HelveticaNeue" charset="0"/>
                <a:cs typeface="HelveticaNeue" charset="0"/>
              </a:rPr>
              <a:t>  RVP</a:t>
            </a:r>
            <a:endParaRPr lang="en-I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284754" y="335671"/>
            <a:ext cx="3497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u="sng" dirty="0"/>
              <a:t>Course </a:t>
            </a:r>
            <a:r>
              <a:rPr lang="en-IN" sz="2800" b="1" u="sng" dirty="0" smtClean="0"/>
              <a:t>Outline…</a:t>
            </a:r>
            <a:r>
              <a:rPr lang="en-IN" sz="2800" b="1" u="sng" dirty="0" err="1" smtClean="0"/>
              <a:t>contd</a:t>
            </a:r>
            <a:endParaRPr lang="en-IN" sz="2800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9294" y="244475"/>
            <a:ext cx="11090819" cy="60016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IN" alt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</a:t>
            </a:r>
            <a:r>
              <a:rPr lang="x-none" altLang="en-I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BOOKS:</a:t>
            </a:r>
            <a:endParaRPr lang="x-none" altLang="en-I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algn="just"/>
            <a:r>
              <a:rPr lang="x-none" altLang="en-IN" sz="2400" dirty="0"/>
              <a:t>1</a:t>
            </a:r>
            <a:r>
              <a:rPr lang="x-none" altLang="en-IN" sz="2400" dirty="0" smtClean="0"/>
              <a:t>)</a:t>
            </a:r>
            <a:r>
              <a:rPr lang="en-IN" altLang="en-IN" sz="2400" dirty="0" smtClean="0"/>
              <a:t> “</a:t>
            </a:r>
            <a:r>
              <a:rPr lang="en-IN" altLang="en-US" sz="2400" i="1" dirty="0" smtClean="0"/>
              <a:t>Computer </a:t>
            </a:r>
            <a:r>
              <a:rPr lang="en-IN" altLang="en-US" sz="2400" i="1" dirty="0"/>
              <a:t>Networking: A Top-Down </a:t>
            </a:r>
            <a:r>
              <a:rPr lang="en-IN" altLang="en-US" sz="2400" i="1" dirty="0" smtClean="0"/>
              <a:t>Approach</a:t>
            </a:r>
            <a:r>
              <a:rPr lang="en-IN" altLang="en-US" sz="2400" dirty="0" smtClean="0"/>
              <a:t>”, </a:t>
            </a:r>
            <a:r>
              <a:rPr lang="en-IN" altLang="en-US" sz="2400" dirty="0"/>
              <a:t>James F. Kurose and Keith W. Ross, 6th Edition, Addison Wesley .</a:t>
            </a:r>
          </a:p>
          <a:p>
            <a:pPr algn="just"/>
            <a:r>
              <a:rPr lang="x-none" altLang="en-IN" sz="2400" dirty="0"/>
              <a:t>2</a:t>
            </a:r>
            <a:r>
              <a:rPr lang="x-none" altLang="en-IN" sz="2400" dirty="0" smtClean="0"/>
              <a:t>)</a:t>
            </a:r>
            <a:r>
              <a:rPr lang="en-IN" altLang="en-IN" sz="2400" dirty="0" smtClean="0"/>
              <a:t> “</a:t>
            </a:r>
            <a:r>
              <a:rPr lang="x-none" altLang="en-IN" sz="2400" i="1" dirty="0" smtClean="0"/>
              <a:t>Wireless Communication</a:t>
            </a:r>
            <a:r>
              <a:rPr lang="en-IN" altLang="en-IN" sz="2400" dirty="0" smtClean="0"/>
              <a:t>” by</a:t>
            </a:r>
            <a:r>
              <a:rPr lang="x-none" altLang="en-IN" sz="2400" dirty="0" smtClean="0"/>
              <a:t> </a:t>
            </a:r>
            <a:r>
              <a:rPr lang="x-none" altLang="en-IN" sz="2400" dirty="0"/>
              <a:t>T.S</a:t>
            </a:r>
            <a:r>
              <a:rPr lang="x-none" altLang="en-IN" sz="2400" dirty="0" smtClean="0"/>
              <a:t>.</a:t>
            </a:r>
            <a:r>
              <a:rPr lang="en-IN" altLang="en-IN" sz="2400" dirty="0" smtClean="0"/>
              <a:t> </a:t>
            </a:r>
            <a:r>
              <a:rPr lang="x-none" altLang="en-IN" sz="2400" dirty="0" smtClean="0"/>
              <a:t>Rappaport</a:t>
            </a:r>
            <a:endParaRPr lang="x-none" altLang="en-IN" sz="2400" dirty="0"/>
          </a:p>
          <a:p>
            <a:pPr algn="just"/>
            <a:endParaRPr lang="en-IN" altLang="en-IN" sz="2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just"/>
            <a:r>
              <a:rPr lang="x-none" altLang="en-I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Reference</a:t>
            </a:r>
            <a:r>
              <a:rPr lang="en-IN" altLang="en-I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 Books</a:t>
            </a:r>
            <a:r>
              <a:rPr lang="x-none" altLang="en-I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:</a:t>
            </a:r>
            <a:endParaRPr lang="x-none" altLang="en-I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514350" indent="-514350" algn="just">
              <a:buAutoNum type="arabicParenR"/>
            </a:pPr>
            <a:r>
              <a:rPr lang="en-IN" altLang="en-IN" sz="2400" dirty="0" smtClean="0"/>
              <a:t>“</a:t>
            </a:r>
            <a:r>
              <a:rPr lang="x-none" altLang="en-IN" sz="2400" i="1" dirty="0" smtClean="0"/>
              <a:t>Computer Networks</a:t>
            </a:r>
            <a:r>
              <a:rPr lang="en-IN" altLang="en-IN" sz="2400" dirty="0" smtClean="0"/>
              <a:t>” by </a:t>
            </a:r>
            <a:r>
              <a:rPr lang="x-none" altLang="en-IN" sz="2400" dirty="0" smtClean="0"/>
              <a:t>A.S.Tanenbaum,</a:t>
            </a:r>
            <a:r>
              <a:rPr lang="en-IN" altLang="en-IN" sz="2400" dirty="0" smtClean="0"/>
              <a:t> </a:t>
            </a:r>
            <a:r>
              <a:rPr lang="x-none" altLang="en-IN" sz="2400" dirty="0" smtClean="0"/>
              <a:t>D.J.Witherall,</a:t>
            </a:r>
            <a:r>
              <a:rPr lang="en-IN" altLang="en-IN" sz="2400" dirty="0" smtClean="0"/>
              <a:t> </a:t>
            </a:r>
            <a:r>
              <a:rPr lang="x-none" altLang="en-IN" sz="2400" dirty="0" smtClean="0"/>
              <a:t>5th </a:t>
            </a:r>
            <a:r>
              <a:rPr lang="x-none" altLang="en-IN" sz="2400" dirty="0"/>
              <a:t>edition</a:t>
            </a:r>
            <a:r>
              <a:rPr lang="x-none" altLang="en-IN" sz="2400" dirty="0" smtClean="0"/>
              <a:t>,</a:t>
            </a:r>
            <a:r>
              <a:rPr lang="en-IN" altLang="en-IN" sz="2400" dirty="0" smtClean="0"/>
              <a:t> </a:t>
            </a:r>
            <a:r>
              <a:rPr lang="x-none" altLang="en-IN" sz="2400" dirty="0" smtClean="0"/>
              <a:t>Pearson</a:t>
            </a:r>
            <a:endParaRPr lang="en-IN" altLang="en-IN" sz="2400" dirty="0" smtClean="0"/>
          </a:p>
          <a:p>
            <a:pPr marL="514350" indent="-514350" algn="just">
              <a:buAutoNum type="arabicParenR"/>
            </a:pPr>
            <a:r>
              <a:rPr lang="en-IN" altLang="en-IN" sz="2400" dirty="0" smtClean="0"/>
              <a:t>And few more materials </a:t>
            </a:r>
            <a:endParaRPr lang="x-none" altLang="en-IN" sz="2400" dirty="0"/>
          </a:p>
          <a:p>
            <a:pPr algn="just"/>
            <a:endParaRPr lang="x-none" altLang="en-IN" sz="2800" dirty="0"/>
          </a:p>
          <a:p>
            <a:pPr algn="just"/>
            <a:r>
              <a:rPr lang="x-none" alt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Examination </a:t>
            </a:r>
            <a:r>
              <a:rPr lang="en-IN" altLang="en-I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W</a:t>
            </a:r>
            <a:r>
              <a:rPr lang="x-none" altLang="en-IN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eightage</a:t>
            </a:r>
            <a:r>
              <a:rPr lang="x-none" alt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:</a:t>
            </a:r>
          </a:p>
          <a:p>
            <a:pPr algn="just"/>
            <a:r>
              <a:rPr lang="x-none" altLang="en-IN" sz="2800" dirty="0"/>
              <a:t>Mid-1 </a:t>
            </a:r>
            <a:r>
              <a:rPr lang="en-IN" altLang="en-IN" sz="2800" dirty="0" smtClean="0"/>
              <a:t> - </a:t>
            </a:r>
            <a:r>
              <a:rPr lang="x-none" altLang="en-IN" sz="2800" b="1" dirty="0" smtClean="0"/>
              <a:t>25%</a:t>
            </a:r>
            <a:r>
              <a:rPr lang="en-IN" altLang="en-IN" sz="2800" dirty="0" smtClean="0"/>
              <a:t>	</a:t>
            </a:r>
            <a:r>
              <a:rPr lang="x-none" altLang="en-IN" sz="2800" dirty="0" smtClean="0"/>
              <a:t>Mid-2 </a:t>
            </a:r>
            <a:r>
              <a:rPr lang="en-IN" altLang="en-IN" sz="2800" dirty="0" smtClean="0"/>
              <a:t> - </a:t>
            </a:r>
            <a:r>
              <a:rPr lang="x-none" altLang="en-IN" sz="2800" b="1" dirty="0" smtClean="0"/>
              <a:t>25%</a:t>
            </a:r>
            <a:r>
              <a:rPr lang="en-IN" altLang="en-IN" sz="2800" dirty="0" smtClean="0"/>
              <a:t>	</a:t>
            </a:r>
            <a:r>
              <a:rPr lang="x-none" altLang="en-IN" sz="2800" dirty="0" smtClean="0"/>
              <a:t>End </a:t>
            </a:r>
            <a:r>
              <a:rPr lang="x-none" altLang="en-IN" sz="2800" dirty="0"/>
              <a:t>Exam </a:t>
            </a:r>
            <a:r>
              <a:rPr lang="en-IN" altLang="en-IN" sz="2800" dirty="0" smtClean="0"/>
              <a:t>- </a:t>
            </a:r>
            <a:r>
              <a:rPr lang="x-none" altLang="en-IN" sz="2800" b="1" dirty="0" smtClean="0"/>
              <a:t>40%</a:t>
            </a:r>
            <a:r>
              <a:rPr lang="en-IN" altLang="en-IN" sz="2800" dirty="0" smtClean="0"/>
              <a:t> 		</a:t>
            </a:r>
            <a:r>
              <a:rPr lang="en-IN" altLang="en-IN" sz="2800" dirty="0"/>
              <a:t>Q</a:t>
            </a:r>
            <a:r>
              <a:rPr lang="x-none" altLang="en-IN" sz="2800" dirty="0" smtClean="0"/>
              <a:t>uiz </a:t>
            </a:r>
            <a:r>
              <a:rPr lang="en-IN" altLang="en-IN" sz="2800" dirty="0" smtClean="0"/>
              <a:t>- </a:t>
            </a:r>
            <a:r>
              <a:rPr lang="x-none" altLang="en-IN" sz="2800" b="1" dirty="0" smtClean="0"/>
              <a:t>10</a:t>
            </a:r>
            <a:r>
              <a:rPr lang="x-none" altLang="en-IN" sz="2800" b="1" dirty="0"/>
              <a:t>%</a:t>
            </a:r>
          </a:p>
          <a:p>
            <a:pPr algn="just"/>
            <a:endParaRPr lang="en-IN" altLang="en-IN" sz="2400" dirty="0" smtClean="0"/>
          </a:p>
          <a:p>
            <a:pPr algn="just"/>
            <a:r>
              <a:rPr lang="x-none" altLang="en-IN" sz="2400" dirty="0" smtClean="0"/>
              <a:t>Quiz </a:t>
            </a:r>
            <a:r>
              <a:rPr lang="x-none" altLang="en-IN" sz="2400" dirty="0"/>
              <a:t>1 </a:t>
            </a:r>
            <a:r>
              <a:rPr lang="en-IN" altLang="en-IN" sz="2400" dirty="0" smtClean="0"/>
              <a:t>- around </a:t>
            </a:r>
            <a:r>
              <a:rPr lang="x-none" altLang="en-IN" sz="2400" dirty="0" smtClean="0"/>
              <a:t>end </a:t>
            </a:r>
            <a:r>
              <a:rPr lang="x-none" altLang="en-IN" sz="2400" dirty="0"/>
              <a:t>of January</a:t>
            </a:r>
          </a:p>
          <a:p>
            <a:pPr algn="just"/>
            <a:r>
              <a:rPr lang="x-none" altLang="en-IN" sz="2400" dirty="0"/>
              <a:t>Quiz 2 </a:t>
            </a:r>
            <a:r>
              <a:rPr lang="en-IN" altLang="en-IN" sz="2400" dirty="0" smtClean="0"/>
              <a:t>- </a:t>
            </a:r>
            <a:r>
              <a:rPr lang="x-none" altLang="en-IN" sz="2400" dirty="0" smtClean="0"/>
              <a:t>Before </a:t>
            </a:r>
            <a:r>
              <a:rPr lang="en-IN" altLang="en-IN" sz="2400" dirty="0"/>
              <a:t>e</a:t>
            </a:r>
            <a:r>
              <a:rPr lang="x-none" altLang="en-IN" sz="2400" dirty="0" smtClean="0"/>
              <a:t>nd </a:t>
            </a:r>
            <a:r>
              <a:rPr lang="en-IN" altLang="en-IN" sz="2400" dirty="0" err="1" smtClean="0"/>
              <a:t>sem</a:t>
            </a:r>
            <a:r>
              <a:rPr lang="en-IN" altLang="en-IN" sz="2400" dirty="0" smtClean="0"/>
              <a:t> e</a:t>
            </a:r>
            <a:r>
              <a:rPr lang="x-none" altLang="en-IN" sz="2400" dirty="0" smtClean="0"/>
              <a:t>xam</a:t>
            </a:r>
            <a:endParaRPr lang="en-IN" altLang="en-IN" sz="2400" dirty="0" smtClean="0"/>
          </a:p>
          <a:p>
            <a:pPr algn="just"/>
            <a:r>
              <a:rPr lang="en-IN" altLang="en-IN" sz="2400" dirty="0" smtClean="0"/>
              <a:t>Weightage of each Quiz will be informed later</a:t>
            </a:r>
            <a:endParaRPr lang="x-none" alt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03674" cy="68861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latin typeface="+mn-lt"/>
              </a:rPr>
              <a:t>Points to be Noted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86" y="1690688"/>
            <a:ext cx="8503920" cy="3203529"/>
          </a:xfrm>
        </p:spPr>
        <p:txBody>
          <a:bodyPr>
            <a:normAutofit/>
          </a:bodyPr>
          <a:lstStyle/>
          <a:p>
            <a:r>
              <a:rPr lang="en-GB" sz="2400" dirty="0"/>
              <a:t>Learning is FUN……..</a:t>
            </a:r>
            <a:r>
              <a:rPr lang="en-GB" sz="2400" i="1" dirty="0"/>
              <a:t>the idea is to learn </a:t>
            </a:r>
          </a:p>
          <a:p>
            <a:pPr lvl="2"/>
            <a:r>
              <a:rPr lang="en-GB" sz="2200" b="1" i="1" dirty="0"/>
              <a:t>And also teach the instructor</a:t>
            </a:r>
          </a:p>
          <a:p>
            <a:r>
              <a:rPr lang="en-GB" sz="2400" dirty="0" smtClean="0"/>
              <a:t>Multiple instructor course</a:t>
            </a:r>
            <a:endParaRPr lang="en-GB" sz="2400" dirty="0"/>
          </a:p>
          <a:p>
            <a:r>
              <a:rPr lang="en-GB" sz="2400" dirty="0" smtClean="0"/>
              <a:t>No </a:t>
            </a:r>
            <a:r>
              <a:rPr lang="en-GB" sz="2400" dirty="0"/>
              <a:t>Cheating in Quiz/Assignment and Exams</a:t>
            </a:r>
          </a:p>
          <a:p>
            <a:r>
              <a:rPr lang="en-GB" sz="2400" dirty="0" smtClean="0"/>
              <a:t>No </a:t>
            </a:r>
            <a:r>
              <a:rPr lang="en-GB" sz="2400" dirty="0"/>
              <a:t>copying/mal-functioning would be entertained.</a:t>
            </a:r>
          </a:p>
          <a:p>
            <a:pPr marL="457200" lvl="1" indent="0">
              <a:buNone/>
            </a:pPr>
            <a:endParaRPr lang="en-GB" sz="2200" b="1" i="1" dirty="0"/>
          </a:p>
        </p:txBody>
      </p:sp>
      <p:sp>
        <p:nvSpPr>
          <p:cNvPr id="4" name="Rectangle 3"/>
          <p:cNvSpPr/>
          <p:nvPr/>
        </p:nvSpPr>
        <p:spPr>
          <a:xfrm>
            <a:off x="635725" y="5082681"/>
            <a:ext cx="10380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Contact Email IDs are: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Hrishikesh</a:t>
            </a:r>
            <a:r>
              <a:rPr lang="en-GB" dirty="0" smtClean="0"/>
              <a:t> V (</a:t>
            </a:r>
            <a:r>
              <a:rPr lang="en-GB" dirty="0" smtClean="0">
                <a:hlinkClick r:id="rId2"/>
              </a:rPr>
              <a:t>hvraman@iiits.in</a:t>
            </a:r>
            <a:r>
              <a:rPr lang="en-GB" dirty="0" smtClean="0"/>
              <a:t>) 			</a:t>
            </a:r>
            <a:r>
              <a:rPr lang="en-GB" dirty="0" err="1" smtClean="0"/>
              <a:t>Dr.</a:t>
            </a:r>
            <a:r>
              <a:rPr lang="en-GB" dirty="0" smtClean="0"/>
              <a:t> Raja </a:t>
            </a:r>
            <a:r>
              <a:rPr lang="en-GB" dirty="0" err="1" smtClean="0"/>
              <a:t>Vara</a:t>
            </a:r>
            <a:r>
              <a:rPr lang="en-GB" dirty="0" smtClean="0"/>
              <a:t> Prasad (</a:t>
            </a:r>
            <a:r>
              <a:rPr lang="en-GB" dirty="0" smtClean="0">
                <a:hlinkClick r:id="rId3"/>
              </a:rPr>
              <a:t>yrv.prasad@iiits.in</a:t>
            </a:r>
            <a:r>
              <a:rPr lang="en-GB" dirty="0" smtClean="0"/>
              <a:t>) 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Divyabrhmam</a:t>
            </a:r>
            <a:r>
              <a:rPr lang="en-GB" dirty="0" smtClean="0"/>
              <a:t> K (</a:t>
            </a:r>
            <a:r>
              <a:rPr lang="en-IN" dirty="0" smtClean="0">
                <a:hlinkClick r:id="rId4"/>
              </a:rPr>
              <a:t>divyabramham.k@iiits.in</a:t>
            </a:r>
            <a:r>
              <a:rPr lang="en-IN" dirty="0" smtClean="0"/>
              <a:t>)		Mr. R Sunder (</a:t>
            </a:r>
            <a:r>
              <a:rPr lang="en-IN" dirty="0" smtClean="0">
                <a:hlinkClick r:id="rId5"/>
              </a:rPr>
              <a:t>sunder.r@iiits.in</a:t>
            </a:r>
            <a:r>
              <a:rPr lang="en-IN" dirty="0" smtClean="0"/>
              <a:t>)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7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HelveticaNeue</vt:lpstr>
      <vt:lpstr>HelveticaNeue-Bold</vt:lpstr>
      <vt:lpstr>Office Theme</vt:lpstr>
      <vt:lpstr>Computer and Communication Networks (CCN)</vt:lpstr>
      <vt:lpstr>PowerPoint Presentation</vt:lpstr>
      <vt:lpstr>PowerPoint Presentation</vt:lpstr>
      <vt:lpstr>PowerPoint Presentation</vt:lpstr>
      <vt:lpstr>Points to be Noted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 (Computer and Communication Networks)</dc:title>
  <dc:creator>sunder</dc:creator>
  <cp:lastModifiedBy>Dr.Hrishkesh</cp:lastModifiedBy>
  <cp:revision>16</cp:revision>
  <dcterms:created xsi:type="dcterms:W3CDTF">2020-01-04T08:44:50Z</dcterms:created>
  <dcterms:modified xsi:type="dcterms:W3CDTF">2020-01-04T09:50:02Z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16393-10.1.0.5672</vt:lpwstr>
  </property>
</Properties>
</file>