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412" r:id="rId2"/>
    <p:sldId id="385"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413" r:id="rId45"/>
    <p:sldId id="354" r:id="rId46"/>
    <p:sldId id="355" r:id="rId47"/>
    <p:sldId id="35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557B7-DA37-48F4-BC1C-3E43F0E2BBAD}" type="datetimeFigureOut">
              <a:rPr lang="en-IN" smtClean="0"/>
              <a:t>15-10-2020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C5686-0EBA-4D9C-9BCD-E637E3D7755B}" type="slidenum">
              <a:rPr lang="en-IN" smtClean="0"/>
              <a:t>‹#›</a:t>
            </a:fld>
            <a:endParaRPr lang="en-IN"/>
          </a:p>
        </p:txBody>
      </p:sp>
    </p:spTree>
    <p:extLst>
      <p:ext uri="{BB962C8B-B14F-4D97-AF65-F5344CB8AC3E}">
        <p14:creationId xmlns:p14="http://schemas.microsoft.com/office/powerpoint/2010/main" val="89668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D83ED4C-F0DE-49A7-841F-FF98C4B2D6A8}"/>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3" name="Notes Placeholder 2">
            <a:extLst>
              <a:ext uri="{FF2B5EF4-FFF2-40B4-BE49-F238E27FC236}">
                <a16:creationId xmlns:a16="http://schemas.microsoft.com/office/drawing/2014/main" id="{A99CCE9B-2BE8-4FE2-A94B-14AD56C133CB}"/>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4" name="Slide Number Placeholder 3">
            <a:extLst>
              <a:ext uri="{FF2B5EF4-FFF2-40B4-BE49-F238E27FC236}">
                <a16:creationId xmlns:a16="http://schemas.microsoft.com/office/drawing/2014/main" id="{BCA3B9E5-FA9D-4987-B6E5-3B2A36CB3C6A}"/>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95B1E08-864E-427D-9583-2A559C9261A4}"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96F72FD5-9F9E-49FC-983A-8426FA15A46B}"/>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6627" name="Notes Placeholder 2">
            <a:extLst>
              <a:ext uri="{FF2B5EF4-FFF2-40B4-BE49-F238E27FC236}">
                <a16:creationId xmlns:a16="http://schemas.microsoft.com/office/drawing/2014/main" id="{1F6295F1-D578-46C8-8C8E-CBFD816F21E3}"/>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a:extLst>
              <a:ext uri="{FF2B5EF4-FFF2-40B4-BE49-F238E27FC236}">
                <a16:creationId xmlns:a16="http://schemas.microsoft.com/office/drawing/2014/main" id="{00A4D665-2BC6-4B10-8847-85BAEDD12207}"/>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F832A203-7CBE-41A8-8F92-74ED26BB40F4}" type="slidenum">
              <a:rPr lang="en-US" altLang="en-US" sz="1300">
                <a:solidFill>
                  <a:srgbClr val="000000"/>
                </a:solidFill>
              </a:rPr>
              <a:pPr algn="r" eaLnBrk="1" hangingPunct="1"/>
              <a:t>13</a:t>
            </a:fld>
            <a:endParaRPr lang="en-US" altLang="en-US" sz="13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70DB9D7-15E5-4144-82E3-828998859736}"/>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9699" name="Notes Placeholder 2">
            <a:extLst>
              <a:ext uri="{FF2B5EF4-FFF2-40B4-BE49-F238E27FC236}">
                <a16:creationId xmlns:a16="http://schemas.microsoft.com/office/drawing/2014/main" id="{D274EBA3-0F8D-4F76-BBE1-06A3756EB800}"/>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37F70354-04EC-47E2-A625-92C3B773718C}"/>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68F3BE64-7597-4F94-9699-78EF2D602D31}" type="slidenum">
              <a:rPr lang="en-US" altLang="en-US" sz="1300">
                <a:solidFill>
                  <a:srgbClr val="000000"/>
                </a:solidFill>
              </a:rPr>
              <a:pPr algn="r" eaLnBrk="1" hangingPunct="1"/>
              <a:t>15</a:t>
            </a:fld>
            <a:endParaRPr lang="en-US" altLang="en-US" sz="130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729096AE-B8A9-42F0-8D93-1807B7DEEBB5}"/>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1747" name="Notes Placeholder 2">
            <a:extLst>
              <a:ext uri="{FF2B5EF4-FFF2-40B4-BE49-F238E27FC236}">
                <a16:creationId xmlns:a16="http://schemas.microsoft.com/office/drawing/2014/main" id="{84192825-BCBF-44AA-A653-B2BED47CA3D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a:extLst>
              <a:ext uri="{FF2B5EF4-FFF2-40B4-BE49-F238E27FC236}">
                <a16:creationId xmlns:a16="http://schemas.microsoft.com/office/drawing/2014/main" id="{2DF96C51-D460-4F1F-9EDB-B8DCC7E879B7}"/>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01D58F65-4C56-4A7A-AE00-76FCDE2D29C7}" type="slidenum">
              <a:rPr lang="en-US" altLang="en-US" sz="1300">
                <a:solidFill>
                  <a:srgbClr val="000000"/>
                </a:solidFill>
              </a:rPr>
              <a:pPr algn="r" eaLnBrk="1" hangingPunct="1"/>
              <a:t>16</a:t>
            </a:fld>
            <a:endParaRPr lang="en-US" altLang="en-US" sz="130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86334B61-A595-4BA7-8C8F-40824F7E7CBC}"/>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4819" name="Notes Placeholder 2">
            <a:extLst>
              <a:ext uri="{FF2B5EF4-FFF2-40B4-BE49-F238E27FC236}">
                <a16:creationId xmlns:a16="http://schemas.microsoft.com/office/drawing/2014/main" id="{5F109B19-4FBD-4C1A-9403-07646396DEA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79AB8A56-E104-41CB-9AEE-3F7BB31CD0B0}"/>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9E2F7E58-EA12-4BD2-B745-FEFBB6F88D8F}" type="slidenum">
              <a:rPr lang="en-US" altLang="en-US" sz="1300">
                <a:solidFill>
                  <a:srgbClr val="000000"/>
                </a:solidFill>
              </a:rPr>
              <a:pPr algn="r" eaLnBrk="1" hangingPunct="1"/>
              <a:t>18</a:t>
            </a:fld>
            <a:endParaRPr lang="en-US" altLang="en-US" sz="130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0864626-A06A-429F-9497-9221313C3175}"/>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6867" name="Notes Placeholder 2">
            <a:extLst>
              <a:ext uri="{FF2B5EF4-FFF2-40B4-BE49-F238E27FC236}">
                <a16:creationId xmlns:a16="http://schemas.microsoft.com/office/drawing/2014/main" id="{F79BDD68-859B-4F8D-B8A3-0E0224320BF6}"/>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1C794C2D-1227-4518-88FF-B1FE0460D0BD}"/>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9A9EAF33-120E-4274-A9AA-4901BD872AC9}" type="slidenum">
              <a:rPr lang="en-US" altLang="en-US" sz="1300">
                <a:solidFill>
                  <a:srgbClr val="000000"/>
                </a:solidFill>
              </a:rPr>
              <a:pPr algn="r" eaLnBrk="1" hangingPunct="1"/>
              <a:t>19</a:t>
            </a:fld>
            <a:endParaRPr lang="en-US" altLang="en-US" sz="13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26FE3F6-9ECB-4A13-9923-8D977118ED2B}"/>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8915" name="Notes Placeholder 2">
            <a:extLst>
              <a:ext uri="{FF2B5EF4-FFF2-40B4-BE49-F238E27FC236}">
                <a16:creationId xmlns:a16="http://schemas.microsoft.com/office/drawing/2014/main" id="{DD1A4FE3-27B5-481B-BB24-C307AA3A813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5FE4B846-2388-4A8E-90D3-7E2BFA2D7F8B}"/>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ECB28C28-9BC7-4AF7-856F-DB6A54214E0D}" type="slidenum">
              <a:rPr lang="en-US" altLang="en-US" sz="1300">
                <a:solidFill>
                  <a:srgbClr val="000000"/>
                </a:solidFill>
              </a:rPr>
              <a:pPr algn="r" eaLnBrk="1" hangingPunct="1"/>
              <a:t>20</a:t>
            </a:fld>
            <a:endParaRPr lang="en-US" altLang="en-US" sz="130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5B3319FE-DB6C-47A7-AAB9-164DDD64CF88}"/>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63" name="Notes Placeholder 2">
            <a:extLst>
              <a:ext uri="{FF2B5EF4-FFF2-40B4-BE49-F238E27FC236}">
                <a16:creationId xmlns:a16="http://schemas.microsoft.com/office/drawing/2014/main" id="{5BBAB042-FC76-47F2-B154-358C6A112DD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a:extLst>
              <a:ext uri="{FF2B5EF4-FFF2-40B4-BE49-F238E27FC236}">
                <a16:creationId xmlns:a16="http://schemas.microsoft.com/office/drawing/2014/main" id="{9E79FBB9-791B-42BD-AF11-A97183A64FB4}"/>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658EB2E1-1B4C-4270-BAC0-FA7A720E2077}" type="slidenum">
              <a:rPr lang="en-US" altLang="en-US" sz="1300">
                <a:solidFill>
                  <a:srgbClr val="000000"/>
                </a:solidFill>
              </a:rPr>
              <a:pPr algn="r" eaLnBrk="1" hangingPunct="1"/>
              <a:t>21</a:t>
            </a:fld>
            <a:endParaRPr lang="en-US" altLang="en-US" sz="130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EEE0ABC-6AEF-4AFD-8F97-2615CED382F1}"/>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3011" name="Notes Placeholder 2">
            <a:extLst>
              <a:ext uri="{FF2B5EF4-FFF2-40B4-BE49-F238E27FC236}">
                <a16:creationId xmlns:a16="http://schemas.microsoft.com/office/drawing/2014/main" id="{9A357E8A-3A4F-4A93-BE27-CD621B5D590F}"/>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a:extLst>
              <a:ext uri="{FF2B5EF4-FFF2-40B4-BE49-F238E27FC236}">
                <a16:creationId xmlns:a16="http://schemas.microsoft.com/office/drawing/2014/main" id="{D1122F88-21B9-4CF8-BF00-8CAB45242F2A}"/>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CBCCC61E-5C48-4C60-8830-57D241DBD592}" type="slidenum">
              <a:rPr lang="en-US" altLang="en-US" sz="1300">
                <a:solidFill>
                  <a:srgbClr val="000000"/>
                </a:solidFill>
              </a:rPr>
              <a:pPr algn="r" eaLnBrk="1" hangingPunct="1"/>
              <a:t>22</a:t>
            </a:fld>
            <a:endParaRPr lang="en-US" altLang="en-US" sz="130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BA20134E-3A55-4856-AE2F-35A265D50B4F}"/>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5059" name="Notes Placeholder 2">
            <a:extLst>
              <a:ext uri="{FF2B5EF4-FFF2-40B4-BE49-F238E27FC236}">
                <a16:creationId xmlns:a16="http://schemas.microsoft.com/office/drawing/2014/main" id="{F9538EA6-6B93-403F-AFAD-60C68AF3B08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a:extLst>
              <a:ext uri="{FF2B5EF4-FFF2-40B4-BE49-F238E27FC236}">
                <a16:creationId xmlns:a16="http://schemas.microsoft.com/office/drawing/2014/main" id="{66430C52-9333-40BA-8737-AF67DC135842}"/>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B7D45D04-0EBB-4C7C-A2AF-040CDFB9157A}" type="slidenum">
              <a:rPr lang="en-US" altLang="en-US" sz="1300">
                <a:solidFill>
                  <a:srgbClr val="000000"/>
                </a:solidFill>
              </a:rPr>
              <a:pPr algn="r" eaLnBrk="1" hangingPunct="1"/>
              <a:t>23</a:t>
            </a:fld>
            <a:endParaRPr lang="en-US" altLang="en-US" sz="130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FF9AE473-E532-4B83-8B5B-68EF663C611D}"/>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7107" name="Notes Placeholder 2">
            <a:extLst>
              <a:ext uri="{FF2B5EF4-FFF2-40B4-BE49-F238E27FC236}">
                <a16:creationId xmlns:a16="http://schemas.microsoft.com/office/drawing/2014/main" id="{A434F95B-CC30-45A5-BD74-4BB70B0F49A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a:extLst>
              <a:ext uri="{FF2B5EF4-FFF2-40B4-BE49-F238E27FC236}">
                <a16:creationId xmlns:a16="http://schemas.microsoft.com/office/drawing/2014/main" id="{9F4579AD-112E-4710-8191-8ACDE50F3E31}"/>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62054A55-0AD5-4934-8080-0D9975CABE9B}" type="slidenum">
              <a:rPr lang="en-US" altLang="en-US" sz="1300">
                <a:solidFill>
                  <a:srgbClr val="000000"/>
                </a:solidFill>
              </a:rPr>
              <a:pPr algn="r" eaLnBrk="1" hangingPunct="1"/>
              <a:t>24</a:t>
            </a:fld>
            <a:endParaRPr lang="en-US" altLang="en-US" sz="13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3E35B8B-6858-4BE6-9AEE-838FC899C51A}"/>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19" name="Notes Placeholder 2">
            <a:extLst>
              <a:ext uri="{FF2B5EF4-FFF2-40B4-BE49-F238E27FC236}">
                <a16:creationId xmlns:a16="http://schemas.microsoft.com/office/drawing/2014/main" id="{6384562F-C67F-44D5-AFFD-7B11936BE8A6}"/>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714EDEE0-7A72-4B80-9F2A-A3B8DA416A72}"/>
              </a:ext>
            </a:extLst>
          </p:cNvPr>
          <p:cNvSpPr>
            <a:spLocks noGrp="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A956A79-2848-4F74-AE3F-6E6DB7AD85B1}" type="slidenum">
              <a:rPr lang="en-US" altLang="en-US"/>
              <a:pPr/>
              <a:t>4</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968290EB-AA9A-461F-8C53-D7DCF9005E6C}"/>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9155" name="Notes Placeholder 2">
            <a:extLst>
              <a:ext uri="{FF2B5EF4-FFF2-40B4-BE49-F238E27FC236}">
                <a16:creationId xmlns:a16="http://schemas.microsoft.com/office/drawing/2014/main" id="{85A8D7D4-C69F-467D-B758-7EB13C137E5C}"/>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a:extLst>
              <a:ext uri="{FF2B5EF4-FFF2-40B4-BE49-F238E27FC236}">
                <a16:creationId xmlns:a16="http://schemas.microsoft.com/office/drawing/2014/main" id="{0D5A872A-6DBB-439A-8DAB-A7C78267ED5D}"/>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44CAC89C-276C-48E8-B0DB-12CBF007F246}" type="slidenum">
              <a:rPr lang="en-US" altLang="en-US" sz="1300">
                <a:solidFill>
                  <a:srgbClr val="000000"/>
                </a:solidFill>
              </a:rPr>
              <a:pPr algn="r" eaLnBrk="1" hangingPunct="1"/>
              <a:t>25</a:t>
            </a:fld>
            <a:endParaRPr lang="en-US" altLang="en-US" sz="130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183823F-ED6A-4A5D-A251-7F12767E4578}"/>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03" name="Notes Placeholder 2">
            <a:extLst>
              <a:ext uri="{FF2B5EF4-FFF2-40B4-BE49-F238E27FC236}">
                <a16:creationId xmlns:a16="http://schemas.microsoft.com/office/drawing/2014/main" id="{4F04B828-610E-41CB-813A-4F2F49AFCF7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a:extLst>
              <a:ext uri="{FF2B5EF4-FFF2-40B4-BE49-F238E27FC236}">
                <a16:creationId xmlns:a16="http://schemas.microsoft.com/office/drawing/2014/main" id="{79728027-55C9-41FA-992B-56D7405E4A79}"/>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2570F001-1DD7-46D8-8E93-E22BF154F3D2}" type="slidenum">
              <a:rPr lang="en-US" altLang="en-US" sz="1300">
                <a:solidFill>
                  <a:srgbClr val="000000"/>
                </a:solidFill>
              </a:rPr>
              <a:pPr algn="r" eaLnBrk="1" hangingPunct="1"/>
              <a:t>26</a:t>
            </a:fld>
            <a:endParaRPr lang="en-US" altLang="en-US" sz="130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9B7057C7-3913-4D54-BEBC-7BF73CA9E847}"/>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4275" name="Notes Placeholder 2">
            <a:extLst>
              <a:ext uri="{FF2B5EF4-FFF2-40B4-BE49-F238E27FC236}">
                <a16:creationId xmlns:a16="http://schemas.microsoft.com/office/drawing/2014/main" id="{94C83EAF-DEAF-409F-A9BA-C26C1CE078D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AF0B3590-D8C6-4D5F-A9E3-22524E3A81E4}"/>
              </a:ext>
            </a:extLst>
          </p:cNvPr>
          <p:cNvSpPr>
            <a:spLocks noGrp="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791BA38-468A-4C96-A59C-E067381A1F8D}" type="slidenum">
              <a:rPr lang="en-US" altLang="en-US"/>
              <a:pPr/>
              <a:t>28</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44B50761-D3E2-49B4-97AE-83149FCC124F}"/>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6323" name="Notes Placeholder 2">
            <a:extLst>
              <a:ext uri="{FF2B5EF4-FFF2-40B4-BE49-F238E27FC236}">
                <a16:creationId xmlns:a16="http://schemas.microsoft.com/office/drawing/2014/main" id="{D7175985-0154-4583-814E-2E6096A07D3B}"/>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a:extLst>
              <a:ext uri="{FF2B5EF4-FFF2-40B4-BE49-F238E27FC236}">
                <a16:creationId xmlns:a16="http://schemas.microsoft.com/office/drawing/2014/main" id="{9743AA36-81E6-4EAA-B5A3-0BAB580F46F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93B0579-7895-4994-BFBD-FD3D5BFAC1CD}" type="slidenum">
              <a:rPr lang="en-US" altLang="en-US"/>
              <a:pPr/>
              <a:t>29</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B6F57C73-DFFD-4903-82B4-1C08EB3F930A}"/>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8371" name="Notes Placeholder 2">
            <a:extLst>
              <a:ext uri="{FF2B5EF4-FFF2-40B4-BE49-F238E27FC236}">
                <a16:creationId xmlns:a16="http://schemas.microsoft.com/office/drawing/2014/main" id="{88C4B383-FEB0-4685-8BB5-0F122C21262C}"/>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a:extLst>
              <a:ext uri="{FF2B5EF4-FFF2-40B4-BE49-F238E27FC236}">
                <a16:creationId xmlns:a16="http://schemas.microsoft.com/office/drawing/2014/main" id="{D6BE53F6-29E7-4659-9D33-BAF820B7DAE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895A98D-289F-475C-980A-085679C4D9FC}" type="slidenum">
              <a:rPr lang="en-US" altLang="en-US"/>
              <a:pPr/>
              <a:t>30</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8421F72B-0097-4419-8E1A-2E97876202D9}"/>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0419" name="Notes Placeholder 2">
            <a:extLst>
              <a:ext uri="{FF2B5EF4-FFF2-40B4-BE49-F238E27FC236}">
                <a16:creationId xmlns:a16="http://schemas.microsoft.com/office/drawing/2014/main" id="{8B78086F-A929-4B5B-847C-8B7489B6EC5D}"/>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a:extLst>
              <a:ext uri="{FF2B5EF4-FFF2-40B4-BE49-F238E27FC236}">
                <a16:creationId xmlns:a16="http://schemas.microsoft.com/office/drawing/2014/main" id="{FB70D375-6756-4FD2-83DA-A4A98AEC34E2}"/>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AB1A77D-8D32-4E86-A573-00B53E7E8BAA}" type="slidenum">
              <a:rPr lang="en-US" altLang="en-US"/>
              <a:pPr/>
              <a:t>31</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D9038ABC-4FA8-414E-85B1-E30F461E724F}"/>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2467" name="Notes Placeholder 2">
            <a:extLst>
              <a:ext uri="{FF2B5EF4-FFF2-40B4-BE49-F238E27FC236}">
                <a16:creationId xmlns:a16="http://schemas.microsoft.com/office/drawing/2014/main" id="{23C473DA-8FA5-4C72-A6E2-097A757CB5BA}"/>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8" name="Slide Number Placeholder 3">
            <a:extLst>
              <a:ext uri="{FF2B5EF4-FFF2-40B4-BE49-F238E27FC236}">
                <a16:creationId xmlns:a16="http://schemas.microsoft.com/office/drawing/2014/main" id="{0F5175A9-DA5B-426D-A57C-0233F25197C3}"/>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32A8866-05AD-4771-9229-913FDE0723D6}" type="slidenum">
              <a:rPr lang="en-US" altLang="en-US"/>
              <a:pPr/>
              <a:t>32</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38AAC5F3-8216-44AB-8401-B90C6A2CD399}"/>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4515" name="Notes Placeholder 2">
            <a:extLst>
              <a:ext uri="{FF2B5EF4-FFF2-40B4-BE49-F238E27FC236}">
                <a16:creationId xmlns:a16="http://schemas.microsoft.com/office/drawing/2014/main" id="{E8D39F64-CE12-4FB8-8E37-3E45330CCA3C}"/>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A0898923-4C18-4EF9-B9E0-DD76E3307C36}"/>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4A9AB39-A752-47BB-A4BF-B51FE57534AE}" type="slidenum">
              <a:rPr lang="en-US" altLang="en-US"/>
              <a:pPr/>
              <a:t>33</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468765C-0DAA-4AC2-9064-F17FA2F35462}"/>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6563" name="Notes Placeholder 2">
            <a:extLst>
              <a:ext uri="{FF2B5EF4-FFF2-40B4-BE49-F238E27FC236}">
                <a16:creationId xmlns:a16="http://schemas.microsoft.com/office/drawing/2014/main" id="{6216636A-0A20-4352-8085-F86C4F8B28AD}"/>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6564" name="Slide Number Placeholder 3">
            <a:extLst>
              <a:ext uri="{FF2B5EF4-FFF2-40B4-BE49-F238E27FC236}">
                <a16:creationId xmlns:a16="http://schemas.microsoft.com/office/drawing/2014/main" id="{9BFB4DCB-4E0F-4448-BBF3-A21FF84A56A8}"/>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23AA176-CFE3-4993-90D7-1B658DCB06D8}" type="slidenum">
              <a:rPr lang="en-US" altLang="en-US"/>
              <a:pPr/>
              <a:t>34</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C511C144-41EA-4FAD-9C64-52DB2BFC4B27}"/>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8611" name="Notes Placeholder 2">
            <a:extLst>
              <a:ext uri="{FF2B5EF4-FFF2-40B4-BE49-F238E27FC236}">
                <a16:creationId xmlns:a16="http://schemas.microsoft.com/office/drawing/2014/main" id="{5CCEDAE0-85E7-4109-9D0B-E9DF99D9A9FD}"/>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8612" name="Slide Number Placeholder 3">
            <a:extLst>
              <a:ext uri="{FF2B5EF4-FFF2-40B4-BE49-F238E27FC236}">
                <a16:creationId xmlns:a16="http://schemas.microsoft.com/office/drawing/2014/main" id="{0A89247E-12B2-49FD-9212-CB067C7B5554}"/>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D3EAD43-159A-4622-A7A8-73FF29A5B4A5}" type="slidenum">
              <a:rPr lang="en-US" altLang="en-US"/>
              <a:pPr/>
              <a:t>35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355CB240-DC67-45EF-95F3-7E70EA18F91F}"/>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267" name="Notes Placeholder 2">
            <a:extLst>
              <a:ext uri="{FF2B5EF4-FFF2-40B4-BE49-F238E27FC236}">
                <a16:creationId xmlns:a16="http://schemas.microsoft.com/office/drawing/2014/main" id="{09B597BD-4CDA-4AE1-8921-1E368A982110}"/>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a:extLst>
              <a:ext uri="{FF2B5EF4-FFF2-40B4-BE49-F238E27FC236}">
                <a16:creationId xmlns:a16="http://schemas.microsoft.com/office/drawing/2014/main" id="{06700D30-B5F3-4C32-949B-075D20B699B5}"/>
              </a:ext>
            </a:extLst>
          </p:cNvPr>
          <p:cNvSpPr>
            <a:spLocks noGrp="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1089936-291F-42E2-9CDE-FD3188BC09A8}" type="slidenum">
              <a:rPr lang="en-US" altLang="en-US"/>
              <a:pPr/>
              <a:t>5</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FA6188C2-4B9A-4251-9D57-97BFAE2E6083}"/>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0659" name="Notes Placeholder 2">
            <a:extLst>
              <a:ext uri="{FF2B5EF4-FFF2-40B4-BE49-F238E27FC236}">
                <a16:creationId xmlns:a16="http://schemas.microsoft.com/office/drawing/2014/main" id="{5D471CB1-84A9-447A-BC15-6D3EF6416485}"/>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0660" name="Slide Number Placeholder 3">
            <a:extLst>
              <a:ext uri="{FF2B5EF4-FFF2-40B4-BE49-F238E27FC236}">
                <a16:creationId xmlns:a16="http://schemas.microsoft.com/office/drawing/2014/main" id="{A9CB354A-31A5-45C2-90E1-686F2622C06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A2DC8B2-BC2B-4CBB-8F8D-DC272C70C30E}" type="slidenum">
              <a:rPr lang="en-US" altLang="en-US"/>
              <a:pPr/>
              <a:t>36</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9119F777-2E6B-4BA6-B9EF-280AAFD98DA3}"/>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2707" name="Notes Placeholder 2">
            <a:extLst>
              <a:ext uri="{FF2B5EF4-FFF2-40B4-BE49-F238E27FC236}">
                <a16:creationId xmlns:a16="http://schemas.microsoft.com/office/drawing/2014/main" id="{2FE0F8BD-09E2-4002-8D1B-F032B037D3A5}"/>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2708" name="Slide Number Placeholder 3">
            <a:extLst>
              <a:ext uri="{FF2B5EF4-FFF2-40B4-BE49-F238E27FC236}">
                <a16:creationId xmlns:a16="http://schemas.microsoft.com/office/drawing/2014/main" id="{7317270C-1F0D-4D0B-B76C-B4510A3778E3}"/>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B4640EE-9FDA-4F07-8216-9744B22DAB60}" type="slidenum">
              <a:rPr lang="en-US" altLang="en-US"/>
              <a:pPr/>
              <a:t>37</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540A9E45-B3EF-4E38-A912-46055EFF74CD}"/>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4755" name="Notes Placeholder 2">
            <a:extLst>
              <a:ext uri="{FF2B5EF4-FFF2-40B4-BE49-F238E27FC236}">
                <a16:creationId xmlns:a16="http://schemas.microsoft.com/office/drawing/2014/main" id="{C9ADB5DD-50C5-4776-B3E9-63B85EDF9CB1}"/>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4756" name="Slide Number Placeholder 3">
            <a:extLst>
              <a:ext uri="{FF2B5EF4-FFF2-40B4-BE49-F238E27FC236}">
                <a16:creationId xmlns:a16="http://schemas.microsoft.com/office/drawing/2014/main" id="{AE69E04E-7E69-4E89-A304-9DB2E9D636DE}"/>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D1AE68D-047D-4635-B0D2-75BB2136624E}" type="slidenum">
              <a:rPr lang="en-US" altLang="en-US"/>
              <a:pPr/>
              <a:t>38</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5DBFE00-6FDC-4EA2-8195-BFF4B809B8CA}"/>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6803" name="Notes Placeholder 2">
            <a:extLst>
              <a:ext uri="{FF2B5EF4-FFF2-40B4-BE49-F238E27FC236}">
                <a16:creationId xmlns:a16="http://schemas.microsoft.com/office/drawing/2014/main" id="{17C1F8D3-63B8-45B4-B81F-EED239150C97}"/>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6804" name="Slide Number Placeholder 3">
            <a:extLst>
              <a:ext uri="{FF2B5EF4-FFF2-40B4-BE49-F238E27FC236}">
                <a16:creationId xmlns:a16="http://schemas.microsoft.com/office/drawing/2014/main" id="{59AA9A22-9FF6-475C-9089-8C0869B9CC2F}"/>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5D44F5D-5CB5-47D5-91CF-D64BDA542175}" type="slidenum">
              <a:rPr lang="en-US" altLang="en-US"/>
              <a:pPr/>
              <a:t>39</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1BDF85ED-6373-43D7-8A61-85CB305CC8B4}"/>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8851" name="Notes Placeholder 2">
            <a:extLst>
              <a:ext uri="{FF2B5EF4-FFF2-40B4-BE49-F238E27FC236}">
                <a16:creationId xmlns:a16="http://schemas.microsoft.com/office/drawing/2014/main" id="{D68B407D-BDB9-4EB0-A507-711D9E466AF4}"/>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2" name="Slide Number Placeholder 3">
            <a:extLst>
              <a:ext uri="{FF2B5EF4-FFF2-40B4-BE49-F238E27FC236}">
                <a16:creationId xmlns:a16="http://schemas.microsoft.com/office/drawing/2014/main" id="{1DB4E117-CFBF-4893-94EE-4CAEADC6E5F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9ECAFF4-8BC1-4F43-B44A-501B507E9ABA}" type="slidenum">
              <a:rPr lang="en-US" altLang="en-US"/>
              <a:pPr/>
              <a:t>40</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A895DA3E-CFB4-46F4-A010-A5831DC930D9}"/>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0899" name="Notes Placeholder 2">
            <a:extLst>
              <a:ext uri="{FF2B5EF4-FFF2-40B4-BE49-F238E27FC236}">
                <a16:creationId xmlns:a16="http://schemas.microsoft.com/office/drawing/2014/main" id="{582FDB71-54DA-48EA-AA81-02494DFC67B7}"/>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900" name="Slide Number Placeholder 3">
            <a:extLst>
              <a:ext uri="{FF2B5EF4-FFF2-40B4-BE49-F238E27FC236}">
                <a16:creationId xmlns:a16="http://schemas.microsoft.com/office/drawing/2014/main" id="{0D6B95AB-7AEC-4CB2-8527-38A973F6DD68}"/>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527252B-6121-403A-91BB-A020A8979901}" type="slidenum">
              <a:rPr lang="en-US" altLang="en-US"/>
              <a:pPr/>
              <a:t>41</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787F71B-8B06-4104-BACB-63048CF638C6}"/>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2947" name="Notes Placeholder 2">
            <a:extLst>
              <a:ext uri="{FF2B5EF4-FFF2-40B4-BE49-F238E27FC236}">
                <a16:creationId xmlns:a16="http://schemas.microsoft.com/office/drawing/2014/main" id="{0907FAEF-2D43-4EF0-B355-C8FCE5490AF9}"/>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8" name="Slide Number Placeholder 3">
            <a:extLst>
              <a:ext uri="{FF2B5EF4-FFF2-40B4-BE49-F238E27FC236}">
                <a16:creationId xmlns:a16="http://schemas.microsoft.com/office/drawing/2014/main" id="{7CDD28F3-A3D1-433E-BB41-63BD602F1A36}"/>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3218EB1-61E3-42C6-87DE-D631C471E100}" type="slidenum">
              <a:rPr lang="en-US" altLang="en-US"/>
              <a:pPr/>
              <a:t>42</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D7EA9106-49A4-4109-8BBA-00E2D869057B}"/>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4995" name="Notes Placeholder 2">
            <a:extLst>
              <a:ext uri="{FF2B5EF4-FFF2-40B4-BE49-F238E27FC236}">
                <a16:creationId xmlns:a16="http://schemas.microsoft.com/office/drawing/2014/main" id="{58DEA4F4-7EDE-4ACB-A5A8-22725130274E}"/>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4996" name="Slide Number Placeholder 3">
            <a:extLst>
              <a:ext uri="{FF2B5EF4-FFF2-40B4-BE49-F238E27FC236}">
                <a16:creationId xmlns:a16="http://schemas.microsoft.com/office/drawing/2014/main" id="{687A8545-7426-4F18-AD26-B6AE3596B995}"/>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88564C7-48D4-44D2-944A-27830D168A69}" type="slidenum">
              <a:rPr lang="en-US" altLang="en-US"/>
              <a:pPr/>
              <a:t>43</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F33AB1F8-5C34-4861-B3DA-A785E7C7FB4D}"/>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7043" name="Notes Placeholder 2">
            <a:extLst>
              <a:ext uri="{FF2B5EF4-FFF2-40B4-BE49-F238E27FC236}">
                <a16:creationId xmlns:a16="http://schemas.microsoft.com/office/drawing/2014/main" id="{0282354E-7EFE-4F43-A785-9A4F9EF31A2F}"/>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7044" name="Slide Number Placeholder 3">
            <a:extLst>
              <a:ext uri="{FF2B5EF4-FFF2-40B4-BE49-F238E27FC236}">
                <a16:creationId xmlns:a16="http://schemas.microsoft.com/office/drawing/2014/main" id="{1019946D-BB54-42BB-9D7F-826224433436}"/>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F671FCD-BB20-4EDF-A05D-9AF7545760EC}" type="slidenum">
              <a:rPr lang="en-US" altLang="en-US"/>
              <a:pPr/>
              <a:t>44</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ACF0871F-3824-4263-A1A3-EBEF4358E143}"/>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9091" name="Notes Placeholder 2">
            <a:extLst>
              <a:ext uri="{FF2B5EF4-FFF2-40B4-BE49-F238E27FC236}">
                <a16:creationId xmlns:a16="http://schemas.microsoft.com/office/drawing/2014/main" id="{B0897354-6FD0-4774-BFCA-32224B79A364}"/>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9092" name="Slide Number Placeholder 3">
            <a:extLst>
              <a:ext uri="{FF2B5EF4-FFF2-40B4-BE49-F238E27FC236}">
                <a16:creationId xmlns:a16="http://schemas.microsoft.com/office/drawing/2014/main" id="{19F401A5-992D-4979-89D2-F3DC817C5F8A}"/>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ED23140-5DCF-4F31-B9B2-460EF2614F10}" type="slidenum">
              <a:rPr lang="en-US" altLang="en-US"/>
              <a:pPr/>
              <a:t>45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9AA27EB-F873-4FD3-972F-8C7BC64E9533}"/>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315" name="Notes Placeholder 2">
            <a:extLst>
              <a:ext uri="{FF2B5EF4-FFF2-40B4-BE49-F238E27FC236}">
                <a16:creationId xmlns:a16="http://schemas.microsoft.com/office/drawing/2014/main" id="{73779DCE-1753-41FC-B01D-45800D23ECB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C6318B72-A9D8-4714-9436-A56D7CD6A211}"/>
              </a:ext>
            </a:extLst>
          </p:cNvPr>
          <p:cNvSpPr>
            <a:spLocks noGrp="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902E892-ACD1-469B-A556-D2F7E98CD8ED}" type="slidenum">
              <a:rPr lang="en-US" altLang="en-US"/>
              <a:pPr/>
              <a:t>6</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C2CB921E-01A5-49ED-909E-C6CD113E1266}"/>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1139" name="Notes Placeholder 2">
            <a:extLst>
              <a:ext uri="{FF2B5EF4-FFF2-40B4-BE49-F238E27FC236}">
                <a16:creationId xmlns:a16="http://schemas.microsoft.com/office/drawing/2014/main" id="{7799458F-BD45-46A7-83AC-4770B00BB417}"/>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40" name="Slide Number Placeholder 3">
            <a:extLst>
              <a:ext uri="{FF2B5EF4-FFF2-40B4-BE49-F238E27FC236}">
                <a16:creationId xmlns:a16="http://schemas.microsoft.com/office/drawing/2014/main" id="{D71503CF-60F3-4924-9C96-0DEBA952BB8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34995C4-32EA-46A4-9390-1378913F344B}" type="slidenum">
              <a:rPr lang="en-US" altLang="en-US"/>
              <a:pPr/>
              <a:t>46</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BE4C29C3-363F-46A3-82AA-9DD6EBBB2D38}"/>
              </a:ext>
            </a:extLst>
          </p:cNvPr>
          <p:cNvSpPr>
            <a:spLocks noGrp="1" noRot="1" noChangeAspect="1" noChangeArrowheads="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3187" name="Notes Placeholder 2">
            <a:extLst>
              <a:ext uri="{FF2B5EF4-FFF2-40B4-BE49-F238E27FC236}">
                <a16:creationId xmlns:a16="http://schemas.microsoft.com/office/drawing/2014/main" id="{86F73390-410D-44A3-8F80-7E956E7B8206}"/>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a:extLst>
              <a:ext uri="{FF2B5EF4-FFF2-40B4-BE49-F238E27FC236}">
                <a16:creationId xmlns:a16="http://schemas.microsoft.com/office/drawing/2014/main" id="{7AB959A2-E897-44FF-BDA6-5B588437E421}"/>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7FC2775-C7DC-4658-BD60-C2EF45D2975E}" type="slidenum">
              <a:rPr lang="en-US" altLang="en-US"/>
              <a:pPr/>
              <a:t>47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45F304A-29E2-4968-A654-A53236AFA16C}"/>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5363" name="Notes Placeholder 2">
            <a:extLst>
              <a:ext uri="{FF2B5EF4-FFF2-40B4-BE49-F238E27FC236}">
                <a16:creationId xmlns:a16="http://schemas.microsoft.com/office/drawing/2014/main" id="{F352A2A0-8A54-42E9-8124-18524DC99C8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64" name="Slide Number Placeholder 3">
            <a:extLst>
              <a:ext uri="{FF2B5EF4-FFF2-40B4-BE49-F238E27FC236}">
                <a16:creationId xmlns:a16="http://schemas.microsoft.com/office/drawing/2014/main" id="{67515046-2143-4096-93CC-85EA9757F27C}"/>
              </a:ext>
            </a:extLst>
          </p:cNvPr>
          <p:cNvSpPr>
            <a:spLocks noGrp="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1F40C57-FBA7-472C-AC2B-8FE5B5B7BCAC}" type="slidenum">
              <a:rPr lang="en-US" altLang="en-US"/>
              <a:pPr/>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68AF490-F8EC-4E3F-941C-61F3C26226B3}"/>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7411" name="Notes Placeholder 2">
            <a:extLst>
              <a:ext uri="{FF2B5EF4-FFF2-40B4-BE49-F238E27FC236}">
                <a16:creationId xmlns:a16="http://schemas.microsoft.com/office/drawing/2014/main" id="{A304D466-EE2E-4209-8C58-3FC29D2965E0}"/>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12" name="Slide Number Placeholder 3">
            <a:extLst>
              <a:ext uri="{FF2B5EF4-FFF2-40B4-BE49-F238E27FC236}">
                <a16:creationId xmlns:a16="http://schemas.microsoft.com/office/drawing/2014/main" id="{E74441DC-DF32-4F15-B639-6BE2356F0E69}"/>
              </a:ext>
            </a:extLst>
          </p:cNvPr>
          <p:cNvSpPr>
            <a:spLocks noGrp="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FD9D8C4-D087-4E2A-8A9F-942D7C0BED84}" type="slidenum">
              <a:rPr lang="en-US" altLang="en-US"/>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C1A65CE-33D5-4337-B69B-B4A7952B7406}"/>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483" name="Notes Placeholder 2">
            <a:extLst>
              <a:ext uri="{FF2B5EF4-FFF2-40B4-BE49-F238E27FC236}">
                <a16:creationId xmlns:a16="http://schemas.microsoft.com/office/drawing/2014/main" id="{BE997B3C-C35D-438C-840A-1E71C387807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F6F77AF-0D00-4F6E-BCB4-2F48330C4A10}"/>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3CDA2248-ADF6-4137-BC5A-C6755F5DD3AD}" type="slidenum">
              <a:rPr lang="en-US" altLang="en-US" sz="1300">
                <a:solidFill>
                  <a:srgbClr val="000000"/>
                </a:solidFill>
              </a:rPr>
              <a:pPr algn="r" eaLnBrk="1" hangingPunct="1"/>
              <a:t>10</a:t>
            </a:fld>
            <a:endParaRPr lang="en-US" altLang="en-US" sz="13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9FC7468-A0CF-4435-AB1B-4F04348E15B9}"/>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2531" name="Notes Placeholder 2">
            <a:extLst>
              <a:ext uri="{FF2B5EF4-FFF2-40B4-BE49-F238E27FC236}">
                <a16:creationId xmlns:a16="http://schemas.microsoft.com/office/drawing/2014/main" id="{6CC21724-6162-41FC-BBF7-F4909FC31C36}"/>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a:extLst>
              <a:ext uri="{FF2B5EF4-FFF2-40B4-BE49-F238E27FC236}">
                <a16:creationId xmlns:a16="http://schemas.microsoft.com/office/drawing/2014/main" id="{E579C04A-73FD-41B9-BE4F-F1B040A0FD75}"/>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257268DC-C8DE-4384-A4A4-CAD3A8E003A1}" type="slidenum">
              <a:rPr lang="en-US" altLang="en-US" sz="1300">
                <a:solidFill>
                  <a:srgbClr val="000000"/>
                </a:solidFill>
              </a:rPr>
              <a:pPr algn="r" eaLnBrk="1" hangingPunct="1"/>
              <a:t>11</a:t>
            </a:fld>
            <a:endParaRPr lang="en-US" altLang="en-US" sz="13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E7BC824B-DA27-4F32-A27A-C0DD72FA1F5B}"/>
              </a:ext>
            </a:extLst>
          </p:cNvPr>
          <p:cNvSpPr>
            <a:spLocks noGrp="1" noRot="1" noChangeAspect="1"/>
          </p:cNvSpPr>
          <p:nvPr>
            <p:ph type="sldImg"/>
          </p:nvPr>
        </p:nvSpPr>
        <p:spPr bwMode="auto">
          <a:xfrm>
            <a:off x="685800" y="1143000"/>
            <a:ext cx="54864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4579" name="Notes Placeholder 2">
            <a:extLst>
              <a:ext uri="{FF2B5EF4-FFF2-40B4-BE49-F238E27FC236}">
                <a16:creationId xmlns:a16="http://schemas.microsoft.com/office/drawing/2014/main" id="{00ADBA36-48F2-4136-B3FB-F6F8D980DC2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580" name="Slide Number Placeholder 3">
            <a:extLst>
              <a:ext uri="{FF2B5EF4-FFF2-40B4-BE49-F238E27FC236}">
                <a16:creationId xmlns:a16="http://schemas.microsoft.com/office/drawing/2014/main" id="{30C959BD-CC88-4CD0-A4E9-4DA6E326A085}"/>
              </a:ext>
            </a:extLst>
          </p:cNvPr>
          <p:cNvSpPr>
            <a:spLocks noGrp="1" noChangeArrowheads="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9F2A3DE5-D169-4E87-B51C-737A5F47E66A}" type="slidenum">
              <a:rPr lang="en-US" altLang="en-US" sz="1300">
                <a:solidFill>
                  <a:srgbClr val="000000"/>
                </a:solidFill>
              </a:rPr>
              <a:pPr algn="r" eaLnBrk="1" hangingPunct="1"/>
              <a:t>12</a:t>
            </a:fld>
            <a:endParaRPr lang="en-US" altLang="en-US" sz="13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9BA1-F7B0-4009-B952-6EDDE2AB9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71828F-C5C3-4061-89E2-14C9419E8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FA361D-9419-4C66-B639-07D0AAA0BF16}"/>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5" name="Footer Placeholder 4">
            <a:extLst>
              <a:ext uri="{FF2B5EF4-FFF2-40B4-BE49-F238E27FC236}">
                <a16:creationId xmlns:a16="http://schemas.microsoft.com/office/drawing/2014/main" id="{7AD461EE-4993-4E2E-B92E-11F22661A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8B73F-6CE5-4A8A-8441-480395756AA3}"/>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23835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39EA-0C42-4473-A766-8F7F80457E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70EC2D-8BA9-4F9E-8F67-F623D17B39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4A82-6636-4A61-B4C5-44A460543C72}"/>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5" name="Footer Placeholder 4">
            <a:extLst>
              <a:ext uri="{FF2B5EF4-FFF2-40B4-BE49-F238E27FC236}">
                <a16:creationId xmlns:a16="http://schemas.microsoft.com/office/drawing/2014/main" id="{BFD55864-8343-4135-A7D7-9EAFA2D5C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93E97-09BC-4485-B92D-5E0E25F0E0DA}"/>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420085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DD825-C1C7-4B3B-BAF3-FD247F547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D9D631-2216-4D01-8AF2-C7463D098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835BE-30EC-4322-A8E4-2DE7BC92FB37}"/>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5" name="Footer Placeholder 4">
            <a:extLst>
              <a:ext uri="{FF2B5EF4-FFF2-40B4-BE49-F238E27FC236}">
                <a16:creationId xmlns:a16="http://schemas.microsoft.com/office/drawing/2014/main" id="{8CC4C336-3880-48F4-9BC1-3E6B1976B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ED90F-B89A-40DD-8D65-8D4B5119DE91}"/>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926465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2CD074A1-4F3E-4A64-BCF8-4EFD5616327C}"/>
              </a:ext>
            </a:extLst>
          </p:cNvPr>
          <p:cNvSpPr>
            <a:spLocks noGrp="1"/>
          </p:cNvSpPr>
          <p:nvPr>
            <p:ph type="ftr" sz="quarter" idx="10"/>
          </p:nvPr>
        </p:nvSpPr>
        <p:spPr/>
        <p:txBody>
          <a:bodyPr/>
          <a:lstStyle>
            <a:lvl1pPr>
              <a:defRPr/>
            </a:lvl1pPr>
          </a:lstStyle>
          <a:p>
            <a:pPr>
              <a:defRPr/>
            </a:pPr>
            <a:endParaRPr lang="en-US" altLang="en-US"/>
          </a:p>
        </p:txBody>
      </p:sp>
      <p:sp>
        <p:nvSpPr>
          <p:cNvPr id="5" name="Holder 5">
            <a:extLst>
              <a:ext uri="{FF2B5EF4-FFF2-40B4-BE49-F238E27FC236}">
                <a16:creationId xmlns:a16="http://schemas.microsoft.com/office/drawing/2014/main" id="{098DCAA1-64EF-4151-A88A-0C2798AE0F78}"/>
              </a:ext>
            </a:extLst>
          </p:cNvPr>
          <p:cNvSpPr>
            <a:spLocks noGrp="1"/>
          </p:cNvSpPr>
          <p:nvPr>
            <p:ph type="dt" sz="half" idx="11"/>
          </p:nvPr>
        </p:nvSpPr>
        <p:spPr/>
        <p:txBody>
          <a:bodyPr/>
          <a:lstStyle>
            <a:lvl1pPr>
              <a:defRPr/>
            </a:lvl1pPr>
          </a:lstStyle>
          <a:p>
            <a:pPr>
              <a:defRPr/>
            </a:pPr>
            <a:fld id="{557F1BA1-1C8D-4654-AEA9-583B92EECFE9}" type="datetimeFigureOut">
              <a:rPr lang="en-US" altLang="en-US"/>
              <a:pPr>
                <a:defRPr/>
              </a:pPr>
              <a:t>10/15/2020</a:t>
            </a:fld>
            <a:endParaRPr lang="en-US" altLang="en-US"/>
          </a:p>
        </p:txBody>
      </p:sp>
      <p:sp>
        <p:nvSpPr>
          <p:cNvPr id="6" name="Holder 6">
            <a:extLst>
              <a:ext uri="{FF2B5EF4-FFF2-40B4-BE49-F238E27FC236}">
                <a16:creationId xmlns:a16="http://schemas.microsoft.com/office/drawing/2014/main" id="{BB51B371-FA46-4E36-AFFC-23AC72D56DAF}"/>
              </a:ext>
            </a:extLst>
          </p:cNvPr>
          <p:cNvSpPr>
            <a:spLocks noGrp="1"/>
          </p:cNvSpPr>
          <p:nvPr>
            <p:ph type="sldNum" sz="quarter" idx="12"/>
          </p:nvPr>
        </p:nvSpPr>
        <p:spPr/>
        <p:txBody>
          <a:bodyPr/>
          <a:lstStyle>
            <a:lvl1pPr>
              <a:defRPr/>
            </a:lvl1pPr>
          </a:lstStyle>
          <a:p>
            <a:pPr>
              <a:defRPr/>
            </a:pPr>
            <a:fld id="{675C5BA1-E1A5-4937-B930-C44027DD4872}" type="slidenum">
              <a:rPr lang="en-US" altLang="en-US"/>
              <a:pPr>
                <a:defRPr/>
              </a:pPr>
              <a:t>‹#›</a:t>
            </a:fld>
            <a:endParaRPr lang="en-US" altLang="en-US"/>
          </a:p>
        </p:txBody>
      </p:sp>
    </p:spTree>
    <p:extLst>
      <p:ext uri="{BB962C8B-B14F-4D97-AF65-F5344CB8AC3E}">
        <p14:creationId xmlns:p14="http://schemas.microsoft.com/office/powerpoint/2010/main" val="17149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5C3A-973B-4C52-A6C2-AE4159E6A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4D76A6-743A-4CF1-A8EC-430E3C26D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E2F70-8BBF-475E-9BA0-3BDA453E6DAE}"/>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5" name="Footer Placeholder 4">
            <a:extLst>
              <a:ext uri="{FF2B5EF4-FFF2-40B4-BE49-F238E27FC236}">
                <a16:creationId xmlns:a16="http://schemas.microsoft.com/office/drawing/2014/main" id="{54D73496-AC6A-4BA2-8A28-9CAF2C4CF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3660C-9750-4156-8868-B3BFD4D66129}"/>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53485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32E4-2399-4A76-986D-EC680357B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E5F3E1-77E1-4D1F-B93C-4D70E25036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950E4-5FC6-4AAA-93C4-D7FC94F984AA}"/>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5" name="Footer Placeholder 4">
            <a:extLst>
              <a:ext uri="{FF2B5EF4-FFF2-40B4-BE49-F238E27FC236}">
                <a16:creationId xmlns:a16="http://schemas.microsoft.com/office/drawing/2014/main" id="{4AD79403-7ACD-4C70-870D-8F21E266A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2C74A-40BE-4106-941B-4C30C2AFFF8D}"/>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73664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7276-87B7-4168-A1D8-887529C92A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8870F-BDD7-4CD9-ACA5-5F2AE5D8C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EDF902-81C1-49A9-BFF6-59EABDDA0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005C-F2A1-4D78-8533-681C3E2A6A87}"/>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6" name="Footer Placeholder 5">
            <a:extLst>
              <a:ext uri="{FF2B5EF4-FFF2-40B4-BE49-F238E27FC236}">
                <a16:creationId xmlns:a16="http://schemas.microsoft.com/office/drawing/2014/main" id="{4050E09A-FF8F-4106-96F0-B2F089489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1045E-3F78-4379-A997-B8554988633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08427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46A5-E703-4009-9315-28514FB374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46A9DB-BC88-4D85-8690-AB6D42901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FD2F3-321B-44BF-8658-BA4CFCBC25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BBC20-F16E-42E8-B6B1-2BE2999C4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A4998-E989-49DE-9C78-D4FD06C0DE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056EA6-97B9-418C-973C-FA52727AE29F}"/>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8" name="Footer Placeholder 7">
            <a:extLst>
              <a:ext uri="{FF2B5EF4-FFF2-40B4-BE49-F238E27FC236}">
                <a16:creationId xmlns:a16="http://schemas.microsoft.com/office/drawing/2014/main" id="{A3D56E7E-A4E7-487B-A707-F53B55CFA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A797E8-14EC-444B-9DA7-BAAACABDE96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213136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B808-6DD0-4E92-9CFF-C2F59434A7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487E90-FCAE-41DC-81A1-00046E61E7EF}"/>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4" name="Footer Placeholder 3">
            <a:extLst>
              <a:ext uri="{FF2B5EF4-FFF2-40B4-BE49-F238E27FC236}">
                <a16:creationId xmlns:a16="http://schemas.microsoft.com/office/drawing/2014/main" id="{2F268452-BCF8-4A4E-8537-773147F87C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FA3DE8-8BE8-420A-9D1C-72971E165FB1}"/>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352625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03AFD-FEC0-4A68-9C09-8FCB2283AC6F}"/>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3" name="Footer Placeholder 2">
            <a:extLst>
              <a:ext uri="{FF2B5EF4-FFF2-40B4-BE49-F238E27FC236}">
                <a16:creationId xmlns:a16="http://schemas.microsoft.com/office/drawing/2014/main" id="{2DF1318A-DAFD-4780-9684-E4D573787F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DAEDF6-230E-48BD-805B-49EB8A737682}"/>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055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7151-94B4-40B2-9765-4C1689625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D5B4A3-13E5-45EB-81E4-6A81F9578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3FE8C1-D3F7-4E04-9914-E214087D2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CF5C6-5C19-4D44-A053-FA9A30A48265}"/>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6" name="Footer Placeholder 5">
            <a:extLst>
              <a:ext uri="{FF2B5EF4-FFF2-40B4-BE49-F238E27FC236}">
                <a16:creationId xmlns:a16="http://schemas.microsoft.com/office/drawing/2014/main" id="{8ED2800D-8810-437B-943A-A6856C540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09C1F2-8489-442E-8700-464A7B099699}"/>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352461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FC9A-8059-4B19-B49D-3F51AEBEF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D2D208-FF93-4157-8938-83DE8B916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54FF7-6D50-46AA-BF93-62854C976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89E9B-AEFD-4DDD-8503-445F29246997}"/>
              </a:ext>
            </a:extLst>
          </p:cNvPr>
          <p:cNvSpPr>
            <a:spLocks noGrp="1"/>
          </p:cNvSpPr>
          <p:nvPr>
            <p:ph type="dt" sz="half" idx="10"/>
          </p:nvPr>
        </p:nvSpPr>
        <p:spPr/>
        <p:txBody>
          <a:bodyPr/>
          <a:lstStyle/>
          <a:p>
            <a:fld id="{663CD59C-C75B-4F3A-972D-868441521B92}" type="datetimeFigureOut">
              <a:rPr lang="en-IN" smtClean="0"/>
              <a:t>15-10-2020</a:t>
            </a:fld>
            <a:endParaRPr lang="en-IN"/>
          </a:p>
        </p:txBody>
      </p:sp>
      <p:sp>
        <p:nvSpPr>
          <p:cNvPr id="6" name="Footer Placeholder 5">
            <a:extLst>
              <a:ext uri="{FF2B5EF4-FFF2-40B4-BE49-F238E27FC236}">
                <a16:creationId xmlns:a16="http://schemas.microsoft.com/office/drawing/2014/main" id="{8A29BFAC-47C8-42CB-93F9-9EC76A1B7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A77AE-1776-4C59-9E60-50F7C07D2E34}"/>
              </a:ext>
            </a:extLst>
          </p:cNvPr>
          <p:cNvSpPr>
            <a:spLocks noGrp="1"/>
          </p:cNvSpPr>
          <p:nvPr>
            <p:ph type="sldNum" sz="quarter" idx="12"/>
          </p:nvPr>
        </p:nvSpPr>
        <p:spPr/>
        <p:txBody>
          <a:bodyPr/>
          <a:lstStyle/>
          <a:p>
            <a:fld id="{02288587-0347-4749-8270-05BFEB2D5320}" type="slidenum">
              <a:rPr lang="en-IN" smtClean="0"/>
              <a:t>‹#›</a:t>
            </a:fld>
            <a:endParaRPr lang="en-IN"/>
          </a:p>
        </p:txBody>
      </p:sp>
    </p:spTree>
    <p:extLst>
      <p:ext uri="{BB962C8B-B14F-4D97-AF65-F5344CB8AC3E}">
        <p14:creationId xmlns:p14="http://schemas.microsoft.com/office/powerpoint/2010/main" val="117182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D839E-51FD-41C7-8C87-56B50879D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D8F11-4BBD-484F-96AC-2ACE1B0E2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B06D6-1002-4A5A-871B-BCEBAA318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CD59C-C75B-4F3A-972D-868441521B92}" type="datetimeFigureOut">
              <a:rPr lang="en-IN" smtClean="0"/>
              <a:t>15-10-2020</a:t>
            </a:fld>
            <a:endParaRPr lang="en-IN"/>
          </a:p>
        </p:txBody>
      </p:sp>
      <p:sp>
        <p:nvSpPr>
          <p:cNvPr id="5" name="Footer Placeholder 4">
            <a:extLst>
              <a:ext uri="{FF2B5EF4-FFF2-40B4-BE49-F238E27FC236}">
                <a16:creationId xmlns:a16="http://schemas.microsoft.com/office/drawing/2014/main" id="{1294EACA-C1B2-4E2C-B9D1-F6AD47A73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039579-C09E-4C37-A906-81EB7A2CC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88587-0347-4749-8270-05BFEB2D5320}" type="slidenum">
              <a:rPr lang="en-IN" smtClean="0"/>
              <a:t>‹#›</a:t>
            </a:fld>
            <a:endParaRPr lang="en-IN"/>
          </a:p>
        </p:txBody>
      </p:sp>
      <p:pic>
        <p:nvPicPr>
          <p:cNvPr id="1026" name="Picture 2" descr="Indian Institute of Information Technology, Sri City - Wikipedia">
            <a:extLst>
              <a:ext uri="{FF2B5EF4-FFF2-40B4-BE49-F238E27FC236}">
                <a16:creationId xmlns:a16="http://schemas.microsoft.com/office/drawing/2014/main" id="{50864665-9604-426B-8FD3-668EDD9A383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377617" y="72200"/>
            <a:ext cx="745375" cy="78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rawing&#10;&#10;Description automatically generated">
            <a:extLst>
              <a:ext uri="{FF2B5EF4-FFF2-40B4-BE49-F238E27FC236}">
                <a16:creationId xmlns:a16="http://schemas.microsoft.com/office/drawing/2014/main" id="{0E2A782F-5123-4108-8A60-162BE67E855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9008" y="72200"/>
            <a:ext cx="935067" cy="344681"/>
          </a:xfrm>
          <a:prstGeom prst="rect">
            <a:avLst/>
          </a:prstGeom>
        </p:spPr>
      </p:pic>
    </p:spTree>
    <p:extLst>
      <p:ext uri="{BB962C8B-B14F-4D97-AF65-F5344CB8AC3E}">
        <p14:creationId xmlns:p14="http://schemas.microsoft.com/office/powerpoint/2010/main" val="177352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99A8B02-2384-4DC0-817D-32BF853E3B70}"/>
              </a:ext>
            </a:extLst>
          </p:cNvPr>
          <p:cNvSpPr>
            <a:spLocks noGrp="1"/>
          </p:cNvSpPr>
          <p:nvPr>
            <p:ph type="ctrTitle"/>
          </p:nvPr>
        </p:nvSpPr>
        <p:spPr>
          <a:xfrm>
            <a:off x="1044575" y="1139825"/>
            <a:ext cx="9859963" cy="2387600"/>
          </a:xfrm>
        </p:spPr>
        <p:txBody>
          <a:bodyPr/>
          <a:lstStyle/>
          <a:p>
            <a:r>
              <a:rPr lang="en-US" altLang="en-US">
                <a:solidFill>
                  <a:srgbClr val="0070C0"/>
                </a:solidFill>
              </a:rPr>
              <a:t>Cloud Security</a:t>
            </a:r>
          </a:p>
        </p:txBody>
      </p:sp>
      <p:sp>
        <p:nvSpPr>
          <p:cNvPr id="5" name="Rectangle 4">
            <a:extLst>
              <a:ext uri="{FF2B5EF4-FFF2-40B4-BE49-F238E27FC236}">
                <a16:creationId xmlns:a16="http://schemas.microsoft.com/office/drawing/2014/main" id="{9FF43F10-ABBE-47B6-B0FB-E78814C74643}"/>
              </a:ext>
            </a:extLst>
          </p:cNvPr>
          <p:cNvSpPr/>
          <p:nvPr/>
        </p:nvSpPr>
        <p:spPr>
          <a:xfrm>
            <a:off x="4852988" y="3463925"/>
            <a:ext cx="2486025" cy="369888"/>
          </a:xfrm>
          <a:prstGeom prst="rect">
            <a:avLst/>
          </a:prstGeom>
        </p:spPr>
        <p:txBody>
          <a:bodyPr wrap="none">
            <a:spAutoFit/>
          </a:bodyPr>
          <a:lstStyle/>
          <a:p>
            <a:pPr marL="12700" eaLnBrk="1" fontAlgn="auto" hangingPunct="1">
              <a:spcBef>
                <a:spcPts val="0"/>
              </a:spcBef>
              <a:spcAft>
                <a:spcPts val="0"/>
              </a:spcAft>
              <a:defRPr/>
            </a:pPr>
            <a:r>
              <a:rPr lang="en-IN" dirty="0">
                <a:latin typeface="Calibri"/>
                <a:cs typeface="Calibri"/>
              </a:rPr>
              <a:t>I</a:t>
            </a:r>
            <a:r>
              <a:rPr lang="en-IN" spc="-35" dirty="0">
                <a:latin typeface="Calibri"/>
                <a:cs typeface="Calibri"/>
              </a:rPr>
              <a:t>n</a:t>
            </a:r>
            <a:r>
              <a:rPr lang="en-IN" dirty="0">
                <a:latin typeface="Calibri"/>
                <a:cs typeface="Calibri"/>
              </a:rPr>
              <a:t>t</a:t>
            </a:r>
            <a:r>
              <a:rPr lang="en-IN" spc="-60" dirty="0">
                <a:latin typeface="Calibri"/>
                <a:cs typeface="Calibri"/>
              </a:rPr>
              <a:t>r</a:t>
            </a:r>
            <a:r>
              <a:rPr lang="en-IN" spc="-5" dirty="0">
                <a:latin typeface="Calibri"/>
                <a:cs typeface="Calibri"/>
              </a:rPr>
              <a:t>oduc</a:t>
            </a:r>
            <a:r>
              <a:rPr lang="en-IN" spc="-10" dirty="0">
                <a:latin typeface="Calibri"/>
                <a:cs typeface="Calibri"/>
              </a:rPr>
              <a:t>t</a:t>
            </a:r>
            <a:r>
              <a:rPr lang="en-IN" dirty="0">
                <a:latin typeface="Calibri"/>
                <a:cs typeface="Calibri"/>
              </a:rPr>
              <a:t>i</a:t>
            </a:r>
            <a:r>
              <a:rPr lang="en-IN" spc="-5" dirty="0">
                <a:latin typeface="Calibri"/>
                <a:cs typeface="Calibri"/>
              </a:rPr>
              <a:t>o</a:t>
            </a:r>
            <a:r>
              <a:rPr lang="en-IN" dirty="0">
                <a:latin typeface="Calibri"/>
                <a:cs typeface="Calibri"/>
              </a:rPr>
              <a:t>n</a:t>
            </a:r>
            <a:r>
              <a:rPr lang="en-IN" spc="-55" dirty="0">
                <a:latin typeface="Times New Roman"/>
                <a:cs typeface="Times New Roman"/>
              </a:rPr>
              <a:t> </a:t>
            </a:r>
            <a:r>
              <a:rPr lang="en-IN" dirty="0">
                <a:latin typeface="Calibri"/>
                <a:cs typeface="Calibri"/>
              </a:rPr>
              <a:t>&amp;</a:t>
            </a:r>
            <a:r>
              <a:rPr lang="en-IN" spc="-80" dirty="0">
                <a:latin typeface="Times New Roman"/>
                <a:cs typeface="Times New Roman"/>
              </a:rPr>
              <a:t> </a:t>
            </a:r>
            <a:r>
              <a:rPr lang="en-IN" spc="-5" dirty="0">
                <a:latin typeface="Calibri"/>
                <a:cs typeface="Calibri"/>
              </a:rPr>
              <a:t>O</a:t>
            </a:r>
            <a:r>
              <a:rPr lang="en-IN" spc="-30" dirty="0">
                <a:latin typeface="Calibri"/>
                <a:cs typeface="Calibri"/>
              </a:rPr>
              <a:t>v</a:t>
            </a:r>
            <a:r>
              <a:rPr lang="en-IN" dirty="0">
                <a:latin typeface="Calibri"/>
                <a:cs typeface="Calibri"/>
              </a:rPr>
              <a:t>e</a:t>
            </a:r>
            <a:r>
              <a:rPr lang="en-IN" spc="15" dirty="0">
                <a:latin typeface="Calibri"/>
                <a:cs typeface="Calibri"/>
              </a:rPr>
              <a:t>r</a:t>
            </a:r>
            <a:r>
              <a:rPr lang="en-IN" dirty="0">
                <a:latin typeface="Calibri"/>
                <a:cs typeface="Calibri"/>
              </a:rPr>
              <a:t>vi</a:t>
            </a:r>
            <a:r>
              <a:rPr lang="en-IN" spc="-15" dirty="0">
                <a:latin typeface="Calibri"/>
                <a:cs typeface="Calibri"/>
              </a:rPr>
              <a:t>e</a:t>
            </a:r>
            <a:r>
              <a:rPr lang="en-IN" dirty="0">
                <a:latin typeface="Calibri"/>
                <a:cs typeface="Calibri"/>
              </a:rPr>
              <a:t>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291EB42D-D7C7-43A6-8BF7-12B48F4CA9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6CDF023-92A9-43E9-8F0B-BF70FE13E41B}" type="slidenum">
              <a:rPr lang="en-US" altLang="en-US" sz="1000" smtClean="0">
                <a:solidFill>
                  <a:srgbClr val="FFFFFF"/>
                </a:solidFill>
              </a:rPr>
              <a:pPr/>
              <a:t>10</a:t>
            </a:fld>
            <a:endParaRPr lang="en-US" altLang="en-US" sz="1000">
              <a:solidFill>
                <a:srgbClr val="FFFFFF"/>
              </a:solidFill>
            </a:endParaRPr>
          </a:p>
        </p:txBody>
      </p:sp>
      <p:sp>
        <p:nvSpPr>
          <p:cNvPr id="10" name="Title 1">
            <a:extLst>
              <a:ext uri="{FF2B5EF4-FFF2-40B4-BE49-F238E27FC236}">
                <a16:creationId xmlns:a16="http://schemas.microsoft.com/office/drawing/2014/main" id="{81EC8D83-AD75-4AC8-A336-375132EFBB4C}"/>
              </a:ext>
            </a:extLst>
          </p:cNvPr>
          <p:cNvSpPr txBox="1">
            <a:spLocks/>
          </p:cNvSpPr>
          <p:nvPr/>
        </p:nvSpPr>
        <p:spPr>
          <a:xfrm>
            <a:off x="701675" y="534988"/>
            <a:ext cx="10058400" cy="890587"/>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CLOUD APPLICATION INFRASTRUCTURE</a:t>
            </a:r>
          </a:p>
        </p:txBody>
      </p:sp>
      <p:sp>
        <p:nvSpPr>
          <p:cNvPr id="19460" name="TextBox 21">
            <a:extLst>
              <a:ext uri="{FF2B5EF4-FFF2-40B4-BE49-F238E27FC236}">
                <a16:creationId xmlns:a16="http://schemas.microsoft.com/office/drawing/2014/main" id="{FC674A70-BAB5-47C7-91A9-169305C3393B}"/>
              </a:ext>
            </a:extLst>
          </p:cNvPr>
          <p:cNvSpPr txBox="1">
            <a:spLocks noChangeArrowheads="1"/>
          </p:cNvSpPr>
          <p:nvPr/>
        </p:nvSpPr>
        <p:spPr bwMode="auto">
          <a:xfrm>
            <a:off x="701675" y="1892300"/>
            <a:ext cx="10510838"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914400" indent="-176213">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Cloud infrastructure refers to the hardware and software components -- such as servers, storage, a network and virtualization software -- that are needed to support the computing requirements of a cloud computing model.</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The components of cloud infrastructure are usually broken down into three categories: </a:t>
            </a:r>
          </a:p>
          <a:p>
            <a:pPr lvl="1" algn="just" eaLnBrk="1" hangingPunct="1">
              <a:spcAft>
                <a:spcPts val="1200"/>
              </a:spcAft>
              <a:buFont typeface="Nyala" panose="02000504070300020003" pitchFamily="2" charset="0"/>
              <a:buChar char="―"/>
            </a:pPr>
            <a:r>
              <a:rPr lang="en-US" altLang="en-US" sz="2400">
                <a:solidFill>
                  <a:srgbClr val="000000"/>
                </a:solidFill>
                <a:latin typeface="Nyala" panose="02000504070300020003" pitchFamily="2" charset="0"/>
              </a:rPr>
              <a:t> Computing</a:t>
            </a:r>
          </a:p>
          <a:p>
            <a:pPr lvl="1" algn="just" eaLnBrk="1" hangingPunct="1">
              <a:spcAft>
                <a:spcPts val="1200"/>
              </a:spcAft>
              <a:buFont typeface="Nyala" panose="02000504070300020003" pitchFamily="2" charset="0"/>
              <a:buChar char="―"/>
            </a:pPr>
            <a:r>
              <a:rPr lang="en-US" altLang="en-US" sz="2400">
                <a:solidFill>
                  <a:srgbClr val="000000"/>
                </a:solidFill>
                <a:latin typeface="Nyala" panose="02000504070300020003" pitchFamily="2" charset="0"/>
              </a:rPr>
              <a:t> Networking</a:t>
            </a:r>
          </a:p>
          <a:p>
            <a:pPr lvl="1" algn="just" eaLnBrk="1" hangingPunct="1">
              <a:spcAft>
                <a:spcPts val="1200"/>
              </a:spcAft>
              <a:buFont typeface="Nyala" panose="02000504070300020003" pitchFamily="2" charset="0"/>
              <a:buChar char="―"/>
            </a:pPr>
            <a:r>
              <a:rPr lang="en-US" altLang="en-US" sz="2400">
                <a:solidFill>
                  <a:srgbClr val="000000"/>
                </a:solidFill>
                <a:latin typeface="Nyala" panose="02000504070300020003" pitchFamily="2" charset="0"/>
              </a:rPr>
              <a:t> Storage</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These resources need to work together in order to provide a cloud service.</a:t>
            </a:r>
          </a:p>
        </p:txBody>
      </p:sp>
      <p:sp>
        <p:nvSpPr>
          <p:cNvPr id="19461" name="TextBox 6">
            <a:extLst>
              <a:ext uri="{FF2B5EF4-FFF2-40B4-BE49-F238E27FC236}">
                <a16:creationId xmlns:a16="http://schemas.microsoft.com/office/drawing/2014/main" id="{D12F98E5-FACF-4357-A87A-63C03CFA6D40}"/>
              </a:ext>
            </a:extLst>
          </p:cNvPr>
          <p:cNvSpPr txBox="1">
            <a:spLocks noChangeArrowheads="1"/>
          </p:cNvSpPr>
          <p:nvPr/>
        </p:nvSpPr>
        <p:spPr bwMode="auto">
          <a:xfrm>
            <a:off x="11291888" y="5999163"/>
            <a:ext cx="546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1 of 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35433793-8342-4D48-ADF7-159B44A1FC9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C294776-7295-4EB3-B377-B82804FAC21B}" type="slidenum">
              <a:rPr lang="en-US" altLang="en-US" sz="1000" smtClean="0">
                <a:solidFill>
                  <a:srgbClr val="FFFFFF"/>
                </a:solidFill>
              </a:rPr>
              <a:pPr/>
              <a:t>11</a:t>
            </a:fld>
            <a:endParaRPr lang="en-US" altLang="en-US" sz="1000">
              <a:solidFill>
                <a:srgbClr val="FFFFFF"/>
              </a:solidFill>
            </a:endParaRPr>
          </a:p>
        </p:txBody>
      </p:sp>
      <p:sp>
        <p:nvSpPr>
          <p:cNvPr id="10" name="Title 1">
            <a:extLst>
              <a:ext uri="{FF2B5EF4-FFF2-40B4-BE49-F238E27FC236}">
                <a16:creationId xmlns:a16="http://schemas.microsoft.com/office/drawing/2014/main" id="{8D6B7AF3-2B60-4E41-9481-ACF575370B82}"/>
              </a:ext>
            </a:extLst>
          </p:cNvPr>
          <p:cNvSpPr txBox="1">
            <a:spLocks/>
          </p:cNvSpPr>
          <p:nvPr/>
        </p:nvSpPr>
        <p:spPr>
          <a:xfrm>
            <a:off x="685800" y="609600"/>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CLOUD APPLICATION INFRASTRUCTURE</a:t>
            </a:r>
          </a:p>
        </p:txBody>
      </p:sp>
      <p:pic>
        <p:nvPicPr>
          <p:cNvPr id="21508" name="Picture 1">
            <a:extLst>
              <a:ext uri="{FF2B5EF4-FFF2-40B4-BE49-F238E27FC236}">
                <a16:creationId xmlns:a16="http://schemas.microsoft.com/office/drawing/2014/main" id="{AF3C49F9-9FB5-463C-83B3-D177BD314D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8075" y="1568450"/>
            <a:ext cx="743585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11">
            <a:extLst>
              <a:ext uri="{FF2B5EF4-FFF2-40B4-BE49-F238E27FC236}">
                <a16:creationId xmlns:a16="http://schemas.microsoft.com/office/drawing/2014/main" id="{7FAE11AF-232C-42AA-8114-A21BCF6B44AA}"/>
              </a:ext>
            </a:extLst>
          </p:cNvPr>
          <p:cNvSpPr txBox="1">
            <a:spLocks noChangeArrowheads="1"/>
          </p:cNvSpPr>
          <p:nvPr/>
        </p:nvSpPr>
        <p:spPr bwMode="auto">
          <a:xfrm>
            <a:off x="11291888" y="5999163"/>
            <a:ext cx="546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2 of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798ACE42-5FB7-4A0D-9EB4-DD79D0140C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72A5328-9801-43B2-AFBF-BDA6E631E4D4}" type="slidenum">
              <a:rPr lang="en-US" altLang="en-US" sz="1000" smtClean="0">
                <a:solidFill>
                  <a:srgbClr val="FFFFFF"/>
                </a:solidFill>
              </a:rPr>
              <a:pPr/>
              <a:t>12</a:t>
            </a:fld>
            <a:endParaRPr lang="en-US" altLang="en-US" sz="1000">
              <a:solidFill>
                <a:srgbClr val="FFFFFF"/>
              </a:solidFill>
            </a:endParaRPr>
          </a:p>
        </p:txBody>
      </p:sp>
      <p:sp>
        <p:nvSpPr>
          <p:cNvPr id="10" name="Title 1">
            <a:extLst>
              <a:ext uri="{FF2B5EF4-FFF2-40B4-BE49-F238E27FC236}">
                <a16:creationId xmlns:a16="http://schemas.microsoft.com/office/drawing/2014/main" id="{D3AA7358-36EE-4200-99D3-9AA87B53BC51}"/>
              </a:ext>
            </a:extLst>
          </p:cNvPr>
          <p:cNvSpPr txBox="1">
            <a:spLocks/>
          </p:cNvSpPr>
          <p:nvPr/>
        </p:nvSpPr>
        <p:spPr>
          <a:xfrm>
            <a:off x="701675" y="149225"/>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CLOUD APPLICATION INFRASTRUCTURE</a:t>
            </a:r>
          </a:p>
        </p:txBody>
      </p:sp>
      <p:sp>
        <p:nvSpPr>
          <p:cNvPr id="23556" name="TextBox 21">
            <a:extLst>
              <a:ext uri="{FF2B5EF4-FFF2-40B4-BE49-F238E27FC236}">
                <a16:creationId xmlns:a16="http://schemas.microsoft.com/office/drawing/2014/main" id="{85FE7395-4EC7-4A6F-A0CC-EE1CD1C9D15A}"/>
              </a:ext>
            </a:extLst>
          </p:cNvPr>
          <p:cNvSpPr txBox="1">
            <a:spLocks noChangeArrowheads="1"/>
          </p:cNvSpPr>
          <p:nvPr/>
        </p:nvSpPr>
        <p:spPr bwMode="auto">
          <a:xfrm>
            <a:off x="701675" y="933450"/>
            <a:ext cx="1051083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b="1">
                <a:solidFill>
                  <a:srgbClr val="000000"/>
                </a:solidFill>
                <a:latin typeface="Nyala" panose="02000504070300020003" pitchFamily="2" charset="0"/>
              </a:rPr>
              <a:t>Computing: </a:t>
            </a:r>
            <a:r>
              <a:rPr lang="en-US" altLang="en-US" sz="2400">
                <a:solidFill>
                  <a:srgbClr val="000000"/>
                </a:solidFill>
                <a:latin typeface="Nyala" panose="02000504070300020003" pitchFamily="2" charset="0"/>
              </a:rPr>
              <a:t>This part of the infrastructure, provides the computing power for the cloud service and is usually provided by racks of servers powered by server chips. The servers can be tied together with virtualization software, in order to, split up the computing power for different clients or services.</a:t>
            </a:r>
          </a:p>
          <a:p>
            <a:pPr algn="just" eaLnBrk="1" hangingPunct="1">
              <a:spcAft>
                <a:spcPts val="1200"/>
              </a:spcAft>
              <a:buFont typeface="Arial" panose="020B0604020202020204" pitchFamily="34" charset="0"/>
              <a:buChar char="•"/>
            </a:pPr>
            <a:r>
              <a:rPr lang="en-US" altLang="en-US" sz="2400" b="1">
                <a:solidFill>
                  <a:srgbClr val="000000"/>
                </a:solidFill>
                <a:latin typeface="Nyala" panose="02000504070300020003" pitchFamily="2" charset="0"/>
              </a:rPr>
              <a:t>Networking: </a:t>
            </a:r>
            <a:r>
              <a:rPr lang="en-US" altLang="en-US" sz="2400">
                <a:solidFill>
                  <a:srgbClr val="000000"/>
                </a:solidFill>
                <a:latin typeface="Nyala" panose="02000504070300020003" pitchFamily="2" charset="0"/>
              </a:rPr>
              <a:t>Routers and switches are used to move the data between the computing resources, the storage systems and the outside world. These might be proprietary data-center switches or white box switches running software-defined networking (SDN) software on commodity server hardware.</a:t>
            </a:r>
          </a:p>
          <a:p>
            <a:pPr algn="just" eaLnBrk="1" hangingPunct="1">
              <a:spcAft>
                <a:spcPts val="1200"/>
              </a:spcAft>
              <a:buFont typeface="Arial" panose="020B0604020202020204" pitchFamily="34" charset="0"/>
              <a:buChar char="•"/>
            </a:pPr>
            <a:r>
              <a:rPr lang="en-US" altLang="en-US" sz="2400" b="1">
                <a:solidFill>
                  <a:srgbClr val="000000"/>
                </a:solidFill>
                <a:latin typeface="Nyala" panose="02000504070300020003" pitchFamily="2" charset="0"/>
              </a:rPr>
              <a:t>Storage: </a:t>
            </a:r>
            <a:r>
              <a:rPr lang="en-US" altLang="en-US" sz="2400">
                <a:solidFill>
                  <a:srgbClr val="000000"/>
                </a:solidFill>
                <a:latin typeface="Nyala" panose="02000504070300020003" pitchFamily="2" charset="0"/>
              </a:rPr>
              <a:t>The cloud service usually requires large amounts of storage resources, which are often pooled and separated from the server hardware in separate racks, which might use a combination hard disks and flash storage. The storage systems have their own networking gear and storage software to manage high-performance connectivity with the service.</a:t>
            </a:r>
          </a:p>
        </p:txBody>
      </p:sp>
      <p:sp>
        <p:nvSpPr>
          <p:cNvPr id="23557" name="TextBox 6">
            <a:extLst>
              <a:ext uri="{FF2B5EF4-FFF2-40B4-BE49-F238E27FC236}">
                <a16:creationId xmlns:a16="http://schemas.microsoft.com/office/drawing/2014/main" id="{3FFCB3CE-51C9-41D6-A3D6-6C0E9EB0C7D8}"/>
              </a:ext>
            </a:extLst>
          </p:cNvPr>
          <p:cNvSpPr txBox="1">
            <a:spLocks noChangeArrowheads="1"/>
          </p:cNvSpPr>
          <p:nvPr/>
        </p:nvSpPr>
        <p:spPr bwMode="auto">
          <a:xfrm>
            <a:off x="11291888" y="5999163"/>
            <a:ext cx="546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3 of 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39FC26B4-66B6-4E77-A30F-42D4A3ACEB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F59B2A4-5F7C-4379-9DF4-E474318C9434}" type="slidenum">
              <a:rPr lang="en-US" altLang="en-US" sz="1000" smtClean="0">
                <a:solidFill>
                  <a:srgbClr val="FFFFFF"/>
                </a:solidFill>
              </a:rPr>
              <a:pPr/>
              <a:t>13</a:t>
            </a:fld>
            <a:endParaRPr lang="en-US" altLang="en-US" sz="1000">
              <a:solidFill>
                <a:srgbClr val="FFFFFF"/>
              </a:solidFill>
            </a:endParaRPr>
          </a:p>
        </p:txBody>
      </p:sp>
      <p:sp>
        <p:nvSpPr>
          <p:cNvPr id="10" name="Title 1">
            <a:extLst>
              <a:ext uri="{FF2B5EF4-FFF2-40B4-BE49-F238E27FC236}">
                <a16:creationId xmlns:a16="http://schemas.microsoft.com/office/drawing/2014/main" id="{EA8B5AED-34BA-4F0D-8B6A-95F166B68BF0}"/>
              </a:ext>
            </a:extLst>
          </p:cNvPr>
          <p:cNvSpPr txBox="1">
            <a:spLocks/>
          </p:cNvSpPr>
          <p:nvPr/>
        </p:nvSpPr>
        <p:spPr>
          <a:xfrm>
            <a:off x="685800" y="523875"/>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CLOUD APPLICATION INFRASTRUCTURE</a:t>
            </a:r>
          </a:p>
        </p:txBody>
      </p:sp>
      <p:pic>
        <p:nvPicPr>
          <p:cNvPr id="25604" name="Picture 2">
            <a:extLst>
              <a:ext uri="{FF2B5EF4-FFF2-40B4-BE49-F238E27FC236}">
                <a16:creationId xmlns:a16="http://schemas.microsoft.com/office/drawing/2014/main" id="{63B34DC0-BD7A-49F8-9F67-45B1E53164B1}"/>
              </a:ext>
            </a:extLst>
          </p:cNvPr>
          <p:cNvPicPr>
            <a:picLocks noChangeAspect="1"/>
          </p:cNvPicPr>
          <p:nvPr/>
        </p:nvPicPr>
        <p:blipFill>
          <a:blip r:embed="rId3">
            <a:extLst>
              <a:ext uri="{28A0092B-C50C-407E-A947-70E740481C1C}">
                <a14:useLocalDpi xmlns:a14="http://schemas.microsoft.com/office/drawing/2010/main" val="0"/>
              </a:ext>
            </a:extLst>
          </a:blip>
          <a:srcRect r="2742"/>
          <a:stretch>
            <a:fillRect/>
          </a:stretch>
        </p:blipFill>
        <p:spPr bwMode="auto">
          <a:xfrm>
            <a:off x="2930525" y="1466850"/>
            <a:ext cx="63309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11">
            <a:extLst>
              <a:ext uri="{FF2B5EF4-FFF2-40B4-BE49-F238E27FC236}">
                <a16:creationId xmlns:a16="http://schemas.microsoft.com/office/drawing/2014/main" id="{9A23E17A-3755-4F9F-83F8-1C1C6FDB9F08}"/>
              </a:ext>
            </a:extLst>
          </p:cNvPr>
          <p:cNvSpPr txBox="1">
            <a:spLocks noChangeArrowheads="1"/>
          </p:cNvSpPr>
          <p:nvPr/>
        </p:nvSpPr>
        <p:spPr bwMode="auto">
          <a:xfrm>
            <a:off x="11291888" y="5999163"/>
            <a:ext cx="546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4 of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a:extLst>
              <a:ext uri="{FF2B5EF4-FFF2-40B4-BE49-F238E27FC236}">
                <a16:creationId xmlns:a16="http://schemas.microsoft.com/office/drawing/2014/main" id="{F295886D-C619-4482-8FC7-D538A07AE91C}"/>
              </a:ext>
            </a:extLst>
          </p:cNvPr>
          <p:cNvSpPr>
            <a:spLocks noGrp="1"/>
          </p:cNvSpPr>
          <p:nvPr>
            <p:ph type="ctrTitle"/>
          </p:nvPr>
        </p:nvSpPr>
        <p:spPr>
          <a:xfrm>
            <a:off x="914400" y="2125663"/>
            <a:ext cx="10363200" cy="1439862"/>
          </a:xfrm>
        </p:spPr>
        <p:txBody>
          <a:bodyPr/>
          <a:lstStyle/>
          <a:p>
            <a:r>
              <a:rPr lang="en-IN" altLang="en-US" sz="6600">
                <a:latin typeface="Nyala" panose="02000504070300020003" pitchFamily="2" charset="0"/>
              </a:rPr>
              <a:t>How Cloud Application Works?</a:t>
            </a:r>
            <a:endParaRPr lang="en-IN" altLang="en-US" sz="7200">
              <a:latin typeface="Nyala" panose="02000504070300020003"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6B7FB063-E681-4A92-802C-7995BE38D8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296F312-17D8-427F-B1CE-178B85DA95F6}" type="slidenum">
              <a:rPr lang="en-US" altLang="en-US" sz="1000" smtClean="0">
                <a:solidFill>
                  <a:srgbClr val="FFFFFF"/>
                </a:solidFill>
              </a:rPr>
              <a:pPr/>
              <a:t>15</a:t>
            </a:fld>
            <a:endParaRPr lang="en-US" altLang="en-US" sz="1000">
              <a:solidFill>
                <a:srgbClr val="FFFFFF"/>
              </a:solidFill>
            </a:endParaRPr>
          </a:p>
        </p:txBody>
      </p:sp>
      <p:sp>
        <p:nvSpPr>
          <p:cNvPr id="10" name="Title 1">
            <a:extLst>
              <a:ext uri="{FF2B5EF4-FFF2-40B4-BE49-F238E27FC236}">
                <a16:creationId xmlns:a16="http://schemas.microsoft.com/office/drawing/2014/main" id="{3BF4CE6D-7513-434C-8928-55CEE6134426}"/>
              </a:ext>
            </a:extLst>
          </p:cNvPr>
          <p:cNvSpPr txBox="1">
            <a:spLocks/>
          </p:cNvSpPr>
          <p:nvPr/>
        </p:nvSpPr>
        <p:spPr>
          <a:xfrm>
            <a:off x="762000" y="38100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prstClr val="black"/>
                </a:solidFill>
                <a:latin typeface="Nyala" panose="02000504070300020003" pitchFamily="2" charset="0"/>
              </a:rPr>
              <a:t>HOW CLOUD APPLICATION WORKS?</a:t>
            </a:r>
          </a:p>
        </p:txBody>
      </p:sp>
      <p:pic>
        <p:nvPicPr>
          <p:cNvPr id="28676" name="Picture 2">
            <a:extLst>
              <a:ext uri="{FF2B5EF4-FFF2-40B4-BE49-F238E27FC236}">
                <a16:creationId xmlns:a16="http://schemas.microsoft.com/office/drawing/2014/main" id="{2658CB5C-015D-4072-8AE2-37BDA16081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0763" y="1501775"/>
            <a:ext cx="5070475"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11">
            <a:extLst>
              <a:ext uri="{FF2B5EF4-FFF2-40B4-BE49-F238E27FC236}">
                <a16:creationId xmlns:a16="http://schemas.microsoft.com/office/drawing/2014/main" id="{C5A917CD-18BB-4D7D-B6CE-DA83710F1562}"/>
              </a:ext>
            </a:extLst>
          </p:cNvPr>
          <p:cNvSpPr txBox="1">
            <a:spLocks noChangeArrowheads="1"/>
          </p:cNvSpPr>
          <p:nvPr/>
        </p:nvSpPr>
        <p:spPr bwMode="auto">
          <a:xfrm>
            <a:off x="11291888" y="5999163"/>
            <a:ext cx="546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1 of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36D67FC5-EC3A-42CF-9820-7F062CA279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A77F819-5E26-43B8-BB3D-96741B950745}" type="slidenum">
              <a:rPr lang="en-US" altLang="en-US" sz="1000" smtClean="0">
                <a:solidFill>
                  <a:srgbClr val="FFFFFF"/>
                </a:solidFill>
              </a:rPr>
              <a:pPr/>
              <a:t>16</a:t>
            </a:fld>
            <a:endParaRPr lang="en-US" altLang="en-US" sz="1000">
              <a:solidFill>
                <a:srgbClr val="FFFFFF"/>
              </a:solidFill>
            </a:endParaRPr>
          </a:p>
        </p:txBody>
      </p:sp>
      <p:sp>
        <p:nvSpPr>
          <p:cNvPr id="10" name="Title 1">
            <a:extLst>
              <a:ext uri="{FF2B5EF4-FFF2-40B4-BE49-F238E27FC236}">
                <a16:creationId xmlns:a16="http://schemas.microsoft.com/office/drawing/2014/main" id="{CF7770C5-4AF1-4A59-BB42-C3D7966B990D}"/>
              </a:ext>
            </a:extLst>
          </p:cNvPr>
          <p:cNvSpPr txBox="1">
            <a:spLocks/>
          </p:cNvSpPr>
          <p:nvPr/>
        </p:nvSpPr>
        <p:spPr>
          <a:xfrm>
            <a:off x="701675" y="14922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HOW CLOUD APPLICATION WORKS? (</a:t>
            </a:r>
            <a:r>
              <a:rPr lang="en-US" sz="4000" dirty="0" err="1">
                <a:solidFill>
                  <a:prstClr val="black"/>
                </a:solidFill>
                <a:latin typeface="Nyala" panose="02000504070300020003" pitchFamily="2" charset="0"/>
              </a:rPr>
              <a:t>contd</a:t>
            </a:r>
            <a:r>
              <a:rPr lang="en-US" sz="4000" dirty="0">
                <a:solidFill>
                  <a:prstClr val="black"/>
                </a:solidFill>
                <a:latin typeface="Nyala" panose="02000504070300020003" pitchFamily="2" charset="0"/>
              </a:rPr>
              <a:t>)</a:t>
            </a:r>
          </a:p>
        </p:txBody>
      </p:sp>
      <p:sp>
        <p:nvSpPr>
          <p:cNvPr id="30724" name="TextBox 21">
            <a:extLst>
              <a:ext uri="{FF2B5EF4-FFF2-40B4-BE49-F238E27FC236}">
                <a16:creationId xmlns:a16="http://schemas.microsoft.com/office/drawing/2014/main" id="{42886545-1E47-45E8-B7AC-BC6BF452AF17}"/>
              </a:ext>
            </a:extLst>
          </p:cNvPr>
          <p:cNvSpPr txBox="1">
            <a:spLocks noChangeArrowheads="1"/>
          </p:cNvSpPr>
          <p:nvPr/>
        </p:nvSpPr>
        <p:spPr bwMode="auto">
          <a:xfrm>
            <a:off x="696913" y="1039813"/>
            <a:ext cx="105156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Data is stored and compute cycles occur in a remote data center, typically, operated by a third-party company. </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A back-end server ensures uptime, security and integration and supports multiple access methods.</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Cloud applications provide quick responsiveness and don't need to permanently reside on the local device. They can function offline, but can be updated online.</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While under constant control, cloud applications don't always consume storage space on a computer or communications device. </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Assuming a reasonably fast internet connection, a well-written cloud application offers all the interactivity of a desktop application, along with the portability of a web application.</a:t>
            </a:r>
          </a:p>
        </p:txBody>
      </p:sp>
      <p:sp>
        <p:nvSpPr>
          <p:cNvPr id="30725" name="TextBox 6">
            <a:extLst>
              <a:ext uri="{FF2B5EF4-FFF2-40B4-BE49-F238E27FC236}">
                <a16:creationId xmlns:a16="http://schemas.microsoft.com/office/drawing/2014/main" id="{2FDAC05B-9A10-4745-834C-EEF0BA31169A}"/>
              </a:ext>
            </a:extLst>
          </p:cNvPr>
          <p:cNvSpPr txBox="1">
            <a:spLocks noChangeArrowheads="1"/>
          </p:cNvSpPr>
          <p:nvPr/>
        </p:nvSpPr>
        <p:spPr bwMode="auto">
          <a:xfrm>
            <a:off x="11291888" y="5999163"/>
            <a:ext cx="546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2 of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a:extLst>
              <a:ext uri="{FF2B5EF4-FFF2-40B4-BE49-F238E27FC236}">
                <a16:creationId xmlns:a16="http://schemas.microsoft.com/office/drawing/2014/main" id="{ADE1EAF5-8FB4-444E-A724-AE89060E3948}"/>
              </a:ext>
            </a:extLst>
          </p:cNvPr>
          <p:cNvSpPr>
            <a:spLocks noGrp="1"/>
          </p:cNvSpPr>
          <p:nvPr>
            <p:ph type="ctrTitle"/>
          </p:nvPr>
        </p:nvSpPr>
        <p:spPr>
          <a:xfrm>
            <a:off x="914400" y="2125663"/>
            <a:ext cx="10363200" cy="1439862"/>
          </a:xfrm>
        </p:spPr>
        <p:txBody>
          <a:bodyPr/>
          <a:lstStyle/>
          <a:p>
            <a:r>
              <a:rPr lang="en-IN" altLang="en-US" sz="5400">
                <a:latin typeface="Nyala" panose="02000504070300020003" pitchFamily="2" charset="0"/>
              </a:rPr>
              <a:t>Data Security in a Cloud Application</a:t>
            </a:r>
            <a:endParaRPr lang="en-IN" altLang="en-US" sz="6000">
              <a:latin typeface="Nyala" panose="02000504070300020003"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A58CAA4B-BBDB-4E41-B37F-8510516F54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95C9FA5-C0D4-4372-8913-DB6A111B8240}" type="slidenum">
              <a:rPr lang="en-US" altLang="en-US" sz="1000" smtClean="0">
                <a:solidFill>
                  <a:srgbClr val="FFFFFF"/>
                </a:solidFill>
              </a:rPr>
              <a:pPr/>
              <a:t>18</a:t>
            </a:fld>
            <a:endParaRPr lang="en-US" altLang="en-US" sz="1000">
              <a:solidFill>
                <a:srgbClr val="FFFFFF"/>
              </a:solidFill>
            </a:endParaRPr>
          </a:p>
        </p:txBody>
      </p:sp>
      <p:sp>
        <p:nvSpPr>
          <p:cNvPr id="10" name="Title 1">
            <a:extLst>
              <a:ext uri="{FF2B5EF4-FFF2-40B4-BE49-F238E27FC236}">
                <a16:creationId xmlns:a16="http://schemas.microsoft.com/office/drawing/2014/main" id="{EA19BEE1-3AAE-4584-82B8-91C037F1D21F}"/>
              </a:ext>
            </a:extLst>
          </p:cNvPr>
          <p:cNvSpPr txBox="1">
            <a:spLocks/>
          </p:cNvSpPr>
          <p:nvPr/>
        </p:nvSpPr>
        <p:spPr>
          <a:xfrm>
            <a:off x="700088" y="444500"/>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DATA SECURITY IN A CLOUD APPLICATION</a:t>
            </a:r>
          </a:p>
        </p:txBody>
      </p:sp>
      <p:pic>
        <p:nvPicPr>
          <p:cNvPr id="33796" name="Picture 1">
            <a:extLst>
              <a:ext uri="{FF2B5EF4-FFF2-40B4-BE49-F238E27FC236}">
                <a16:creationId xmlns:a16="http://schemas.microsoft.com/office/drawing/2014/main" id="{F87795BA-FD55-4E96-BBC5-E98A110BC564}"/>
              </a:ext>
            </a:extLst>
          </p:cNvPr>
          <p:cNvPicPr>
            <a:picLocks noChangeAspect="1"/>
          </p:cNvPicPr>
          <p:nvPr/>
        </p:nvPicPr>
        <p:blipFill>
          <a:blip r:embed="rId3">
            <a:extLst>
              <a:ext uri="{28A0092B-C50C-407E-A947-70E740481C1C}">
                <a14:useLocalDpi xmlns:a14="http://schemas.microsoft.com/office/drawing/2010/main" val="0"/>
              </a:ext>
            </a:extLst>
          </a:blip>
          <a:srcRect t="11945"/>
          <a:stretch>
            <a:fillRect/>
          </a:stretch>
        </p:blipFill>
        <p:spPr bwMode="auto">
          <a:xfrm>
            <a:off x="2009775" y="1335088"/>
            <a:ext cx="817245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11">
            <a:extLst>
              <a:ext uri="{FF2B5EF4-FFF2-40B4-BE49-F238E27FC236}">
                <a16:creationId xmlns:a16="http://schemas.microsoft.com/office/drawing/2014/main" id="{220D4071-50DF-4E0B-B39A-15F5F3B85C64}"/>
              </a:ext>
            </a:extLst>
          </p:cNvPr>
          <p:cNvSpPr txBox="1">
            <a:spLocks noChangeArrowheads="1"/>
          </p:cNvSpPr>
          <p:nvPr/>
        </p:nvSpPr>
        <p:spPr bwMode="auto">
          <a:xfrm>
            <a:off x="11291888" y="5999163"/>
            <a:ext cx="498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1 of 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79B4B9DA-D8ED-4BEC-936E-8115B0AC02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1358DE7-67D4-49E7-87B4-9EC17F77605E}" type="slidenum">
              <a:rPr lang="en-US" altLang="en-US" sz="1000" smtClean="0">
                <a:solidFill>
                  <a:srgbClr val="FFFFFF"/>
                </a:solidFill>
              </a:rPr>
              <a:pPr/>
              <a:t>19</a:t>
            </a:fld>
            <a:endParaRPr lang="en-US" altLang="en-US" sz="1000">
              <a:solidFill>
                <a:srgbClr val="FFFFFF"/>
              </a:solidFill>
            </a:endParaRPr>
          </a:p>
        </p:txBody>
      </p:sp>
      <p:sp>
        <p:nvSpPr>
          <p:cNvPr id="10" name="Title 1">
            <a:extLst>
              <a:ext uri="{FF2B5EF4-FFF2-40B4-BE49-F238E27FC236}">
                <a16:creationId xmlns:a16="http://schemas.microsoft.com/office/drawing/2014/main" id="{DA78B210-5E7B-4CFC-A217-9DB829723847}"/>
              </a:ext>
            </a:extLst>
          </p:cNvPr>
          <p:cNvSpPr txBox="1">
            <a:spLocks/>
          </p:cNvSpPr>
          <p:nvPr/>
        </p:nvSpPr>
        <p:spPr>
          <a:xfrm>
            <a:off x="685800" y="404813"/>
            <a:ext cx="10058400" cy="89058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DATA CONFIDENTIALITY</a:t>
            </a:r>
          </a:p>
        </p:txBody>
      </p:sp>
      <p:sp>
        <p:nvSpPr>
          <p:cNvPr id="35844" name="TextBox 21">
            <a:extLst>
              <a:ext uri="{FF2B5EF4-FFF2-40B4-BE49-F238E27FC236}">
                <a16:creationId xmlns:a16="http://schemas.microsoft.com/office/drawing/2014/main" id="{6C222FFC-F4F8-401A-B786-8FA55B1B20AA}"/>
              </a:ext>
            </a:extLst>
          </p:cNvPr>
          <p:cNvSpPr txBox="1">
            <a:spLocks noChangeArrowheads="1"/>
          </p:cNvSpPr>
          <p:nvPr/>
        </p:nvSpPr>
        <p:spPr bwMode="auto">
          <a:xfrm>
            <a:off x="685800" y="1295400"/>
            <a:ext cx="1051083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Data confidentiality is important for users to store their private or confidential data in the cloud. Authentication and access control strategies are used to ensure data confidentiality.</a:t>
            </a:r>
          </a:p>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The data confidentiality, authentication and access control issues in cloud computing could be addressed by increasing the cloud reliability and trustworthiness.</a:t>
            </a:r>
          </a:p>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The users do not trust the cloud providers. The cloud storage service providers are virtually impossible to eliminate potential insider threat, it is very dangerous for users to store their sensitive data in cloud storage directly.</a:t>
            </a:r>
          </a:p>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Simple encryption is faced with the key management problem and cannot support complex requirements such as query, parallel modification and fine-grained authorization.</a:t>
            </a:r>
          </a:p>
        </p:txBody>
      </p:sp>
      <p:sp>
        <p:nvSpPr>
          <p:cNvPr id="35845" name="TextBox 6">
            <a:extLst>
              <a:ext uri="{FF2B5EF4-FFF2-40B4-BE49-F238E27FC236}">
                <a16:creationId xmlns:a16="http://schemas.microsoft.com/office/drawing/2014/main" id="{7C918E57-77BD-4E18-B505-430456A58798}"/>
              </a:ext>
            </a:extLst>
          </p:cNvPr>
          <p:cNvSpPr txBox="1">
            <a:spLocks noChangeArrowheads="1"/>
          </p:cNvSpPr>
          <p:nvPr/>
        </p:nvSpPr>
        <p:spPr bwMode="auto">
          <a:xfrm>
            <a:off x="11291888" y="5999163"/>
            <a:ext cx="530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2 of 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7CC788A-9811-47DC-9A16-1A544FAFFCCD}"/>
              </a:ext>
            </a:extLst>
          </p:cNvPr>
          <p:cNvSpPr>
            <a:spLocks noGrp="1"/>
          </p:cNvSpPr>
          <p:nvPr>
            <p:ph type="title"/>
          </p:nvPr>
        </p:nvSpPr>
        <p:spPr/>
        <p:txBody>
          <a:bodyPr/>
          <a:lstStyle/>
          <a:p>
            <a:r>
              <a:rPr lang="en-IN" altLang="en-US">
                <a:latin typeface="Nyala" panose="02000504070300020003" pitchFamily="2" charset="0"/>
                <a:cs typeface="Calibri Light" panose="020F0302020204030204" pitchFamily="34" charset="0"/>
              </a:rPr>
              <a:t>Agenda</a:t>
            </a:r>
          </a:p>
        </p:txBody>
      </p:sp>
      <p:sp>
        <p:nvSpPr>
          <p:cNvPr id="6147" name="Content Placeholder 2">
            <a:extLst>
              <a:ext uri="{FF2B5EF4-FFF2-40B4-BE49-F238E27FC236}">
                <a16:creationId xmlns:a16="http://schemas.microsoft.com/office/drawing/2014/main" id="{F04429C5-A897-49D8-BF34-DC0506301D03}"/>
              </a:ext>
            </a:extLst>
          </p:cNvPr>
          <p:cNvSpPr>
            <a:spLocks noGrp="1"/>
          </p:cNvSpPr>
          <p:nvPr>
            <p:ph idx="1"/>
          </p:nvPr>
        </p:nvSpPr>
        <p:spPr/>
        <p:txBody>
          <a:bodyPr/>
          <a:lstStyle/>
          <a:p>
            <a:r>
              <a:rPr lang="en-IN" altLang="en-US" sz="2400">
                <a:latin typeface="Nyala" panose="02000504070300020003" pitchFamily="2" charset="0"/>
                <a:cs typeface="Calibri" panose="020F0502020204030204" pitchFamily="34" charset="0"/>
              </a:rPr>
              <a:t>What is cloud computing?</a:t>
            </a:r>
          </a:p>
          <a:p>
            <a:r>
              <a:rPr lang="en-IN" altLang="en-US" sz="2400">
                <a:latin typeface="Nyala" panose="02000504070300020003" pitchFamily="2" charset="0"/>
                <a:cs typeface="Calibri" panose="020F0502020204030204" pitchFamily="34" charset="0"/>
              </a:rPr>
              <a:t>Cloud Application Infrastructure</a:t>
            </a:r>
          </a:p>
          <a:p>
            <a:r>
              <a:rPr lang="en-IN" altLang="en-US" sz="2400">
                <a:latin typeface="Nyala" panose="02000504070300020003" pitchFamily="2" charset="0"/>
                <a:cs typeface="Calibri" panose="020F0502020204030204" pitchFamily="34" charset="0"/>
              </a:rPr>
              <a:t>How Cloud Application Works?</a:t>
            </a:r>
          </a:p>
          <a:p>
            <a:r>
              <a:rPr lang="en-IN" altLang="en-US" sz="2400">
                <a:latin typeface="Nyala" panose="02000504070300020003" pitchFamily="2" charset="0"/>
                <a:cs typeface="Calibri" panose="020F0502020204030204" pitchFamily="34" charset="0"/>
              </a:rPr>
              <a:t>Data Security in a Cloud Application</a:t>
            </a:r>
          </a:p>
          <a:p>
            <a:r>
              <a:rPr lang="en-IN" altLang="en-US" sz="2400">
                <a:latin typeface="Nyala" panose="02000504070300020003" pitchFamily="2" charset="0"/>
                <a:cs typeface="Calibri" panose="020F0502020204030204" pitchFamily="34" charset="0"/>
              </a:rPr>
              <a:t>Cloud OWASP Top 10</a:t>
            </a:r>
          </a:p>
          <a:p>
            <a:r>
              <a:rPr lang="en-IN" altLang="en-US" sz="2400">
                <a:latin typeface="Nyala" panose="02000504070300020003" pitchFamily="2" charset="0"/>
                <a:cs typeface="Calibri" panose="020F0502020204030204" pitchFamily="34" charset="0"/>
              </a:rPr>
              <a:t>Cloud Application Attacks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86BEBDCF-7C92-4D71-BD51-2FBF3F70A5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613D6CE-D4D2-4C93-A62A-D5A5230B1C57}" type="slidenum">
              <a:rPr lang="en-US" altLang="en-US" sz="1000" smtClean="0">
                <a:solidFill>
                  <a:srgbClr val="FFFFFF"/>
                </a:solidFill>
              </a:rPr>
              <a:pPr/>
              <a:t>20</a:t>
            </a:fld>
            <a:endParaRPr lang="en-US" altLang="en-US" sz="1000">
              <a:solidFill>
                <a:srgbClr val="FFFFFF"/>
              </a:solidFill>
            </a:endParaRPr>
          </a:p>
        </p:txBody>
      </p:sp>
      <p:sp>
        <p:nvSpPr>
          <p:cNvPr id="10" name="Title 1">
            <a:extLst>
              <a:ext uri="{FF2B5EF4-FFF2-40B4-BE49-F238E27FC236}">
                <a16:creationId xmlns:a16="http://schemas.microsoft.com/office/drawing/2014/main" id="{7B8CACB0-19CD-4E54-81E7-184B43860146}"/>
              </a:ext>
            </a:extLst>
          </p:cNvPr>
          <p:cNvSpPr txBox="1">
            <a:spLocks/>
          </p:cNvSpPr>
          <p:nvPr/>
        </p:nvSpPr>
        <p:spPr>
          <a:xfrm>
            <a:off x="701675" y="14922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DATA INTEGRITY</a:t>
            </a:r>
          </a:p>
        </p:txBody>
      </p:sp>
      <p:sp>
        <p:nvSpPr>
          <p:cNvPr id="37892" name="TextBox 21">
            <a:extLst>
              <a:ext uri="{FF2B5EF4-FFF2-40B4-BE49-F238E27FC236}">
                <a16:creationId xmlns:a16="http://schemas.microsoft.com/office/drawing/2014/main" id="{AFBB2D1C-54EB-4F72-A93C-F9A83948C4A7}"/>
              </a:ext>
            </a:extLst>
          </p:cNvPr>
          <p:cNvSpPr txBox="1">
            <a:spLocks noChangeArrowheads="1"/>
          </p:cNvSpPr>
          <p:nvPr/>
        </p:nvSpPr>
        <p:spPr bwMode="auto">
          <a:xfrm>
            <a:off x="696913" y="1039813"/>
            <a:ext cx="105156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Data integrity is one of the most critical elements in any information system. Generally,  data integrity means protecting data from an unauthorized deletion, modification or fabrication. </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Data integrity in the cloud system means, preserving an information integrity. The data should not be lost or modified by unauthorized users. Data integrity is the basis to provide cloud computing service such as SaaS, PaaS and IaaS. </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Besides data storage of large-scaled data, cloud computing environment usually provides data processing service. Data integrity can be obtained by techniques such as RAID-like strategies and digital signature.</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A large quantity of entities and their access points in a cloud environment means, an  authorization is crucial in assuring, that only the authorized entities can interact with data. </a:t>
            </a:r>
          </a:p>
        </p:txBody>
      </p:sp>
      <p:sp>
        <p:nvSpPr>
          <p:cNvPr id="37893" name="TextBox 6">
            <a:extLst>
              <a:ext uri="{FF2B5EF4-FFF2-40B4-BE49-F238E27FC236}">
                <a16:creationId xmlns:a16="http://schemas.microsoft.com/office/drawing/2014/main" id="{3EEA4387-09A7-4F9F-B7DF-5D5A4CA7EE2A}"/>
              </a:ext>
            </a:extLst>
          </p:cNvPr>
          <p:cNvSpPr txBox="1">
            <a:spLocks noChangeArrowheads="1"/>
          </p:cNvSpPr>
          <p:nvPr/>
        </p:nvSpPr>
        <p:spPr bwMode="auto">
          <a:xfrm>
            <a:off x="11291888" y="5999163"/>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3 of 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F965749F-6483-45D0-8BA9-44F9F02E95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E8A0F80-EC26-48AC-83A1-F7C7090784E0}" type="slidenum">
              <a:rPr lang="en-US" altLang="en-US" sz="1000" smtClean="0">
                <a:solidFill>
                  <a:srgbClr val="FFFFFF"/>
                </a:solidFill>
              </a:rPr>
              <a:pPr/>
              <a:t>21</a:t>
            </a:fld>
            <a:endParaRPr lang="en-US" altLang="en-US" sz="1000">
              <a:solidFill>
                <a:srgbClr val="FFFFFF"/>
              </a:solidFill>
            </a:endParaRPr>
          </a:p>
        </p:txBody>
      </p:sp>
      <p:sp>
        <p:nvSpPr>
          <p:cNvPr id="10" name="Title 1">
            <a:extLst>
              <a:ext uri="{FF2B5EF4-FFF2-40B4-BE49-F238E27FC236}">
                <a16:creationId xmlns:a16="http://schemas.microsoft.com/office/drawing/2014/main" id="{D52E41CA-210F-4B91-A452-06EE71E0C9A0}"/>
              </a:ext>
            </a:extLst>
          </p:cNvPr>
          <p:cNvSpPr txBox="1">
            <a:spLocks/>
          </p:cNvSpPr>
          <p:nvPr/>
        </p:nvSpPr>
        <p:spPr>
          <a:xfrm>
            <a:off x="701675" y="14922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DATA AVAILABILITY</a:t>
            </a:r>
          </a:p>
        </p:txBody>
      </p:sp>
      <p:sp>
        <p:nvSpPr>
          <p:cNvPr id="22" name="TextBox 21">
            <a:extLst>
              <a:ext uri="{FF2B5EF4-FFF2-40B4-BE49-F238E27FC236}">
                <a16:creationId xmlns:a16="http://schemas.microsoft.com/office/drawing/2014/main" id="{4A7DEEF7-F6EA-4783-9C08-A6181F7854D1}"/>
              </a:ext>
            </a:extLst>
          </p:cNvPr>
          <p:cNvSpPr txBox="1"/>
          <p:nvPr/>
        </p:nvSpPr>
        <p:spPr>
          <a:xfrm>
            <a:off x="701675" y="1039813"/>
            <a:ext cx="10510838" cy="4889500"/>
          </a:xfrm>
          <a:prstGeom prst="rect">
            <a:avLst/>
          </a:prstGeom>
          <a:noFill/>
        </p:spPr>
        <p:txBody>
          <a:bodyPr/>
          <a:lstStyle/>
          <a:p>
            <a:pPr algn="just" eaLnBrk="1" fontAlgn="auto" hangingPunct="1">
              <a:spcBef>
                <a:spcPts val="0"/>
              </a:spcBef>
              <a:spcAft>
                <a:spcPts val="1200"/>
              </a:spcAft>
              <a:defRPr/>
            </a:pPr>
            <a:r>
              <a:rPr lang="en-US" sz="2400" dirty="0">
                <a:solidFill>
                  <a:prstClr val="black"/>
                </a:solidFill>
                <a:latin typeface="Nyala" panose="02000504070300020003" pitchFamily="2" charset="0"/>
              </a:rPr>
              <a:t>Data availability means the following:</a:t>
            </a:r>
          </a:p>
          <a:p>
            <a:pPr marL="342900" indent="-342900" algn="just" eaLnBrk="1" fontAlgn="auto" hangingPunct="1">
              <a:spcBef>
                <a:spcPts val="0"/>
              </a:spcBef>
              <a:spcAft>
                <a:spcPts val="1200"/>
              </a:spcAft>
              <a:buFont typeface="Arial" panose="020B0604020202020204" pitchFamily="34" charset="0"/>
              <a:buChar char="•"/>
              <a:defRPr/>
            </a:pPr>
            <a:r>
              <a:rPr lang="en-US" sz="2400" dirty="0">
                <a:solidFill>
                  <a:prstClr val="black"/>
                </a:solidFill>
                <a:latin typeface="Nyala" panose="02000504070300020003" pitchFamily="2" charset="0"/>
              </a:rPr>
              <a:t>When accidents such as hard disk damage, IDC fire, and network failures occur, the extent that user’s data can be used or recovered and how the users verify their data by techniques rather than depending on the credit guarantee by the cloud service provider alone.</a:t>
            </a:r>
          </a:p>
          <a:p>
            <a:pPr marL="342900" indent="-342900" algn="just" eaLnBrk="1" fontAlgn="auto" hangingPunct="1">
              <a:spcBef>
                <a:spcPts val="0"/>
              </a:spcBef>
              <a:spcAft>
                <a:spcPts val="1200"/>
              </a:spcAft>
              <a:buFont typeface="Arial" panose="020B0604020202020204" pitchFamily="34" charset="0"/>
              <a:buChar char="•"/>
              <a:defRPr/>
            </a:pPr>
            <a:r>
              <a:rPr lang="en-US" sz="2400" dirty="0">
                <a:solidFill>
                  <a:prstClr val="black"/>
                </a:solidFill>
                <a:latin typeface="Nyala" panose="02000504070300020003" pitchFamily="2" charset="0"/>
              </a:rPr>
              <a:t>The issue of storing data over the trans-border servers is a serious concern of the clients because the cloud vendors are governed by the local laws, and therefore, the cloud clients should be cognizant of those laws. </a:t>
            </a:r>
          </a:p>
          <a:p>
            <a:pPr marL="342900" indent="-342900" algn="just" eaLnBrk="1" fontAlgn="auto" hangingPunct="1">
              <a:spcBef>
                <a:spcPts val="0"/>
              </a:spcBef>
              <a:spcAft>
                <a:spcPts val="1200"/>
              </a:spcAft>
              <a:buFont typeface="Arial" panose="020B0604020202020204" pitchFamily="34" charset="0"/>
              <a:buChar char="•"/>
              <a:defRPr/>
            </a:pPr>
            <a:r>
              <a:rPr lang="en-US" sz="2400" dirty="0">
                <a:solidFill>
                  <a:prstClr val="black"/>
                </a:solidFill>
                <a:latin typeface="Nyala" panose="02000504070300020003" pitchFamily="2" charset="0"/>
              </a:rPr>
              <a:t>Locating data can help users to increase their trust on the cloud. Cloud storage provides the transparent storage service for users, which can decrease the complexity of cloud, but it also decreases the control ability on data storage of users.</a:t>
            </a:r>
          </a:p>
        </p:txBody>
      </p:sp>
      <p:sp>
        <p:nvSpPr>
          <p:cNvPr id="39941" name="TextBox 6">
            <a:extLst>
              <a:ext uri="{FF2B5EF4-FFF2-40B4-BE49-F238E27FC236}">
                <a16:creationId xmlns:a16="http://schemas.microsoft.com/office/drawing/2014/main" id="{BEAC72E9-13CB-443D-9579-6A290FE9116F}"/>
              </a:ext>
            </a:extLst>
          </p:cNvPr>
          <p:cNvSpPr txBox="1">
            <a:spLocks noChangeArrowheads="1"/>
          </p:cNvSpPr>
          <p:nvPr/>
        </p:nvSpPr>
        <p:spPr bwMode="auto">
          <a:xfrm>
            <a:off x="11291888" y="5999163"/>
            <a:ext cx="5381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4 of 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7D9AA3F0-9907-4709-A4E8-DAC68C1551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8B7C53F-B822-483B-A40F-4C9FA6B3CFC7}" type="slidenum">
              <a:rPr lang="en-US" altLang="en-US" sz="1000" smtClean="0">
                <a:solidFill>
                  <a:srgbClr val="FFFFFF"/>
                </a:solidFill>
              </a:rPr>
              <a:pPr/>
              <a:t>22</a:t>
            </a:fld>
            <a:endParaRPr lang="en-US" altLang="en-US" sz="1000">
              <a:solidFill>
                <a:srgbClr val="FFFFFF"/>
              </a:solidFill>
            </a:endParaRPr>
          </a:p>
        </p:txBody>
      </p:sp>
      <p:sp>
        <p:nvSpPr>
          <p:cNvPr id="10" name="Title 1">
            <a:extLst>
              <a:ext uri="{FF2B5EF4-FFF2-40B4-BE49-F238E27FC236}">
                <a16:creationId xmlns:a16="http://schemas.microsoft.com/office/drawing/2014/main" id="{1C6EDEEE-5AAB-49B6-9509-050ADC54B5CF}"/>
              </a:ext>
            </a:extLst>
          </p:cNvPr>
          <p:cNvSpPr txBox="1">
            <a:spLocks/>
          </p:cNvSpPr>
          <p:nvPr/>
        </p:nvSpPr>
        <p:spPr>
          <a:xfrm>
            <a:off x="701675" y="51752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DATA PRIVACY</a:t>
            </a:r>
          </a:p>
        </p:txBody>
      </p:sp>
      <p:sp>
        <p:nvSpPr>
          <p:cNvPr id="41988" name="TextBox 21">
            <a:extLst>
              <a:ext uri="{FF2B5EF4-FFF2-40B4-BE49-F238E27FC236}">
                <a16:creationId xmlns:a16="http://schemas.microsoft.com/office/drawing/2014/main" id="{96144E91-CFEB-4AD4-B288-2BA12903EF6E}"/>
              </a:ext>
            </a:extLst>
          </p:cNvPr>
          <p:cNvSpPr txBox="1">
            <a:spLocks noChangeArrowheads="1"/>
          </p:cNvSpPr>
          <p:nvPr/>
        </p:nvSpPr>
        <p:spPr bwMode="auto">
          <a:xfrm>
            <a:off x="701675" y="1547813"/>
            <a:ext cx="10510838"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Privacy is the ability of an individual or group to seclude themselves or an information about themselves, and thereby, reveal them selectively.</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In commerce, consumer’s context and privacy need to be protected and used appropriately. In organizations, privacy entails the application of laws, mechanisms, standards and processes by which personally identifiable information is managed.</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In the cloud, the privacy means – when users visit the sensitive data, the cloud services can prevent potential adversary from inferring the user’s behavior by the user’s visit model (not direct data leakage).</a:t>
            </a:r>
          </a:p>
        </p:txBody>
      </p:sp>
      <p:sp>
        <p:nvSpPr>
          <p:cNvPr id="41989" name="TextBox 6">
            <a:extLst>
              <a:ext uri="{FF2B5EF4-FFF2-40B4-BE49-F238E27FC236}">
                <a16:creationId xmlns:a16="http://schemas.microsoft.com/office/drawing/2014/main" id="{0AEFB688-4A58-4356-81B1-40434DCA0C0C}"/>
              </a:ext>
            </a:extLst>
          </p:cNvPr>
          <p:cNvSpPr txBox="1">
            <a:spLocks noChangeArrowheads="1"/>
          </p:cNvSpPr>
          <p:nvPr/>
        </p:nvSpPr>
        <p:spPr bwMode="auto">
          <a:xfrm>
            <a:off x="11291888" y="5999163"/>
            <a:ext cx="534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5 of 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C76619E9-171A-4207-85EE-08D4005BB2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E576511-E211-426A-8FD7-BDA1D9A7AB22}" type="slidenum">
              <a:rPr lang="en-US" altLang="en-US" sz="1000" smtClean="0">
                <a:solidFill>
                  <a:srgbClr val="FFFFFF"/>
                </a:solidFill>
              </a:rPr>
              <a:pPr/>
              <a:t>23</a:t>
            </a:fld>
            <a:endParaRPr lang="en-US" altLang="en-US" sz="1000">
              <a:solidFill>
                <a:srgbClr val="FFFFFF"/>
              </a:solidFill>
            </a:endParaRPr>
          </a:p>
        </p:txBody>
      </p:sp>
      <p:sp>
        <p:nvSpPr>
          <p:cNvPr id="10" name="Title 1">
            <a:extLst>
              <a:ext uri="{FF2B5EF4-FFF2-40B4-BE49-F238E27FC236}">
                <a16:creationId xmlns:a16="http://schemas.microsoft.com/office/drawing/2014/main" id="{765AFCEF-BE3F-4965-97AD-E1837E41F715}"/>
              </a:ext>
            </a:extLst>
          </p:cNvPr>
          <p:cNvSpPr txBox="1">
            <a:spLocks/>
          </p:cNvSpPr>
          <p:nvPr/>
        </p:nvSpPr>
        <p:spPr>
          <a:xfrm>
            <a:off x="701675" y="306242"/>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SECURITY CHALLENGES</a:t>
            </a:r>
          </a:p>
        </p:txBody>
      </p:sp>
      <p:sp>
        <p:nvSpPr>
          <p:cNvPr id="44036" name="TextBox 21">
            <a:extLst>
              <a:ext uri="{FF2B5EF4-FFF2-40B4-BE49-F238E27FC236}">
                <a16:creationId xmlns:a16="http://schemas.microsoft.com/office/drawing/2014/main" id="{A787FBE2-DBFF-4AF4-B70E-039608F91A77}"/>
              </a:ext>
            </a:extLst>
          </p:cNvPr>
          <p:cNvSpPr txBox="1">
            <a:spLocks noChangeArrowheads="1"/>
          </p:cNvSpPr>
          <p:nvPr/>
        </p:nvSpPr>
        <p:spPr bwMode="auto">
          <a:xfrm>
            <a:off x="701675" y="1196830"/>
            <a:ext cx="1051083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914400" indent="-176213">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With more than 80 percent, the vast majority of enterprise businesses are now leveraging cloud environments, it’s no surprise that the infiltration of sensitive data into these environments</a:t>
            </a:r>
          </a:p>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Cloud computing opens up a new world of opportunities for businesses, but mixed in with these opportunities are numerous security challenges that need to be considered and addressed prior to committing to a cloud computing strategy. </a:t>
            </a:r>
          </a:p>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The challenges are divided into three main categories: </a:t>
            </a:r>
          </a:p>
          <a:p>
            <a:pPr lvl="1" algn="just" eaLnBrk="1" hangingPunct="1">
              <a:spcAft>
                <a:spcPts val="1200"/>
              </a:spcAft>
              <a:buFont typeface="Nyala" panose="02000504070300020003" pitchFamily="2" charset="0"/>
              <a:buChar char="―"/>
            </a:pPr>
            <a:r>
              <a:rPr lang="en-US" altLang="en-US" sz="2400" dirty="0">
                <a:solidFill>
                  <a:srgbClr val="000000"/>
                </a:solidFill>
                <a:latin typeface="Nyala" panose="02000504070300020003" pitchFamily="2" charset="0"/>
              </a:rPr>
              <a:t> Data Protection</a:t>
            </a:r>
          </a:p>
          <a:p>
            <a:pPr lvl="1" algn="just" eaLnBrk="1" hangingPunct="1">
              <a:spcAft>
                <a:spcPts val="1200"/>
              </a:spcAft>
              <a:buFont typeface="Nyala" panose="02000504070300020003" pitchFamily="2" charset="0"/>
              <a:buChar char="―"/>
            </a:pPr>
            <a:r>
              <a:rPr lang="en-US" altLang="en-US" sz="2400" dirty="0">
                <a:solidFill>
                  <a:srgbClr val="000000"/>
                </a:solidFill>
                <a:latin typeface="Nyala" panose="02000504070300020003" pitchFamily="2" charset="0"/>
              </a:rPr>
              <a:t> User Authentication</a:t>
            </a:r>
          </a:p>
          <a:p>
            <a:pPr lvl="1" algn="just" eaLnBrk="1" hangingPunct="1">
              <a:spcAft>
                <a:spcPts val="1200"/>
              </a:spcAft>
              <a:buFont typeface="Nyala" panose="02000504070300020003" pitchFamily="2" charset="0"/>
              <a:buChar char="―"/>
            </a:pPr>
            <a:r>
              <a:rPr lang="en-US" altLang="en-US" sz="2400" dirty="0">
                <a:solidFill>
                  <a:srgbClr val="000000"/>
                </a:solidFill>
                <a:latin typeface="Nyala" panose="02000504070300020003" pitchFamily="2" charset="0"/>
              </a:rPr>
              <a:t> Contingency Planning</a:t>
            </a:r>
          </a:p>
          <a:p>
            <a:pPr algn="just" eaLnBrk="1" hangingPunct="1">
              <a:spcAft>
                <a:spcPts val="1200"/>
              </a:spcAft>
              <a:buFont typeface="Arial" panose="020B0604020202020204" pitchFamily="34" charset="0"/>
              <a:buChar char="•"/>
            </a:pPr>
            <a:endParaRPr lang="en-US" altLang="en-US" sz="2400" dirty="0">
              <a:solidFill>
                <a:srgbClr val="000000"/>
              </a:solidFill>
              <a:latin typeface="Nyala" panose="02000504070300020003" pitchFamily="2" charset="0"/>
            </a:endParaRPr>
          </a:p>
        </p:txBody>
      </p:sp>
      <p:sp>
        <p:nvSpPr>
          <p:cNvPr id="44037" name="TextBox 6">
            <a:extLst>
              <a:ext uri="{FF2B5EF4-FFF2-40B4-BE49-F238E27FC236}">
                <a16:creationId xmlns:a16="http://schemas.microsoft.com/office/drawing/2014/main" id="{AE22B052-68E0-401B-B0F1-4495A58E107F}"/>
              </a:ext>
            </a:extLst>
          </p:cNvPr>
          <p:cNvSpPr txBox="1">
            <a:spLocks noChangeArrowheads="1"/>
          </p:cNvSpPr>
          <p:nvPr/>
        </p:nvSpPr>
        <p:spPr bwMode="auto">
          <a:xfrm>
            <a:off x="11291888" y="5999163"/>
            <a:ext cx="541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6 of 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266B5882-8D76-4751-AD69-6A0C84359B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45DD9B7-1333-4A2B-85C9-FA791379C03A}" type="slidenum">
              <a:rPr lang="en-US" altLang="en-US" sz="1000" smtClean="0">
                <a:solidFill>
                  <a:srgbClr val="FFFFFF"/>
                </a:solidFill>
              </a:rPr>
              <a:pPr/>
              <a:t>24</a:t>
            </a:fld>
            <a:endParaRPr lang="en-US" altLang="en-US" sz="1000">
              <a:solidFill>
                <a:srgbClr val="FFFFFF"/>
              </a:solidFill>
            </a:endParaRPr>
          </a:p>
        </p:txBody>
      </p:sp>
      <p:sp>
        <p:nvSpPr>
          <p:cNvPr id="10" name="Title 1">
            <a:extLst>
              <a:ext uri="{FF2B5EF4-FFF2-40B4-BE49-F238E27FC236}">
                <a16:creationId xmlns:a16="http://schemas.microsoft.com/office/drawing/2014/main" id="{1E97BA69-736D-45D0-885F-A7D699ADC3C0}"/>
              </a:ext>
            </a:extLst>
          </p:cNvPr>
          <p:cNvSpPr txBox="1">
            <a:spLocks/>
          </p:cNvSpPr>
          <p:nvPr/>
        </p:nvSpPr>
        <p:spPr>
          <a:xfrm>
            <a:off x="688975" y="38100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DATA PROTECTION</a:t>
            </a:r>
          </a:p>
        </p:txBody>
      </p:sp>
      <p:sp>
        <p:nvSpPr>
          <p:cNvPr id="46084" name="TextBox 21">
            <a:extLst>
              <a:ext uri="{FF2B5EF4-FFF2-40B4-BE49-F238E27FC236}">
                <a16:creationId xmlns:a16="http://schemas.microsoft.com/office/drawing/2014/main" id="{E6910273-71EB-46AD-927D-E8AB77B27361}"/>
              </a:ext>
            </a:extLst>
          </p:cNvPr>
          <p:cNvSpPr txBox="1">
            <a:spLocks noChangeArrowheads="1"/>
          </p:cNvSpPr>
          <p:nvPr/>
        </p:nvSpPr>
        <p:spPr bwMode="auto">
          <a:xfrm>
            <a:off x="688975" y="1447800"/>
            <a:ext cx="1051083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Implementing a cloud computing strategy means, placing critical data in the hands of a third party, so ensuring the data remains secure both at rest (data residing on storage media), as well as, when in transit is of paramount importance. </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Data needs to be encrypted at all times with clearly defined roles, when it comes to, who will be managing the encryption keys. </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In most cases, the only way to truly ensure confidentiality of encrypted data that resides on a cloud provider's storage servers is, for the client to own and manage the data encryption keys.</a:t>
            </a:r>
          </a:p>
        </p:txBody>
      </p:sp>
      <p:sp>
        <p:nvSpPr>
          <p:cNvPr id="46085" name="TextBox 6">
            <a:extLst>
              <a:ext uri="{FF2B5EF4-FFF2-40B4-BE49-F238E27FC236}">
                <a16:creationId xmlns:a16="http://schemas.microsoft.com/office/drawing/2014/main" id="{5FC44D82-7282-4F32-8ECD-E8270431AE8A}"/>
              </a:ext>
            </a:extLst>
          </p:cNvPr>
          <p:cNvSpPr txBox="1">
            <a:spLocks noChangeArrowheads="1"/>
          </p:cNvSpPr>
          <p:nvPr/>
        </p:nvSpPr>
        <p:spPr bwMode="auto">
          <a:xfrm>
            <a:off x="11291888" y="5999163"/>
            <a:ext cx="531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7 of 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D4500BE1-5537-4FE5-BB0E-A4F0A10CC8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DC29E73-D9C5-4C76-93C2-5C093D3CD30F}" type="slidenum">
              <a:rPr lang="en-US" altLang="en-US" sz="1000" smtClean="0">
                <a:solidFill>
                  <a:srgbClr val="FFFFFF"/>
                </a:solidFill>
              </a:rPr>
              <a:pPr/>
              <a:t>25</a:t>
            </a:fld>
            <a:endParaRPr lang="en-US" altLang="en-US" sz="1000">
              <a:solidFill>
                <a:srgbClr val="FFFFFF"/>
              </a:solidFill>
            </a:endParaRPr>
          </a:p>
        </p:txBody>
      </p:sp>
      <p:sp>
        <p:nvSpPr>
          <p:cNvPr id="10" name="Title 1">
            <a:extLst>
              <a:ext uri="{FF2B5EF4-FFF2-40B4-BE49-F238E27FC236}">
                <a16:creationId xmlns:a16="http://schemas.microsoft.com/office/drawing/2014/main" id="{B3D4B297-CD4B-4B82-8030-CC8D02A6C118}"/>
              </a:ext>
            </a:extLst>
          </p:cNvPr>
          <p:cNvSpPr txBox="1">
            <a:spLocks/>
          </p:cNvSpPr>
          <p:nvPr/>
        </p:nvSpPr>
        <p:spPr>
          <a:xfrm>
            <a:off x="692150" y="357187"/>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USER AUTHENTICATION</a:t>
            </a:r>
          </a:p>
        </p:txBody>
      </p:sp>
      <p:sp>
        <p:nvSpPr>
          <p:cNvPr id="48132" name="TextBox 21">
            <a:extLst>
              <a:ext uri="{FF2B5EF4-FFF2-40B4-BE49-F238E27FC236}">
                <a16:creationId xmlns:a16="http://schemas.microsoft.com/office/drawing/2014/main" id="{34BD14F8-C1C3-49A2-9BD8-27EDF52824FC}"/>
              </a:ext>
            </a:extLst>
          </p:cNvPr>
          <p:cNvSpPr txBox="1">
            <a:spLocks noChangeArrowheads="1"/>
          </p:cNvSpPr>
          <p:nvPr/>
        </p:nvSpPr>
        <p:spPr bwMode="auto">
          <a:xfrm>
            <a:off x="692150" y="1247775"/>
            <a:ext cx="1051083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Data resting in the cloud needs to be accessible only by those authorized to do so, making it critical to both restrict and monitor, who will be accessing the company's data through the cloud.  </a:t>
            </a:r>
          </a:p>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In order to ensure the integrity of an user authentication, companies need to be able to view data access logs and audit trails to verify, that only the authorized users are accessing the data.</a:t>
            </a:r>
          </a:p>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These access logs and audit trails additionally need to be secured and maintained for, as long as, the company needs or when the legal purposes require.  </a:t>
            </a:r>
          </a:p>
          <a:p>
            <a:pPr algn="just" eaLnBrk="1" hangingPunct="1">
              <a:spcAft>
                <a:spcPts val="1200"/>
              </a:spcAft>
              <a:buFont typeface="Arial" panose="020B0604020202020204" pitchFamily="34" charset="0"/>
              <a:buChar char="•"/>
            </a:pPr>
            <a:r>
              <a:rPr lang="en-US" altLang="en-US" sz="2400" dirty="0">
                <a:solidFill>
                  <a:srgbClr val="000000"/>
                </a:solidFill>
                <a:latin typeface="Nyala" panose="02000504070300020003" pitchFamily="2" charset="0"/>
              </a:rPr>
              <a:t>As with all cloud computing security challenges, it's the responsibility of the customer to ensure that the cloud provider has taken all necessary security measures to protect the customer's data and the access to that data.</a:t>
            </a:r>
          </a:p>
        </p:txBody>
      </p:sp>
      <p:sp>
        <p:nvSpPr>
          <p:cNvPr id="48133" name="TextBox 6">
            <a:extLst>
              <a:ext uri="{FF2B5EF4-FFF2-40B4-BE49-F238E27FC236}">
                <a16:creationId xmlns:a16="http://schemas.microsoft.com/office/drawing/2014/main" id="{3528E514-0E6C-4044-A6C9-BA8123296577}"/>
              </a:ext>
            </a:extLst>
          </p:cNvPr>
          <p:cNvSpPr txBox="1">
            <a:spLocks noChangeArrowheads="1"/>
          </p:cNvSpPr>
          <p:nvPr/>
        </p:nvSpPr>
        <p:spPr bwMode="auto">
          <a:xfrm>
            <a:off x="11291888" y="5999163"/>
            <a:ext cx="5381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8 of 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756BCFD-562D-4276-9C6F-2AC072CB4B0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EB183E5-8C20-4CB0-960E-44D8C8B6EA6E}" type="slidenum">
              <a:rPr lang="en-US" altLang="en-US" sz="1000" smtClean="0">
                <a:solidFill>
                  <a:srgbClr val="FFFFFF"/>
                </a:solidFill>
              </a:rPr>
              <a:pPr/>
              <a:t>26</a:t>
            </a:fld>
            <a:endParaRPr lang="en-US" altLang="en-US" sz="1000">
              <a:solidFill>
                <a:srgbClr val="FFFFFF"/>
              </a:solidFill>
            </a:endParaRPr>
          </a:p>
        </p:txBody>
      </p:sp>
      <p:sp>
        <p:nvSpPr>
          <p:cNvPr id="10" name="Title 1">
            <a:extLst>
              <a:ext uri="{FF2B5EF4-FFF2-40B4-BE49-F238E27FC236}">
                <a16:creationId xmlns:a16="http://schemas.microsoft.com/office/drawing/2014/main" id="{00DDB4C9-9CED-4BF6-89F7-4A18CFCBC375}"/>
              </a:ext>
            </a:extLst>
          </p:cNvPr>
          <p:cNvSpPr txBox="1">
            <a:spLocks/>
          </p:cNvSpPr>
          <p:nvPr/>
        </p:nvSpPr>
        <p:spPr>
          <a:xfrm>
            <a:off x="701675" y="389368"/>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sz="4000" dirty="0">
                <a:solidFill>
                  <a:prstClr val="black"/>
                </a:solidFill>
                <a:latin typeface="Nyala" panose="02000504070300020003" pitchFamily="2" charset="0"/>
              </a:rPr>
              <a:t>CONTINGENCY PLANNING</a:t>
            </a:r>
          </a:p>
        </p:txBody>
      </p:sp>
      <p:sp>
        <p:nvSpPr>
          <p:cNvPr id="50180" name="TextBox 21">
            <a:extLst>
              <a:ext uri="{FF2B5EF4-FFF2-40B4-BE49-F238E27FC236}">
                <a16:creationId xmlns:a16="http://schemas.microsoft.com/office/drawing/2014/main" id="{5A672F98-7A4A-4C27-963F-0CA637859751}"/>
              </a:ext>
            </a:extLst>
          </p:cNvPr>
          <p:cNvSpPr txBox="1">
            <a:spLocks noChangeArrowheads="1"/>
          </p:cNvSpPr>
          <p:nvPr/>
        </p:nvSpPr>
        <p:spPr bwMode="auto">
          <a:xfrm>
            <a:off x="701675" y="1279956"/>
            <a:ext cx="1051083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With the cloud serving as a single centralized repository for a company's mission-critical data, the risks of having that data compromised due to a data breach, or temporarily made unavailable due to a natural disaster, are real concerns.</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Much of the liability for the disruption of data in a cloud, ultimately rests with the company, whose mission-critical operations depend on that data, although liability can and should be negotiated in a contract with the services provider prior to commitment.  </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A comprehensive security assessment from a neutral third-party is strongly recommended as well.</a:t>
            </a:r>
          </a:p>
          <a:p>
            <a:pPr algn="just" eaLnBrk="1" hangingPunct="1">
              <a:spcAft>
                <a:spcPts val="1200"/>
              </a:spcAft>
              <a:buFont typeface="Arial" panose="020B0604020202020204" pitchFamily="34" charset="0"/>
              <a:buChar char="•"/>
            </a:pPr>
            <a:r>
              <a:rPr lang="en-US" altLang="en-US" sz="2400">
                <a:solidFill>
                  <a:srgbClr val="000000"/>
                </a:solidFill>
                <a:latin typeface="Nyala" panose="02000504070300020003" pitchFamily="2" charset="0"/>
              </a:rPr>
              <a:t>Companies need to know how their data is being secured and what measures the service provider will be taking to ensure the integrity and availability of that data, when an unexpected event occurs. </a:t>
            </a:r>
          </a:p>
        </p:txBody>
      </p:sp>
      <p:sp>
        <p:nvSpPr>
          <p:cNvPr id="50181" name="TextBox 6">
            <a:extLst>
              <a:ext uri="{FF2B5EF4-FFF2-40B4-BE49-F238E27FC236}">
                <a16:creationId xmlns:a16="http://schemas.microsoft.com/office/drawing/2014/main" id="{76B54C73-D749-442E-A209-9CECC1578E50}"/>
              </a:ext>
            </a:extLst>
          </p:cNvPr>
          <p:cNvSpPr txBox="1">
            <a:spLocks noChangeArrowheads="1"/>
          </p:cNvSpPr>
          <p:nvPr/>
        </p:nvSpPr>
        <p:spPr bwMode="auto">
          <a:xfrm>
            <a:off x="11291888" y="5999163"/>
            <a:ext cx="53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9 of 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3">
            <a:extLst>
              <a:ext uri="{FF2B5EF4-FFF2-40B4-BE49-F238E27FC236}">
                <a16:creationId xmlns:a16="http://schemas.microsoft.com/office/drawing/2014/main" id="{D35BDD04-157E-47E5-BF53-71331E25C174}"/>
              </a:ext>
            </a:extLst>
          </p:cNvPr>
          <p:cNvSpPr>
            <a:spLocks noGrp="1"/>
          </p:cNvSpPr>
          <p:nvPr>
            <p:ph type="ctrTitle"/>
          </p:nvPr>
        </p:nvSpPr>
        <p:spPr>
          <a:xfrm>
            <a:off x="914400" y="2125663"/>
            <a:ext cx="10363200" cy="1439862"/>
          </a:xfrm>
        </p:spPr>
        <p:txBody>
          <a:bodyPr/>
          <a:lstStyle/>
          <a:p>
            <a:r>
              <a:rPr lang="en-IN" altLang="en-US" sz="6000">
                <a:latin typeface="Nyala" panose="02000504070300020003" pitchFamily="2" charset="0"/>
              </a:rPr>
              <a:t>Cloud OWASP Top 10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A9966EF7-4348-4ED7-BDDF-0ECEFBF2DB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E882948-9F56-4A7D-BF32-876E2E56B32A}" type="slidenum">
              <a:rPr lang="en-US" altLang="en-US" smtClean="0">
                <a:solidFill>
                  <a:srgbClr val="898989"/>
                </a:solidFill>
              </a:rPr>
              <a:pPr/>
              <a:t>28</a:t>
            </a:fld>
            <a:endParaRPr lang="en-US" altLang="en-US">
              <a:solidFill>
                <a:srgbClr val="898989"/>
              </a:solidFill>
            </a:endParaRPr>
          </a:p>
        </p:txBody>
      </p:sp>
      <p:sp>
        <p:nvSpPr>
          <p:cNvPr id="10" name="Title 1">
            <a:extLst>
              <a:ext uri="{FF2B5EF4-FFF2-40B4-BE49-F238E27FC236}">
                <a16:creationId xmlns:a16="http://schemas.microsoft.com/office/drawing/2014/main" id="{2F0DFDC7-6855-4726-95B1-FAC00191CD0D}"/>
              </a:ext>
            </a:extLst>
          </p:cNvPr>
          <p:cNvSpPr txBox="1">
            <a:spLocks/>
          </p:cNvSpPr>
          <p:nvPr/>
        </p:nvSpPr>
        <p:spPr>
          <a:xfrm>
            <a:off x="682625" y="14922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latin typeface="Nyala" panose="02000504070300020003" pitchFamily="2" charset="0"/>
              </a:rPr>
              <a:t>CLOUD OWASP TOP 10</a:t>
            </a:r>
          </a:p>
        </p:txBody>
      </p:sp>
      <p:sp>
        <p:nvSpPr>
          <p:cNvPr id="53252" name="Rectangle 1">
            <a:extLst>
              <a:ext uri="{FF2B5EF4-FFF2-40B4-BE49-F238E27FC236}">
                <a16:creationId xmlns:a16="http://schemas.microsoft.com/office/drawing/2014/main" id="{FE746EB2-9C70-4AA8-8D6A-8134AED4BF2D}"/>
              </a:ext>
            </a:extLst>
          </p:cNvPr>
          <p:cNvSpPr>
            <a:spLocks noChangeArrowheads="1"/>
          </p:cNvSpPr>
          <p:nvPr/>
        </p:nvSpPr>
        <p:spPr bwMode="auto">
          <a:xfrm>
            <a:off x="655638" y="949325"/>
            <a:ext cx="10956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400" b="1">
                <a:latin typeface="Nyala" panose="02000504070300020003" pitchFamily="2" charset="0"/>
              </a:rPr>
              <a:t> </a:t>
            </a:r>
            <a:endParaRPr lang="en-US" altLang="en-US" sz="2400">
              <a:latin typeface="Nyala" panose="02000504070300020003" pitchFamily="2" charset="0"/>
            </a:endParaRPr>
          </a:p>
        </p:txBody>
      </p:sp>
      <p:pic>
        <p:nvPicPr>
          <p:cNvPr id="53253" name="Picture 3">
            <a:extLst>
              <a:ext uri="{FF2B5EF4-FFF2-40B4-BE49-F238E27FC236}">
                <a16:creationId xmlns:a16="http://schemas.microsoft.com/office/drawing/2014/main" id="{7D6E79AA-C28A-4868-9076-21D9D50533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638" y="1179513"/>
            <a:ext cx="10956925"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21">
            <a:extLst>
              <a:ext uri="{FF2B5EF4-FFF2-40B4-BE49-F238E27FC236}">
                <a16:creationId xmlns:a16="http://schemas.microsoft.com/office/drawing/2014/main" id="{8ABD7BF8-C686-482D-BAC5-32073DEDE551}"/>
              </a:ext>
            </a:extLst>
          </p:cNvPr>
          <p:cNvSpPr txBox="1">
            <a:spLocks noChangeArrowheads="1"/>
          </p:cNvSpPr>
          <p:nvPr/>
        </p:nvSpPr>
        <p:spPr bwMode="auto">
          <a:xfrm>
            <a:off x="701675" y="1270000"/>
            <a:ext cx="10821988"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A traditional data center of an organization is under complete control of that organization. </a:t>
            </a:r>
          </a:p>
          <a:p>
            <a:pPr algn="just">
              <a:spcAft>
                <a:spcPts val="1200"/>
              </a:spcAft>
              <a:buFont typeface="Arial" panose="020B0604020202020204" pitchFamily="34" charset="0"/>
              <a:buChar char="•"/>
            </a:pPr>
            <a:r>
              <a:rPr lang="en-US" altLang="en-US" sz="2400"/>
              <a:t>The organization logically and physically protects the data it owns. </a:t>
            </a:r>
          </a:p>
          <a:p>
            <a:pPr algn="just">
              <a:spcAft>
                <a:spcPts val="1200"/>
              </a:spcAft>
              <a:buFont typeface="Arial" panose="020B0604020202020204" pitchFamily="34" charset="0"/>
              <a:buChar char="•"/>
            </a:pPr>
            <a:r>
              <a:rPr lang="en-US" altLang="en-US" sz="2400"/>
              <a:t>An organization that chooses to use a public cloud for hosting its business service loses control of its data. </a:t>
            </a:r>
          </a:p>
          <a:p>
            <a:pPr algn="just">
              <a:spcAft>
                <a:spcPts val="1200"/>
              </a:spcAft>
              <a:buFont typeface="Arial" panose="020B0604020202020204" pitchFamily="34" charset="0"/>
              <a:buChar char="•"/>
            </a:pPr>
            <a:r>
              <a:rPr lang="en-US" altLang="en-US" sz="2400"/>
              <a:t>This poses critical security risks that the organization needs to carefully consider and mitigate.</a:t>
            </a:r>
          </a:p>
          <a:p>
            <a:pPr algn="just">
              <a:spcAft>
                <a:spcPts val="1200"/>
              </a:spcAft>
              <a:buFont typeface="Arial" panose="020B0604020202020204" pitchFamily="34" charset="0"/>
              <a:buChar char="•"/>
            </a:pPr>
            <a:r>
              <a:rPr lang="en-US" altLang="en-US" sz="2400"/>
              <a:t>The lack of control will increase the risk of security of sensitive data. </a:t>
            </a:r>
          </a:p>
          <a:p>
            <a:pPr algn="just">
              <a:spcAft>
                <a:spcPts val="1200"/>
              </a:spcAft>
              <a:buFont typeface="Arial" panose="020B0604020202020204" pitchFamily="34" charset="0"/>
              <a:buChar char="•"/>
            </a:pPr>
            <a:r>
              <a:rPr lang="en-US" altLang="en-US" sz="2400"/>
              <a:t>In addition, most of the cloud service providers are using the multi-tenancy storage architecture, which allows multiple customers to store their data in one place. </a:t>
            </a:r>
          </a:p>
          <a:p>
            <a:pPr algn="just">
              <a:spcAft>
                <a:spcPts val="1200"/>
              </a:spcAft>
              <a:buFont typeface="Arial" panose="020B0604020202020204" pitchFamily="34" charset="0"/>
              <a:buChar char="•"/>
            </a:pPr>
            <a:r>
              <a:rPr lang="en-US" altLang="en-US" sz="2400"/>
              <a:t>There is a chance for cross data harvesting in case the storage architecture is not stable.</a:t>
            </a:r>
          </a:p>
        </p:txBody>
      </p:sp>
      <p:sp>
        <p:nvSpPr>
          <p:cNvPr id="55299" name="Slide Number Placeholder 4">
            <a:extLst>
              <a:ext uri="{FF2B5EF4-FFF2-40B4-BE49-F238E27FC236}">
                <a16:creationId xmlns:a16="http://schemas.microsoft.com/office/drawing/2014/main" id="{C241F610-B06E-4D48-98A1-80566E8C906F}"/>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831705D-DF69-4B95-A1B2-662289E8EA96}" type="slidenum">
              <a:rPr lang="en-US" altLang="en-US" smtClean="0">
                <a:solidFill>
                  <a:srgbClr val="898989"/>
                </a:solidFill>
              </a:rPr>
              <a:pPr/>
              <a:t>29</a:t>
            </a:fld>
            <a:endParaRPr lang="en-US" altLang="en-US">
              <a:solidFill>
                <a:srgbClr val="898989"/>
              </a:solidFill>
            </a:endParaRPr>
          </a:p>
        </p:txBody>
      </p:sp>
      <p:sp>
        <p:nvSpPr>
          <p:cNvPr id="10" name="Title 1">
            <a:extLst>
              <a:ext uri="{FF2B5EF4-FFF2-40B4-BE49-F238E27FC236}">
                <a16:creationId xmlns:a16="http://schemas.microsoft.com/office/drawing/2014/main" id="{7EEC25E3-2F26-4F30-9D55-B0A9BE937151}"/>
              </a:ext>
            </a:extLst>
          </p:cNvPr>
          <p:cNvSpPr txBox="1">
            <a:spLocks/>
          </p:cNvSpPr>
          <p:nvPr/>
        </p:nvSpPr>
        <p:spPr>
          <a:xfrm>
            <a:off x="701675" y="501650"/>
            <a:ext cx="10058400" cy="889000"/>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R1 - ACCOUNTABILITY &amp; DATA RISK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a:extLst>
              <a:ext uri="{FF2B5EF4-FFF2-40B4-BE49-F238E27FC236}">
                <a16:creationId xmlns:a16="http://schemas.microsoft.com/office/drawing/2014/main" id="{069491D6-18F7-4D50-9C9D-431648589C91}"/>
              </a:ext>
            </a:extLst>
          </p:cNvPr>
          <p:cNvSpPr>
            <a:spLocks noGrp="1"/>
          </p:cNvSpPr>
          <p:nvPr>
            <p:ph type="ctrTitle"/>
          </p:nvPr>
        </p:nvSpPr>
        <p:spPr>
          <a:xfrm>
            <a:off x="914400" y="2125663"/>
            <a:ext cx="10363200" cy="1439862"/>
          </a:xfrm>
        </p:spPr>
        <p:txBody>
          <a:bodyPr/>
          <a:lstStyle/>
          <a:p>
            <a:r>
              <a:rPr lang="en-IN" altLang="en-US" sz="7200">
                <a:latin typeface="Nyala" panose="02000504070300020003" pitchFamily="2" charset="0"/>
              </a:rPr>
              <a:t>What is Cloud Computing?</a:t>
            </a:r>
            <a:endParaRPr lang="en-IN" altLang="en-US">
              <a:latin typeface="Nyala" panose="02000504070300020003"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5854E6B6-18A0-4763-9752-53184FBF5DA2}"/>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0D7689A-8B1E-401F-9581-F7A9F52029B0}" type="slidenum">
              <a:rPr lang="en-US" altLang="en-US" smtClean="0">
                <a:solidFill>
                  <a:srgbClr val="898989"/>
                </a:solidFill>
              </a:rPr>
              <a:pPr/>
              <a:t>30</a:t>
            </a:fld>
            <a:endParaRPr lang="en-US" altLang="en-US">
              <a:solidFill>
                <a:srgbClr val="898989"/>
              </a:solidFill>
            </a:endParaRPr>
          </a:p>
        </p:txBody>
      </p:sp>
      <p:sp>
        <p:nvSpPr>
          <p:cNvPr id="10" name="Title 1">
            <a:extLst>
              <a:ext uri="{FF2B5EF4-FFF2-40B4-BE49-F238E27FC236}">
                <a16:creationId xmlns:a16="http://schemas.microsoft.com/office/drawing/2014/main" id="{B3F0172D-629C-49C4-B3BC-E3088877F673}"/>
              </a:ext>
            </a:extLst>
          </p:cNvPr>
          <p:cNvSpPr txBox="1">
            <a:spLocks/>
          </p:cNvSpPr>
          <p:nvPr/>
        </p:nvSpPr>
        <p:spPr>
          <a:xfrm>
            <a:off x="701675" y="693738"/>
            <a:ext cx="10058400" cy="89058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57348" name="TextBox 21">
            <a:extLst>
              <a:ext uri="{FF2B5EF4-FFF2-40B4-BE49-F238E27FC236}">
                <a16:creationId xmlns:a16="http://schemas.microsoft.com/office/drawing/2014/main" id="{04655009-2AAC-4602-A51A-1C6BB63ADD62}"/>
              </a:ext>
            </a:extLst>
          </p:cNvPr>
          <p:cNvSpPr txBox="1">
            <a:spLocks noChangeArrowheads="1"/>
          </p:cNvSpPr>
          <p:nvPr/>
        </p:nvSpPr>
        <p:spPr bwMode="auto">
          <a:xfrm>
            <a:off x="701675" y="1804988"/>
            <a:ext cx="10844213"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The organization should be clear about the data recovering procedure of the providers to make sure the attackers should not be able to recover the deleted data in the cloud.</a:t>
            </a:r>
          </a:p>
          <a:p>
            <a:pPr algn="just">
              <a:spcAft>
                <a:spcPts val="1200"/>
              </a:spcAft>
              <a:buFont typeface="Arial" panose="020B0604020202020204" pitchFamily="34" charset="0"/>
              <a:buChar char="•"/>
            </a:pPr>
            <a:r>
              <a:rPr lang="en-US" altLang="en-US" sz="2400"/>
              <a:t>The provider should ensure proper backup process.</a:t>
            </a:r>
          </a:p>
          <a:p>
            <a:pPr algn="just">
              <a:spcAft>
                <a:spcPts val="1200"/>
              </a:spcAft>
              <a:buFont typeface="Arial" panose="020B0604020202020204" pitchFamily="34" charset="0"/>
              <a:buChar char="•"/>
            </a:pPr>
            <a:r>
              <a:rPr lang="en-US" altLang="en-US" sz="2400"/>
              <a:t>The provider should ensure the data is adequately isolated to avoid unauthorized access.</a:t>
            </a:r>
          </a:p>
          <a:p>
            <a:pPr algn="just">
              <a:spcAft>
                <a:spcPts val="1200"/>
              </a:spcAft>
              <a:buFont typeface="Arial" panose="020B0604020202020204" pitchFamily="34" charset="0"/>
              <a:buChar char="•"/>
            </a:pPr>
            <a:r>
              <a:rPr lang="en-US" altLang="en-US" sz="2400"/>
              <a:t>Data should be maintained in encrypted format both at rest and in transit.</a:t>
            </a:r>
          </a:p>
          <a:p>
            <a:pPr algn="just">
              <a:spcAft>
                <a:spcPts val="1200"/>
              </a:spcAft>
              <a:buFont typeface="Arial" panose="020B0604020202020204" pitchFamily="34" charset="0"/>
              <a:buChar char="•"/>
            </a:pPr>
            <a:r>
              <a:rPr lang="en-US" altLang="en-US" sz="2400"/>
              <a:t>The operator should use different encryption key for different user.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3EDE502A-B117-432B-B70F-17AA5F808AB5}"/>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7ED75AC-B255-40DA-87B1-4CFE5903E724}" type="slidenum">
              <a:rPr lang="en-US" altLang="en-US" smtClean="0">
                <a:solidFill>
                  <a:srgbClr val="898989"/>
                </a:solidFill>
              </a:rPr>
              <a:pPr/>
              <a:t>31</a:t>
            </a:fld>
            <a:endParaRPr lang="en-US" altLang="en-US">
              <a:solidFill>
                <a:srgbClr val="898989"/>
              </a:solidFill>
            </a:endParaRPr>
          </a:p>
        </p:txBody>
      </p:sp>
      <p:sp>
        <p:nvSpPr>
          <p:cNvPr id="10" name="Title 1">
            <a:extLst>
              <a:ext uri="{FF2B5EF4-FFF2-40B4-BE49-F238E27FC236}">
                <a16:creationId xmlns:a16="http://schemas.microsoft.com/office/drawing/2014/main" id="{DDB08A73-BD25-461F-990E-FD71694D5DC6}"/>
              </a:ext>
            </a:extLst>
          </p:cNvPr>
          <p:cNvSpPr txBox="1">
            <a:spLocks/>
          </p:cNvSpPr>
          <p:nvPr/>
        </p:nvSpPr>
        <p:spPr>
          <a:xfrm>
            <a:off x="701675" y="534988"/>
            <a:ext cx="10058400" cy="89058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R2 - USER IDENTITY FEDERATION</a:t>
            </a:r>
          </a:p>
        </p:txBody>
      </p:sp>
      <p:sp>
        <p:nvSpPr>
          <p:cNvPr id="59396" name="TextBox 21">
            <a:extLst>
              <a:ext uri="{FF2B5EF4-FFF2-40B4-BE49-F238E27FC236}">
                <a16:creationId xmlns:a16="http://schemas.microsoft.com/office/drawing/2014/main" id="{70742783-972E-4181-986D-4C88B620C95D}"/>
              </a:ext>
            </a:extLst>
          </p:cNvPr>
          <p:cNvSpPr txBox="1">
            <a:spLocks noChangeArrowheads="1"/>
          </p:cNvSpPr>
          <p:nvPr/>
        </p:nvSpPr>
        <p:spPr bwMode="auto">
          <a:xfrm>
            <a:off x="701675" y="1270000"/>
            <a:ext cx="1085532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dirty="0"/>
              <a:t>If an organization is moving their services and application from one cloud provider to another, they should have proper control over their user credentials. </a:t>
            </a:r>
          </a:p>
          <a:p>
            <a:pPr algn="just">
              <a:spcAft>
                <a:spcPts val="1200"/>
              </a:spcAft>
              <a:buFont typeface="Arial" panose="020B0604020202020204" pitchFamily="34" charset="0"/>
              <a:buChar char="•"/>
            </a:pPr>
            <a:r>
              <a:rPr lang="en-US" altLang="en-US" sz="2400" dirty="0"/>
              <a:t>Instead of allowing the cloud providers to maintain identities causing authentication overhead to users, organizations are using user identity federation. </a:t>
            </a:r>
          </a:p>
          <a:p>
            <a:pPr algn="just">
              <a:spcAft>
                <a:spcPts val="1200"/>
              </a:spcAft>
              <a:buFont typeface="Arial" panose="020B0604020202020204" pitchFamily="34" charset="0"/>
              <a:buChar char="•"/>
            </a:pPr>
            <a:r>
              <a:rPr lang="en-US" altLang="en-US" sz="2400" dirty="0"/>
              <a:t>The approach involves SAML (Security Assertion Mark-Up language), an open source protocol that allows single sign-on across multiple cloud service providers. </a:t>
            </a:r>
          </a:p>
          <a:p>
            <a:pPr algn="just">
              <a:spcAft>
                <a:spcPts val="1200"/>
              </a:spcAft>
              <a:buFont typeface="Arial" panose="020B0604020202020204" pitchFamily="34" charset="0"/>
              <a:buChar char="•"/>
            </a:pPr>
            <a:r>
              <a:rPr lang="en-US" altLang="en-US" sz="2400" dirty="0"/>
              <a:t>It eliminates multiple identities allocated to an individual user.</a:t>
            </a:r>
          </a:p>
          <a:p>
            <a:pPr algn="just">
              <a:spcAft>
                <a:spcPts val="1200"/>
              </a:spcAft>
              <a:buFont typeface="Arial" panose="020B0604020202020204" pitchFamily="34" charset="0"/>
              <a:buChar char="•"/>
            </a:pPr>
            <a:r>
              <a:rPr lang="en-US" altLang="en-US" sz="2400" dirty="0"/>
              <a:t>It involves risk of the unauthorized access, in case the services allowing access to the user are improperly configured. Any attack on the SAML can allow the attackers to gain unauthorized access by stealing user credentials. </a:t>
            </a:r>
          </a:p>
          <a:p>
            <a:pPr algn="just">
              <a:spcAft>
                <a:spcPts val="1200"/>
              </a:spcAft>
              <a:buFont typeface="Arial" panose="020B0604020202020204" pitchFamily="34" charset="0"/>
              <a:buChar char="•"/>
            </a:pPr>
            <a:r>
              <a:rPr lang="en-US" altLang="en-US" sz="2400" dirty="0"/>
              <a:t>In addition, the single sign-on ability establishes the chances of a single point of failure.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B0D40A09-6CFD-4A1C-9040-C71FB191207B}"/>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917DDEF-7A0B-4CE0-A63A-30B60F51FECA}" type="slidenum">
              <a:rPr lang="en-US" altLang="en-US" smtClean="0">
                <a:solidFill>
                  <a:srgbClr val="898989"/>
                </a:solidFill>
              </a:rPr>
              <a:pPr/>
              <a:t>32</a:t>
            </a:fld>
            <a:endParaRPr lang="en-US" altLang="en-US">
              <a:solidFill>
                <a:srgbClr val="898989"/>
              </a:solidFill>
            </a:endParaRPr>
          </a:p>
        </p:txBody>
      </p:sp>
      <p:sp>
        <p:nvSpPr>
          <p:cNvPr id="10" name="Title 1">
            <a:extLst>
              <a:ext uri="{FF2B5EF4-FFF2-40B4-BE49-F238E27FC236}">
                <a16:creationId xmlns:a16="http://schemas.microsoft.com/office/drawing/2014/main" id="{DE28BA65-C26A-4244-8278-45244570BC03}"/>
              </a:ext>
            </a:extLst>
          </p:cNvPr>
          <p:cNvSpPr txBox="1">
            <a:spLocks/>
          </p:cNvSpPr>
          <p:nvPr/>
        </p:nvSpPr>
        <p:spPr>
          <a:xfrm>
            <a:off x="701675" y="68580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61444" name="TextBox 21">
            <a:extLst>
              <a:ext uri="{FF2B5EF4-FFF2-40B4-BE49-F238E27FC236}">
                <a16:creationId xmlns:a16="http://schemas.microsoft.com/office/drawing/2014/main" id="{B55B37C8-A10B-4635-B63A-7038CEEAE375}"/>
              </a:ext>
            </a:extLst>
          </p:cNvPr>
          <p:cNvSpPr txBox="1">
            <a:spLocks noChangeArrowheads="1"/>
          </p:cNvSpPr>
          <p:nvPr/>
        </p:nvSpPr>
        <p:spPr bwMode="auto">
          <a:xfrm>
            <a:off x="701675" y="1797050"/>
            <a:ext cx="108331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7338">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dirty="0"/>
              <a:t>The organization should be clear on how the user identities &amp; AAA </a:t>
            </a:r>
            <a:r>
              <a:rPr lang="en-US" altLang="en-US" sz="2400"/>
              <a:t>(Authentication, </a:t>
            </a:r>
            <a:r>
              <a:rPr lang="en-US" altLang="en-US" sz="2400" dirty="0"/>
              <a:t>Authorization &amp; Accounting(+) protocols like SAML (Security Assertion Markup Language) are implemented.</a:t>
            </a:r>
          </a:p>
          <a:p>
            <a:pPr algn="just">
              <a:spcAft>
                <a:spcPts val="1200"/>
              </a:spcAft>
              <a:buFont typeface="Arial" panose="020B0604020202020204" pitchFamily="34" charset="0"/>
              <a:buChar char="•"/>
            </a:pPr>
            <a:r>
              <a:rPr lang="en-US" altLang="en-US" sz="2400" dirty="0"/>
              <a:t>The federation partners should follow the security policies and standards.</a:t>
            </a:r>
          </a:p>
          <a:p>
            <a:pPr algn="just">
              <a:spcAft>
                <a:spcPts val="1200"/>
              </a:spcAft>
              <a:buFont typeface="Arial" panose="020B0604020202020204" pitchFamily="34" charset="0"/>
              <a:buChar char="•"/>
            </a:pPr>
            <a:r>
              <a:rPr lang="en-US" altLang="en-US" sz="2400" dirty="0"/>
              <a:t>OAuth for back-end integrations.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7AE0C2B8-D66D-403A-B6C8-4BE0C5757D75}"/>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FC9806D-785E-4474-9483-FCCEBD345406}" type="slidenum">
              <a:rPr lang="en-US" altLang="en-US" smtClean="0">
                <a:solidFill>
                  <a:srgbClr val="898989"/>
                </a:solidFill>
              </a:rPr>
              <a:pPr/>
              <a:t>33</a:t>
            </a:fld>
            <a:endParaRPr lang="en-US" altLang="en-US">
              <a:solidFill>
                <a:srgbClr val="898989"/>
              </a:solidFill>
            </a:endParaRPr>
          </a:p>
        </p:txBody>
      </p:sp>
      <p:sp>
        <p:nvSpPr>
          <p:cNvPr id="10" name="Title 1">
            <a:extLst>
              <a:ext uri="{FF2B5EF4-FFF2-40B4-BE49-F238E27FC236}">
                <a16:creationId xmlns:a16="http://schemas.microsoft.com/office/drawing/2014/main" id="{E731F989-1233-441A-9E2C-313790D14DF1}"/>
              </a:ext>
            </a:extLst>
          </p:cNvPr>
          <p:cNvSpPr txBox="1">
            <a:spLocks/>
          </p:cNvSpPr>
          <p:nvPr/>
        </p:nvSpPr>
        <p:spPr>
          <a:xfrm>
            <a:off x="701675" y="52387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R3 - REGULATORY COMPLIANCE</a:t>
            </a:r>
          </a:p>
        </p:txBody>
      </p:sp>
      <p:sp>
        <p:nvSpPr>
          <p:cNvPr id="63492" name="TextBox 21">
            <a:extLst>
              <a:ext uri="{FF2B5EF4-FFF2-40B4-BE49-F238E27FC236}">
                <a16:creationId xmlns:a16="http://schemas.microsoft.com/office/drawing/2014/main" id="{617CE626-AB0D-456C-A0B2-37D8E87D6C3D}"/>
              </a:ext>
            </a:extLst>
          </p:cNvPr>
          <p:cNvSpPr txBox="1">
            <a:spLocks noChangeArrowheads="1"/>
          </p:cNvSpPr>
          <p:nvPr/>
        </p:nvSpPr>
        <p:spPr bwMode="auto">
          <a:xfrm>
            <a:off x="701675" y="1258888"/>
            <a:ext cx="10866438"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In cloud-based solution, data is stored at a random place. In most of the cases, customers are not even aware where they are hosted. </a:t>
            </a:r>
          </a:p>
          <a:p>
            <a:pPr algn="just">
              <a:spcAft>
                <a:spcPts val="1200"/>
              </a:spcAft>
              <a:buFont typeface="Arial" panose="020B0604020202020204" pitchFamily="34" charset="0"/>
              <a:buChar char="•"/>
            </a:pPr>
            <a:r>
              <a:rPr lang="en-US" altLang="en-US" sz="2400"/>
              <a:t>As different countries following different regulatory rules, the data that is supposed to be protected in one country is not supposed to be protected in another country.</a:t>
            </a:r>
          </a:p>
          <a:p>
            <a:pPr algn="just">
              <a:spcAft>
                <a:spcPts val="1200"/>
              </a:spcAft>
              <a:buFont typeface="Arial" panose="020B0604020202020204" pitchFamily="34" charset="0"/>
              <a:buChar char="•"/>
            </a:pPr>
            <a:r>
              <a:rPr lang="en-US" altLang="en-US" sz="2400"/>
              <a:t>The lack of transparency in the implementation, data owners find hard to demonstrate compliance. </a:t>
            </a:r>
          </a:p>
          <a:p>
            <a:pPr algn="just">
              <a:spcAft>
                <a:spcPts val="1200"/>
              </a:spcAft>
              <a:buFont typeface="Arial" panose="020B0604020202020204" pitchFamily="34" charset="0"/>
              <a:buChar char="•"/>
            </a:pPr>
            <a:r>
              <a:rPr lang="en-US" altLang="en-US" sz="2400"/>
              <a:t>There is also a lack of consistent standards as well as requirements for the global regulatory compliance. </a:t>
            </a:r>
          </a:p>
          <a:p>
            <a:pPr algn="just">
              <a:spcAft>
                <a:spcPts val="1200"/>
              </a:spcAft>
              <a:buFont typeface="Arial" panose="020B0604020202020204" pitchFamily="34" charset="0"/>
              <a:buChar char="•"/>
            </a:pPr>
            <a:r>
              <a:rPr lang="en-US" altLang="en-US" sz="2400"/>
              <a:t>For instance, the US patriot act provides no restrictions for the federal agencies to access the corporate data. On the other hand, the European Union possesses strict privacy laws, hence the data stored in the US as per the US compliance appear to be a compliance violation in Europe.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BEE993CA-C5FE-4881-B06F-9305DD5574D7}"/>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50C9AE9-9AC4-4948-844F-76E94BFD109E}" type="slidenum">
              <a:rPr lang="en-US" altLang="en-US" smtClean="0">
                <a:solidFill>
                  <a:srgbClr val="898989"/>
                </a:solidFill>
              </a:rPr>
              <a:pPr/>
              <a:t>34</a:t>
            </a:fld>
            <a:endParaRPr lang="en-US" altLang="en-US">
              <a:solidFill>
                <a:srgbClr val="898989"/>
              </a:solidFill>
            </a:endParaRPr>
          </a:p>
        </p:txBody>
      </p:sp>
      <p:sp>
        <p:nvSpPr>
          <p:cNvPr id="10" name="Title 1">
            <a:extLst>
              <a:ext uri="{FF2B5EF4-FFF2-40B4-BE49-F238E27FC236}">
                <a16:creationId xmlns:a16="http://schemas.microsoft.com/office/drawing/2014/main" id="{A045E2D9-9568-423D-9581-DB0559EF8FDC}"/>
              </a:ext>
            </a:extLst>
          </p:cNvPr>
          <p:cNvSpPr txBox="1">
            <a:spLocks/>
          </p:cNvSpPr>
          <p:nvPr/>
        </p:nvSpPr>
        <p:spPr>
          <a:xfrm>
            <a:off x="701675" y="68580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65540" name="TextBox 21">
            <a:extLst>
              <a:ext uri="{FF2B5EF4-FFF2-40B4-BE49-F238E27FC236}">
                <a16:creationId xmlns:a16="http://schemas.microsoft.com/office/drawing/2014/main" id="{217C801B-E308-4F09-9226-F63466CB97A5}"/>
              </a:ext>
            </a:extLst>
          </p:cNvPr>
          <p:cNvSpPr txBox="1">
            <a:spLocks noChangeArrowheads="1"/>
          </p:cNvSpPr>
          <p:nvPr/>
        </p:nvSpPr>
        <p:spPr bwMode="auto">
          <a:xfrm>
            <a:off x="701675" y="1806575"/>
            <a:ext cx="10833100"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To avoid compliance violation, the organization should make sure that their cloud service provider is storing their data in specific jurisdictions.</a:t>
            </a:r>
          </a:p>
          <a:p>
            <a:pPr algn="just">
              <a:spcAft>
                <a:spcPts val="1200"/>
              </a:spcAft>
              <a:buFont typeface="Arial" panose="020B0604020202020204" pitchFamily="34" charset="0"/>
              <a:buChar char="•"/>
            </a:pPr>
            <a:r>
              <a:rPr lang="en-US" altLang="en-US" sz="2400"/>
              <a:t>Ensure the provider made a contractual commitment in order to obey the local privacy requirements.</a:t>
            </a:r>
          </a:p>
          <a:p>
            <a:pPr algn="just">
              <a:spcAft>
                <a:spcPts val="1200"/>
              </a:spcAft>
              <a:buFont typeface="Arial" panose="020B0604020202020204" pitchFamily="34" charset="0"/>
              <a:buChar char="•"/>
            </a:pPr>
            <a:r>
              <a:rPr lang="en-US" altLang="en-US" sz="2400"/>
              <a:t>Apply risk management, define data protection requirements and SLAs, 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21">
            <a:extLst>
              <a:ext uri="{FF2B5EF4-FFF2-40B4-BE49-F238E27FC236}">
                <a16:creationId xmlns:a16="http://schemas.microsoft.com/office/drawing/2014/main" id="{5EADE87A-9B6D-4383-A022-7FD561335A8C}"/>
              </a:ext>
            </a:extLst>
          </p:cNvPr>
          <p:cNvSpPr txBox="1">
            <a:spLocks noChangeArrowheads="1"/>
          </p:cNvSpPr>
          <p:nvPr/>
        </p:nvSpPr>
        <p:spPr bwMode="auto">
          <a:xfrm>
            <a:off x="701675" y="1258888"/>
            <a:ext cx="10844213" cy="546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Business Continuity is an activity an IT organization performs to ensure that the business can be conducted in a disaster situation. In case of an organization that uses cloud, the responsibility of business continuity gets delegated to the cloud provider.</a:t>
            </a:r>
          </a:p>
          <a:p>
            <a:pPr algn="just">
              <a:spcAft>
                <a:spcPts val="1200"/>
              </a:spcAft>
              <a:buFont typeface="Arial" panose="020B0604020202020204" pitchFamily="34" charset="0"/>
              <a:buChar char="•"/>
            </a:pPr>
            <a:r>
              <a:rPr lang="en-US" altLang="en-US" sz="2400"/>
              <a:t>To achieve business growth, the organization should ensure that their business can be performed even in a disaster situation. </a:t>
            </a:r>
          </a:p>
          <a:p>
            <a:pPr algn="just">
              <a:spcAft>
                <a:spcPts val="1200"/>
              </a:spcAft>
              <a:buFont typeface="Arial" panose="020B0604020202020204" pitchFamily="34" charset="0"/>
              <a:buChar char="•"/>
            </a:pPr>
            <a:r>
              <a:rPr lang="en-US" altLang="en-US" sz="2400"/>
              <a:t>In cloud computing, it is essential to make sure that data will be available even at an unexpected event.</a:t>
            </a:r>
          </a:p>
          <a:p>
            <a:pPr algn="just">
              <a:spcAft>
                <a:spcPts val="1200"/>
              </a:spcAft>
              <a:buFont typeface="Arial" panose="020B0604020202020204" pitchFamily="34" charset="0"/>
              <a:buChar char="•"/>
            </a:pPr>
            <a:r>
              <a:rPr lang="en-US" altLang="en-US" sz="2400"/>
              <a:t>A recent report states that outages of most cloud services depict that 100 % availability may not be ensured. In cloud computing, the responsibility of business continuity and resiliency goes to cloud providers instead of the organization. </a:t>
            </a:r>
          </a:p>
          <a:p>
            <a:pPr algn="just">
              <a:spcAft>
                <a:spcPts val="1200"/>
              </a:spcAft>
              <a:buFont typeface="Arial" panose="020B0604020202020204" pitchFamily="34" charset="0"/>
              <a:buChar char="•"/>
            </a:pPr>
            <a:r>
              <a:rPr lang="en-US" altLang="en-US" sz="2400"/>
              <a:t>This will increase the chance of risk due to not providing appropriate business continuity when a disaster occurs.</a:t>
            </a:r>
          </a:p>
          <a:p>
            <a:pPr algn="just">
              <a:spcAft>
                <a:spcPts val="1200"/>
              </a:spcAft>
              <a:buFont typeface="Arial" panose="020B0604020202020204" pitchFamily="34" charset="0"/>
              <a:buChar char="•"/>
            </a:pPr>
            <a:endParaRPr lang="en-US" altLang="en-US" sz="2400"/>
          </a:p>
        </p:txBody>
      </p:sp>
      <p:sp>
        <p:nvSpPr>
          <p:cNvPr id="67587" name="Slide Number Placeholder 4">
            <a:extLst>
              <a:ext uri="{FF2B5EF4-FFF2-40B4-BE49-F238E27FC236}">
                <a16:creationId xmlns:a16="http://schemas.microsoft.com/office/drawing/2014/main" id="{54F6FA82-2EF9-44EB-8EBF-7AC95411FA12}"/>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6CE7FA7-AE83-4287-AF7B-811F4ECDBA92}" type="slidenum">
              <a:rPr lang="en-US" altLang="en-US" smtClean="0">
                <a:solidFill>
                  <a:srgbClr val="898989"/>
                </a:solidFill>
              </a:rPr>
              <a:pPr/>
              <a:t>35</a:t>
            </a:fld>
            <a:endParaRPr lang="en-US" altLang="en-US">
              <a:solidFill>
                <a:srgbClr val="898989"/>
              </a:solidFill>
            </a:endParaRPr>
          </a:p>
        </p:txBody>
      </p:sp>
      <p:sp>
        <p:nvSpPr>
          <p:cNvPr id="10" name="Title 1">
            <a:extLst>
              <a:ext uri="{FF2B5EF4-FFF2-40B4-BE49-F238E27FC236}">
                <a16:creationId xmlns:a16="http://schemas.microsoft.com/office/drawing/2014/main" id="{944545AA-20C3-44D8-9D01-76D4236C6902}"/>
              </a:ext>
            </a:extLst>
          </p:cNvPr>
          <p:cNvSpPr txBox="1">
            <a:spLocks/>
          </p:cNvSpPr>
          <p:nvPr/>
        </p:nvSpPr>
        <p:spPr>
          <a:xfrm>
            <a:off x="701675" y="566738"/>
            <a:ext cx="10058400" cy="89058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R4 - CONTINUITY &amp; RESILIENCY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19533774-A195-45F3-AC5D-24FA359ACFCA}"/>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C4D6859-FAC4-4D0A-BD68-3985423BA40C}" type="slidenum">
              <a:rPr lang="en-US" altLang="en-US" smtClean="0">
                <a:solidFill>
                  <a:srgbClr val="898989"/>
                </a:solidFill>
              </a:rPr>
              <a:pPr/>
              <a:t>36</a:t>
            </a:fld>
            <a:endParaRPr lang="en-US" altLang="en-US">
              <a:solidFill>
                <a:srgbClr val="898989"/>
              </a:solidFill>
            </a:endParaRPr>
          </a:p>
        </p:txBody>
      </p:sp>
      <p:sp>
        <p:nvSpPr>
          <p:cNvPr id="10" name="Title 1">
            <a:extLst>
              <a:ext uri="{FF2B5EF4-FFF2-40B4-BE49-F238E27FC236}">
                <a16:creationId xmlns:a16="http://schemas.microsoft.com/office/drawing/2014/main" id="{7C902DBA-E262-4DB8-82F2-883C4A2A5592}"/>
              </a:ext>
            </a:extLst>
          </p:cNvPr>
          <p:cNvSpPr txBox="1">
            <a:spLocks/>
          </p:cNvSpPr>
          <p:nvPr/>
        </p:nvSpPr>
        <p:spPr>
          <a:xfrm>
            <a:off x="673100" y="719138"/>
            <a:ext cx="10058400" cy="89058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69636" name="TextBox 21">
            <a:extLst>
              <a:ext uri="{FF2B5EF4-FFF2-40B4-BE49-F238E27FC236}">
                <a16:creationId xmlns:a16="http://schemas.microsoft.com/office/drawing/2014/main" id="{C217B42C-D660-4DF0-91F1-687DD5847011}"/>
              </a:ext>
            </a:extLst>
          </p:cNvPr>
          <p:cNvSpPr txBox="1">
            <a:spLocks noChangeArrowheads="1"/>
          </p:cNvSpPr>
          <p:nvPr/>
        </p:nvSpPr>
        <p:spPr bwMode="auto">
          <a:xfrm>
            <a:off x="673100" y="1841500"/>
            <a:ext cx="108458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The organization has to make sure the RTOS (Recovery Time Objectives) are clearly defined in the contractual agreement.</a:t>
            </a:r>
          </a:p>
          <a:p>
            <a:pPr algn="just">
              <a:spcAft>
                <a:spcPts val="1200"/>
              </a:spcAft>
              <a:buFont typeface="Arial" panose="020B0604020202020204" pitchFamily="34" charset="0"/>
              <a:buChar char="•"/>
            </a:pPr>
            <a:r>
              <a:rPr lang="en-US" altLang="en-US" sz="2400"/>
              <a:t>Ensure the provider comprise approved business continuity policy in place</a:t>
            </a:r>
          </a:p>
          <a:p>
            <a:pPr algn="just">
              <a:spcAft>
                <a:spcPts val="1200"/>
              </a:spcAft>
              <a:buFont typeface="Arial" panose="020B0604020202020204" pitchFamily="34" charset="0"/>
              <a:buChar char="•"/>
            </a:pPr>
            <a:r>
              <a:rPr lang="en-US" altLang="en-US" sz="2400"/>
              <a:t>Verify that policy is certified or aligned with internationally recognized standards like BS25999.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71E75EA2-241A-4A99-B26A-62DDE5653E57}"/>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033C3B5-104B-4F2E-A28F-C077B47A77B7}" type="slidenum">
              <a:rPr lang="en-US" altLang="en-US" smtClean="0">
                <a:solidFill>
                  <a:srgbClr val="898989"/>
                </a:solidFill>
              </a:rPr>
              <a:pPr/>
              <a:t>37</a:t>
            </a:fld>
            <a:endParaRPr lang="en-US" altLang="en-US">
              <a:solidFill>
                <a:srgbClr val="898989"/>
              </a:solidFill>
            </a:endParaRPr>
          </a:p>
        </p:txBody>
      </p:sp>
      <p:sp>
        <p:nvSpPr>
          <p:cNvPr id="71683" name="TextBox 21">
            <a:extLst>
              <a:ext uri="{FF2B5EF4-FFF2-40B4-BE49-F238E27FC236}">
                <a16:creationId xmlns:a16="http://schemas.microsoft.com/office/drawing/2014/main" id="{003B8D5F-CE36-4B93-BC13-2C6117588860}"/>
              </a:ext>
            </a:extLst>
          </p:cNvPr>
          <p:cNvSpPr txBox="1">
            <a:spLocks noChangeArrowheads="1"/>
          </p:cNvSpPr>
          <p:nvPr/>
        </p:nvSpPr>
        <p:spPr bwMode="auto">
          <a:xfrm>
            <a:off x="701675" y="1258888"/>
            <a:ext cx="108108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Data which uniquely identifies the individuals are no longer exist within the data center of the organization. </a:t>
            </a:r>
          </a:p>
          <a:p>
            <a:pPr algn="just">
              <a:spcAft>
                <a:spcPts val="1200"/>
              </a:spcAft>
              <a:buFont typeface="Arial" panose="020B0604020202020204" pitchFamily="34" charset="0"/>
              <a:buChar char="•"/>
            </a:pPr>
            <a:r>
              <a:rPr lang="en-US" altLang="en-US" sz="2400"/>
              <a:t>In addition, the data flows are global when it comes to cloud computing. There is more opportunity to deduct the privacy data of the user by the action of default share, for example via Twitter, LinkedIn, and Facebook.</a:t>
            </a:r>
          </a:p>
          <a:p>
            <a:pPr algn="just">
              <a:spcAft>
                <a:spcPts val="1200"/>
              </a:spcAft>
              <a:buFont typeface="Arial" panose="020B0604020202020204" pitchFamily="34" charset="0"/>
              <a:buChar char="•"/>
            </a:pPr>
            <a:r>
              <a:rPr lang="en-US" altLang="en-US" sz="2400"/>
              <a:t>The personal data are used or mined without consent. They can be transferred across the jurisdictional limitations. Lack of opt-out features for users, for example, they can’t delete data. </a:t>
            </a:r>
          </a:p>
          <a:p>
            <a:pPr algn="just">
              <a:spcAft>
                <a:spcPts val="1200"/>
              </a:spcAft>
              <a:buFont typeface="Arial" panose="020B0604020202020204" pitchFamily="34" charset="0"/>
              <a:buChar char="•"/>
            </a:pPr>
            <a:r>
              <a:rPr lang="en-US" altLang="en-US" sz="2400"/>
              <a:t>Lack of appropriate user control on enforcing appropriate user, protection and sharing of their personal information.</a:t>
            </a:r>
          </a:p>
        </p:txBody>
      </p:sp>
      <p:sp>
        <p:nvSpPr>
          <p:cNvPr id="7" name="Title 1">
            <a:extLst>
              <a:ext uri="{FF2B5EF4-FFF2-40B4-BE49-F238E27FC236}">
                <a16:creationId xmlns:a16="http://schemas.microsoft.com/office/drawing/2014/main" id="{9DC014B2-C8EE-4582-8E67-020A0C4D38EB}"/>
              </a:ext>
            </a:extLst>
          </p:cNvPr>
          <p:cNvSpPr txBox="1">
            <a:spLocks/>
          </p:cNvSpPr>
          <p:nvPr/>
        </p:nvSpPr>
        <p:spPr>
          <a:xfrm>
            <a:off x="679450" y="431800"/>
            <a:ext cx="10658475" cy="123983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R5 - USER PRIVACY &amp; SECONDARY USAGE OF DATA</a:t>
            </a:r>
          </a:p>
        </p:txBody>
      </p:sp>
      <p:sp>
        <p:nvSpPr>
          <p:cNvPr id="9" name="Title 1">
            <a:extLst>
              <a:ext uri="{FF2B5EF4-FFF2-40B4-BE49-F238E27FC236}">
                <a16:creationId xmlns:a16="http://schemas.microsoft.com/office/drawing/2014/main" id="{10EB734C-6753-4200-9A32-82B5E6DE8244}"/>
              </a:ext>
            </a:extLst>
          </p:cNvPr>
          <p:cNvSpPr txBox="1">
            <a:spLocks/>
          </p:cNvSpPr>
          <p:nvPr/>
        </p:nvSpPr>
        <p:spPr>
          <a:xfrm>
            <a:off x="701675" y="14922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endParaRPr lang="en-US" sz="4000"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68FA499C-72A8-4A59-95B9-E15F2BCA0DAE}"/>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10978CD-6E9F-433F-A6D9-1CECA7AEFDF8}" type="slidenum">
              <a:rPr lang="en-US" altLang="en-US" smtClean="0">
                <a:solidFill>
                  <a:srgbClr val="898989"/>
                </a:solidFill>
              </a:rPr>
              <a:pPr/>
              <a:t>38</a:t>
            </a:fld>
            <a:endParaRPr lang="en-US" altLang="en-US">
              <a:solidFill>
                <a:srgbClr val="898989"/>
              </a:solidFill>
            </a:endParaRPr>
          </a:p>
        </p:txBody>
      </p:sp>
      <p:sp>
        <p:nvSpPr>
          <p:cNvPr id="10" name="Title 1">
            <a:extLst>
              <a:ext uri="{FF2B5EF4-FFF2-40B4-BE49-F238E27FC236}">
                <a16:creationId xmlns:a16="http://schemas.microsoft.com/office/drawing/2014/main" id="{5BBE7F3F-15D3-4D69-81D0-2C1E1E1F3A90}"/>
              </a:ext>
            </a:extLst>
          </p:cNvPr>
          <p:cNvSpPr txBox="1">
            <a:spLocks/>
          </p:cNvSpPr>
          <p:nvPr/>
        </p:nvSpPr>
        <p:spPr>
          <a:xfrm>
            <a:off x="701675" y="668338"/>
            <a:ext cx="10058400" cy="89058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22" name="TextBox 21">
            <a:extLst>
              <a:ext uri="{FF2B5EF4-FFF2-40B4-BE49-F238E27FC236}">
                <a16:creationId xmlns:a16="http://schemas.microsoft.com/office/drawing/2014/main" id="{C10888BB-0A6A-48FC-8352-70D65E9ED399}"/>
              </a:ext>
            </a:extLst>
          </p:cNvPr>
          <p:cNvSpPr txBox="1"/>
          <p:nvPr/>
        </p:nvSpPr>
        <p:spPr>
          <a:xfrm>
            <a:off x="701675" y="1790700"/>
            <a:ext cx="10821988" cy="3133725"/>
          </a:xfrm>
          <a:prstGeom prst="rect">
            <a:avLst/>
          </a:prstGeom>
          <a:noFill/>
        </p:spPr>
        <p:txBody>
          <a:bodyPr/>
          <a:lstStyle/>
          <a:p>
            <a:pPr marL="342900" indent="-342900" algn="just">
              <a:spcAft>
                <a:spcPts val="1200"/>
              </a:spcAft>
              <a:buFont typeface="Arial" panose="020B0604020202020204" pitchFamily="34" charset="0"/>
              <a:buChar char="•"/>
              <a:defRPr/>
            </a:pPr>
            <a:r>
              <a:rPr lang="en-US" sz="2400" dirty="0"/>
              <a:t>The organization requires ensuring that their provider is not using their user’s privacy data for any secondary purpose.</a:t>
            </a:r>
          </a:p>
          <a:p>
            <a:pPr marL="342900" indent="-342900" algn="just">
              <a:spcAft>
                <a:spcPts val="1200"/>
              </a:spcAft>
              <a:buFont typeface="Arial" panose="020B0604020202020204" pitchFamily="34" charset="0"/>
              <a:buChar char="•"/>
              <a:defRPr/>
            </a:pPr>
            <a:r>
              <a:rPr lang="en-US" sz="2400" dirty="0"/>
              <a:t>Enforce policy for privacy &amp; acceptable usage, consent and secondary usage.</a:t>
            </a:r>
          </a:p>
          <a:p>
            <a:pPr marL="342900" indent="-342900" algn="just">
              <a:spcAft>
                <a:spcPts val="1200"/>
              </a:spcAft>
              <a:buFont typeface="Arial" panose="020B0604020202020204" pitchFamily="34" charset="0"/>
              <a:buChar char="•"/>
              <a:defRPr/>
            </a:pPr>
            <a:r>
              <a:rPr lang="en-US" sz="2400" dirty="0"/>
              <a:t>Finalize the terms of service with cloud providers regarding the responsibility for compliance and geographical affinity.</a:t>
            </a:r>
          </a:p>
          <a:p>
            <a:pPr marL="342900" indent="-342900" algn="just">
              <a:spcAft>
                <a:spcPts val="1200"/>
              </a:spcAft>
              <a:buFont typeface="Arial" panose="020B0604020202020204" pitchFamily="34" charset="0"/>
              <a:buChar char="•"/>
              <a:defRPr/>
            </a:pPr>
            <a:r>
              <a:rPr lang="en-US" sz="2400" dirty="0"/>
              <a:t>Use encrypted storage.</a:t>
            </a:r>
          </a:p>
          <a:p>
            <a:pPr algn="just">
              <a:spcAft>
                <a:spcPts val="1200"/>
              </a:spcAft>
              <a:defRPr/>
            </a:pP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56848121-7B6E-4E71-B81C-A6321D69080F}"/>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FA97776-6617-4318-AEF3-C26015C8A088}" type="slidenum">
              <a:rPr lang="en-US" altLang="en-US" smtClean="0">
                <a:solidFill>
                  <a:srgbClr val="898989"/>
                </a:solidFill>
              </a:rPr>
              <a:pPr/>
              <a:t>39</a:t>
            </a:fld>
            <a:endParaRPr lang="en-US" altLang="en-US">
              <a:solidFill>
                <a:srgbClr val="898989"/>
              </a:solidFill>
            </a:endParaRPr>
          </a:p>
        </p:txBody>
      </p:sp>
      <p:sp>
        <p:nvSpPr>
          <p:cNvPr id="10" name="Title 1">
            <a:extLst>
              <a:ext uri="{FF2B5EF4-FFF2-40B4-BE49-F238E27FC236}">
                <a16:creationId xmlns:a16="http://schemas.microsoft.com/office/drawing/2014/main" id="{E5B571DE-780C-46AE-900D-B2E7475432E3}"/>
              </a:ext>
            </a:extLst>
          </p:cNvPr>
          <p:cNvSpPr txBox="1">
            <a:spLocks/>
          </p:cNvSpPr>
          <p:nvPr/>
        </p:nvSpPr>
        <p:spPr>
          <a:xfrm>
            <a:off x="701675" y="51752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R6 - SERVICE AND DATA INTEGRATION</a:t>
            </a:r>
          </a:p>
        </p:txBody>
      </p:sp>
      <p:sp>
        <p:nvSpPr>
          <p:cNvPr id="75780" name="TextBox 6">
            <a:extLst>
              <a:ext uri="{FF2B5EF4-FFF2-40B4-BE49-F238E27FC236}">
                <a16:creationId xmlns:a16="http://schemas.microsoft.com/office/drawing/2014/main" id="{F9584B10-AAB6-4522-AAAC-73EDFF15FC29}"/>
              </a:ext>
            </a:extLst>
          </p:cNvPr>
          <p:cNvSpPr txBox="1">
            <a:spLocks noChangeArrowheads="1"/>
          </p:cNvSpPr>
          <p:nvPr/>
        </p:nvSpPr>
        <p:spPr bwMode="auto">
          <a:xfrm>
            <a:off x="701675" y="1258888"/>
            <a:ext cx="10810875"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1963" indent="-461963">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Organizations must be sure that their proprietary data is adequately protected, as it is transferred between the end user and the cloud data center. </a:t>
            </a:r>
          </a:p>
          <a:p>
            <a:pPr algn="just">
              <a:spcAft>
                <a:spcPts val="1200"/>
              </a:spcAft>
              <a:buFont typeface="Arial" panose="020B0604020202020204" pitchFamily="34" charset="0"/>
              <a:buChar char="•"/>
            </a:pPr>
            <a:r>
              <a:rPr lang="en-US" altLang="en-US" sz="2400"/>
              <a:t>While the interception of data in transit should be of concern to every organization, the risk is much greater for organizations utilizing a cloud computing model, where data is transmitted over the Internet. </a:t>
            </a:r>
          </a:p>
          <a:p>
            <a:pPr algn="just">
              <a:spcAft>
                <a:spcPts val="1200"/>
              </a:spcAft>
              <a:buFont typeface="Arial" panose="020B0604020202020204" pitchFamily="34" charset="0"/>
              <a:buChar char="•"/>
            </a:pPr>
            <a:r>
              <a:rPr lang="en-US" altLang="en-US" sz="2400"/>
              <a:t>Unsecured data is susceptible to interception and compromise during transmission.</a:t>
            </a:r>
          </a:p>
          <a:p>
            <a:pPr algn="just">
              <a:spcAft>
                <a:spcPts val="1200"/>
              </a:spcAft>
              <a:buFont typeface="Arial" panose="020B0604020202020204" pitchFamily="34" charset="0"/>
              <a:buChar char="•"/>
            </a:pPr>
            <a:r>
              <a:rPr lang="en-US" altLang="en-US" sz="2400"/>
              <a:t>The security of data in transit should be a great concern to every organization. In the cloud computing solution, the data are transmitted between the end user and cloud data center. </a:t>
            </a:r>
          </a:p>
          <a:p>
            <a:pPr algn="just">
              <a:spcAft>
                <a:spcPts val="1200"/>
              </a:spcAft>
              <a:buFont typeface="Arial" panose="020B0604020202020204" pitchFamily="34" charset="0"/>
              <a:buChar char="•"/>
            </a:pPr>
            <a:r>
              <a:rPr lang="en-US" altLang="en-US" sz="2400"/>
              <a:t>While utilizing cloud, the transmission is carried over the internet, where there is an increase in risk for the organization. Like the traditional computing model, the transmission of secure data is vulnerable to interception and compromise.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70C354F4-702B-40BD-855F-833DFD8FB6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2EC1EDA-6C3E-44C4-9A3F-61AFE11906AA}" type="slidenum">
              <a:rPr lang="en-US" altLang="en-US" smtClean="0">
                <a:solidFill>
                  <a:srgbClr val="898989"/>
                </a:solidFill>
              </a:rPr>
              <a:pPr/>
              <a:t>4</a:t>
            </a:fld>
            <a:endParaRPr lang="en-US" altLang="en-US">
              <a:solidFill>
                <a:srgbClr val="898989"/>
              </a:solidFill>
            </a:endParaRPr>
          </a:p>
        </p:txBody>
      </p:sp>
      <p:sp>
        <p:nvSpPr>
          <p:cNvPr id="10" name="Title 1">
            <a:extLst>
              <a:ext uri="{FF2B5EF4-FFF2-40B4-BE49-F238E27FC236}">
                <a16:creationId xmlns:a16="http://schemas.microsoft.com/office/drawing/2014/main" id="{300A0B12-9AE4-408C-B6BE-532B658DE8D0}"/>
              </a:ext>
            </a:extLst>
          </p:cNvPr>
          <p:cNvSpPr txBox="1">
            <a:spLocks/>
          </p:cNvSpPr>
          <p:nvPr/>
        </p:nvSpPr>
        <p:spPr>
          <a:xfrm>
            <a:off x="701675" y="149225"/>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IN" sz="4000" dirty="0">
                <a:latin typeface="Nyala" panose="02000504070300020003" pitchFamily="2" charset="0"/>
              </a:rPr>
              <a:t>WHAT IS CLOUD COMPUTING?</a:t>
            </a:r>
            <a:endParaRPr lang="en-US" sz="4000" dirty="0">
              <a:solidFill>
                <a:schemeClr val="tx1"/>
              </a:solidFill>
              <a:latin typeface="Nyala" panose="02000504070300020003" pitchFamily="2" charset="0"/>
            </a:endParaRPr>
          </a:p>
        </p:txBody>
      </p:sp>
      <p:sp>
        <p:nvSpPr>
          <p:cNvPr id="22" name="TextBox 21">
            <a:extLst>
              <a:ext uri="{FF2B5EF4-FFF2-40B4-BE49-F238E27FC236}">
                <a16:creationId xmlns:a16="http://schemas.microsoft.com/office/drawing/2014/main" id="{3AD78DCA-CC6F-4BC4-AF58-013CBC4F5FA5}"/>
              </a:ext>
            </a:extLst>
          </p:cNvPr>
          <p:cNvSpPr txBox="1"/>
          <p:nvPr/>
        </p:nvSpPr>
        <p:spPr>
          <a:xfrm>
            <a:off x="701675" y="1039813"/>
            <a:ext cx="10860088" cy="4889500"/>
          </a:xfrm>
          <a:prstGeom prst="rect">
            <a:avLst/>
          </a:prstGeom>
          <a:noFill/>
        </p:spPr>
        <p:txBody>
          <a:bodyPr/>
          <a:lstStyle/>
          <a:p>
            <a:pPr algn="just">
              <a:buFont typeface="Wingdings" panose="05000000000000000000" pitchFamily="2" charset="2"/>
              <a:buChar char="§"/>
              <a:defRPr/>
            </a:pPr>
            <a:r>
              <a:rPr lang="en-IN" sz="2400" dirty="0">
                <a:latin typeface="Nyala" panose="02000504070300020003" pitchFamily="2" charset="0"/>
              </a:rPr>
              <a:t>Cloud computing is </a:t>
            </a:r>
          </a:p>
          <a:p>
            <a:pPr marL="800100" lvl="1" indent="-342900" algn="just">
              <a:buFont typeface="Arial" panose="020B0604020202020204" pitchFamily="34" charset="0"/>
              <a:buChar char="•"/>
              <a:defRPr/>
            </a:pPr>
            <a:r>
              <a:rPr lang="en-IN" sz="2000" dirty="0">
                <a:latin typeface="Nyala" panose="02000504070300020003" pitchFamily="2" charset="0"/>
              </a:rPr>
              <a:t>The on-demand delivery of compute power, database storage, applications, and other IT resources through a cloud services platform via the internet</a:t>
            </a:r>
          </a:p>
          <a:p>
            <a:pPr marL="800100" lvl="1" indent="-342900" algn="just">
              <a:buFont typeface="Arial" panose="020B0604020202020204" pitchFamily="34" charset="0"/>
              <a:buChar char="•"/>
              <a:defRPr/>
            </a:pPr>
            <a:r>
              <a:rPr lang="en-IN" sz="2000" dirty="0">
                <a:latin typeface="Nyala" panose="02000504070300020003" pitchFamily="2" charset="0"/>
              </a:rPr>
              <a:t>not an object in itself, rather it comprises services and database that are accessed via web or any private network</a:t>
            </a:r>
          </a:p>
          <a:p>
            <a:pPr marL="800100" lvl="1" indent="-342900" algn="just">
              <a:buFont typeface="Arial" panose="020B0604020202020204" pitchFamily="34" charset="0"/>
              <a:buChar char="•"/>
              <a:defRPr/>
            </a:pPr>
            <a:r>
              <a:rPr lang="en-IN" sz="2000" dirty="0">
                <a:latin typeface="Nyala" panose="02000504070300020003" pitchFamily="2" charset="0"/>
              </a:rPr>
              <a:t>an information technology (IT) paradigm that enables ubiquitous access to shared pools of configurable system resources and higher-level services that can be rapidly provisioned with minimal management effort</a:t>
            </a:r>
          </a:p>
          <a:p>
            <a:pPr marL="342900" indent="-342900" algn="just">
              <a:buFont typeface="Arial" panose="020B0604020202020204" pitchFamily="34" charset="0"/>
              <a:buChar char="•"/>
              <a:defRPr/>
            </a:pPr>
            <a:endParaRPr lang="en-IN" sz="2000" dirty="0">
              <a:latin typeface="Nyala" panose="02000504070300020003" pitchFamily="2" charset="0"/>
            </a:endParaRPr>
          </a:p>
        </p:txBody>
      </p:sp>
      <p:pic>
        <p:nvPicPr>
          <p:cNvPr id="8197" name="Picture 2" descr="Image result for client server">
            <a:extLst>
              <a:ext uri="{FF2B5EF4-FFF2-40B4-BE49-F238E27FC236}">
                <a16:creationId xmlns:a16="http://schemas.microsoft.com/office/drawing/2014/main" id="{1ECF8710-ACA9-45DF-B9BB-835937BF2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099" t="11147" r="12794"/>
          <a:stretch>
            <a:fillRect/>
          </a:stretch>
        </p:blipFill>
        <p:spPr bwMode="auto">
          <a:xfrm>
            <a:off x="1549400" y="3838575"/>
            <a:ext cx="2212975"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descr="Image result for SOA">
            <a:extLst>
              <a:ext uri="{FF2B5EF4-FFF2-40B4-BE49-F238E27FC236}">
                <a16:creationId xmlns:a16="http://schemas.microsoft.com/office/drawing/2014/main" id="{8883770B-1BDF-46D3-9483-A988E840E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3838575"/>
            <a:ext cx="2668587"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6" descr="Image result for cloud services">
            <a:extLst>
              <a:ext uri="{FF2B5EF4-FFF2-40B4-BE49-F238E27FC236}">
                <a16:creationId xmlns:a16="http://schemas.microsoft.com/office/drawing/2014/main" id="{57426556-00E6-4C1E-9D45-BDC864F43F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196" t="12672" r="12318" b="9367"/>
          <a:stretch>
            <a:fillRect/>
          </a:stretch>
        </p:blipFill>
        <p:spPr bwMode="auto">
          <a:xfrm>
            <a:off x="8674100" y="3667125"/>
            <a:ext cx="2768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Box 14">
            <a:extLst>
              <a:ext uri="{FF2B5EF4-FFF2-40B4-BE49-F238E27FC236}">
                <a16:creationId xmlns:a16="http://schemas.microsoft.com/office/drawing/2014/main" id="{A92D952A-669A-4AFF-BA8F-E3FB217D4BC4}"/>
              </a:ext>
            </a:extLst>
          </p:cNvPr>
          <p:cNvSpPr txBox="1">
            <a:spLocks noChangeArrowheads="1"/>
          </p:cNvSpPr>
          <p:nvPr/>
        </p:nvSpPr>
        <p:spPr bwMode="auto">
          <a:xfrm>
            <a:off x="11291888" y="5999163"/>
            <a:ext cx="493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1 of 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0540FEA7-AB2F-42E3-9D00-9D90A402EE70}"/>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321EA24-5B7E-4684-B166-6E060F0EF9C9}" type="slidenum">
              <a:rPr lang="en-US" altLang="en-US" smtClean="0">
                <a:solidFill>
                  <a:srgbClr val="898989"/>
                </a:solidFill>
              </a:rPr>
              <a:pPr/>
              <a:t>40</a:t>
            </a:fld>
            <a:endParaRPr lang="en-US" altLang="en-US">
              <a:solidFill>
                <a:srgbClr val="898989"/>
              </a:solidFill>
            </a:endParaRPr>
          </a:p>
        </p:txBody>
      </p:sp>
      <p:sp>
        <p:nvSpPr>
          <p:cNvPr id="10" name="Title 1">
            <a:extLst>
              <a:ext uri="{FF2B5EF4-FFF2-40B4-BE49-F238E27FC236}">
                <a16:creationId xmlns:a16="http://schemas.microsoft.com/office/drawing/2014/main" id="{7D1776C1-AC63-4DEF-ADC0-9863455BE616}"/>
              </a:ext>
            </a:extLst>
          </p:cNvPr>
          <p:cNvSpPr txBox="1">
            <a:spLocks/>
          </p:cNvSpPr>
          <p:nvPr/>
        </p:nvSpPr>
        <p:spPr>
          <a:xfrm>
            <a:off x="701675" y="68580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77828" name="TextBox 21">
            <a:extLst>
              <a:ext uri="{FF2B5EF4-FFF2-40B4-BE49-F238E27FC236}">
                <a16:creationId xmlns:a16="http://schemas.microsoft.com/office/drawing/2014/main" id="{0B0AB49E-F6E6-41C8-B02A-811F9765163A}"/>
              </a:ext>
            </a:extLst>
          </p:cNvPr>
          <p:cNvSpPr txBox="1">
            <a:spLocks noChangeArrowheads="1"/>
          </p:cNvSpPr>
          <p:nvPr/>
        </p:nvSpPr>
        <p:spPr bwMode="auto">
          <a:xfrm>
            <a:off x="701675" y="1797050"/>
            <a:ext cx="10821988"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The provider must ensure that the data transferred between the end user and data center over the internet are appropriately protected.</a:t>
            </a:r>
          </a:p>
          <a:p>
            <a:pPr algn="just">
              <a:spcAft>
                <a:spcPts val="1200"/>
              </a:spcAft>
              <a:buFont typeface="Arial" panose="020B0604020202020204" pitchFamily="34" charset="0"/>
              <a:buChar char="•"/>
            </a:pPr>
            <a:r>
              <a:rPr lang="en-US" altLang="en-US" sz="2400"/>
              <a:t>They should ensure that they are using SSL or other stronger encryption protocols for securing data in transit.</a:t>
            </a:r>
          </a:p>
          <a:p>
            <a:pPr algn="just">
              <a:spcAft>
                <a:spcPts val="1200"/>
              </a:spcAft>
              <a:buFont typeface="Arial" panose="020B0604020202020204" pitchFamily="34" charset="0"/>
              <a:buChar char="•"/>
            </a:pPr>
            <a:r>
              <a:rPr lang="en-US" altLang="en-US" sz="2400"/>
              <a:t>Encryption.</a:t>
            </a:r>
          </a:p>
          <a:p>
            <a:pPr algn="just">
              <a:spcAft>
                <a:spcPts val="1200"/>
              </a:spcAft>
              <a:buFont typeface="Arial" panose="020B0604020202020204" pitchFamily="34" charset="0"/>
              <a:buChar char="•"/>
            </a:pPr>
            <a:r>
              <a:rPr lang="en-US" altLang="en-US" sz="2400"/>
              <a:t>Data in transit.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2CD06E2B-784E-468A-8537-ACB4B7130BA2}"/>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2981400-664D-4E6D-AA4C-A39060AF9B07}" type="slidenum">
              <a:rPr lang="en-US" altLang="en-US" smtClean="0">
                <a:solidFill>
                  <a:srgbClr val="898989"/>
                </a:solidFill>
              </a:rPr>
              <a:pPr/>
              <a:t>41</a:t>
            </a:fld>
            <a:endParaRPr lang="en-US" altLang="en-US">
              <a:solidFill>
                <a:srgbClr val="898989"/>
              </a:solidFill>
            </a:endParaRPr>
          </a:p>
        </p:txBody>
      </p:sp>
      <p:sp>
        <p:nvSpPr>
          <p:cNvPr id="10" name="Title 1">
            <a:extLst>
              <a:ext uri="{FF2B5EF4-FFF2-40B4-BE49-F238E27FC236}">
                <a16:creationId xmlns:a16="http://schemas.microsoft.com/office/drawing/2014/main" id="{5E74E4A8-629D-4538-993F-3A1F7478BDCF}"/>
              </a:ext>
            </a:extLst>
          </p:cNvPr>
          <p:cNvSpPr txBox="1">
            <a:spLocks/>
          </p:cNvSpPr>
          <p:nvPr/>
        </p:nvSpPr>
        <p:spPr>
          <a:xfrm>
            <a:off x="701675" y="501650"/>
            <a:ext cx="10058400" cy="889000"/>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R7 - MULTI-TENANCY AND PHYSICAL SECURITY</a:t>
            </a:r>
          </a:p>
        </p:txBody>
      </p:sp>
      <p:sp>
        <p:nvSpPr>
          <p:cNvPr id="79876" name="TextBox 21">
            <a:extLst>
              <a:ext uri="{FF2B5EF4-FFF2-40B4-BE49-F238E27FC236}">
                <a16:creationId xmlns:a16="http://schemas.microsoft.com/office/drawing/2014/main" id="{58B79A00-079A-4718-B89C-5210A72D80CF}"/>
              </a:ext>
            </a:extLst>
          </p:cNvPr>
          <p:cNvSpPr txBox="1">
            <a:spLocks noChangeArrowheads="1"/>
          </p:cNvSpPr>
          <p:nvPr/>
        </p:nvSpPr>
        <p:spPr bwMode="auto">
          <a:xfrm>
            <a:off x="701675" y="1258888"/>
            <a:ext cx="10844213" cy="499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Multi-tenancy in cloud means, sharing of resources and services among multiple clients(CPU, networking, storage/databases, application stack). </a:t>
            </a:r>
          </a:p>
          <a:p>
            <a:pPr algn="just">
              <a:spcAft>
                <a:spcPts val="1200"/>
              </a:spcAft>
              <a:buFont typeface="Arial" panose="020B0604020202020204" pitchFamily="34" charset="0"/>
              <a:buChar char="•"/>
            </a:pPr>
            <a:r>
              <a:rPr lang="en-US" altLang="en-US" sz="2400"/>
              <a:t>It increases dependency on logical segregation and other controls to ensure that one tenant deliberately or inadvertently cannot interfere with the security (confidentiality, integrity, availability) of the other tenants.</a:t>
            </a:r>
          </a:p>
          <a:p>
            <a:pPr algn="just">
              <a:spcAft>
                <a:spcPts val="1200"/>
              </a:spcAft>
              <a:buFont typeface="Arial" panose="020B0604020202020204" pitchFamily="34" charset="0"/>
              <a:buChar char="•"/>
            </a:pPr>
            <a:r>
              <a:rPr lang="en-US" altLang="en-US" sz="2400"/>
              <a:t>Most organizations prefer the cloud for the multi-tenancy feature, an they can share resources like networking, computing, storage, services as well as functionality related components.</a:t>
            </a:r>
          </a:p>
          <a:p>
            <a:pPr algn="just">
              <a:spcAft>
                <a:spcPts val="1200"/>
              </a:spcAft>
              <a:buFont typeface="Arial" panose="020B0604020202020204" pitchFamily="34" charset="0"/>
              <a:buChar char="•"/>
            </a:pPr>
            <a:r>
              <a:rPr lang="en-US" altLang="en-US" sz="2400"/>
              <a:t>In the multi-tenant environment, security dependencies are more on logical segregation instead of physical resource separation. </a:t>
            </a:r>
          </a:p>
          <a:p>
            <a:pPr algn="just">
              <a:spcAft>
                <a:spcPts val="1200"/>
              </a:spcAft>
              <a:buFont typeface="Arial" panose="020B0604020202020204" pitchFamily="34" charset="0"/>
              <a:buChar char="•"/>
            </a:pPr>
            <a:r>
              <a:rPr lang="en-US" altLang="en-US" sz="2400"/>
              <a:t>An inadequate logical security control, the chance of the presence of ignorance or malicious tenants and co-mingled tenant data enhances the security risk.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21104600-66DC-40AB-A9CE-E58BE07A6C7C}"/>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37CC870-F40A-407F-AE6B-AA067D524BDC}" type="slidenum">
              <a:rPr lang="en-US" altLang="en-US" smtClean="0">
                <a:solidFill>
                  <a:srgbClr val="898989"/>
                </a:solidFill>
              </a:rPr>
              <a:pPr/>
              <a:t>42</a:t>
            </a:fld>
            <a:endParaRPr lang="en-US" altLang="en-US">
              <a:solidFill>
                <a:srgbClr val="898989"/>
              </a:solidFill>
            </a:endParaRPr>
          </a:p>
        </p:txBody>
      </p:sp>
      <p:sp>
        <p:nvSpPr>
          <p:cNvPr id="10" name="Title 1">
            <a:extLst>
              <a:ext uri="{FF2B5EF4-FFF2-40B4-BE49-F238E27FC236}">
                <a16:creationId xmlns:a16="http://schemas.microsoft.com/office/drawing/2014/main" id="{FF91F81A-82EE-4C63-91A9-7D5920A831FC}"/>
              </a:ext>
            </a:extLst>
          </p:cNvPr>
          <p:cNvSpPr txBox="1">
            <a:spLocks/>
          </p:cNvSpPr>
          <p:nvPr/>
        </p:nvSpPr>
        <p:spPr>
          <a:xfrm>
            <a:off x="701675" y="68580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81924" name="TextBox 21">
            <a:extLst>
              <a:ext uri="{FF2B5EF4-FFF2-40B4-BE49-F238E27FC236}">
                <a16:creationId xmlns:a16="http://schemas.microsoft.com/office/drawing/2014/main" id="{222BFC1B-B071-41E3-A554-CB7F3D7023E3}"/>
              </a:ext>
            </a:extLst>
          </p:cNvPr>
          <p:cNvSpPr txBox="1">
            <a:spLocks noChangeArrowheads="1"/>
          </p:cNvSpPr>
          <p:nvPr/>
        </p:nvSpPr>
        <p:spPr bwMode="auto">
          <a:xfrm>
            <a:off x="701675" y="1806575"/>
            <a:ext cx="108331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The provider should mandate the architect for multi-tenancy along with consideration of logical segregation, single point of failure and strengthen common services.</a:t>
            </a:r>
          </a:p>
          <a:p>
            <a:pPr algn="just">
              <a:spcAft>
                <a:spcPts val="1200"/>
              </a:spcAft>
              <a:buFont typeface="Arial" panose="020B0604020202020204" pitchFamily="34" charset="0"/>
              <a:buChar char="•"/>
            </a:pPr>
            <a:r>
              <a:rPr lang="en-US" altLang="en-US" sz="2400"/>
              <a:t>They should provide transparency to tenants.</a:t>
            </a:r>
          </a:p>
          <a:p>
            <a:pPr algn="just">
              <a:spcAft>
                <a:spcPts val="1200"/>
              </a:spcAft>
              <a:buFont typeface="Arial" panose="020B0604020202020204" pitchFamily="34" charset="0"/>
              <a:buChar char="•"/>
            </a:pPr>
            <a:r>
              <a:rPr lang="en-US" altLang="en-US" sz="2400"/>
              <a:t>Should enforce well-planned change management and tenant isolation.</a:t>
            </a:r>
          </a:p>
          <a:p>
            <a:pPr algn="just">
              <a:spcAft>
                <a:spcPts val="1200"/>
              </a:spcAft>
              <a:buFont typeface="Arial" panose="020B0604020202020204" pitchFamily="34" charset="0"/>
              <a:buChar char="•"/>
            </a:pPr>
            <a:r>
              <a:rPr lang="en-US" altLang="en-US" sz="2400"/>
              <a:t>Make sure the tenants are provided with the proper knowledge on administrative access to their resources.</a:t>
            </a:r>
          </a:p>
          <a:p>
            <a:pPr algn="just">
              <a:spcAft>
                <a:spcPts val="1200"/>
              </a:spcAft>
              <a:buFont typeface="Arial" panose="020B0604020202020204" pitchFamily="34" charset="0"/>
              <a:buChar char="•"/>
            </a:pPr>
            <a:r>
              <a:rPr lang="en-US" altLang="en-US" sz="2400"/>
              <a:t>Employ regular third-party assessment.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E33282E5-2030-4AB9-9353-7056F283F595}"/>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A8D644C-5698-42A7-BE05-997582D96E1C}" type="slidenum">
              <a:rPr lang="en-US" altLang="en-US" smtClean="0">
                <a:solidFill>
                  <a:srgbClr val="898989"/>
                </a:solidFill>
              </a:rPr>
              <a:pPr/>
              <a:t>43</a:t>
            </a:fld>
            <a:endParaRPr lang="en-US" altLang="en-US">
              <a:solidFill>
                <a:srgbClr val="898989"/>
              </a:solidFill>
            </a:endParaRPr>
          </a:p>
        </p:txBody>
      </p:sp>
      <p:sp>
        <p:nvSpPr>
          <p:cNvPr id="83971" name="TextBox 21">
            <a:extLst>
              <a:ext uri="{FF2B5EF4-FFF2-40B4-BE49-F238E27FC236}">
                <a16:creationId xmlns:a16="http://schemas.microsoft.com/office/drawing/2014/main" id="{D9903227-328D-4BA2-B7BF-FEACEC10C8CC}"/>
              </a:ext>
            </a:extLst>
          </p:cNvPr>
          <p:cNvSpPr txBox="1">
            <a:spLocks noChangeArrowheads="1"/>
          </p:cNvSpPr>
          <p:nvPr/>
        </p:nvSpPr>
        <p:spPr bwMode="auto">
          <a:xfrm>
            <a:off x="701675" y="1270000"/>
            <a:ext cx="1086643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When security breaches, policy violation or attack occurs, it is important to analyze that incident and conduct a forensic investigation. </a:t>
            </a:r>
          </a:p>
          <a:p>
            <a:pPr algn="just">
              <a:spcAft>
                <a:spcPts val="1200"/>
              </a:spcAft>
              <a:buFont typeface="Arial" panose="020B0604020202020204" pitchFamily="34" charset="0"/>
              <a:buChar char="•"/>
            </a:pPr>
            <a:r>
              <a:rPr lang="en-US" altLang="en-US" sz="2400"/>
              <a:t>The existing incident handling and forensics principle are commonly intended for the off-line investigation.</a:t>
            </a:r>
          </a:p>
          <a:p>
            <a:pPr algn="just">
              <a:spcAft>
                <a:spcPts val="1200"/>
              </a:spcAft>
              <a:buFont typeface="Arial" panose="020B0604020202020204" pitchFamily="34" charset="0"/>
              <a:buChar char="•"/>
            </a:pPr>
            <a:r>
              <a:rPr lang="en-US" altLang="en-US" sz="2400"/>
              <a:t>The evidence of the incident is likely to be stored in a place beyond the instant control of the investigator. </a:t>
            </a:r>
          </a:p>
          <a:p>
            <a:pPr algn="just">
              <a:spcAft>
                <a:spcPts val="1200"/>
              </a:spcAft>
              <a:buFont typeface="Arial" panose="020B0604020202020204" pitchFamily="34" charset="0"/>
              <a:buChar char="•"/>
            </a:pPr>
            <a:r>
              <a:rPr lang="en-US" altLang="en-US" sz="2400"/>
              <a:t>Since, the logging is distributed over multiple hosts and cloud data centers are placed in various countries, thereby governed by various laws, it is difficult to investigate the incident. </a:t>
            </a:r>
          </a:p>
          <a:p>
            <a:pPr algn="just">
              <a:spcAft>
                <a:spcPts val="1200"/>
              </a:spcAft>
              <a:buFont typeface="Arial" panose="020B0604020202020204" pitchFamily="34" charset="0"/>
              <a:buChar char="•"/>
            </a:pPr>
            <a:r>
              <a:rPr lang="en-US" altLang="en-US" sz="2400"/>
              <a:t>In addition, the multiple customers are storing the data in same shared hardware and data center, issues in law enforcement will arise during forensic recovery.</a:t>
            </a:r>
          </a:p>
        </p:txBody>
      </p:sp>
      <p:sp>
        <p:nvSpPr>
          <p:cNvPr id="7" name="Title 1">
            <a:extLst>
              <a:ext uri="{FF2B5EF4-FFF2-40B4-BE49-F238E27FC236}">
                <a16:creationId xmlns:a16="http://schemas.microsoft.com/office/drawing/2014/main" id="{CF8CF8DB-18AB-4E6B-95D0-73CBC4901328}"/>
              </a:ext>
            </a:extLst>
          </p:cNvPr>
          <p:cNvSpPr txBox="1">
            <a:spLocks/>
          </p:cNvSpPr>
          <p:nvPr/>
        </p:nvSpPr>
        <p:spPr>
          <a:xfrm>
            <a:off x="701675" y="357188"/>
            <a:ext cx="9840913" cy="1122362"/>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R8 - INCIDENCE ANALYSIS &amp; FORENSIC SUPPORT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F80D8EAF-7292-4B9E-8219-220D0F879765}"/>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AF63810-1D52-44D0-BD2D-6418BAC2F1D7}" type="slidenum">
              <a:rPr lang="en-US" altLang="en-US" smtClean="0">
                <a:solidFill>
                  <a:srgbClr val="898989"/>
                </a:solidFill>
              </a:rPr>
              <a:pPr/>
              <a:t>44</a:t>
            </a:fld>
            <a:endParaRPr lang="en-US" altLang="en-US">
              <a:solidFill>
                <a:srgbClr val="898989"/>
              </a:solidFill>
            </a:endParaRPr>
          </a:p>
        </p:txBody>
      </p:sp>
      <p:sp>
        <p:nvSpPr>
          <p:cNvPr id="10" name="Title 1">
            <a:extLst>
              <a:ext uri="{FF2B5EF4-FFF2-40B4-BE49-F238E27FC236}">
                <a16:creationId xmlns:a16="http://schemas.microsoft.com/office/drawing/2014/main" id="{2E58386C-6C5F-4F49-8144-FFCFD26E915A}"/>
              </a:ext>
            </a:extLst>
          </p:cNvPr>
          <p:cNvSpPr txBox="1">
            <a:spLocks/>
          </p:cNvSpPr>
          <p:nvPr/>
        </p:nvSpPr>
        <p:spPr>
          <a:xfrm>
            <a:off x="701675" y="685800"/>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86020" name="TextBox 21">
            <a:extLst>
              <a:ext uri="{FF2B5EF4-FFF2-40B4-BE49-F238E27FC236}">
                <a16:creationId xmlns:a16="http://schemas.microsoft.com/office/drawing/2014/main" id="{1C04E823-3027-462A-8E35-AEEEBDFB32E5}"/>
              </a:ext>
            </a:extLst>
          </p:cNvPr>
          <p:cNvSpPr txBox="1">
            <a:spLocks noChangeArrowheads="1"/>
          </p:cNvSpPr>
          <p:nvPr/>
        </p:nvSpPr>
        <p:spPr bwMode="auto">
          <a:xfrm>
            <a:off x="701675" y="1806575"/>
            <a:ext cx="108219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Maintain comprehensive logging without any compromise in performance.</a:t>
            </a:r>
          </a:p>
          <a:p>
            <a:pPr algn="just">
              <a:spcAft>
                <a:spcPts val="1200"/>
              </a:spcAft>
              <a:buFont typeface="Arial" panose="020B0604020202020204" pitchFamily="34" charset="0"/>
              <a:buChar char="•"/>
            </a:pPr>
            <a:r>
              <a:rPr lang="en-US" altLang="en-US" sz="2400"/>
              <a:t>Employ enthusiastic forensic VM images.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55808DFA-89C2-45F0-8AD4-15FDA4C490C1}"/>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0C4A383-11EB-4F5E-92A3-5A6F90A2D919}" type="slidenum">
              <a:rPr lang="en-US" altLang="en-US" smtClean="0">
                <a:solidFill>
                  <a:srgbClr val="898989"/>
                </a:solidFill>
              </a:rPr>
              <a:pPr/>
              <a:t>45</a:t>
            </a:fld>
            <a:endParaRPr lang="en-US" altLang="en-US">
              <a:solidFill>
                <a:srgbClr val="898989"/>
              </a:solidFill>
            </a:endParaRPr>
          </a:p>
        </p:txBody>
      </p:sp>
      <p:sp>
        <p:nvSpPr>
          <p:cNvPr id="10" name="Title 1">
            <a:extLst>
              <a:ext uri="{FF2B5EF4-FFF2-40B4-BE49-F238E27FC236}">
                <a16:creationId xmlns:a16="http://schemas.microsoft.com/office/drawing/2014/main" id="{8BFCAE7E-B36C-4B80-A876-F430B46E9A8E}"/>
              </a:ext>
            </a:extLst>
          </p:cNvPr>
          <p:cNvSpPr txBox="1">
            <a:spLocks/>
          </p:cNvSpPr>
          <p:nvPr/>
        </p:nvSpPr>
        <p:spPr>
          <a:xfrm>
            <a:off x="701675" y="442913"/>
            <a:ext cx="10058400" cy="890587"/>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R9 - INFRASTRUCTURE SECURITY</a:t>
            </a:r>
          </a:p>
        </p:txBody>
      </p:sp>
      <p:sp>
        <p:nvSpPr>
          <p:cNvPr id="88068" name="TextBox 21">
            <a:extLst>
              <a:ext uri="{FF2B5EF4-FFF2-40B4-BE49-F238E27FC236}">
                <a16:creationId xmlns:a16="http://schemas.microsoft.com/office/drawing/2014/main" id="{8651F8CD-B79D-42E2-ABC2-F7CB8B0B2EC5}"/>
              </a:ext>
            </a:extLst>
          </p:cNvPr>
          <p:cNvSpPr txBox="1">
            <a:spLocks noChangeArrowheads="1"/>
          </p:cNvSpPr>
          <p:nvPr/>
        </p:nvSpPr>
        <p:spPr bwMode="auto">
          <a:xfrm>
            <a:off x="701675" y="1270000"/>
            <a:ext cx="10844213"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All infrastructure must be hardened and configured securely, and the hardening/configuration baselines should be based on Industry Best Practices.</a:t>
            </a:r>
          </a:p>
          <a:p>
            <a:pPr algn="just">
              <a:spcAft>
                <a:spcPts val="1200"/>
              </a:spcAft>
              <a:buFont typeface="Arial" panose="020B0604020202020204" pitchFamily="34" charset="0"/>
              <a:buChar char="•"/>
            </a:pPr>
            <a:r>
              <a:rPr lang="en-US" altLang="en-US" sz="2400"/>
              <a:t>Applications, systems and networks must be architected and configured with tiring and security zones, and access must be configured to only allow required network and application protocols. </a:t>
            </a:r>
          </a:p>
          <a:p>
            <a:pPr algn="just">
              <a:spcAft>
                <a:spcPts val="1200"/>
              </a:spcAft>
              <a:buFont typeface="Arial" panose="020B0604020202020204" pitchFamily="34" charset="0"/>
              <a:buChar char="•"/>
            </a:pPr>
            <a:r>
              <a:rPr lang="en-US" altLang="en-US" sz="2400"/>
              <a:t>Administrative access must be role-based, and granted on a need-to-know basis. Regular risk assessments must be done, preferably by an independent party. </a:t>
            </a:r>
          </a:p>
          <a:p>
            <a:pPr algn="just">
              <a:spcAft>
                <a:spcPts val="1200"/>
              </a:spcAft>
              <a:buFont typeface="Arial" panose="020B0604020202020204" pitchFamily="34" charset="0"/>
              <a:buChar char="•"/>
            </a:pPr>
            <a:r>
              <a:rPr lang="en-US" altLang="en-US" sz="2400"/>
              <a:t>A policy and process must be in place for patching/security updates, and can based on risk/threat assessments of new security issues.</a:t>
            </a:r>
          </a:p>
          <a:p>
            <a:pPr algn="just">
              <a:spcAft>
                <a:spcPts val="1200"/>
              </a:spcAft>
              <a:buFont typeface="Arial" panose="020B0604020202020204" pitchFamily="34" charset="0"/>
              <a:buChar char="•"/>
            </a:pPr>
            <a:r>
              <a:rPr lang="en-US" altLang="en-US" sz="2400"/>
              <a:t>Failure to keep the system and network device up-to-date might compromise the system security.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7BA244C4-825A-42A5-955C-A7EA39B49FFB}"/>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8F7DDED-0261-4A3A-87A2-0ADA7A3A04E8}" type="slidenum">
              <a:rPr lang="en-US" altLang="en-US" smtClean="0">
                <a:solidFill>
                  <a:srgbClr val="898989"/>
                </a:solidFill>
              </a:rPr>
              <a:pPr/>
              <a:t>46</a:t>
            </a:fld>
            <a:endParaRPr lang="en-US" altLang="en-US">
              <a:solidFill>
                <a:srgbClr val="898989"/>
              </a:solidFill>
            </a:endParaRPr>
          </a:p>
        </p:txBody>
      </p:sp>
      <p:sp>
        <p:nvSpPr>
          <p:cNvPr id="10" name="Title 1">
            <a:extLst>
              <a:ext uri="{FF2B5EF4-FFF2-40B4-BE49-F238E27FC236}">
                <a16:creationId xmlns:a16="http://schemas.microsoft.com/office/drawing/2014/main" id="{B1EBA69C-5183-4344-A137-A582A82FD321}"/>
              </a:ext>
            </a:extLst>
          </p:cNvPr>
          <p:cNvSpPr txBox="1">
            <a:spLocks/>
          </p:cNvSpPr>
          <p:nvPr/>
        </p:nvSpPr>
        <p:spPr>
          <a:xfrm>
            <a:off x="701675" y="701675"/>
            <a:ext cx="10058400" cy="890588"/>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COUNTERMEASURES</a:t>
            </a:r>
          </a:p>
        </p:txBody>
      </p:sp>
      <p:sp>
        <p:nvSpPr>
          <p:cNvPr id="90116" name="TextBox 21">
            <a:extLst>
              <a:ext uri="{FF2B5EF4-FFF2-40B4-BE49-F238E27FC236}">
                <a16:creationId xmlns:a16="http://schemas.microsoft.com/office/drawing/2014/main" id="{7BC60053-CD55-43DD-82D7-DFCCDF4258CE}"/>
              </a:ext>
            </a:extLst>
          </p:cNvPr>
          <p:cNvSpPr txBox="1">
            <a:spLocks noChangeArrowheads="1"/>
          </p:cNvSpPr>
          <p:nvPr/>
        </p:nvSpPr>
        <p:spPr bwMode="auto">
          <a:xfrm>
            <a:off x="701675" y="1824038"/>
            <a:ext cx="10844213"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t>Strengthen the applications, configuration and operating system to reduce the exploitability risk.</a:t>
            </a:r>
          </a:p>
          <a:p>
            <a:pPr algn="just">
              <a:spcAft>
                <a:spcPts val="1200"/>
              </a:spcAft>
              <a:buFont typeface="Arial" panose="020B0604020202020204" pitchFamily="34" charset="0"/>
              <a:buChar char="•"/>
            </a:pPr>
            <a:r>
              <a:rPr lang="en-US" altLang="en-US" sz="2400"/>
              <a:t>Isolate infrastructure component.</a:t>
            </a:r>
          </a:p>
          <a:p>
            <a:pPr algn="just">
              <a:spcAft>
                <a:spcPts val="1200"/>
              </a:spcAft>
              <a:buFont typeface="Arial" panose="020B0604020202020204" pitchFamily="34" charset="0"/>
              <a:buChar char="•"/>
            </a:pPr>
            <a:r>
              <a:rPr lang="en-US" altLang="en-US" sz="2400"/>
              <a:t>Employ tired solution architecture.</a:t>
            </a:r>
          </a:p>
          <a:p>
            <a:pPr algn="just">
              <a:spcAft>
                <a:spcPts val="1200"/>
              </a:spcAft>
              <a:buFont typeface="Arial" panose="020B0604020202020204" pitchFamily="34" charset="0"/>
              <a:buChar char="•"/>
            </a:pPr>
            <a:r>
              <a:rPr lang="en-US" altLang="en-US" sz="2400"/>
              <a:t>Enforce role-based administrative access and regular vulnerability assessments.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F57AB8BB-F0A2-4CDC-B951-B6695C975D51}"/>
              </a:ext>
            </a:extLst>
          </p:cNvPr>
          <p:cNvSpPr>
            <a:spLocks noGrp="1" noChangeArrowheads="1"/>
          </p:cNvSpPr>
          <p:nvPr>
            <p:ph type="sldNum" sz="quarter" idx="12"/>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FC65E57-6689-48BC-991D-DE0F80F144BC}" type="slidenum">
              <a:rPr lang="en-US" altLang="en-US" smtClean="0">
                <a:solidFill>
                  <a:srgbClr val="898989"/>
                </a:solidFill>
              </a:rPr>
              <a:pPr/>
              <a:t>47</a:t>
            </a:fld>
            <a:endParaRPr lang="en-US" altLang="en-US">
              <a:solidFill>
                <a:srgbClr val="898989"/>
              </a:solidFill>
            </a:endParaRPr>
          </a:p>
        </p:txBody>
      </p:sp>
      <p:sp>
        <p:nvSpPr>
          <p:cNvPr id="7" name="Title 1">
            <a:extLst>
              <a:ext uri="{FF2B5EF4-FFF2-40B4-BE49-F238E27FC236}">
                <a16:creationId xmlns:a16="http://schemas.microsoft.com/office/drawing/2014/main" id="{BFE3DC2E-D1FB-4616-AD5A-E7858E3E3160}"/>
              </a:ext>
            </a:extLst>
          </p:cNvPr>
          <p:cNvSpPr txBox="1">
            <a:spLocks/>
          </p:cNvSpPr>
          <p:nvPr/>
        </p:nvSpPr>
        <p:spPr>
          <a:xfrm>
            <a:off x="854075" y="247650"/>
            <a:ext cx="10058400" cy="1122363"/>
          </a:xfrm>
          <a:prstGeom prst="rect">
            <a:avLst/>
          </a:prstGeom>
        </p:spPr>
        <p:txBody>
          <a:bodyPr anchor="ct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rPr>
              <a:t>R10 - NON-PRODUCTION ENVIRONMENT</a:t>
            </a:r>
          </a:p>
          <a:p>
            <a:pPr>
              <a:defRPr/>
            </a:pPr>
            <a:r>
              <a:rPr lang="en-US" sz="4000" dirty="0">
                <a:solidFill>
                  <a:schemeClr val="tx1"/>
                </a:solidFill>
              </a:rPr>
              <a:t>EXPOSURE</a:t>
            </a:r>
          </a:p>
        </p:txBody>
      </p:sp>
      <p:sp>
        <p:nvSpPr>
          <p:cNvPr id="6" name="TextBox 5">
            <a:extLst>
              <a:ext uri="{FF2B5EF4-FFF2-40B4-BE49-F238E27FC236}">
                <a16:creationId xmlns:a16="http://schemas.microsoft.com/office/drawing/2014/main" id="{61B430E6-E0A7-443D-89F3-275CD3E58477}"/>
              </a:ext>
            </a:extLst>
          </p:cNvPr>
          <p:cNvSpPr txBox="1"/>
          <p:nvPr/>
        </p:nvSpPr>
        <p:spPr>
          <a:xfrm>
            <a:off x="701675" y="1270000"/>
            <a:ext cx="10844213" cy="5340350"/>
          </a:xfrm>
          <a:prstGeom prst="rect">
            <a:avLst/>
          </a:prstGeom>
          <a:noFill/>
        </p:spPr>
        <p:txBody>
          <a:bodyPr/>
          <a:lstStyle/>
          <a:p>
            <a:pPr marL="517525" indent="-341313" algn="just">
              <a:spcAft>
                <a:spcPts val="1200"/>
              </a:spcAft>
              <a:buFont typeface="Arial" panose="020B0604020202020204" pitchFamily="34" charset="0"/>
              <a:buChar char="•"/>
              <a:defRPr/>
            </a:pPr>
            <a:r>
              <a:rPr lang="en-US" sz="2400" dirty="0"/>
              <a:t>Organizations generally use non-production environment internally to design, develop and test their software or application. </a:t>
            </a:r>
          </a:p>
          <a:p>
            <a:pPr marL="517525" indent="-341313" algn="just">
              <a:spcAft>
                <a:spcPts val="1200"/>
              </a:spcAft>
              <a:buFont typeface="Arial" panose="020B0604020202020204" pitchFamily="34" charset="0"/>
              <a:buChar char="•"/>
              <a:defRPr/>
            </a:pPr>
            <a:r>
              <a:rPr lang="en-US" sz="2400" dirty="0"/>
              <a:t>This environment is not so much secure as like the production environment. </a:t>
            </a:r>
          </a:p>
          <a:p>
            <a:pPr marL="517525" indent="-341313" algn="just">
              <a:spcAft>
                <a:spcPts val="1200"/>
              </a:spcAft>
              <a:buFont typeface="Arial" panose="020B0604020202020204" pitchFamily="34" charset="0"/>
              <a:buChar char="•"/>
              <a:defRPr/>
            </a:pPr>
            <a:r>
              <a:rPr lang="en-US" sz="2400" dirty="0"/>
              <a:t>In the non-cloud environment, the organization includes complete control over the non-production environment. Hence, there is a minimum risk in security when compared to a cloud-based solution, where the non-production environment is beyond the control of the organization.</a:t>
            </a:r>
          </a:p>
          <a:p>
            <a:pPr marL="517525" indent="-341313" algn="just">
              <a:spcAft>
                <a:spcPts val="1200"/>
              </a:spcAft>
              <a:buFont typeface="Arial" panose="020B0604020202020204" pitchFamily="34" charset="0"/>
              <a:buChar char="•"/>
              <a:defRPr/>
            </a:pPr>
            <a:r>
              <a:rPr lang="en-US" sz="2400" dirty="0"/>
              <a:t>In cloud computing, there is a risk of malicious user accessibility in the non-production environment. This environment often includes generic authentication credentials which may not be align with the standard password policy of the organization, and hence, makes it effortless to achieve unauthorized access. With unauthorized access, attacker can make the environment useless or they can even delete it entirely.</a:t>
            </a:r>
          </a:p>
          <a:p>
            <a:pPr marL="342900" indent="-342900" algn="just">
              <a:spcAft>
                <a:spcPts val="1200"/>
              </a:spcAft>
              <a:buFont typeface="Arial" panose="020B0604020202020204" pitchFamily="34" charset="0"/>
              <a:buChar char="•"/>
              <a:defRPr/>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CD87D6FE-B1B5-40D4-8AFF-2E2EC2EDF6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622674D-0BC2-43AB-9A42-50DD118C9709}" type="slidenum">
              <a:rPr lang="en-US" altLang="en-US" smtClean="0">
                <a:solidFill>
                  <a:srgbClr val="898989"/>
                </a:solidFill>
              </a:rPr>
              <a:pPr/>
              <a:t>5</a:t>
            </a:fld>
            <a:endParaRPr lang="en-US" altLang="en-US">
              <a:solidFill>
                <a:srgbClr val="898989"/>
              </a:solidFill>
            </a:endParaRPr>
          </a:p>
        </p:txBody>
      </p:sp>
      <p:sp>
        <p:nvSpPr>
          <p:cNvPr id="10" name="Title 1">
            <a:extLst>
              <a:ext uri="{FF2B5EF4-FFF2-40B4-BE49-F238E27FC236}">
                <a16:creationId xmlns:a16="http://schemas.microsoft.com/office/drawing/2014/main" id="{7C50CFBF-4DB8-49BD-A8D0-86B35E52BAD3}"/>
              </a:ext>
            </a:extLst>
          </p:cNvPr>
          <p:cNvSpPr txBox="1">
            <a:spLocks/>
          </p:cNvSpPr>
          <p:nvPr/>
        </p:nvSpPr>
        <p:spPr>
          <a:xfrm>
            <a:off x="701675" y="149225"/>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latin typeface="Nyala" panose="02000504070300020003" pitchFamily="2" charset="0"/>
              </a:rPr>
              <a:t>TYPES OF CLOUD APPLICATION</a:t>
            </a:r>
          </a:p>
        </p:txBody>
      </p:sp>
      <p:sp>
        <p:nvSpPr>
          <p:cNvPr id="10244" name="TextBox 21">
            <a:extLst>
              <a:ext uri="{FF2B5EF4-FFF2-40B4-BE49-F238E27FC236}">
                <a16:creationId xmlns:a16="http://schemas.microsoft.com/office/drawing/2014/main" id="{225EA955-754E-4A74-84E1-5F4E5B77FB79}"/>
              </a:ext>
            </a:extLst>
          </p:cNvPr>
          <p:cNvSpPr txBox="1">
            <a:spLocks noChangeArrowheads="1"/>
          </p:cNvSpPr>
          <p:nvPr/>
        </p:nvSpPr>
        <p:spPr bwMode="auto">
          <a:xfrm>
            <a:off x="701675" y="1039813"/>
            <a:ext cx="1086008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latin typeface="Nyala" panose="02000504070300020003" pitchFamily="2" charset="0"/>
              </a:rPr>
              <a:t>Cloud Application can mean many different things these days, but, there’s three main categories of cloud computing services.</a:t>
            </a:r>
          </a:p>
          <a:p>
            <a:pPr algn="just">
              <a:spcAft>
                <a:spcPts val="1200"/>
              </a:spcAft>
              <a:buFont typeface="Arial" panose="020B0604020202020204" pitchFamily="34" charset="0"/>
              <a:buChar char="•"/>
            </a:pPr>
            <a:endParaRPr lang="en-US" altLang="en-US" sz="2400">
              <a:latin typeface="Nyala" panose="02000504070300020003" pitchFamily="2" charset="0"/>
            </a:endParaRPr>
          </a:p>
          <a:p>
            <a:pPr algn="just">
              <a:spcAft>
                <a:spcPts val="1200"/>
              </a:spcAft>
              <a:buFont typeface="Arial" panose="020B0604020202020204" pitchFamily="34" charset="0"/>
              <a:buChar char="•"/>
            </a:pPr>
            <a:endParaRPr lang="en-US" altLang="en-US" sz="2400">
              <a:latin typeface="Nyala" panose="02000504070300020003" pitchFamily="2" charset="0"/>
            </a:endParaRPr>
          </a:p>
        </p:txBody>
      </p:sp>
      <p:pic>
        <p:nvPicPr>
          <p:cNvPr id="10245" name="Picture 2" descr="cloud computing service types">
            <a:extLst>
              <a:ext uri="{FF2B5EF4-FFF2-40B4-BE49-F238E27FC236}">
                <a16:creationId xmlns:a16="http://schemas.microsoft.com/office/drawing/2014/main" id="{40148371-E2B5-43CA-9093-21E37F642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400" y="2030413"/>
            <a:ext cx="5440363" cy="378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5">
            <a:extLst>
              <a:ext uri="{FF2B5EF4-FFF2-40B4-BE49-F238E27FC236}">
                <a16:creationId xmlns:a16="http://schemas.microsoft.com/office/drawing/2014/main" id="{BD4E0C2B-72FB-4AC1-8BFD-41DB1BA7C804}"/>
              </a:ext>
            </a:extLst>
          </p:cNvPr>
          <p:cNvSpPr>
            <a:spLocks noChangeArrowheads="1"/>
          </p:cNvSpPr>
          <p:nvPr/>
        </p:nvSpPr>
        <p:spPr bwMode="auto">
          <a:xfrm>
            <a:off x="701675" y="1958975"/>
            <a:ext cx="512603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latin typeface="Nyala" panose="02000504070300020003" pitchFamily="2" charset="0"/>
              </a:rPr>
              <a:t>You might have heard about these or use them already.</a:t>
            </a:r>
          </a:p>
          <a:p>
            <a:pPr algn="just">
              <a:spcAft>
                <a:spcPts val="1200"/>
              </a:spcAft>
              <a:buFont typeface="Arial" panose="020B0604020202020204" pitchFamily="34" charset="0"/>
              <a:buChar char="•"/>
            </a:pPr>
            <a:r>
              <a:rPr lang="en-US" altLang="en-US" sz="2400">
                <a:latin typeface="Nyala" panose="02000504070300020003" pitchFamily="2" charset="0"/>
              </a:rPr>
              <a:t>Software as a service (SaaS), for example – Microsoft 365;</a:t>
            </a:r>
          </a:p>
          <a:p>
            <a:pPr algn="just">
              <a:spcAft>
                <a:spcPts val="1200"/>
              </a:spcAft>
              <a:buFont typeface="Arial" panose="020B0604020202020204" pitchFamily="34" charset="0"/>
              <a:buChar char="•"/>
            </a:pPr>
            <a:r>
              <a:rPr lang="en-US" altLang="en-US" sz="2400">
                <a:latin typeface="Nyala" panose="02000504070300020003" pitchFamily="2" charset="0"/>
              </a:rPr>
              <a:t>Platform as a service (PaaS), example – salesforce.com; </a:t>
            </a:r>
          </a:p>
          <a:p>
            <a:pPr algn="just">
              <a:spcAft>
                <a:spcPts val="1200"/>
              </a:spcAft>
              <a:buFont typeface="Arial" panose="020B0604020202020204" pitchFamily="34" charset="0"/>
              <a:buChar char="•"/>
            </a:pPr>
            <a:r>
              <a:rPr lang="en-US" altLang="en-US" sz="2400">
                <a:latin typeface="Nyala" panose="02000504070300020003" pitchFamily="2" charset="0"/>
              </a:rPr>
              <a:t>Infrastructure as a service (IaaS), example – Rackspace.</a:t>
            </a:r>
          </a:p>
        </p:txBody>
      </p:sp>
      <p:sp>
        <p:nvSpPr>
          <p:cNvPr id="10247" name="TextBox 11">
            <a:extLst>
              <a:ext uri="{FF2B5EF4-FFF2-40B4-BE49-F238E27FC236}">
                <a16:creationId xmlns:a16="http://schemas.microsoft.com/office/drawing/2014/main" id="{ACBD6D10-8E64-480A-9A71-14C89D064AE1}"/>
              </a:ext>
            </a:extLst>
          </p:cNvPr>
          <p:cNvSpPr txBox="1">
            <a:spLocks noChangeArrowheads="1"/>
          </p:cNvSpPr>
          <p:nvPr/>
        </p:nvSpPr>
        <p:spPr bwMode="auto">
          <a:xfrm>
            <a:off x="11291888" y="5999163"/>
            <a:ext cx="5254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2 of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B17C685C-ACA4-47F6-BE93-A11F650919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1C5AC77-924A-4696-8BEC-61409B2AE889}" type="slidenum">
              <a:rPr lang="en-US" altLang="en-US" smtClean="0">
                <a:solidFill>
                  <a:srgbClr val="898989"/>
                </a:solidFill>
              </a:rPr>
              <a:pPr/>
              <a:t>6</a:t>
            </a:fld>
            <a:endParaRPr lang="en-US" altLang="en-US">
              <a:solidFill>
                <a:srgbClr val="898989"/>
              </a:solidFill>
            </a:endParaRPr>
          </a:p>
        </p:txBody>
      </p:sp>
      <p:sp>
        <p:nvSpPr>
          <p:cNvPr id="10" name="Title 1">
            <a:extLst>
              <a:ext uri="{FF2B5EF4-FFF2-40B4-BE49-F238E27FC236}">
                <a16:creationId xmlns:a16="http://schemas.microsoft.com/office/drawing/2014/main" id="{8CDD1103-9768-4B3B-B3F2-9ECF796ECFE6}"/>
              </a:ext>
            </a:extLst>
          </p:cNvPr>
          <p:cNvSpPr txBox="1">
            <a:spLocks/>
          </p:cNvSpPr>
          <p:nvPr/>
        </p:nvSpPr>
        <p:spPr>
          <a:xfrm>
            <a:off x="701675" y="149225"/>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latin typeface="Nyala" panose="02000504070300020003" pitchFamily="2" charset="0"/>
              </a:rPr>
              <a:t>SOFTWARE AS A SERVICE</a:t>
            </a:r>
          </a:p>
        </p:txBody>
      </p:sp>
      <p:sp>
        <p:nvSpPr>
          <p:cNvPr id="12292" name="TextBox 21">
            <a:extLst>
              <a:ext uri="{FF2B5EF4-FFF2-40B4-BE49-F238E27FC236}">
                <a16:creationId xmlns:a16="http://schemas.microsoft.com/office/drawing/2014/main" id="{73E846A9-5E60-40C3-B9A0-31361210549A}"/>
              </a:ext>
            </a:extLst>
          </p:cNvPr>
          <p:cNvSpPr txBox="1">
            <a:spLocks noChangeArrowheads="1"/>
          </p:cNvSpPr>
          <p:nvPr/>
        </p:nvSpPr>
        <p:spPr bwMode="auto">
          <a:xfrm>
            <a:off x="701675" y="1039813"/>
            <a:ext cx="584993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latin typeface="Nyala" panose="02000504070300020003" pitchFamily="2" charset="0"/>
              </a:rPr>
              <a:t>SaaS is an online platform where a service provider licenses various web apps to customers whenever there is a demand for it, which may also come via a subscription</a:t>
            </a:r>
          </a:p>
          <a:p>
            <a:pPr algn="just">
              <a:spcAft>
                <a:spcPts val="1200"/>
              </a:spcAft>
              <a:buFont typeface="Arial" panose="020B0604020202020204" pitchFamily="34" charset="0"/>
              <a:buChar char="•"/>
            </a:pPr>
            <a:r>
              <a:rPr lang="en-US" altLang="en-US" sz="2400">
                <a:latin typeface="Nyala" panose="02000504070300020003" pitchFamily="2" charset="0"/>
              </a:rPr>
              <a:t>It works using a pay as you go model, or for free</a:t>
            </a:r>
          </a:p>
          <a:p>
            <a:pPr algn="just">
              <a:spcAft>
                <a:spcPts val="1200"/>
              </a:spcAft>
              <a:buFont typeface="Arial" panose="020B0604020202020204" pitchFamily="34" charset="0"/>
              <a:buChar char="•"/>
            </a:pPr>
            <a:r>
              <a:rPr lang="en-US" altLang="en-US" sz="2400">
                <a:latin typeface="Nyala" panose="02000504070300020003" pitchFamily="2" charset="0"/>
              </a:rPr>
              <a:t>Web apps that run on SaaS model include Customer Relationship Management (CRM), email, online banking services, online data backup, Gmail, etc</a:t>
            </a:r>
          </a:p>
          <a:p>
            <a:pPr algn="just">
              <a:spcAft>
                <a:spcPts val="1200"/>
              </a:spcAft>
              <a:buFont typeface="Arial" panose="020B0604020202020204" pitchFamily="34" charset="0"/>
              <a:buChar char="•"/>
            </a:pPr>
            <a:endParaRPr lang="en-US" altLang="en-US" sz="2400">
              <a:latin typeface="Nyala" panose="02000504070300020003" pitchFamily="2" charset="0"/>
            </a:endParaRPr>
          </a:p>
        </p:txBody>
      </p:sp>
      <p:pic>
        <p:nvPicPr>
          <p:cNvPr id="12293" name="Picture 1">
            <a:extLst>
              <a:ext uri="{FF2B5EF4-FFF2-40B4-BE49-F238E27FC236}">
                <a16:creationId xmlns:a16="http://schemas.microsoft.com/office/drawing/2014/main" id="{D2265044-AE76-4C3D-A5B4-632CE844C8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7200" y="1219200"/>
            <a:ext cx="4941888"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Box 8">
            <a:extLst>
              <a:ext uri="{FF2B5EF4-FFF2-40B4-BE49-F238E27FC236}">
                <a16:creationId xmlns:a16="http://schemas.microsoft.com/office/drawing/2014/main" id="{655135CB-FAC3-434C-A148-AF6C5A7BB5D8}"/>
              </a:ext>
            </a:extLst>
          </p:cNvPr>
          <p:cNvSpPr txBox="1">
            <a:spLocks noChangeArrowheads="1"/>
          </p:cNvSpPr>
          <p:nvPr/>
        </p:nvSpPr>
        <p:spPr bwMode="auto">
          <a:xfrm>
            <a:off x="11291888" y="5999163"/>
            <a:ext cx="528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3 of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EF86042D-5609-4498-B467-4685A8A8AA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DC79C92-E857-42E2-B152-07DA8819F9C5}" type="slidenum">
              <a:rPr lang="en-US" altLang="en-US" smtClean="0">
                <a:solidFill>
                  <a:srgbClr val="898989"/>
                </a:solidFill>
              </a:rPr>
              <a:pPr/>
              <a:t>7</a:t>
            </a:fld>
            <a:endParaRPr lang="en-US" altLang="en-US">
              <a:solidFill>
                <a:srgbClr val="898989"/>
              </a:solidFill>
            </a:endParaRPr>
          </a:p>
        </p:txBody>
      </p:sp>
      <p:sp>
        <p:nvSpPr>
          <p:cNvPr id="10" name="Title 1">
            <a:extLst>
              <a:ext uri="{FF2B5EF4-FFF2-40B4-BE49-F238E27FC236}">
                <a16:creationId xmlns:a16="http://schemas.microsoft.com/office/drawing/2014/main" id="{A31422CD-967E-4624-93BF-BB3C38514FA3}"/>
              </a:ext>
            </a:extLst>
          </p:cNvPr>
          <p:cNvSpPr txBox="1">
            <a:spLocks/>
          </p:cNvSpPr>
          <p:nvPr/>
        </p:nvSpPr>
        <p:spPr>
          <a:xfrm>
            <a:off x="701675" y="149225"/>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latin typeface="Nyala" panose="02000504070300020003" pitchFamily="2" charset="0"/>
              </a:rPr>
              <a:t>PLATFORM AS A SERVICE</a:t>
            </a:r>
          </a:p>
        </p:txBody>
      </p:sp>
      <p:sp>
        <p:nvSpPr>
          <p:cNvPr id="14340" name="TextBox 21">
            <a:extLst>
              <a:ext uri="{FF2B5EF4-FFF2-40B4-BE49-F238E27FC236}">
                <a16:creationId xmlns:a16="http://schemas.microsoft.com/office/drawing/2014/main" id="{5549AA04-AC49-4EBE-A0B9-7578E26BE10C}"/>
              </a:ext>
            </a:extLst>
          </p:cNvPr>
          <p:cNvSpPr txBox="1">
            <a:spLocks noChangeArrowheads="1"/>
          </p:cNvSpPr>
          <p:nvPr/>
        </p:nvSpPr>
        <p:spPr bwMode="auto">
          <a:xfrm>
            <a:off x="701675" y="1039813"/>
            <a:ext cx="584993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latin typeface="Nyala" panose="02000504070300020003" pitchFamily="2" charset="0"/>
              </a:rPr>
              <a:t>Works best with software development purposes, PaaS offers a great environment for developers to design and build web applications easily</a:t>
            </a:r>
          </a:p>
          <a:p>
            <a:pPr algn="just">
              <a:spcAft>
                <a:spcPts val="1200"/>
              </a:spcAft>
              <a:buFont typeface="Arial" panose="020B0604020202020204" pitchFamily="34" charset="0"/>
              <a:buChar char="•"/>
            </a:pPr>
            <a:r>
              <a:rPr lang="en-US" altLang="en-US" sz="2400">
                <a:latin typeface="Nyala" panose="02000504070300020003" pitchFamily="2" charset="0"/>
              </a:rPr>
              <a:t>PaaS is particularly useful for software development businesses where multiple users, including external parties, need to collaborate on a project.</a:t>
            </a:r>
          </a:p>
          <a:p>
            <a:pPr algn="just">
              <a:spcAft>
                <a:spcPts val="1200"/>
              </a:spcAft>
              <a:buFont typeface="Arial" panose="020B0604020202020204" pitchFamily="34" charset="0"/>
              <a:buChar char="•"/>
            </a:pPr>
            <a:r>
              <a:rPr lang="en-US" altLang="en-US" sz="2400">
                <a:latin typeface="Nyala" panose="02000504070300020003" pitchFamily="2" charset="0"/>
              </a:rPr>
              <a:t>The platform is fully loaded with web features that a developer may need such as a user interface, multiple user facility, support for work collaboration, subscription tools, and other web services.</a:t>
            </a:r>
          </a:p>
        </p:txBody>
      </p:sp>
      <p:pic>
        <p:nvPicPr>
          <p:cNvPr id="14341" name="Picture 2">
            <a:extLst>
              <a:ext uri="{FF2B5EF4-FFF2-40B4-BE49-F238E27FC236}">
                <a16:creationId xmlns:a16="http://schemas.microsoft.com/office/drawing/2014/main" id="{D95490B8-3EF2-4852-9C45-66C6595EF9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1788" y="1039813"/>
            <a:ext cx="5121275"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8">
            <a:extLst>
              <a:ext uri="{FF2B5EF4-FFF2-40B4-BE49-F238E27FC236}">
                <a16:creationId xmlns:a16="http://schemas.microsoft.com/office/drawing/2014/main" id="{4442CCA4-64C6-4258-84E1-62CFAE7EFD63}"/>
              </a:ext>
            </a:extLst>
          </p:cNvPr>
          <p:cNvSpPr txBox="1">
            <a:spLocks noChangeArrowheads="1"/>
          </p:cNvSpPr>
          <p:nvPr/>
        </p:nvSpPr>
        <p:spPr bwMode="auto">
          <a:xfrm>
            <a:off x="11291888" y="5999163"/>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4 of 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E9EB1951-87BD-44C7-933B-69556B9892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C666907-C17D-493F-999D-931686E6C506}" type="slidenum">
              <a:rPr lang="en-US" altLang="en-US" smtClean="0">
                <a:solidFill>
                  <a:srgbClr val="898989"/>
                </a:solidFill>
              </a:rPr>
              <a:pPr/>
              <a:t>8</a:t>
            </a:fld>
            <a:endParaRPr lang="en-US" altLang="en-US">
              <a:solidFill>
                <a:srgbClr val="898989"/>
              </a:solidFill>
            </a:endParaRPr>
          </a:p>
        </p:txBody>
      </p:sp>
      <p:sp>
        <p:nvSpPr>
          <p:cNvPr id="10" name="Title 1">
            <a:extLst>
              <a:ext uri="{FF2B5EF4-FFF2-40B4-BE49-F238E27FC236}">
                <a16:creationId xmlns:a16="http://schemas.microsoft.com/office/drawing/2014/main" id="{170C867D-20EA-443C-9A74-3889BFD433D6}"/>
              </a:ext>
            </a:extLst>
          </p:cNvPr>
          <p:cNvSpPr txBox="1">
            <a:spLocks/>
          </p:cNvSpPr>
          <p:nvPr/>
        </p:nvSpPr>
        <p:spPr>
          <a:xfrm>
            <a:off x="701675" y="149225"/>
            <a:ext cx="10058400" cy="890588"/>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4000" dirty="0">
                <a:solidFill>
                  <a:schemeClr val="tx1"/>
                </a:solidFill>
                <a:latin typeface="Nyala" panose="02000504070300020003" pitchFamily="2" charset="0"/>
              </a:rPr>
              <a:t>INFRASTRUCTURE AS A SERVICE</a:t>
            </a:r>
          </a:p>
        </p:txBody>
      </p:sp>
      <p:sp>
        <p:nvSpPr>
          <p:cNvPr id="16388" name="TextBox 21">
            <a:extLst>
              <a:ext uri="{FF2B5EF4-FFF2-40B4-BE49-F238E27FC236}">
                <a16:creationId xmlns:a16="http://schemas.microsoft.com/office/drawing/2014/main" id="{A062F1FB-AF4F-44B0-A5DE-A43A698CAFCC}"/>
              </a:ext>
            </a:extLst>
          </p:cNvPr>
          <p:cNvSpPr txBox="1">
            <a:spLocks noChangeArrowheads="1"/>
          </p:cNvSpPr>
          <p:nvPr/>
        </p:nvSpPr>
        <p:spPr bwMode="auto">
          <a:xfrm>
            <a:off x="701675" y="1039813"/>
            <a:ext cx="56578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spcAft>
                <a:spcPts val="1200"/>
              </a:spcAft>
              <a:buFont typeface="Arial" panose="020B0604020202020204" pitchFamily="34" charset="0"/>
              <a:buChar char="•"/>
            </a:pPr>
            <a:r>
              <a:rPr lang="en-US" altLang="en-US" sz="2400">
                <a:latin typeface="Nyala" panose="02000504070300020003" pitchFamily="2" charset="0"/>
              </a:rPr>
              <a:t>Things like networking, online storage, operating systems, and servers fall under the IaaS model. Businesses that may need to set up a full-service cloud computing infrastructure should get this service at one go.</a:t>
            </a:r>
          </a:p>
          <a:p>
            <a:pPr algn="just">
              <a:spcAft>
                <a:spcPts val="1200"/>
              </a:spcAft>
              <a:buFont typeface="Arial" panose="020B0604020202020204" pitchFamily="34" charset="0"/>
              <a:buChar char="•"/>
            </a:pPr>
            <a:r>
              <a:rPr lang="en-US" altLang="en-US" sz="2400">
                <a:latin typeface="Nyala" panose="02000504070300020003" pitchFamily="2" charset="0"/>
              </a:rPr>
              <a:t>Your business will thrive online as you cut labor costs (no need to deploy hardware stuff or a maintenance expert), streamline your scaling, and have more control over your ROI risks. </a:t>
            </a:r>
          </a:p>
          <a:p>
            <a:pPr algn="just">
              <a:spcAft>
                <a:spcPts val="1200"/>
              </a:spcAft>
              <a:buFont typeface="Arial" panose="020B0604020202020204" pitchFamily="34" charset="0"/>
              <a:buChar char="•"/>
            </a:pPr>
            <a:r>
              <a:rPr lang="en-US" altLang="en-US" sz="2400">
                <a:latin typeface="Nyala" panose="02000504070300020003" pitchFamily="2" charset="0"/>
              </a:rPr>
              <a:t>Few examples of businesses in IaaS include Microsoft, Red Hat, and Amazon.</a:t>
            </a:r>
          </a:p>
        </p:txBody>
      </p:sp>
      <p:pic>
        <p:nvPicPr>
          <p:cNvPr id="16389" name="Picture 1">
            <a:extLst>
              <a:ext uri="{FF2B5EF4-FFF2-40B4-BE49-F238E27FC236}">
                <a16:creationId xmlns:a16="http://schemas.microsoft.com/office/drawing/2014/main" id="{DA887FF5-B6C9-4E58-9C88-232E9F5447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6525" y="1089025"/>
            <a:ext cx="548005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Box 8">
            <a:extLst>
              <a:ext uri="{FF2B5EF4-FFF2-40B4-BE49-F238E27FC236}">
                <a16:creationId xmlns:a16="http://schemas.microsoft.com/office/drawing/2014/main" id="{DB27E60F-E1C2-407B-A559-D882DBFC8BDD}"/>
              </a:ext>
            </a:extLst>
          </p:cNvPr>
          <p:cNvSpPr txBox="1">
            <a:spLocks noChangeArrowheads="1"/>
          </p:cNvSpPr>
          <p:nvPr/>
        </p:nvSpPr>
        <p:spPr bwMode="auto">
          <a:xfrm>
            <a:off x="11291888" y="5999163"/>
            <a:ext cx="530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IN" altLang="en-US" sz="1200">
                <a:latin typeface="Nyala" panose="02000504070300020003" pitchFamily="2" charset="0"/>
              </a:rPr>
              <a:t>5 of 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a:extLst>
              <a:ext uri="{FF2B5EF4-FFF2-40B4-BE49-F238E27FC236}">
                <a16:creationId xmlns:a16="http://schemas.microsoft.com/office/drawing/2014/main" id="{8879D0E1-8346-47E3-AAD2-F1DEB4D4DD10}"/>
              </a:ext>
            </a:extLst>
          </p:cNvPr>
          <p:cNvSpPr>
            <a:spLocks noGrp="1"/>
          </p:cNvSpPr>
          <p:nvPr>
            <p:ph type="ctrTitle"/>
          </p:nvPr>
        </p:nvSpPr>
        <p:spPr>
          <a:xfrm>
            <a:off x="1066800" y="2894013"/>
            <a:ext cx="10485438" cy="1069975"/>
          </a:xfrm>
        </p:spPr>
        <p:txBody>
          <a:bodyPr/>
          <a:lstStyle/>
          <a:p>
            <a:r>
              <a:rPr lang="en-IN" altLang="en-US" sz="6600">
                <a:latin typeface="Nyala" panose="02000504070300020003" pitchFamily="2" charset="0"/>
              </a:rPr>
              <a:t>Cloud Application Infrastructure</a:t>
            </a:r>
            <a:endParaRPr lang="en-IN" altLang="en-US" sz="7200">
              <a:latin typeface="Nyala" panose="02000504070300020003"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3772</Words>
  <Application>Microsoft Office PowerPoint</Application>
  <PresentationFormat>Widescreen</PresentationFormat>
  <Paragraphs>305</Paragraphs>
  <Slides>47</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Nyala</vt:lpstr>
      <vt:lpstr>Times New Roman</vt:lpstr>
      <vt:lpstr>Wingdings</vt:lpstr>
      <vt:lpstr>Office Theme</vt:lpstr>
      <vt:lpstr>Cloud Security</vt:lpstr>
      <vt:lpstr>Agenda</vt:lpstr>
      <vt:lpstr>What is Cloud Computing?</vt:lpstr>
      <vt:lpstr>PowerPoint Presentation</vt:lpstr>
      <vt:lpstr>PowerPoint Presentation</vt:lpstr>
      <vt:lpstr>PowerPoint Presentation</vt:lpstr>
      <vt:lpstr>PowerPoint Presentation</vt:lpstr>
      <vt:lpstr>PowerPoint Presentation</vt:lpstr>
      <vt:lpstr>Cloud Application Infrastructure</vt:lpstr>
      <vt:lpstr>PowerPoint Presentation</vt:lpstr>
      <vt:lpstr>PowerPoint Presentation</vt:lpstr>
      <vt:lpstr>PowerPoint Presentation</vt:lpstr>
      <vt:lpstr>PowerPoint Presentation</vt:lpstr>
      <vt:lpstr>How Cloud Application Works?</vt:lpstr>
      <vt:lpstr>PowerPoint Presentation</vt:lpstr>
      <vt:lpstr>PowerPoint Presentation</vt:lpstr>
      <vt:lpstr>Data Security in a Cloud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OWASP Top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Harish Ramani</dc:creator>
  <cp:lastModifiedBy>Harish Ramani</cp:lastModifiedBy>
  <cp:revision>10</cp:revision>
  <dcterms:created xsi:type="dcterms:W3CDTF">2020-09-17T11:37:59Z</dcterms:created>
  <dcterms:modified xsi:type="dcterms:W3CDTF">2020-10-15T13:29:44Z</dcterms:modified>
</cp:coreProperties>
</file>