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55" r:id="rId3"/>
    <p:sldId id="422" r:id="rId4"/>
    <p:sldId id="257" r:id="rId5"/>
    <p:sldId id="258" r:id="rId6"/>
    <p:sldId id="259" r:id="rId7"/>
    <p:sldId id="261" r:id="rId8"/>
    <p:sldId id="272" r:id="rId9"/>
    <p:sldId id="356" r:id="rId10"/>
    <p:sldId id="293" r:id="rId11"/>
    <p:sldId id="342" r:id="rId12"/>
    <p:sldId id="341" r:id="rId13"/>
    <p:sldId id="343" r:id="rId14"/>
    <p:sldId id="392" r:id="rId15"/>
    <p:sldId id="393" r:id="rId16"/>
    <p:sldId id="344" r:id="rId17"/>
    <p:sldId id="345" r:id="rId18"/>
    <p:sldId id="394" r:id="rId19"/>
    <p:sldId id="395" r:id="rId20"/>
    <p:sldId id="423" r:id="rId21"/>
    <p:sldId id="413" r:id="rId22"/>
    <p:sldId id="418" r:id="rId23"/>
    <p:sldId id="419" r:id="rId24"/>
    <p:sldId id="398" r:id="rId25"/>
    <p:sldId id="399" r:id="rId26"/>
    <p:sldId id="400" r:id="rId27"/>
    <p:sldId id="401" r:id="rId28"/>
    <p:sldId id="402" r:id="rId29"/>
    <p:sldId id="403" r:id="rId30"/>
    <p:sldId id="414" r:id="rId31"/>
    <p:sldId id="405" r:id="rId32"/>
    <p:sldId id="404" r:id="rId33"/>
    <p:sldId id="416" r:id="rId34"/>
    <p:sldId id="415" r:id="rId35"/>
    <p:sldId id="42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199474-D599-425F-AAEF-2A1F674C52C9}" type="doc">
      <dgm:prSet loTypeId="urn:microsoft.com/office/officeart/2005/8/layout/hList7" loCatId="picture" qsTypeId="urn:microsoft.com/office/officeart/2005/8/quickstyle/simple4" qsCatId="simple" csTypeId="urn:microsoft.com/office/officeart/2005/8/colors/accent1_2" csCatId="accent1" phldr="1"/>
      <dgm:spPr/>
      <dgm:t>
        <a:bodyPr/>
        <a:lstStyle/>
        <a:p>
          <a:endParaRPr lang="en-US"/>
        </a:p>
      </dgm:t>
    </dgm:pt>
    <dgm:pt modelId="{950E0CE0-533C-4CB5-B513-38DC7093BD1B}">
      <dgm:prSet phldrT="[Text]"/>
      <dgm:spPr/>
      <dgm:t>
        <a:bodyPr/>
        <a:lstStyle/>
        <a:p>
          <a:pPr algn="ctr"/>
          <a:r>
            <a:rPr lang="en-US" dirty="0"/>
            <a:t>Confidentiality</a:t>
          </a:r>
        </a:p>
      </dgm:t>
    </dgm:pt>
    <dgm:pt modelId="{AF12CDA7-C079-478D-9ED7-C81D00C34A74}" type="parTrans" cxnId="{136FAE60-8912-42EE-B9F9-C8C32BB1ED13}">
      <dgm:prSet/>
      <dgm:spPr/>
      <dgm:t>
        <a:bodyPr/>
        <a:lstStyle/>
        <a:p>
          <a:endParaRPr lang="en-US"/>
        </a:p>
      </dgm:t>
    </dgm:pt>
    <dgm:pt modelId="{166718AD-2FE4-483C-BB31-03766D13D744}" type="sibTrans" cxnId="{136FAE60-8912-42EE-B9F9-C8C32BB1ED13}">
      <dgm:prSet/>
      <dgm:spPr/>
      <dgm:t>
        <a:bodyPr/>
        <a:lstStyle/>
        <a:p>
          <a:endParaRPr lang="en-US"/>
        </a:p>
      </dgm:t>
    </dgm:pt>
    <dgm:pt modelId="{D75C4506-F6CE-4E81-92CA-C6444B956F36}">
      <dgm:prSet phldrT="[Text]"/>
      <dgm:spPr/>
      <dgm:t>
        <a:bodyPr/>
        <a:lstStyle/>
        <a:p>
          <a:pPr algn="ctr"/>
          <a:r>
            <a:rPr lang="en-US" dirty="0"/>
            <a:t>Integrity</a:t>
          </a:r>
        </a:p>
      </dgm:t>
    </dgm:pt>
    <dgm:pt modelId="{F636F902-2CC3-4588-A18A-F6432A42A09A}" type="parTrans" cxnId="{C0448225-E9C0-4368-8274-430E311F46A2}">
      <dgm:prSet/>
      <dgm:spPr/>
      <dgm:t>
        <a:bodyPr/>
        <a:lstStyle/>
        <a:p>
          <a:endParaRPr lang="en-US"/>
        </a:p>
      </dgm:t>
    </dgm:pt>
    <dgm:pt modelId="{468444C6-E824-41D7-901A-F990F7793585}" type="sibTrans" cxnId="{C0448225-E9C0-4368-8274-430E311F46A2}">
      <dgm:prSet/>
      <dgm:spPr/>
      <dgm:t>
        <a:bodyPr/>
        <a:lstStyle/>
        <a:p>
          <a:endParaRPr lang="en-US"/>
        </a:p>
      </dgm:t>
    </dgm:pt>
    <dgm:pt modelId="{2EB9A6ED-A3EB-456C-94E2-DD9B267FAD26}">
      <dgm:prSet phldrT="[Text]"/>
      <dgm:spPr/>
      <dgm:t>
        <a:bodyPr/>
        <a:lstStyle/>
        <a:p>
          <a:pPr algn="ctr"/>
          <a:r>
            <a:rPr lang="en-US" dirty="0"/>
            <a:t>Key Exchange</a:t>
          </a:r>
        </a:p>
      </dgm:t>
    </dgm:pt>
    <dgm:pt modelId="{E950491D-0ABE-4A58-B9BA-831433021709}" type="parTrans" cxnId="{8D3F1EEE-DA53-46AD-A973-454FCC2C71F8}">
      <dgm:prSet/>
      <dgm:spPr/>
      <dgm:t>
        <a:bodyPr/>
        <a:lstStyle/>
        <a:p>
          <a:endParaRPr lang="en-US"/>
        </a:p>
      </dgm:t>
    </dgm:pt>
    <dgm:pt modelId="{30D5484C-12F2-4812-8FB3-4316062F47D2}" type="sibTrans" cxnId="{8D3F1EEE-DA53-46AD-A973-454FCC2C71F8}">
      <dgm:prSet/>
      <dgm:spPr/>
      <dgm:t>
        <a:bodyPr/>
        <a:lstStyle/>
        <a:p>
          <a:endParaRPr lang="en-US"/>
        </a:p>
      </dgm:t>
    </dgm:pt>
    <dgm:pt modelId="{C865E95F-6761-496B-97CB-D8454BEB39AB}">
      <dgm:prSet phldrT="[Text]"/>
      <dgm:spPr/>
      <dgm:t>
        <a:bodyPr/>
        <a:lstStyle/>
        <a:p>
          <a:pPr algn="ctr"/>
          <a:r>
            <a:rPr lang="en-US" dirty="0"/>
            <a:t>Authentication</a:t>
          </a:r>
        </a:p>
      </dgm:t>
    </dgm:pt>
    <dgm:pt modelId="{02346D0D-A3E4-4CD3-90BC-7CE4FECCBBC8}" type="parTrans" cxnId="{BF2177DD-357F-4A1B-A3BB-2FF3E28EA69A}">
      <dgm:prSet/>
      <dgm:spPr/>
      <dgm:t>
        <a:bodyPr/>
        <a:lstStyle/>
        <a:p>
          <a:endParaRPr lang="en-US"/>
        </a:p>
      </dgm:t>
    </dgm:pt>
    <dgm:pt modelId="{F18CE8D0-AD21-4AB8-ACE7-D0BF4C467656}" type="sibTrans" cxnId="{BF2177DD-357F-4A1B-A3BB-2FF3E28EA69A}">
      <dgm:prSet/>
      <dgm:spPr/>
      <dgm:t>
        <a:bodyPr/>
        <a:lstStyle/>
        <a:p>
          <a:endParaRPr lang="en-US"/>
        </a:p>
      </dgm:t>
    </dgm:pt>
    <dgm:pt modelId="{F4FA4792-154B-48A7-8E9F-23FA9A32CBE5}">
      <dgm:prSet phldrT="[Text]"/>
      <dgm:spPr/>
      <dgm:t>
        <a:bodyPr/>
        <a:lstStyle/>
        <a:p>
          <a:pPr algn="ctr"/>
          <a:r>
            <a:rPr lang="en-US" dirty="0"/>
            <a:t>Non-Repudiation</a:t>
          </a:r>
        </a:p>
      </dgm:t>
    </dgm:pt>
    <dgm:pt modelId="{D424FDBB-F1C4-41ED-B4E8-7B11FF0CCE9A}" type="parTrans" cxnId="{F9DFD95F-6C7E-48FF-A84D-9CF08843D764}">
      <dgm:prSet/>
      <dgm:spPr/>
      <dgm:t>
        <a:bodyPr/>
        <a:lstStyle/>
        <a:p>
          <a:endParaRPr lang="en-US"/>
        </a:p>
      </dgm:t>
    </dgm:pt>
    <dgm:pt modelId="{4ABE60A5-F000-4306-8DA2-15C777ED8220}" type="sibTrans" cxnId="{F9DFD95F-6C7E-48FF-A84D-9CF08843D764}">
      <dgm:prSet/>
      <dgm:spPr/>
      <dgm:t>
        <a:bodyPr/>
        <a:lstStyle/>
        <a:p>
          <a:endParaRPr lang="en-US"/>
        </a:p>
      </dgm:t>
    </dgm:pt>
    <dgm:pt modelId="{86B92B6F-92D5-4728-AAD5-6BADE577BDD4}" type="pres">
      <dgm:prSet presAssocID="{F2199474-D599-425F-AAEF-2A1F674C52C9}" presName="Name0" presStyleCnt="0">
        <dgm:presLayoutVars>
          <dgm:dir/>
          <dgm:resizeHandles val="exact"/>
        </dgm:presLayoutVars>
      </dgm:prSet>
      <dgm:spPr/>
    </dgm:pt>
    <dgm:pt modelId="{F507AD36-74ED-4AFC-83BA-79971DBEA376}" type="pres">
      <dgm:prSet presAssocID="{F2199474-D599-425F-AAEF-2A1F674C52C9}" presName="fgShape" presStyleLbl="fgShp" presStyleIdx="0" presStyleCnt="1"/>
      <dgm:spPr/>
    </dgm:pt>
    <dgm:pt modelId="{F1581982-0558-46DD-AEED-002A1F9E1B2C}" type="pres">
      <dgm:prSet presAssocID="{F2199474-D599-425F-AAEF-2A1F674C52C9}" presName="linComp" presStyleCnt="0"/>
      <dgm:spPr/>
    </dgm:pt>
    <dgm:pt modelId="{D9F69632-17E4-4B75-A5CB-C658439F5C9E}" type="pres">
      <dgm:prSet presAssocID="{950E0CE0-533C-4CB5-B513-38DC7093BD1B}" presName="compNode" presStyleCnt="0"/>
      <dgm:spPr/>
    </dgm:pt>
    <dgm:pt modelId="{5515FCC2-514E-42BE-86D9-1D6734AF11A3}" type="pres">
      <dgm:prSet presAssocID="{950E0CE0-533C-4CB5-B513-38DC7093BD1B}" presName="bkgdShape" presStyleLbl="node1" presStyleIdx="0" presStyleCnt="5"/>
      <dgm:spPr/>
    </dgm:pt>
    <dgm:pt modelId="{47F113CB-7D7C-4D73-A41F-BA33A2D596C7}" type="pres">
      <dgm:prSet presAssocID="{950E0CE0-533C-4CB5-B513-38DC7093BD1B}" presName="nodeTx" presStyleLbl="node1" presStyleIdx="0" presStyleCnt="5">
        <dgm:presLayoutVars>
          <dgm:bulletEnabled val="1"/>
        </dgm:presLayoutVars>
      </dgm:prSet>
      <dgm:spPr/>
    </dgm:pt>
    <dgm:pt modelId="{FBED317D-1061-4991-943B-6A6C824EEEEA}" type="pres">
      <dgm:prSet presAssocID="{950E0CE0-533C-4CB5-B513-38DC7093BD1B}" presName="invisiNode" presStyleLbl="node1" presStyleIdx="0" presStyleCnt="5"/>
      <dgm:spPr/>
    </dgm:pt>
    <dgm:pt modelId="{6990E95C-1107-4EE5-BB48-456556995986}" type="pres">
      <dgm:prSet presAssocID="{950E0CE0-533C-4CB5-B513-38DC7093BD1B}" presName="imagNode" presStyleLbl="fgImgPlace1" presStyleIdx="0" presStyleCnt="5"/>
      <dgm:spPr>
        <a:blipFill rotWithShape="1">
          <a:blip xmlns:r="http://schemas.openxmlformats.org/officeDocument/2006/relationships" r:embed="rId1"/>
          <a:stretch>
            <a:fillRect/>
          </a:stretch>
        </a:blipFill>
      </dgm:spPr>
    </dgm:pt>
    <dgm:pt modelId="{9CDBB7E4-E8EA-486B-85BF-FFBD51998F5B}" type="pres">
      <dgm:prSet presAssocID="{166718AD-2FE4-483C-BB31-03766D13D744}" presName="sibTrans" presStyleLbl="sibTrans2D1" presStyleIdx="0" presStyleCnt="0"/>
      <dgm:spPr/>
    </dgm:pt>
    <dgm:pt modelId="{0C2943C3-CC00-4E3C-9F0C-282EA3FFA6B4}" type="pres">
      <dgm:prSet presAssocID="{C865E95F-6761-496B-97CB-D8454BEB39AB}" presName="compNode" presStyleCnt="0"/>
      <dgm:spPr/>
    </dgm:pt>
    <dgm:pt modelId="{38B6D429-288B-4335-AA9A-FB430B28B3D1}" type="pres">
      <dgm:prSet presAssocID="{C865E95F-6761-496B-97CB-D8454BEB39AB}" presName="bkgdShape" presStyleLbl="node1" presStyleIdx="1" presStyleCnt="5"/>
      <dgm:spPr/>
    </dgm:pt>
    <dgm:pt modelId="{31074AC7-188F-4F99-87F3-EB26D6C86D1A}" type="pres">
      <dgm:prSet presAssocID="{C865E95F-6761-496B-97CB-D8454BEB39AB}" presName="nodeTx" presStyleLbl="node1" presStyleIdx="1" presStyleCnt="5">
        <dgm:presLayoutVars>
          <dgm:bulletEnabled val="1"/>
        </dgm:presLayoutVars>
      </dgm:prSet>
      <dgm:spPr/>
    </dgm:pt>
    <dgm:pt modelId="{90BF42DE-FA84-43D7-B62E-AD9A9FBAD9E7}" type="pres">
      <dgm:prSet presAssocID="{C865E95F-6761-496B-97CB-D8454BEB39AB}" presName="invisiNode" presStyleLbl="node1" presStyleIdx="1" presStyleCnt="5"/>
      <dgm:spPr/>
    </dgm:pt>
    <dgm:pt modelId="{8A5DD753-6EFB-49E1-8D73-7A6B1DEE6944}" type="pres">
      <dgm:prSet presAssocID="{C865E95F-6761-496B-97CB-D8454BEB39AB}" presName="imagNode" presStyleLbl="fgImgPlace1" presStyleIdx="1" presStyleCnt="5"/>
      <dgm:spPr>
        <a:blipFill rotWithShape="1">
          <a:blip xmlns:r="http://schemas.openxmlformats.org/officeDocument/2006/relationships" r:embed="rId2"/>
          <a:stretch>
            <a:fillRect/>
          </a:stretch>
        </a:blipFill>
      </dgm:spPr>
    </dgm:pt>
    <dgm:pt modelId="{9ED7C100-2F62-412C-8F0C-D194268286CA}" type="pres">
      <dgm:prSet presAssocID="{F18CE8D0-AD21-4AB8-ACE7-D0BF4C467656}" presName="sibTrans" presStyleLbl="sibTrans2D1" presStyleIdx="0" presStyleCnt="0"/>
      <dgm:spPr/>
    </dgm:pt>
    <dgm:pt modelId="{66678104-1190-42F1-A57D-1EC617FB8EDB}" type="pres">
      <dgm:prSet presAssocID="{D75C4506-F6CE-4E81-92CA-C6444B956F36}" presName="compNode" presStyleCnt="0"/>
      <dgm:spPr/>
    </dgm:pt>
    <dgm:pt modelId="{53542186-CEFD-4B24-921A-3078BFEFE457}" type="pres">
      <dgm:prSet presAssocID="{D75C4506-F6CE-4E81-92CA-C6444B956F36}" presName="bkgdShape" presStyleLbl="node1" presStyleIdx="2" presStyleCnt="5"/>
      <dgm:spPr/>
    </dgm:pt>
    <dgm:pt modelId="{66698FC0-519F-4B19-9B93-7BD14FE0A9F4}" type="pres">
      <dgm:prSet presAssocID="{D75C4506-F6CE-4E81-92CA-C6444B956F36}" presName="nodeTx" presStyleLbl="node1" presStyleIdx="2" presStyleCnt="5">
        <dgm:presLayoutVars>
          <dgm:bulletEnabled val="1"/>
        </dgm:presLayoutVars>
      </dgm:prSet>
      <dgm:spPr/>
    </dgm:pt>
    <dgm:pt modelId="{A2EB3F6F-2EDB-47E9-86D6-129FF97F3559}" type="pres">
      <dgm:prSet presAssocID="{D75C4506-F6CE-4E81-92CA-C6444B956F36}" presName="invisiNode" presStyleLbl="node1" presStyleIdx="2" presStyleCnt="5"/>
      <dgm:spPr/>
    </dgm:pt>
    <dgm:pt modelId="{5B24B2CB-F9DC-47E5-9BED-D45EA7902AD8}" type="pres">
      <dgm:prSet presAssocID="{D75C4506-F6CE-4E81-92CA-C6444B956F36}" presName="imagNode" presStyleLbl="fgImgPlace1" presStyleIdx="2" presStyleCnt="5"/>
      <dgm:spPr>
        <a:blipFill rotWithShape="1">
          <a:blip xmlns:r="http://schemas.openxmlformats.org/officeDocument/2006/relationships" r:embed="rId3"/>
          <a:stretch>
            <a:fillRect/>
          </a:stretch>
        </a:blipFill>
      </dgm:spPr>
    </dgm:pt>
    <dgm:pt modelId="{65EE3174-1E0A-445F-BDE3-27EAD7BBB6A7}" type="pres">
      <dgm:prSet presAssocID="{468444C6-E824-41D7-901A-F990F7793585}" presName="sibTrans" presStyleLbl="sibTrans2D1" presStyleIdx="0" presStyleCnt="0"/>
      <dgm:spPr/>
    </dgm:pt>
    <dgm:pt modelId="{90829E52-F871-460D-8F25-764FCC0FC920}" type="pres">
      <dgm:prSet presAssocID="{F4FA4792-154B-48A7-8E9F-23FA9A32CBE5}" presName="compNode" presStyleCnt="0"/>
      <dgm:spPr/>
    </dgm:pt>
    <dgm:pt modelId="{6C2496FF-0100-4098-96B4-FF6082C6A487}" type="pres">
      <dgm:prSet presAssocID="{F4FA4792-154B-48A7-8E9F-23FA9A32CBE5}" presName="bkgdShape" presStyleLbl="node1" presStyleIdx="3" presStyleCnt="5"/>
      <dgm:spPr/>
    </dgm:pt>
    <dgm:pt modelId="{3082B835-0177-4D22-BDAC-1DA45AB00D86}" type="pres">
      <dgm:prSet presAssocID="{F4FA4792-154B-48A7-8E9F-23FA9A32CBE5}" presName="nodeTx" presStyleLbl="node1" presStyleIdx="3" presStyleCnt="5">
        <dgm:presLayoutVars>
          <dgm:bulletEnabled val="1"/>
        </dgm:presLayoutVars>
      </dgm:prSet>
      <dgm:spPr/>
    </dgm:pt>
    <dgm:pt modelId="{A15D1670-B0D2-4659-AC3C-E7A8B20FD7A6}" type="pres">
      <dgm:prSet presAssocID="{F4FA4792-154B-48A7-8E9F-23FA9A32CBE5}" presName="invisiNode" presStyleLbl="node1" presStyleIdx="3" presStyleCnt="5"/>
      <dgm:spPr/>
    </dgm:pt>
    <dgm:pt modelId="{8777E598-423D-49D4-9B4E-CC888FBE106E}" type="pres">
      <dgm:prSet presAssocID="{F4FA4792-154B-48A7-8E9F-23FA9A32CBE5}" presName="imagNode" presStyleLbl="fgImgPlace1" presStyleIdx="3" presStyleCnt="5"/>
      <dgm:spPr>
        <a:blipFill rotWithShape="1">
          <a:blip xmlns:r="http://schemas.openxmlformats.org/officeDocument/2006/relationships" r:embed="rId4"/>
          <a:stretch>
            <a:fillRect/>
          </a:stretch>
        </a:blipFill>
      </dgm:spPr>
    </dgm:pt>
    <dgm:pt modelId="{E6576145-8F22-4BB8-94FC-AB83D52AF278}" type="pres">
      <dgm:prSet presAssocID="{4ABE60A5-F000-4306-8DA2-15C777ED8220}" presName="sibTrans" presStyleLbl="sibTrans2D1" presStyleIdx="0" presStyleCnt="0"/>
      <dgm:spPr/>
    </dgm:pt>
    <dgm:pt modelId="{3BEF872E-3F0C-4A69-BE60-12FAAB93AEF3}" type="pres">
      <dgm:prSet presAssocID="{2EB9A6ED-A3EB-456C-94E2-DD9B267FAD26}" presName="compNode" presStyleCnt="0"/>
      <dgm:spPr/>
    </dgm:pt>
    <dgm:pt modelId="{4EE9A4F1-7780-4227-AE62-0F823F99C93A}" type="pres">
      <dgm:prSet presAssocID="{2EB9A6ED-A3EB-456C-94E2-DD9B267FAD26}" presName="bkgdShape" presStyleLbl="node1" presStyleIdx="4" presStyleCnt="5"/>
      <dgm:spPr/>
    </dgm:pt>
    <dgm:pt modelId="{72A40DA5-6286-4B1B-8EC6-C9D5481D9285}" type="pres">
      <dgm:prSet presAssocID="{2EB9A6ED-A3EB-456C-94E2-DD9B267FAD26}" presName="nodeTx" presStyleLbl="node1" presStyleIdx="4" presStyleCnt="5">
        <dgm:presLayoutVars>
          <dgm:bulletEnabled val="1"/>
        </dgm:presLayoutVars>
      </dgm:prSet>
      <dgm:spPr/>
    </dgm:pt>
    <dgm:pt modelId="{7C1F6215-6E99-456B-8E52-C13E00E46024}" type="pres">
      <dgm:prSet presAssocID="{2EB9A6ED-A3EB-456C-94E2-DD9B267FAD26}" presName="invisiNode" presStyleLbl="node1" presStyleIdx="4" presStyleCnt="5"/>
      <dgm:spPr/>
    </dgm:pt>
    <dgm:pt modelId="{E5C93E9A-7151-483D-9F67-F6C24AA6B3D9}" type="pres">
      <dgm:prSet presAssocID="{2EB9A6ED-A3EB-456C-94E2-DD9B267FAD26}" presName="imagNode" presStyleLbl="fgImgPlace1" presStyleIdx="4" presStyleCnt="5"/>
      <dgm:spPr>
        <a:blipFill rotWithShape="1">
          <a:blip xmlns:r="http://schemas.openxmlformats.org/officeDocument/2006/relationships" r:embed="rId5"/>
          <a:stretch>
            <a:fillRect/>
          </a:stretch>
        </a:blipFill>
      </dgm:spPr>
    </dgm:pt>
  </dgm:ptLst>
  <dgm:cxnLst>
    <dgm:cxn modelId="{0F5E921D-413B-4119-880B-2B74104DECD6}" type="presOf" srcId="{950E0CE0-533C-4CB5-B513-38DC7093BD1B}" destId="{47F113CB-7D7C-4D73-A41F-BA33A2D596C7}" srcOrd="1" destOrd="0" presId="urn:microsoft.com/office/officeart/2005/8/layout/hList7"/>
    <dgm:cxn modelId="{C0448225-E9C0-4368-8274-430E311F46A2}" srcId="{F2199474-D599-425F-AAEF-2A1F674C52C9}" destId="{D75C4506-F6CE-4E81-92CA-C6444B956F36}" srcOrd="2" destOrd="0" parTransId="{F636F902-2CC3-4588-A18A-F6432A42A09A}" sibTransId="{468444C6-E824-41D7-901A-F990F7793585}"/>
    <dgm:cxn modelId="{BF7ABF26-B534-43EB-951C-61990A3416EF}" type="presOf" srcId="{166718AD-2FE4-483C-BB31-03766D13D744}" destId="{9CDBB7E4-E8EA-486B-85BF-FFBD51998F5B}" srcOrd="0" destOrd="0" presId="urn:microsoft.com/office/officeart/2005/8/layout/hList7"/>
    <dgm:cxn modelId="{1FE7EB2C-05AD-4B38-B3D5-BFDFAC3DA934}" type="presOf" srcId="{F4FA4792-154B-48A7-8E9F-23FA9A32CBE5}" destId="{6C2496FF-0100-4098-96B4-FF6082C6A487}" srcOrd="0" destOrd="0" presId="urn:microsoft.com/office/officeart/2005/8/layout/hList7"/>
    <dgm:cxn modelId="{F9DFD95F-6C7E-48FF-A84D-9CF08843D764}" srcId="{F2199474-D599-425F-AAEF-2A1F674C52C9}" destId="{F4FA4792-154B-48A7-8E9F-23FA9A32CBE5}" srcOrd="3" destOrd="0" parTransId="{D424FDBB-F1C4-41ED-B4E8-7B11FF0CCE9A}" sibTransId="{4ABE60A5-F000-4306-8DA2-15C777ED8220}"/>
    <dgm:cxn modelId="{136FAE60-8912-42EE-B9F9-C8C32BB1ED13}" srcId="{F2199474-D599-425F-AAEF-2A1F674C52C9}" destId="{950E0CE0-533C-4CB5-B513-38DC7093BD1B}" srcOrd="0" destOrd="0" parTransId="{AF12CDA7-C079-478D-9ED7-C81D00C34A74}" sibTransId="{166718AD-2FE4-483C-BB31-03766D13D744}"/>
    <dgm:cxn modelId="{6987FB4F-2F48-41BE-A9C6-C174793FEFC8}" type="presOf" srcId="{C865E95F-6761-496B-97CB-D8454BEB39AB}" destId="{38B6D429-288B-4335-AA9A-FB430B28B3D1}" srcOrd="0" destOrd="0" presId="urn:microsoft.com/office/officeart/2005/8/layout/hList7"/>
    <dgm:cxn modelId="{CCE1E070-8964-4291-AB27-90DFCCFB8F16}" type="presOf" srcId="{2EB9A6ED-A3EB-456C-94E2-DD9B267FAD26}" destId="{4EE9A4F1-7780-4227-AE62-0F823F99C93A}" srcOrd="0" destOrd="0" presId="urn:microsoft.com/office/officeart/2005/8/layout/hList7"/>
    <dgm:cxn modelId="{C4418072-9A6B-4693-BFC0-B93038838ABD}" type="presOf" srcId="{2EB9A6ED-A3EB-456C-94E2-DD9B267FAD26}" destId="{72A40DA5-6286-4B1B-8EC6-C9D5481D9285}" srcOrd="1" destOrd="0" presId="urn:microsoft.com/office/officeart/2005/8/layout/hList7"/>
    <dgm:cxn modelId="{F936AF57-EEB6-4523-91F5-8A4BD41F1E63}" type="presOf" srcId="{F4FA4792-154B-48A7-8E9F-23FA9A32CBE5}" destId="{3082B835-0177-4D22-BDAC-1DA45AB00D86}" srcOrd="1" destOrd="0" presId="urn:microsoft.com/office/officeart/2005/8/layout/hList7"/>
    <dgm:cxn modelId="{7AF9CE58-85BA-4E44-BDF1-B41417540BAA}" type="presOf" srcId="{950E0CE0-533C-4CB5-B513-38DC7093BD1B}" destId="{5515FCC2-514E-42BE-86D9-1D6734AF11A3}" srcOrd="0" destOrd="0" presId="urn:microsoft.com/office/officeart/2005/8/layout/hList7"/>
    <dgm:cxn modelId="{223F3585-D1A1-41EB-A634-B2BE9FC34ABE}" type="presOf" srcId="{F2199474-D599-425F-AAEF-2A1F674C52C9}" destId="{86B92B6F-92D5-4728-AAD5-6BADE577BDD4}" srcOrd="0" destOrd="0" presId="urn:microsoft.com/office/officeart/2005/8/layout/hList7"/>
    <dgm:cxn modelId="{342502B4-9C52-43F7-B8F3-79645B4DE30B}" type="presOf" srcId="{F18CE8D0-AD21-4AB8-ACE7-D0BF4C467656}" destId="{9ED7C100-2F62-412C-8F0C-D194268286CA}" srcOrd="0" destOrd="0" presId="urn:microsoft.com/office/officeart/2005/8/layout/hList7"/>
    <dgm:cxn modelId="{51B25EBC-FE96-4BC1-B352-A0610AE589E4}" type="presOf" srcId="{C865E95F-6761-496B-97CB-D8454BEB39AB}" destId="{31074AC7-188F-4F99-87F3-EB26D6C86D1A}" srcOrd="1" destOrd="0" presId="urn:microsoft.com/office/officeart/2005/8/layout/hList7"/>
    <dgm:cxn modelId="{4D269FBC-7A2E-401B-9B36-DB1DDB26BBD2}" type="presOf" srcId="{D75C4506-F6CE-4E81-92CA-C6444B956F36}" destId="{53542186-CEFD-4B24-921A-3078BFEFE457}" srcOrd="0" destOrd="0" presId="urn:microsoft.com/office/officeart/2005/8/layout/hList7"/>
    <dgm:cxn modelId="{E76EE1BD-DF65-4CEF-90D7-7B3A1FE14FEC}" type="presOf" srcId="{468444C6-E824-41D7-901A-F990F7793585}" destId="{65EE3174-1E0A-445F-BDE3-27EAD7BBB6A7}" srcOrd="0" destOrd="0" presId="urn:microsoft.com/office/officeart/2005/8/layout/hList7"/>
    <dgm:cxn modelId="{BF2177DD-357F-4A1B-A3BB-2FF3E28EA69A}" srcId="{F2199474-D599-425F-AAEF-2A1F674C52C9}" destId="{C865E95F-6761-496B-97CB-D8454BEB39AB}" srcOrd="1" destOrd="0" parTransId="{02346D0D-A3E4-4CD3-90BC-7CE4FECCBBC8}" sibTransId="{F18CE8D0-AD21-4AB8-ACE7-D0BF4C467656}"/>
    <dgm:cxn modelId="{8D3F1EEE-DA53-46AD-A973-454FCC2C71F8}" srcId="{F2199474-D599-425F-AAEF-2A1F674C52C9}" destId="{2EB9A6ED-A3EB-456C-94E2-DD9B267FAD26}" srcOrd="4" destOrd="0" parTransId="{E950491D-0ABE-4A58-B9BA-831433021709}" sibTransId="{30D5484C-12F2-4812-8FB3-4316062F47D2}"/>
    <dgm:cxn modelId="{810A3DEE-B70A-4B0A-9A63-48A6477F0C68}" type="presOf" srcId="{4ABE60A5-F000-4306-8DA2-15C777ED8220}" destId="{E6576145-8F22-4BB8-94FC-AB83D52AF278}" srcOrd="0" destOrd="0" presId="urn:microsoft.com/office/officeart/2005/8/layout/hList7"/>
    <dgm:cxn modelId="{9B3D72F5-E2AE-433C-86E6-9D182022C9D5}" type="presOf" srcId="{D75C4506-F6CE-4E81-92CA-C6444B956F36}" destId="{66698FC0-519F-4B19-9B93-7BD14FE0A9F4}" srcOrd="1" destOrd="0" presId="urn:microsoft.com/office/officeart/2005/8/layout/hList7"/>
    <dgm:cxn modelId="{3BB651FD-DD03-4472-8EAB-A4B966897D0F}" type="presParOf" srcId="{86B92B6F-92D5-4728-AAD5-6BADE577BDD4}" destId="{F507AD36-74ED-4AFC-83BA-79971DBEA376}" srcOrd="0" destOrd="0" presId="urn:microsoft.com/office/officeart/2005/8/layout/hList7"/>
    <dgm:cxn modelId="{F98A8D73-FA2E-44AD-BE72-8EEEA6B62CC7}" type="presParOf" srcId="{86B92B6F-92D5-4728-AAD5-6BADE577BDD4}" destId="{F1581982-0558-46DD-AEED-002A1F9E1B2C}" srcOrd="1" destOrd="0" presId="urn:microsoft.com/office/officeart/2005/8/layout/hList7"/>
    <dgm:cxn modelId="{7C24A314-2751-45A9-A7C9-151D406EF28C}" type="presParOf" srcId="{F1581982-0558-46DD-AEED-002A1F9E1B2C}" destId="{D9F69632-17E4-4B75-A5CB-C658439F5C9E}" srcOrd="0" destOrd="0" presId="urn:microsoft.com/office/officeart/2005/8/layout/hList7"/>
    <dgm:cxn modelId="{BB1419AC-AC77-4A4E-A084-4256C7CB1417}" type="presParOf" srcId="{D9F69632-17E4-4B75-A5CB-C658439F5C9E}" destId="{5515FCC2-514E-42BE-86D9-1D6734AF11A3}" srcOrd="0" destOrd="0" presId="urn:microsoft.com/office/officeart/2005/8/layout/hList7"/>
    <dgm:cxn modelId="{F2BFA232-6AF6-4E70-A766-C31E471D8442}" type="presParOf" srcId="{D9F69632-17E4-4B75-A5CB-C658439F5C9E}" destId="{47F113CB-7D7C-4D73-A41F-BA33A2D596C7}" srcOrd="1" destOrd="0" presId="urn:microsoft.com/office/officeart/2005/8/layout/hList7"/>
    <dgm:cxn modelId="{7150C1BE-A714-40EE-A658-8151338ADAC3}" type="presParOf" srcId="{D9F69632-17E4-4B75-A5CB-C658439F5C9E}" destId="{FBED317D-1061-4991-943B-6A6C824EEEEA}" srcOrd="2" destOrd="0" presId="urn:microsoft.com/office/officeart/2005/8/layout/hList7"/>
    <dgm:cxn modelId="{E7307EA4-4070-4839-B794-F57450D85681}" type="presParOf" srcId="{D9F69632-17E4-4B75-A5CB-C658439F5C9E}" destId="{6990E95C-1107-4EE5-BB48-456556995986}" srcOrd="3" destOrd="0" presId="urn:microsoft.com/office/officeart/2005/8/layout/hList7"/>
    <dgm:cxn modelId="{9CF97902-E285-4CA3-8272-DCBE9AC3C83E}" type="presParOf" srcId="{F1581982-0558-46DD-AEED-002A1F9E1B2C}" destId="{9CDBB7E4-E8EA-486B-85BF-FFBD51998F5B}" srcOrd="1" destOrd="0" presId="urn:microsoft.com/office/officeart/2005/8/layout/hList7"/>
    <dgm:cxn modelId="{21E16AEC-3824-499E-B98F-189B15F26493}" type="presParOf" srcId="{F1581982-0558-46DD-AEED-002A1F9E1B2C}" destId="{0C2943C3-CC00-4E3C-9F0C-282EA3FFA6B4}" srcOrd="2" destOrd="0" presId="urn:microsoft.com/office/officeart/2005/8/layout/hList7"/>
    <dgm:cxn modelId="{C2868900-E23A-437C-BD20-ABF967375ABE}" type="presParOf" srcId="{0C2943C3-CC00-4E3C-9F0C-282EA3FFA6B4}" destId="{38B6D429-288B-4335-AA9A-FB430B28B3D1}" srcOrd="0" destOrd="0" presId="urn:microsoft.com/office/officeart/2005/8/layout/hList7"/>
    <dgm:cxn modelId="{89AEF4D2-E718-4738-B890-D1A3A6BE17F5}" type="presParOf" srcId="{0C2943C3-CC00-4E3C-9F0C-282EA3FFA6B4}" destId="{31074AC7-188F-4F99-87F3-EB26D6C86D1A}" srcOrd="1" destOrd="0" presId="urn:microsoft.com/office/officeart/2005/8/layout/hList7"/>
    <dgm:cxn modelId="{C4C875A5-FE57-4990-954C-C209E376244F}" type="presParOf" srcId="{0C2943C3-CC00-4E3C-9F0C-282EA3FFA6B4}" destId="{90BF42DE-FA84-43D7-B62E-AD9A9FBAD9E7}" srcOrd="2" destOrd="0" presId="urn:microsoft.com/office/officeart/2005/8/layout/hList7"/>
    <dgm:cxn modelId="{BD280CD8-9E59-49AE-BB51-9F5C2040C32B}" type="presParOf" srcId="{0C2943C3-CC00-4E3C-9F0C-282EA3FFA6B4}" destId="{8A5DD753-6EFB-49E1-8D73-7A6B1DEE6944}" srcOrd="3" destOrd="0" presId="urn:microsoft.com/office/officeart/2005/8/layout/hList7"/>
    <dgm:cxn modelId="{ADFE18F7-30FB-420D-95DD-2DAB4A0D093E}" type="presParOf" srcId="{F1581982-0558-46DD-AEED-002A1F9E1B2C}" destId="{9ED7C100-2F62-412C-8F0C-D194268286CA}" srcOrd="3" destOrd="0" presId="urn:microsoft.com/office/officeart/2005/8/layout/hList7"/>
    <dgm:cxn modelId="{5BD479A0-0CC1-4337-B57D-049A340E2C83}" type="presParOf" srcId="{F1581982-0558-46DD-AEED-002A1F9E1B2C}" destId="{66678104-1190-42F1-A57D-1EC617FB8EDB}" srcOrd="4" destOrd="0" presId="urn:microsoft.com/office/officeart/2005/8/layout/hList7"/>
    <dgm:cxn modelId="{7B820A09-E57C-4FAA-9DF4-9F73671817F6}" type="presParOf" srcId="{66678104-1190-42F1-A57D-1EC617FB8EDB}" destId="{53542186-CEFD-4B24-921A-3078BFEFE457}" srcOrd="0" destOrd="0" presId="urn:microsoft.com/office/officeart/2005/8/layout/hList7"/>
    <dgm:cxn modelId="{35E9F70A-C092-46C5-8DC7-9865A9E83758}" type="presParOf" srcId="{66678104-1190-42F1-A57D-1EC617FB8EDB}" destId="{66698FC0-519F-4B19-9B93-7BD14FE0A9F4}" srcOrd="1" destOrd="0" presId="urn:microsoft.com/office/officeart/2005/8/layout/hList7"/>
    <dgm:cxn modelId="{13EBFEB3-AD0C-49E9-ABFD-C8A3840D1306}" type="presParOf" srcId="{66678104-1190-42F1-A57D-1EC617FB8EDB}" destId="{A2EB3F6F-2EDB-47E9-86D6-129FF97F3559}" srcOrd="2" destOrd="0" presId="urn:microsoft.com/office/officeart/2005/8/layout/hList7"/>
    <dgm:cxn modelId="{515782D7-8CC8-4E38-8D10-3E4C7E78635D}" type="presParOf" srcId="{66678104-1190-42F1-A57D-1EC617FB8EDB}" destId="{5B24B2CB-F9DC-47E5-9BED-D45EA7902AD8}" srcOrd="3" destOrd="0" presId="urn:microsoft.com/office/officeart/2005/8/layout/hList7"/>
    <dgm:cxn modelId="{B2FAE595-EDCC-4551-B27D-5BA5EFBBA76F}" type="presParOf" srcId="{F1581982-0558-46DD-AEED-002A1F9E1B2C}" destId="{65EE3174-1E0A-445F-BDE3-27EAD7BBB6A7}" srcOrd="5" destOrd="0" presId="urn:microsoft.com/office/officeart/2005/8/layout/hList7"/>
    <dgm:cxn modelId="{47C8E69F-F8D3-4EFF-85A2-8E6C3FC06B81}" type="presParOf" srcId="{F1581982-0558-46DD-AEED-002A1F9E1B2C}" destId="{90829E52-F871-460D-8F25-764FCC0FC920}" srcOrd="6" destOrd="0" presId="urn:microsoft.com/office/officeart/2005/8/layout/hList7"/>
    <dgm:cxn modelId="{09C41993-440B-4D6A-B979-EAD165C3B5A8}" type="presParOf" srcId="{90829E52-F871-460D-8F25-764FCC0FC920}" destId="{6C2496FF-0100-4098-96B4-FF6082C6A487}" srcOrd="0" destOrd="0" presId="urn:microsoft.com/office/officeart/2005/8/layout/hList7"/>
    <dgm:cxn modelId="{B425021A-AE12-4808-B8B5-B282EDDDF5F4}" type="presParOf" srcId="{90829E52-F871-460D-8F25-764FCC0FC920}" destId="{3082B835-0177-4D22-BDAC-1DA45AB00D86}" srcOrd="1" destOrd="0" presId="urn:microsoft.com/office/officeart/2005/8/layout/hList7"/>
    <dgm:cxn modelId="{39BBE93B-41FF-42A8-8A68-32E273540E76}" type="presParOf" srcId="{90829E52-F871-460D-8F25-764FCC0FC920}" destId="{A15D1670-B0D2-4659-AC3C-E7A8B20FD7A6}" srcOrd="2" destOrd="0" presId="urn:microsoft.com/office/officeart/2005/8/layout/hList7"/>
    <dgm:cxn modelId="{E1721132-505A-45D4-BA84-37A1890A0489}" type="presParOf" srcId="{90829E52-F871-460D-8F25-764FCC0FC920}" destId="{8777E598-423D-49D4-9B4E-CC888FBE106E}" srcOrd="3" destOrd="0" presId="urn:microsoft.com/office/officeart/2005/8/layout/hList7"/>
    <dgm:cxn modelId="{1EE82496-C9A4-4F1E-A51B-13DB1002B791}" type="presParOf" srcId="{F1581982-0558-46DD-AEED-002A1F9E1B2C}" destId="{E6576145-8F22-4BB8-94FC-AB83D52AF278}" srcOrd="7" destOrd="0" presId="urn:microsoft.com/office/officeart/2005/8/layout/hList7"/>
    <dgm:cxn modelId="{9B5F10A3-ED86-4312-B7DC-BECAFAD3B27E}" type="presParOf" srcId="{F1581982-0558-46DD-AEED-002A1F9E1B2C}" destId="{3BEF872E-3F0C-4A69-BE60-12FAAB93AEF3}" srcOrd="8" destOrd="0" presId="urn:microsoft.com/office/officeart/2005/8/layout/hList7"/>
    <dgm:cxn modelId="{BD3CB1A3-BA53-48CE-82C1-6E704F943217}" type="presParOf" srcId="{3BEF872E-3F0C-4A69-BE60-12FAAB93AEF3}" destId="{4EE9A4F1-7780-4227-AE62-0F823F99C93A}" srcOrd="0" destOrd="0" presId="urn:microsoft.com/office/officeart/2005/8/layout/hList7"/>
    <dgm:cxn modelId="{DAC7583E-1C60-4C90-8391-806606F4A641}" type="presParOf" srcId="{3BEF872E-3F0C-4A69-BE60-12FAAB93AEF3}" destId="{72A40DA5-6286-4B1B-8EC6-C9D5481D9285}" srcOrd="1" destOrd="0" presId="urn:microsoft.com/office/officeart/2005/8/layout/hList7"/>
    <dgm:cxn modelId="{A842EF91-A3D0-4C56-8DD6-631B8C92803F}" type="presParOf" srcId="{3BEF872E-3F0C-4A69-BE60-12FAAB93AEF3}" destId="{7C1F6215-6E99-456B-8E52-C13E00E46024}" srcOrd="2" destOrd="0" presId="urn:microsoft.com/office/officeart/2005/8/layout/hList7"/>
    <dgm:cxn modelId="{319CB67B-4B9D-46A1-9AA5-B6605DC15213}" type="presParOf" srcId="{3BEF872E-3F0C-4A69-BE60-12FAAB93AEF3}" destId="{E5C93E9A-7151-483D-9F67-F6C24AA6B3D9}"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2C23C1-9D73-41FF-9512-9137DD84EA2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A804F7A-3305-46A8-B149-F801BBE328F2}">
      <dgm:prSet phldrT="[Text]"/>
      <dgm:spPr/>
      <dgm:t>
        <a:bodyPr/>
        <a:lstStyle/>
        <a:p>
          <a:r>
            <a:rPr lang="en-US" dirty="0"/>
            <a:t>Traditional Ciphers</a:t>
          </a:r>
        </a:p>
      </dgm:t>
    </dgm:pt>
    <dgm:pt modelId="{775BE5CB-D848-4B9E-BB8D-B5A41A380568}" type="parTrans" cxnId="{B7BFFFDB-25F6-464A-8721-3D2CC1B2CE83}">
      <dgm:prSet/>
      <dgm:spPr/>
      <dgm:t>
        <a:bodyPr/>
        <a:lstStyle/>
        <a:p>
          <a:endParaRPr lang="en-US"/>
        </a:p>
      </dgm:t>
    </dgm:pt>
    <dgm:pt modelId="{56518386-3F41-4E39-91E9-DAD41AF8A083}" type="sibTrans" cxnId="{B7BFFFDB-25F6-464A-8721-3D2CC1B2CE83}">
      <dgm:prSet/>
      <dgm:spPr/>
      <dgm:t>
        <a:bodyPr/>
        <a:lstStyle/>
        <a:p>
          <a:endParaRPr lang="en-US"/>
        </a:p>
      </dgm:t>
    </dgm:pt>
    <dgm:pt modelId="{B7728671-73C4-4F0E-B366-810EDDCE8A62}">
      <dgm:prSet phldrT="[Text]"/>
      <dgm:spPr/>
      <dgm:t>
        <a:bodyPr/>
        <a:lstStyle/>
        <a:p>
          <a:r>
            <a:rPr lang="en-US" dirty="0"/>
            <a:t>Substitution Ciphers</a:t>
          </a:r>
        </a:p>
      </dgm:t>
    </dgm:pt>
    <dgm:pt modelId="{4E44A229-4773-4E2B-9E5B-D0C0C95B74CC}" type="parTrans" cxnId="{4D8C1AA3-5C33-4909-A377-B3D54F14E898}">
      <dgm:prSet/>
      <dgm:spPr/>
      <dgm:t>
        <a:bodyPr/>
        <a:lstStyle/>
        <a:p>
          <a:endParaRPr lang="en-US"/>
        </a:p>
      </dgm:t>
    </dgm:pt>
    <dgm:pt modelId="{A5F376FF-4D66-422A-8302-A0308472C978}" type="sibTrans" cxnId="{4D8C1AA3-5C33-4909-A377-B3D54F14E898}">
      <dgm:prSet/>
      <dgm:spPr/>
      <dgm:t>
        <a:bodyPr/>
        <a:lstStyle/>
        <a:p>
          <a:endParaRPr lang="en-US"/>
        </a:p>
      </dgm:t>
    </dgm:pt>
    <dgm:pt modelId="{B56189CB-1DC0-4BD6-B614-8328A1FDE811}">
      <dgm:prSet phldrT="[Text]"/>
      <dgm:spPr/>
      <dgm:t>
        <a:bodyPr/>
        <a:lstStyle/>
        <a:p>
          <a:r>
            <a:rPr lang="en-US" dirty="0"/>
            <a:t>Transposition Ciphers</a:t>
          </a:r>
        </a:p>
      </dgm:t>
    </dgm:pt>
    <dgm:pt modelId="{5A0ADB64-6126-4F4E-A386-058832279E24}" type="parTrans" cxnId="{8C32B295-A1CA-4110-B514-AFD7D3B8F442}">
      <dgm:prSet/>
      <dgm:spPr/>
      <dgm:t>
        <a:bodyPr/>
        <a:lstStyle/>
        <a:p>
          <a:endParaRPr lang="en-US"/>
        </a:p>
      </dgm:t>
    </dgm:pt>
    <dgm:pt modelId="{87B8F18A-5B2F-4693-BD65-1EAA26EEA501}" type="sibTrans" cxnId="{8C32B295-A1CA-4110-B514-AFD7D3B8F442}">
      <dgm:prSet/>
      <dgm:spPr/>
      <dgm:t>
        <a:bodyPr/>
        <a:lstStyle/>
        <a:p>
          <a:endParaRPr lang="en-US"/>
        </a:p>
      </dgm:t>
    </dgm:pt>
    <dgm:pt modelId="{4FF9F196-5400-47CB-9E9A-FC916ED227A2}">
      <dgm:prSet phldrT="[Text]"/>
      <dgm:spPr/>
      <dgm:t>
        <a:bodyPr/>
        <a:lstStyle/>
        <a:p>
          <a:r>
            <a:rPr lang="en-US" dirty="0" err="1"/>
            <a:t>Monoalphabetic</a:t>
          </a:r>
          <a:endParaRPr lang="en-US" dirty="0"/>
        </a:p>
      </dgm:t>
    </dgm:pt>
    <dgm:pt modelId="{9B0B0719-4740-4FD6-B1E7-2E04F4A8F8CA}" type="parTrans" cxnId="{F90CEFB5-D016-4F45-BEF3-CB4B2FC18A88}">
      <dgm:prSet/>
      <dgm:spPr/>
      <dgm:t>
        <a:bodyPr/>
        <a:lstStyle/>
        <a:p>
          <a:endParaRPr lang="en-US"/>
        </a:p>
      </dgm:t>
    </dgm:pt>
    <dgm:pt modelId="{24678449-C871-4477-A66B-0E42D437F797}" type="sibTrans" cxnId="{F90CEFB5-D016-4F45-BEF3-CB4B2FC18A88}">
      <dgm:prSet/>
      <dgm:spPr/>
      <dgm:t>
        <a:bodyPr/>
        <a:lstStyle/>
        <a:p>
          <a:endParaRPr lang="en-US"/>
        </a:p>
      </dgm:t>
    </dgm:pt>
    <dgm:pt modelId="{AECF47B2-EC0F-479A-874F-D519FD7635BC}">
      <dgm:prSet phldrT="[Text]"/>
      <dgm:spPr/>
      <dgm:t>
        <a:bodyPr/>
        <a:lstStyle/>
        <a:p>
          <a:r>
            <a:rPr lang="en-US" dirty="0"/>
            <a:t>Polyalphabetic</a:t>
          </a:r>
        </a:p>
      </dgm:t>
    </dgm:pt>
    <dgm:pt modelId="{1E39CBF9-BBE1-4DB6-A60B-4FF07567FE05}" type="parTrans" cxnId="{3FA3EB18-37D4-41A6-A74A-0A6E2E3365D8}">
      <dgm:prSet/>
      <dgm:spPr/>
      <dgm:t>
        <a:bodyPr/>
        <a:lstStyle/>
        <a:p>
          <a:endParaRPr lang="en-US"/>
        </a:p>
      </dgm:t>
    </dgm:pt>
    <dgm:pt modelId="{766A36DB-E17E-4B07-A52D-01466B7AC0C8}" type="sibTrans" cxnId="{3FA3EB18-37D4-41A6-A74A-0A6E2E3365D8}">
      <dgm:prSet/>
      <dgm:spPr/>
      <dgm:t>
        <a:bodyPr/>
        <a:lstStyle/>
        <a:p>
          <a:endParaRPr lang="en-US"/>
        </a:p>
      </dgm:t>
    </dgm:pt>
    <dgm:pt modelId="{CA284979-BCAF-40E0-919F-97FC09133ABC}" type="pres">
      <dgm:prSet presAssocID="{592C23C1-9D73-41FF-9512-9137DD84EA2A}" presName="hierChild1" presStyleCnt="0">
        <dgm:presLayoutVars>
          <dgm:chPref val="1"/>
          <dgm:dir/>
          <dgm:animOne val="branch"/>
          <dgm:animLvl val="lvl"/>
          <dgm:resizeHandles/>
        </dgm:presLayoutVars>
      </dgm:prSet>
      <dgm:spPr/>
    </dgm:pt>
    <dgm:pt modelId="{9E1D033D-B3FA-4B6E-8F3B-9FA22DCE48AE}" type="pres">
      <dgm:prSet presAssocID="{CA804F7A-3305-46A8-B149-F801BBE328F2}" presName="hierRoot1" presStyleCnt="0"/>
      <dgm:spPr/>
    </dgm:pt>
    <dgm:pt modelId="{617F6D90-C852-4743-877B-ACE387B2E85E}" type="pres">
      <dgm:prSet presAssocID="{CA804F7A-3305-46A8-B149-F801BBE328F2}" presName="composite" presStyleCnt="0"/>
      <dgm:spPr/>
    </dgm:pt>
    <dgm:pt modelId="{CAEE1823-8D18-45F3-A7FB-413A3FF1C162}" type="pres">
      <dgm:prSet presAssocID="{CA804F7A-3305-46A8-B149-F801BBE328F2}" presName="background" presStyleLbl="node0" presStyleIdx="0" presStyleCnt="1"/>
      <dgm:spPr/>
    </dgm:pt>
    <dgm:pt modelId="{8D3DA729-3722-4FF3-9CDD-AD5B5D79E9FF}" type="pres">
      <dgm:prSet presAssocID="{CA804F7A-3305-46A8-B149-F801BBE328F2}" presName="text" presStyleLbl="fgAcc0" presStyleIdx="0" presStyleCnt="1">
        <dgm:presLayoutVars>
          <dgm:chPref val="3"/>
        </dgm:presLayoutVars>
      </dgm:prSet>
      <dgm:spPr/>
    </dgm:pt>
    <dgm:pt modelId="{CFF17BA0-F5E1-4679-9821-5EEDBA30DC06}" type="pres">
      <dgm:prSet presAssocID="{CA804F7A-3305-46A8-B149-F801BBE328F2}" presName="hierChild2" presStyleCnt="0"/>
      <dgm:spPr/>
    </dgm:pt>
    <dgm:pt modelId="{9ADB56D2-49E4-4114-A5DA-9387FB801B40}" type="pres">
      <dgm:prSet presAssocID="{4E44A229-4773-4E2B-9E5B-D0C0C95B74CC}" presName="Name10" presStyleLbl="parChTrans1D2" presStyleIdx="0" presStyleCnt="2"/>
      <dgm:spPr/>
    </dgm:pt>
    <dgm:pt modelId="{00E79857-DD64-4D2F-942B-CC6BD04D4E34}" type="pres">
      <dgm:prSet presAssocID="{B7728671-73C4-4F0E-B366-810EDDCE8A62}" presName="hierRoot2" presStyleCnt="0"/>
      <dgm:spPr/>
    </dgm:pt>
    <dgm:pt modelId="{EB140FEE-C2A9-499B-8435-9EDA96E388BA}" type="pres">
      <dgm:prSet presAssocID="{B7728671-73C4-4F0E-B366-810EDDCE8A62}" presName="composite2" presStyleCnt="0"/>
      <dgm:spPr/>
    </dgm:pt>
    <dgm:pt modelId="{7B837BA7-0827-4B2A-811E-3914F67A6D38}" type="pres">
      <dgm:prSet presAssocID="{B7728671-73C4-4F0E-B366-810EDDCE8A62}" presName="background2" presStyleLbl="node2" presStyleIdx="0" presStyleCnt="2"/>
      <dgm:spPr/>
    </dgm:pt>
    <dgm:pt modelId="{6F69891E-69E9-4594-8121-F3A280C826E8}" type="pres">
      <dgm:prSet presAssocID="{B7728671-73C4-4F0E-B366-810EDDCE8A62}" presName="text2" presStyleLbl="fgAcc2" presStyleIdx="0" presStyleCnt="2">
        <dgm:presLayoutVars>
          <dgm:chPref val="3"/>
        </dgm:presLayoutVars>
      </dgm:prSet>
      <dgm:spPr/>
    </dgm:pt>
    <dgm:pt modelId="{33243857-7E16-45B3-B265-6D4746BCE7BB}" type="pres">
      <dgm:prSet presAssocID="{B7728671-73C4-4F0E-B366-810EDDCE8A62}" presName="hierChild3" presStyleCnt="0"/>
      <dgm:spPr/>
    </dgm:pt>
    <dgm:pt modelId="{4A20DE2D-9616-49BD-A587-265B463D33DB}" type="pres">
      <dgm:prSet presAssocID="{9B0B0719-4740-4FD6-B1E7-2E04F4A8F8CA}" presName="Name17" presStyleLbl="parChTrans1D3" presStyleIdx="0" presStyleCnt="2"/>
      <dgm:spPr/>
    </dgm:pt>
    <dgm:pt modelId="{8B9F03BE-B2A7-4ED0-8799-2E69B112B0A7}" type="pres">
      <dgm:prSet presAssocID="{4FF9F196-5400-47CB-9E9A-FC916ED227A2}" presName="hierRoot3" presStyleCnt="0"/>
      <dgm:spPr/>
    </dgm:pt>
    <dgm:pt modelId="{7E17C2D1-1B12-434D-BDE3-A6B55EEA51E5}" type="pres">
      <dgm:prSet presAssocID="{4FF9F196-5400-47CB-9E9A-FC916ED227A2}" presName="composite3" presStyleCnt="0"/>
      <dgm:spPr/>
    </dgm:pt>
    <dgm:pt modelId="{B8A1417D-3443-4882-9CAC-595749AB760A}" type="pres">
      <dgm:prSet presAssocID="{4FF9F196-5400-47CB-9E9A-FC916ED227A2}" presName="background3" presStyleLbl="node3" presStyleIdx="0" presStyleCnt="2"/>
      <dgm:spPr/>
    </dgm:pt>
    <dgm:pt modelId="{7662407A-D807-4CFA-B10C-190A5C00A9C9}" type="pres">
      <dgm:prSet presAssocID="{4FF9F196-5400-47CB-9E9A-FC916ED227A2}" presName="text3" presStyleLbl="fgAcc3" presStyleIdx="0" presStyleCnt="2">
        <dgm:presLayoutVars>
          <dgm:chPref val="3"/>
        </dgm:presLayoutVars>
      </dgm:prSet>
      <dgm:spPr/>
    </dgm:pt>
    <dgm:pt modelId="{86C3D98A-2457-4FB7-AFA8-D55608E8C404}" type="pres">
      <dgm:prSet presAssocID="{4FF9F196-5400-47CB-9E9A-FC916ED227A2}" presName="hierChild4" presStyleCnt="0"/>
      <dgm:spPr/>
    </dgm:pt>
    <dgm:pt modelId="{E4104F5F-F8D8-4B0B-8265-1393919AE425}" type="pres">
      <dgm:prSet presAssocID="{1E39CBF9-BBE1-4DB6-A60B-4FF07567FE05}" presName="Name17" presStyleLbl="parChTrans1D3" presStyleIdx="1" presStyleCnt="2"/>
      <dgm:spPr/>
    </dgm:pt>
    <dgm:pt modelId="{A78BB602-D624-41F6-8EE4-54A8A79E60EE}" type="pres">
      <dgm:prSet presAssocID="{AECF47B2-EC0F-479A-874F-D519FD7635BC}" presName="hierRoot3" presStyleCnt="0"/>
      <dgm:spPr/>
    </dgm:pt>
    <dgm:pt modelId="{D4469BC0-AC7C-4D67-AD12-B8134E2D94EC}" type="pres">
      <dgm:prSet presAssocID="{AECF47B2-EC0F-479A-874F-D519FD7635BC}" presName="composite3" presStyleCnt="0"/>
      <dgm:spPr/>
    </dgm:pt>
    <dgm:pt modelId="{9049A28F-A443-4A9D-8891-598728DD134D}" type="pres">
      <dgm:prSet presAssocID="{AECF47B2-EC0F-479A-874F-D519FD7635BC}" presName="background3" presStyleLbl="node3" presStyleIdx="1" presStyleCnt="2"/>
      <dgm:spPr/>
    </dgm:pt>
    <dgm:pt modelId="{0569A7D1-ABC0-476C-84B1-1BCA4DE25B61}" type="pres">
      <dgm:prSet presAssocID="{AECF47B2-EC0F-479A-874F-D519FD7635BC}" presName="text3" presStyleLbl="fgAcc3" presStyleIdx="1" presStyleCnt="2">
        <dgm:presLayoutVars>
          <dgm:chPref val="3"/>
        </dgm:presLayoutVars>
      </dgm:prSet>
      <dgm:spPr/>
    </dgm:pt>
    <dgm:pt modelId="{5984F1CB-E492-4F6E-8E7C-22598E5052D6}" type="pres">
      <dgm:prSet presAssocID="{AECF47B2-EC0F-479A-874F-D519FD7635BC}" presName="hierChild4" presStyleCnt="0"/>
      <dgm:spPr/>
    </dgm:pt>
    <dgm:pt modelId="{8FE35B77-5073-46E2-B229-2937733A17CC}" type="pres">
      <dgm:prSet presAssocID="{5A0ADB64-6126-4F4E-A386-058832279E24}" presName="Name10" presStyleLbl="parChTrans1D2" presStyleIdx="1" presStyleCnt="2"/>
      <dgm:spPr/>
    </dgm:pt>
    <dgm:pt modelId="{0AA8366E-D4A7-4BE9-ADA4-50F9F4744084}" type="pres">
      <dgm:prSet presAssocID="{B56189CB-1DC0-4BD6-B614-8328A1FDE811}" presName="hierRoot2" presStyleCnt="0"/>
      <dgm:spPr/>
    </dgm:pt>
    <dgm:pt modelId="{10B403DF-CAFD-4922-AF5C-EB4C20FD04AA}" type="pres">
      <dgm:prSet presAssocID="{B56189CB-1DC0-4BD6-B614-8328A1FDE811}" presName="composite2" presStyleCnt="0"/>
      <dgm:spPr/>
    </dgm:pt>
    <dgm:pt modelId="{16E6456D-BC3B-4BD3-8979-81188453D792}" type="pres">
      <dgm:prSet presAssocID="{B56189CB-1DC0-4BD6-B614-8328A1FDE811}" presName="background2" presStyleLbl="node2" presStyleIdx="1" presStyleCnt="2"/>
      <dgm:spPr/>
    </dgm:pt>
    <dgm:pt modelId="{4627EE44-FC3C-4EE6-8D3E-23E5EA80FE10}" type="pres">
      <dgm:prSet presAssocID="{B56189CB-1DC0-4BD6-B614-8328A1FDE811}" presName="text2" presStyleLbl="fgAcc2" presStyleIdx="1" presStyleCnt="2">
        <dgm:presLayoutVars>
          <dgm:chPref val="3"/>
        </dgm:presLayoutVars>
      </dgm:prSet>
      <dgm:spPr/>
    </dgm:pt>
    <dgm:pt modelId="{E94B2FFA-AF7B-4085-A595-36FC5B37A639}" type="pres">
      <dgm:prSet presAssocID="{B56189CB-1DC0-4BD6-B614-8328A1FDE811}" presName="hierChild3" presStyleCnt="0"/>
      <dgm:spPr/>
    </dgm:pt>
  </dgm:ptLst>
  <dgm:cxnLst>
    <dgm:cxn modelId="{3FA3EB18-37D4-41A6-A74A-0A6E2E3365D8}" srcId="{B7728671-73C4-4F0E-B366-810EDDCE8A62}" destId="{AECF47B2-EC0F-479A-874F-D519FD7635BC}" srcOrd="1" destOrd="0" parTransId="{1E39CBF9-BBE1-4DB6-A60B-4FF07567FE05}" sibTransId="{766A36DB-E17E-4B07-A52D-01466B7AC0C8}"/>
    <dgm:cxn modelId="{42379B19-79BD-4658-BC76-DEB46267A952}" type="presOf" srcId="{5A0ADB64-6126-4F4E-A386-058832279E24}" destId="{8FE35B77-5073-46E2-B229-2937733A17CC}" srcOrd="0" destOrd="0" presId="urn:microsoft.com/office/officeart/2005/8/layout/hierarchy1"/>
    <dgm:cxn modelId="{DD3AE723-4910-449C-9488-899CAB1207B4}" type="presOf" srcId="{4E44A229-4773-4E2B-9E5B-D0C0C95B74CC}" destId="{9ADB56D2-49E4-4114-A5DA-9387FB801B40}" srcOrd="0" destOrd="0" presId="urn:microsoft.com/office/officeart/2005/8/layout/hierarchy1"/>
    <dgm:cxn modelId="{E473362C-081E-4C64-A0B2-D0AB2E55F5C3}" type="presOf" srcId="{4FF9F196-5400-47CB-9E9A-FC916ED227A2}" destId="{7662407A-D807-4CFA-B10C-190A5C00A9C9}" srcOrd="0" destOrd="0" presId="urn:microsoft.com/office/officeart/2005/8/layout/hierarchy1"/>
    <dgm:cxn modelId="{92556235-03AB-4CDB-B768-D1F46902E2F6}" type="presOf" srcId="{B56189CB-1DC0-4BD6-B614-8328A1FDE811}" destId="{4627EE44-FC3C-4EE6-8D3E-23E5EA80FE10}" srcOrd="0" destOrd="0" presId="urn:microsoft.com/office/officeart/2005/8/layout/hierarchy1"/>
    <dgm:cxn modelId="{A61DAD4A-2386-4AC0-9275-7F3FFF84F8B9}" type="presOf" srcId="{1E39CBF9-BBE1-4DB6-A60B-4FF07567FE05}" destId="{E4104F5F-F8D8-4B0B-8265-1393919AE425}" srcOrd="0" destOrd="0" presId="urn:microsoft.com/office/officeart/2005/8/layout/hierarchy1"/>
    <dgm:cxn modelId="{A155A57B-C753-4235-AD63-D5B5B7341222}" type="presOf" srcId="{CA804F7A-3305-46A8-B149-F801BBE328F2}" destId="{8D3DA729-3722-4FF3-9CDD-AD5B5D79E9FF}" srcOrd="0" destOrd="0" presId="urn:microsoft.com/office/officeart/2005/8/layout/hierarchy1"/>
    <dgm:cxn modelId="{F1CC7788-D9C9-462D-9DDA-237E66004724}" type="presOf" srcId="{B7728671-73C4-4F0E-B366-810EDDCE8A62}" destId="{6F69891E-69E9-4594-8121-F3A280C826E8}" srcOrd="0" destOrd="0" presId="urn:microsoft.com/office/officeart/2005/8/layout/hierarchy1"/>
    <dgm:cxn modelId="{5870C08E-D4EB-4397-8495-4825A25640FA}" type="presOf" srcId="{9B0B0719-4740-4FD6-B1E7-2E04F4A8F8CA}" destId="{4A20DE2D-9616-49BD-A587-265B463D33DB}" srcOrd="0" destOrd="0" presId="urn:microsoft.com/office/officeart/2005/8/layout/hierarchy1"/>
    <dgm:cxn modelId="{8C32B295-A1CA-4110-B514-AFD7D3B8F442}" srcId="{CA804F7A-3305-46A8-B149-F801BBE328F2}" destId="{B56189CB-1DC0-4BD6-B614-8328A1FDE811}" srcOrd="1" destOrd="0" parTransId="{5A0ADB64-6126-4F4E-A386-058832279E24}" sibTransId="{87B8F18A-5B2F-4693-BD65-1EAA26EEA501}"/>
    <dgm:cxn modelId="{4D8C1AA3-5C33-4909-A377-B3D54F14E898}" srcId="{CA804F7A-3305-46A8-B149-F801BBE328F2}" destId="{B7728671-73C4-4F0E-B366-810EDDCE8A62}" srcOrd="0" destOrd="0" parTransId="{4E44A229-4773-4E2B-9E5B-D0C0C95B74CC}" sibTransId="{A5F376FF-4D66-422A-8302-A0308472C978}"/>
    <dgm:cxn modelId="{F90CEFB5-D016-4F45-BEF3-CB4B2FC18A88}" srcId="{B7728671-73C4-4F0E-B366-810EDDCE8A62}" destId="{4FF9F196-5400-47CB-9E9A-FC916ED227A2}" srcOrd="0" destOrd="0" parTransId="{9B0B0719-4740-4FD6-B1E7-2E04F4A8F8CA}" sibTransId="{24678449-C871-4477-A66B-0E42D437F797}"/>
    <dgm:cxn modelId="{73CBC4CE-F991-4574-9BD4-B2387951FA87}" type="presOf" srcId="{592C23C1-9D73-41FF-9512-9137DD84EA2A}" destId="{CA284979-BCAF-40E0-919F-97FC09133ABC}" srcOrd="0" destOrd="0" presId="urn:microsoft.com/office/officeart/2005/8/layout/hierarchy1"/>
    <dgm:cxn modelId="{B7BFFFDB-25F6-464A-8721-3D2CC1B2CE83}" srcId="{592C23C1-9D73-41FF-9512-9137DD84EA2A}" destId="{CA804F7A-3305-46A8-B149-F801BBE328F2}" srcOrd="0" destOrd="0" parTransId="{775BE5CB-D848-4B9E-BB8D-B5A41A380568}" sibTransId="{56518386-3F41-4E39-91E9-DAD41AF8A083}"/>
    <dgm:cxn modelId="{06E2A4FA-701A-4475-B59C-28B8306083B7}" type="presOf" srcId="{AECF47B2-EC0F-479A-874F-D519FD7635BC}" destId="{0569A7D1-ABC0-476C-84B1-1BCA4DE25B61}" srcOrd="0" destOrd="0" presId="urn:microsoft.com/office/officeart/2005/8/layout/hierarchy1"/>
    <dgm:cxn modelId="{42E5BC3B-A5DA-4396-8FA7-5CE3FA096209}" type="presParOf" srcId="{CA284979-BCAF-40E0-919F-97FC09133ABC}" destId="{9E1D033D-B3FA-4B6E-8F3B-9FA22DCE48AE}" srcOrd="0" destOrd="0" presId="urn:microsoft.com/office/officeart/2005/8/layout/hierarchy1"/>
    <dgm:cxn modelId="{073A3BB7-8722-4674-9BEC-8B732CB7F6A1}" type="presParOf" srcId="{9E1D033D-B3FA-4B6E-8F3B-9FA22DCE48AE}" destId="{617F6D90-C852-4743-877B-ACE387B2E85E}" srcOrd="0" destOrd="0" presId="urn:microsoft.com/office/officeart/2005/8/layout/hierarchy1"/>
    <dgm:cxn modelId="{3FCA41CF-B019-4068-B0EA-2B3E8E91CE15}" type="presParOf" srcId="{617F6D90-C852-4743-877B-ACE387B2E85E}" destId="{CAEE1823-8D18-45F3-A7FB-413A3FF1C162}" srcOrd="0" destOrd="0" presId="urn:microsoft.com/office/officeart/2005/8/layout/hierarchy1"/>
    <dgm:cxn modelId="{9B609AE6-5BC5-46B1-B613-1F208364A657}" type="presParOf" srcId="{617F6D90-C852-4743-877B-ACE387B2E85E}" destId="{8D3DA729-3722-4FF3-9CDD-AD5B5D79E9FF}" srcOrd="1" destOrd="0" presId="urn:microsoft.com/office/officeart/2005/8/layout/hierarchy1"/>
    <dgm:cxn modelId="{7C999FF7-52C8-44CD-8560-891F34F6ADD3}" type="presParOf" srcId="{9E1D033D-B3FA-4B6E-8F3B-9FA22DCE48AE}" destId="{CFF17BA0-F5E1-4679-9821-5EEDBA30DC06}" srcOrd="1" destOrd="0" presId="urn:microsoft.com/office/officeart/2005/8/layout/hierarchy1"/>
    <dgm:cxn modelId="{5BFCE619-0413-4225-A5D7-C301A5E17417}" type="presParOf" srcId="{CFF17BA0-F5E1-4679-9821-5EEDBA30DC06}" destId="{9ADB56D2-49E4-4114-A5DA-9387FB801B40}" srcOrd="0" destOrd="0" presId="urn:microsoft.com/office/officeart/2005/8/layout/hierarchy1"/>
    <dgm:cxn modelId="{8B486A3E-65FD-42B8-BAF1-5202920C1544}" type="presParOf" srcId="{CFF17BA0-F5E1-4679-9821-5EEDBA30DC06}" destId="{00E79857-DD64-4D2F-942B-CC6BD04D4E34}" srcOrd="1" destOrd="0" presId="urn:microsoft.com/office/officeart/2005/8/layout/hierarchy1"/>
    <dgm:cxn modelId="{0EE69211-9017-4E1B-802A-0B00B2C47EE6}" type="presParOf" srcId="{00E79857-DD64-4D2F-942B-CC6BD04D4E34}" destId="{EB140FEE-C2A9-499B-8435-9EDA96E388BA}" srcOrd="0" destOrd="0" presId="urn:microsoft.com/office/officeart/2005/8/layout/hierarchy1"/>
    <dgm:cxn modelId="{02820099-CF9C-4522-BE48-D72EA89CB25A}" type="presParOf" srcId="{EB140FEE-C2A9-499B-8435-9EDA96E388BA}" destId="{7B837BA7-0827-4B2A-811E-3914F67A6D38}" srcOrd="0" destOrd="0" presId="urn:microsoft.com/office/officeart/2005/8/layout/hierarchy1"/>
    <dgm:cxn modelId="{0434F462-FC03-483F-93A1-3DDBD919C61A}" type="presParOf" srcId="{EB140FEE-C2A9-499B-8435-9EDA96E388BA}" destId="{6F69891E-69E9-4594-8121-F3A280C826E8}" srcOrd="1" destOrd="0" presId="urn:microsoft.com/office/officeart/2005/8/layout/hierarchy1"/>
    <dgm:cxn modelId="{36466F5B-29C8-4B64-A376-51E60F0B5F23}" type="presParOf" srcId="{00E79857-DD64-4D2F-942B-CC6BD04D4E34}" destId="{33243857-7E16-45B3-B265-6D4746BCE7BB}" srcOrd="1" destOrd="0" presId="urn:microsoft.com/office/officeart/2005/8/layout/hierarchy1"/>
    <dgm:cxn modelId="{4439BEBF-049E-4268-9BDB-EC953B1C3053}" type="presParOf" srcId="{33243857-7E16-45B3-B265-6D4746BCE7BB}" destId="{4A20DE2D-9616-49BD-A587-265B463D33DB}" srcOrd="0" destOrd="0" presId="urn:microsoft.com/office/officeart/2005/8/layout/hierarchy1"/>
    <dgm:cxn modelId="{CBE2D167-9577-4FB3-B880-4EA8392F7AB6}" type="presParOf" srcId="{33243857-7E16-45B3-B265-6D4746BCE7BB}" destId="{8B9F03BE-B2A7-4ED0-8799-2E69B112B0A7}" srcOrd="1" destOrd="0" presId="urn:microsoft.com/office/officeart/2005/8/layout/hierarchy1"/>
    <dgm:cxn modelId="{41FA58EE-66A5-490F-8E53-7284F6ECFE61}" type="presParOf" srcId="{8B9F03BE-B2A7-4ED0-8799-2E69B112B0A7}" destId="{7E17C2D1-1B12-434D-BDE3-A6B55EEA51E5}" srcOrd="0" destOrd="0" presId="urn:microsoft.com/office/officeart/2005/8/layout/hierarchy1"/>
    <dgm:cxn modelId="{267693C4-6431-447D-9B2D-40A6ACAF3EC1}" type="presParOf" srcId="{7E17C2D1-1B12-434D-BDE3-A6B55EEA51E5}" destId="{B8A1417D-3443-4882-9CAC-595749AB760A}" srcOrd="0" destOrd="0" presId="urn:microsoft.com/office/officeart/2005/8/layout/hierarchy1"/>
    <dgm:cxn modelId="{47D50C1B-F1DE-4658-9718-1BB4A393D7A7}" type="presParOf" srcId="{7E17C2D1-1B12-434D-BDE3-A6B55EEA51E5}" destId="{7662407A-D807-4CFA-B10C-190A5C00A9C9}" srcOrd="1" destOrd="0" presId="urn:microsoft.com/office/officeart/2005/8/layout/hierarchy1"/>
    <dgm:cxn modelId="{4061DBAA-AEA6-4DCD-82C4-0552C6392B1C}" type="presParOf" srcId="{8B9F03BE-B2A7-4ED0-8799-2E69B112B0A7}" destId="{86C3D98A-2457-4FB7-AFA8-D55608E8C404}" srcOrd="1" destOrd="0" presId="urn:microsoft.com/office/officeart/2005/8/layout/hierarchy1"/>
    <dgm:cxn modelId="{3164B8D5-9C2B-4E1A-A0C1-6CBF512DCFC2}" type="presParOf" srcId="{33243857-7E16-45B3-B265-6D4746BCE7BB}" destId="{E4104F5F-F8D8-4B0B-8265-1393919AE425}" srcOrd="2" destOrd="0" presId="urn:microsoft.com/office/officeart/2005/8/layout/hierarchy1"/>
    <dgm:cxn modelId="{6001A501-FF86-41EC-89D7-3A08DA18CD23}" type="presParOf" srcId="{33243857-7E16-45B3-B265-6D4746BCE7BB}" destId="{A78BB602-D624-41F6-8EE4-54A8A79E60EE}" srcOrd="3" destOrd="0" presId="urn:microsoft.com/office/officeart/2005/8/layout/hierarchy1"/>
    <dgm:cxn modelId="{8599D063-4E66-47FD-A7AB-ECD1234F87B2}" type="presParOf" srcId="{A78BB602-D624-41F6-8EE4-54A8A79E60EE}" destId="{D4469BC0-AC7C-4D67-AD12-B8134E2D94EC}" srcOrd="0" destOrd="0" presId="urn:microsoft.com/office/officeart/2005/8/layout/hierarchy1"/>
    <dgm:cxn modelId="{7563436A-98FB-4B38-9325-C1160290FD5C}" type="presParOf" srcId="{D4469BC0-AC7C-4D67-AD12-B8134E2D94EC}" destId="{9049A28F-A443-4A9D-8891-598728DD134D}" srcOrd="0" destOrd="0" presId="urn:microsoft.com/office/officeart/2005/8/layout/hierarchy1"/>
    <dgm:cxn modelId="{08DA39EA-6C62-4956-8030-DE141779C9D8}" type="presParOf" srcId="{D4469BC0-AC7C-4D67-AD12-B8134E2D94EC}" destId="{0569A7D1-ABC0-476C-84B1-1BCA4DE25B61}" srcOrd="1" destOrd="0" presId="urn:microsoft.com/office/officeart/2005/8/layout/hierarchy1"/>
    <dgm:cxn modelId="{11F22FC8-5A11-4E2B-89D4-676C5256329D}" type="presParOf" srcId="{A78BB602-D624-41F6-8EE4-54A8A79E60EE}" destId="{5984F1CB-E492-4F6E-8E7C-22598E5052D6}" srcOrd="1" destOrd="0" presId="urn:microsoft.com/office/officeart/2005/8/layout/hierarchy1"/>
    <dgm:cxn modelId="{672E043A-9383-4BDA-979F-E023E6714C54}" type="presParOf" srcId="{CFF17BA0-F5E1-4679-9821-5EEDBA30DC06}" destId="{8FE35B77-5073-46E2-B229-2937733A17CC}" srcOrd="2" destOrd="0" presId="urn:microsoft.com/office/officeart/2005/8/layout/hierarchy1"/>
    <dgm:cxn modelId="{C181CC23-82C7-42EC-AE02-5B0E4FB96E03}" type="presParOf" srcId="{CFF17BA0-F5E1-4679-9821-5EEDBA30DC06}" destId="{0AA8366E-D4A7-4BE9-ADA4-50F9F4744084}" srcOrd="3" destOrd="0" presId="urn:microsoft.com/office/officeart/2005/8/layout/hierarchy1"/>
    <dgm:cxn modelId="{E8A17DFF-5ECB-4B41-95D6-EE4770EE3C62}" type="presParOf" srcId="{0AA8366E-D4A7-4BE9-ADA4-50F9F4744084}" destId="{10B403DF-CAFD-4922-AF5C-EB4C20FD04AA}" srcOrd="0" destOrd="0" presId="urn:microsoft.com/office/officeart/2005/8/layout/hierarchy1"/>
    <dgm:cxn modelId="{E0ED1B91-1B76-4DEB-9028-296688166D02}" type="presParOf" srcId="{10B403DF-CAFD-4922-AF5C-EB4C20FD04AA}" destId="{16E6456D-BC3B-4BD3-8979-81188453D792}" srcOrd="0" destOrd="0" presId="urn:microsoft.com/office/officeart/2005/8/layout/hierarchy1"/>
    <dgm:cxn modelId="{BD45D800-73C1-4416-8820-D625AC4A2CCD}" type="presParOf" srcId="{10B403DF-CAFD-4922-AF5C-EB4C20FD04AA}" destId="{4627EE44-FC3C-4EE6-8D3E-23E5EA80FE10}" srcOrd="1" destOrd="0" presId="urn:microsoft.com/office/officeart/2005/8/layout/hierarchy1"/>
    <dgm:cxn modelId="{4A29CC7A-5F36-4E43-B88E-C348CA877D3B}" type="presParOf" srcId="{0AA8366E-D4A7-4BE9-ADA4-50F9F4744084}" destId="{E94B2FFA-AF7B-4085-A595-36FC5B37A63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5BDCDC-7FD6-4D46-BBA5-2DD76D9449D4}"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en-US"/>
        </a:p>
      </dgm:t>
    </dgm:pt>
    <dgm:pt modelId="{EE467535-4D3F-4E9A-8865-A87FCE3BBA17}">
      <dgm:prSet phldrT="[Text]"/>
      <dgm:spPr/>
      <dgm:t>
        <a:bodyPr/>
        <a:lstStyle/>
        <a:p>
          <a:r>
            <a:rPr lang="en-US" dirty="0" err="1"/>
            <a:t>Monoalphabetic</a:t>
          </a:r>
          <a:endParaRPr lang="en-US" dirty="0"/>
        </a:p>
      </dgm:t>
    </dgm:pt>
    <dgm:pt modelId="{B41D102B-61F0-4DFA-B488-983A265030E3}" type="parTrans" cxnId="{867AA4D6-83BA-4EAE-B0D5-AA909805B3C1}">
      <dgm:prSet/>
      <dgm:spPr/>
      <dgm:t>
        <a:bodyPr/>
        <a:lstStyle/>
        <a:p>
          <a:endParaRPr lang="en-US"/>
        </a:p>
      </dgm:t>
    </dgm:pt>
    <dgm:pt modelId="{7B2C89AF-D4AB-46D8-BDAB-7A47CE8BDAB4}" type="sibTrans" cxnId="{867AA4D6-83BA-4EAE-B0D5-AA909805B3C1}">
      <dgm:prSet/>
      <dgm:spPr/>
      <dgm:t>
        <a:bodyPr/>
        <a:lstStyle/>
        <a:p>
          <a:endParaRPr lang="en-US"/>
        </a:p>
      </dgm:t>
    </dgm:pt>
    <dgm:pt modelId="{DD1680B3-411B-4D31-87A5-3BF6CBB5F531}">
      <dgm:prSet phldrT="[Text]"/>
      <dgm:spPr/>
      <dgm:t>
        <a:bodyPr/>
        <a:lstStyle/>
        <a:p>
          <a:r>
            <a:rPr lang="en-US" dirty="0"/>
            <a:t>Polyalphabetic</a:t>
          </a:r>
        </a:p>
      </dgm:t>
    </dgm:pt>
    <dgm:pt modelId="{91149AC0-591D-47E7-99D1-89F1E172F944}" type="parTrans" cxnId="{741A8ADB-6F7C-4EF8-AE17-EE2FE5FB3123}">
      <dgm:prSet/>
      <dgm:spPr/>
      <dgm:t>
        <a:bodyPr/>
        <a:lstStyle/>
        <a:p>
          <a:endParaRPr lang="en-US"/>
        </a:p>
      </dgm:t>
    </dgm:pt>
    <dgm:pt modelId="{5E6C3775-0A92-4D24-8E29-123358984ACC}" type="sibTrans" cxnId="{741A8ADB-6F7C-4EF8-AE17-EE2FE5FB3123}">
      <dgm:prSet/>
      <dgm:spPr/>
      <dgm:t>
        <a:bodyPr/>
        <a:lstStyle/>
        <a:p>
          <a:endParaRPr lang="en-US"/>
        </a:p>
      </dgm:t>
    </dgm:pt>
    <dgm:pt modelId="{89EEEEE8-8275-463A-B9FC-E9CC29388025}">
      <dgm:prSet phldrT="[Text]"/>
      <dgm:spPr/>
      <dgm:t>
        <a:bodyPr/>
        <a:lstStyle/>
        <a:p>
          <a:r>
            <a:rPr lang="en-US" dirty="0"/>
            <a:t>Every occurrence of a particular symbol/character is replaced with a same symbol/character.</a:t>
          </a:r>
        </a:p>
      </dgm:t>
    </dgm:pt>
    <dgm:pt modelId="{A4134D62-D0B9-483C-8759-7900BE4551D1}" type="parTrans" cxnId="{A7C9DB16-9BF3-4F9A-988C-1CDEAF3147C6}">
      <dgm:prSet/>
      <dgm:spPr/>
      <dgm:t>
        <a:bodyPr/>
        <a:lstStyle/>
        <a:p>
          <a:endParaRPr lang="en-US"/>
        </a:p>
      </dgm:t>
    </dgm:pt>
    <dgm:pt modelId="{38D7B1BF-B7C4-49B3-82C1-29D1DC0BD65A}" type="sibTrans" cxnId="{A7C9DB16-9BF3-4F9A-988C-1CDEAF3147C6}">
      <dgm:prSet/>
      <dgm:spPr/>
      <dgm:t>
        <a:bodyPr/>
        <a:lstStyle/>
        <a:p>
          <a:endParaRPr lang="en-US"/>
        </a:p>
      </dgm:t>
    </dgm:pt>
    <dgm:pt modelId="{3A21EF39-3071-47BF-82D9-ACE57B49A2A1}">
      <dgm:prSet phldrT="[Text]"/>
      <dgm:spPr/>
      <dgm:t>
        <a:bodyPr/>
        <a:lstStyle/>
        <a:p>
          <a:r>
            <a:rPr lang="en-US" dirty="0"/>
            <a:t>Every occurrence of a particular symbol/character is replaced with different symbol/character.</a:t>
          </a:r>
        </a:p>
      </dgm:t>
    </dgm:pt>
    <dgm:pt modelId="{31200FA7-AA77-4F31-9F75-712DA1F8CDF6}" type="parTrans" cxnId="{9BA564FD-755F-4983-A762-DF15BB10B499}">
      <dgm:prSet/>
      <dgm:spPr/>
      <dgm:t>
        <a:bodyPr/>
        <a:lstStyle/>
        <a:p>
          <a:endParaRPr lang="en-US"/>
        </a:p>
      </dgm:t>
    </dgm:pt>
    <dgm:pt modelId="{8CDABB08-1646-4C96-8878-87CF972BDECB}" type="sibTrans" cxnId="{9BA564FD-755F-4983-A762-DF15BB10B499}">
      <dgm:prSet/>
      <dgm:spPr/>
      <dgm:t>
        <a:bodyPr/>
        <a:lstStyle/>
        <a:p>
          <a:endParaRPr lang="en-US"/>
        </a:p>
      </dgm:t>
    </dgm:pt>
    <dgm:pt modelId="{26D3E7E6-1A51-44B7-8A5C-E48F72CE19C0}">
      <dgm:prSet phldrT="[Text]"/>
      <dgm:spPr/>
      <dgm:t>
        <a:bodyPr/>
        <a:lstStyle/>
        <a:p>
          <a:r>
            <a:rPr lang="en-US" dirty="0"/>
            <a:t>Relationship: One to One</a:t>
          </a:r>
        </a:p>
      </dgm:t>
    </dgm:pt>
    <dgm:pt modelId="{04B54E80-5562-4D75-8A35-7B796AA2C43B}" type="parTrans" cxnId="{6FE3A448-E567-42AC-A604-608CAB21DE55}">
      <dgm:prSet/>
      <dgm:spPr/>
      <dgm:t>
        <a:bodyPr/>
        <a:lstStyle/>
        <a:p>
          <a:endParaRPr lang="en-US"/>
        </a:p>
      </dgm:t>
    </dgm:pt>
    <dgm:pt modelId="{74F17FDB-D18B-4540-9AD3-21CA3800BCA7}" type="sibTrans" cxnId="{6FE3A448-E567-42AC-A604-608CAB21DE55}">
      <dgm:prSet/>
      <dgm:spPr/>
      <dgm:t>
        <a:bodyPr/>
        <a:lstStyle/>
        <a:p>
          <a:endParaRPr lang="en-US"/>
        </a:p>
      </dgm:t>
    </dgm:pt>
    <dgm:pt modelId="{B0469CCA-A8F4-4FEA-95DA-3E863F110147}">
      <dgm:prSet phldrT="[Text]"/>
      <dgm:spPr/>
      <dgm:t>
        <a:bodyPr/>
        <a:lstStyle/>
        <a:p>
          <a:r>
            <a:rPr lang="en-US" dirty="0"/>
            <a:t>Relationship: One to Many</a:t>
          </a:r>
        </a:p>
      </dgm:t>
    </dgm:pt>
    <dgm:pt modelId="{6276C961-EA1D-4A7C-9611-A78DEBEF7D17}" type="parTrans" cxnId="{FF20AC2A-5E9D-438D-B2B5-1F3EAF39CFD0}">
      <dgm:prSet/>
      <dgm:spPr/>
      <dgm:t>
        <a:bodyPr/>
        <a:lstStyle/>
        <a:p>
          <a:endParaRPr lang="en-US"/>
        </a:p>
      </dgm:t>
    </dgm:pt>
    <dgm:pt modelId="{16049777-96BB-47A4-BDC0-91DF01C3645C}" type="sibTrans" cxnId="{FF20AC2A-5E9D-438D-B2B5-1F3EAF39CFD0}">
      <dgm:prSet/>
      <dgm:spPr/>
      <dgm:t>
        <a:bodyPr/>
        <a:lstStyle/>
        <a:p>
          <a:endParaRPr lang="en-US"/>
        </a:p>
      </dgm:t>
    </dgm:pt>
    <dgm:pt modelId="{F99B4678-3A55-4E76-8F95-1A999B5E5F28}">
      <dgm:prSet phldrT="[Text]"/>
      <dgm:spPr/>
      <dgm:t>
        <a:bodyPr/>
        <a:lstStyle/>
        <a:p>
          <a:r>
            <a:rPr lang="en-US" dirty="0"/>
            <a:t>Plaintext: W</a:t>
          </a:r>
          <a:r>
            <a:rPr lang="en-US" b="1" u="sng" dirty="0"/>
            <a:t>E</a:t>
          </a:r>
          <a:r>
            <a:rPr lang="en-US" dirty="0"/>
            <a:t>LCOM</a:t>
          </a:r>
          <a:r>
            <a:rPr lang="en-US" b="1" u="sng" dirty="0"/>
            <a:t>E</a:t>
          </a:r>
        </a:p>
      </dgm:t>
    </dgm:pt>
    <dgm:pt modelId="{E03FCE82-F2D0-4BD0-A485-C7BC8E9D6DAC}" type="parTrans" cxnId="{9F588CE1-E653-400C-A6A3-FA6E7F25B506}">
      <dgm:prSet/>
      <dgm:spPr/>
      <dgm:t>
        <a:bodyPr/>
        <a:lstStyle/>
        <a:p>
          <a:endParaRPr lang="en-US"/>
        </a:p>
      </dgm:t>
    </dgm:pt>
    <dgm:pt modelId="{8EF242D5-3713-421E-B04C-7DD55CDEAEAF}" type="sibTrans" cxnId="{9F588CE1-E653-400C-A6A3-FA6E7F25B506}">
      <dgm:prSet/>
      <dgm:spPr/>
      <dgm:t>
        <a:bodyPr/>
        <a:lstStyle/>
        <a:p>
          <a:endParaRPr lang="en-US"/>
        </a:p>
      </dgm:t>
    </dgm:pt>
    <dgm:pt modelId="{AC34F6E9-CDFC-4EA8-BAC9-F0AFBD12D602}">
      <dgm:prSet phldrT="[Text]"/>
      <dgm:spPr/>
      <dgm:t>
        <a:bodyPr/>
        <a:lstStyle/>
        <a:p>
          <a:r>
            <a:rPr lang="en-US" dirty="0"/>
            <a:t>Ciphertext: A</a:t>
          </a:r>
          <a:r>
            <a:rPr lang="en-US" b="1" u="sng" dirty="0"/>
            <a:t>C</a:t>
          </a:r>
          <a:r>
            <a:rPr lang="en-US" dirty="0"/>
            <a:t>HMIJ</a:t>
          </a:r>
          <a:r>
            <a:rPr lang="en-US" b="1" u="sng" dirty="0"/>
            <a:t>C</a:t>
          </a:r>
        </a:p>
      </dgm:t>
    </dgm:pt>
    <dgm:pt modelId="{0D59C240-588A-496B-B954-122419864CE7}" type="parTrans" cxnId="{A19F3775-E9BC-412D-B47F-98C097C5F4EE}">
      <dgm:prSet/>
      <dgm:spPr/>
      <dgm:t>
        <a:bodyPr/>
        <a:lstStyle/>
        <a:p>
          <a:endParaRPr lang="en-US"/>
        </a:p>
      </dgm:t>
    </dgm:pt>
    <dgm:pt modelId="{ABFE2877-D0FA-4550-98D9-815207124942}" type="sibTrans" cxnId="{A19F3775-E9BC-412D-B47F-98C097C5F4EE}">
      <dgm:prSet/>
      <dgm:spPr/>
      <dgm:t>
        <a:bodyPr/>
        <a:lstStyle/>
        <a:p>
          <a:endParaRPr lang="en-US"/>
        </a:p>
      </dgm:t>
    </dgm:pt>
    <dgm:pt modelId="{BE4211F3-CD4B-4219-8761-E7605775CE8B}">
      <dgm:prSet phldrT="[Text]"/>
      <dgm:spPr/>
      <dgm:t>
        <a:bodyPr/>
        <a:lstStyle/>
        <a:p>
          <a:r>
            <a:rPr lang="en-US" dirty="0"/>
            <a:t>Plaintext: W</a:t>
          </a:r>
          <a:r>
            <a:rPr lang="en-US" b="1" u="sng" dirty="0"/>
            <a:t>E</a:t>
          </a:r>
          <a:r>
            <a:rPr lang="en-US" dirty="0"/>
            <a:t>LCOM</a:t>
          </a:r>
          <a:r>
            <a:rPr lang="en-US" b="1" u="sng" dirty="0"/>
            <a:t>E</a:t>
          </a:r>
        </a:p>
      </dgm:t>
    </dgm:pt>
    <dgm:pt modelId="{91A4D9EC-D247-4380-B183-FEC4E7AC6CE6}" type="parTrans" cxnId="{31D3933C-36ED-40E4-9FAB-B0DD90B6FD33}">
      <dgm:prSet/>
      <dgm:spPr/>
      <dgm:t>
        <a:bodyPr/>
        <a:lstStyle/>
        <a:p>
          <a:endParaRPr lang="en-US"/>
        </a:p>
      </dgm:t>
    </dgm:pt>
    <dgm:pt modelId="{982AF494-6D20-48BD-9896-1609A420C009}" type="sibTrans" cxnId="{31D3933C-36ED-40E4-9FAB-B0DD90B6FD33}">
      <dgm:prSet/>
      <dgm:spPr/>
      <dgm:t>
        <a:bodyPr/>
        <a:lstStyle/>
        <a:p>
          <a:endParaRPr lang="en-US"/>
        </a:p>
      </dgm:t>
    </dgm:pt>
    <dgm:pt modelId="{873EF55E-3262-4E9E-8DD7-8704F79D8EF9}">
      <dgm:prSet phldrT="[Text]"/>
      <dgm:spPr/>
      <dgm:t>
        <a:bodyPr/>
        <a:lstStyle/>
        <a:p>
          <a:r>
            <a:rPr lang="en-US" dirty="0"/>
            <a:t>Ciphertext: A</a:t>
          </a:r>
          <a:r>
            <a:rPr lang="en-US" b="1" u="sng" dirty="0"/>
            <a:t>C</a:t>
          </a:r>
          <a:r>
            <a:rPr lang="en-US" dirty="0"/>
            <a:t>HMIJ</a:t>
          </a:r>
          <a:r>
            <a:rPr lang="en-US" b="1" u="sng" dirty="0"/>
            <a:t>Z</a:t>
          </a:r>
        </a:p>
      </dgm:t>
    </dgm:pt>
    <dgm:pt modelId="{E537F9E0-DBBD-4DB4-B4CB-23A6491CF374}" type="parTrans" cxnId="{87154184-6EC2-48FE-8BFA-7DD358739FAA}">
      <dgm:prSet/>
      <dgm:spPr/>
      <dgm:t>
        <a:bodyPr/>
        <a:lstStyle/>
        <a:p>
          <a:endParaRPr lang="en-US"/>
        </a:p>
      </dgm:t>
    </dgm:pt>
    <dgm:pt modelId="{FBC4A441-9C6C-4E16-8202-C401FF6F2EFB}" type="sibTrans" cxnId="{87154184-6EC2-48FE-8BFA-7DD358739FAA}">
      <dgm:prSet/>
      <dgm:spPr/>
      <dgm:t>
        <a:bodyPr/>
        <a:lstStyle/>
        <a:p>
          <a:endParaRPr lang="en-US"/>
        </a:p>
      </dgm:t>
    </dgm:pt>
    <dgm:pt modelId="{ECBFBA9B-9AC3-4127-9376-02905D9CE139}" type="pres">
      <dgm:prSet presAssocID="{7E5BDCDC-7FD6-4D46-BBA5-2DD76D9449D4}" presName="Name0" presStyleCnt="0">
        <dgm:presLayoutVars>
          <dgm:dir/>
          <dgm:resizeHandles val="exact"/>
        </dgm:presLayoutVars>
      </dgm:prSet>
      <dgm:spPr/>
    </dgm:pt>
    <dgm:pt modelId="{9C59E478-E0C8-483C-A671-913FD609F672}" type="pres">
      <dgm:prSet presAssocID="{EE467535-4D3F-4E9A-8865-A87FCE3BBA17}" presName="node" presStyleLbl="node1" presStyleIdx="0" presStyleCnt="2">
        <dgm:presLayoutVars>
          <dgm:bulletEnabled val="1"/>
        </dgm:presLayoutVars>
      </dgm:prSet>
      <dgm:spPr/>
    </dgm:pt>
    <dgm:pt modelId="{3E19F0CD-F05D-4D4D-A349-C83DD2FA6541}" type="pres">
      <dgm:prSet presAssocID="{7B2C89AF-D4AB-46D8-BDAB-7A47CE8BDAB4}" presName="sibTrans" presStyleCnt="0"/>
      <dgm:spPr/>
    </dgm:pt>
    <dgm:pt modelId="{6725E310-1102-4411-8C76-6D71B7BB448F}" type="pres">
      <dgm:prSet presAssocID="{DD1680B3-411B-4D31-87A5-3BF6CBB5F531}" presName="node" presStyleLbl="node1" presStyleIdx="1" presStyleCnt="2">
        <dgm:presLayoutVars>
          <dgm:bulletEnabled val="1"/>
        </dgm:presLayoutVars>
      </dgm:prSet>
      <dgm:spPr/>
    </dgm:pt>
  </dgm:ptLst>
  <dgm:cxnLst>
    <dgm:cxn modelId="{A7C9DB16-9BF3-4F9A-988C-1CDEAF3147C6}" srcId="{EE467535-4D3F-4E9A-8865-A87FCE3BBA17}" destId="{89EEEEE8-8275-463A-B9FC-E9CC29388025}" srcOrd="0" destOrd="0" parTransId="{A4134D62-D0B9-483C-8759-7900BE4551D1}" sibTransId="{38D7B1BF-B7C4-49B3-82C1-29D1DC0BD65A}"/>
    <dgm:cxn modelId="{33E03617-A857-43FC-A537-CAD90A4B4556}" type="presOf" srcId="{3A21EF39-3071-47BF-82D9-ACE57B49A2A1}" destId="{6725E310-1102-4411-8C76-6D71B7BB448F}" srcOrd="0" destOrd="1" presId="urn:microsoft.com/office/officeart/2005/8/layout/hList6"/>
    <dgm:cxn modelId="{FF20AC2A-5E9D-438D-B2B5-1F3EAF39CFD0}" srcId="{DD1680B3-411B-4D31-87A5-3BF6CBB5F531}" destId="{B0469CCA-A8F4-4FEA-95DA-3E863F110147}" srcOrd="1" destOrd="0" parTransId="{6276C961-EA1D-4A7C-9611-A78DEBEF7D17}" sibTransId="{16049777-96BB-47A4-BDC0-91DF01C3645C}"/>
    <dgm:cxn modelId="{360C1030-96D1-4E26-A952-80FD683A113A}" type="presOf" srcId="{BE4211F3-CD4B-4219-8761-E7605775CE8B}" destId="{6725E310-1102-4411-8C76-6D71B7BB448F}" srcOrd="0" destOrd="3" presId="urn:microsoft.com/office/officeart/2005/8/layout/hList6"/>
    <dgm:cxn modelId="{31D3933C-36ED-40E4-9FAB-B0DD90B6FD33}" srcId="{DD1680B3-411B-4D31-87A5-3BF6CBB5F531}" destId="{BE4211F3-CD4B-4219-8761-E7605775CE8B}" srcOrd="2" destOrd="0" parTransId="{91A4D9EC-D247-4380-B183-FEC4E7AC6CE6}" sibTransId="{982AF494-6D20-48BD-9896-1609A420C009}"/>
    <dgm:cxn modelId="{6FE3A448-E567-42AC-A604-608CAB21DE55}" srcId="{EE467535-4D3F-4E9A-8865-A87FCE3BBA17}" destId="{26D3E7E6-1A51-44B7-8A5C-E48F72CE19C0}" srcOrd="1" destOrd="0" parTransId="{04B54E80-5562-4D75-8A35-7B796AA2C43B}" sibTransId="{74F17FDB-D18B-4540-9AD3-21CA3800BCA7}"/>
    <dgm:cxn modelId="{52361974-DC1A-47F2-BC64-E380B3F1B668}" type="presOf" srcId="{F99B4678-3A55-4E76-8F95-1A999B5E5F28}" destId="{9C59E478-E0C8-483C-A671-913FD609F672}" srcOrd="0" destOrd="3" presId="urn:microsoft.com/office/officeart/2005/8/layout/hList6"/>
    <dgm:cxn modelId="{A19F3775-E9BC-412D-B47F-98C097C5F4EE}" srcId="{EE467535-4D3F-4E9A-8865-A87FCE3BBA17}" destId="{AC34F6E9-CDFC-4EA8-BAC9-F0AFBD12D602}" srcOrd="3" destOrd="0" parTransId="{0D59C240-588A-496B-B954-122419864CE7}" sibTransId="{ABFE2877-D0FA-4550-98D9-815207124942}"/>
    <dgm:cxn modelId="{F4FCCE75-29D9-4CD3-B973-654B45EFD9A7}" type="presOf" srcId="{7E5BDCDC-7FD6-4D46-BBA5-2DD76D9449D4}" destId="{ECBFBA9B-9AC3-4127-9376-02905D9CE139}" srcOrd="0" destOrd="0" presId="urn:microsoft.com/office/officeart/2005/8/layout/hList6"/>
    <dgm:cxn modelId="{1BAC7756-E31D-4B23-9471-DF6BA7A5B284}" type="presOf" srcId="{89EEEEE8-8275-463A-B9FC-E9CC29388025}" destId="{9C59E478-E0C8-483C-A671-913FD609F672}" srcOrd="0" destOrd="1" presId="urn:microsoft.com/office/officeart/2005/8/layout/hList6"/>
    <dgm:cxn modelId="{87154184-6EC2-48FE-8BFA-7DD358739FAA}" srcId="{DD1680B3-411B-4D31-87A5-3BF6CBB5F531}" destId="{873EF55E-3262-4E9E-8DD7-8704F79D8EF9}" srcOrd="3" destOrd="0" parTransId="{E537F9E0-DBBD-4DB4-B4CB-23A6491CF374}" sibTransId="{FBC4A441-9C6C-4E16-8202-C401FF6F2EFB}"/>
    <dgm:cxn modelId="{846F688E-7966-473D-8422-8AB6F6AFAC50}" type="presOf" srcId="{B0469CCA-A8F4-4FEA-95DA-3E863F110147}" destId="{6725E310-1102-4411-8C76-6D71B7BB448F}" srcOrd="0" destOrd="2" presId="urn:microsoft.com/office/officeart/2005/8/layout/hList6"/>
    <dgm:cxn modelId="{92429598-9450-4248-92A0-6DB5908A8231}" type="presOf" srcId="{AC34F6E9-CDFC-4EA8-BAC9-F0AFBD12D602}" destId="{9C59E478-E0C8-483C-A671-913FD609F672}" srcOrd="0" destOrd="4" presId="urn:microsoft.com/office/officeart/2005/8/layout/hList6"/>
    <dgm:cxn modelId="{858900C0-240B-4F53-88C1-78CBD6043552}" type="presOf" srcId="{873EF55E-3262-4E9E-8DD7-8704F79D8EF9}" destId="{6725E310-1102-4411-8C76-6D71B7BB448F}" srcOrd="0" destOrd="4" presId="urn:microsoft.com/office/officeart/2005/8/layout/hList6"/>
    <dgm:cxn modelId="{3C6D5CCB-F8E2-4E60-AC06-BEBA42CAA7E6}" type="presOf" srcId="{26D3E7E6-1A51-44B7-8A5C-E48F72CE19C0}" destId="{9C59E478-E0C8-483C-A671-913FD609F672}" srcOrd="0" destOrd="2" presId="urn:microsoft.com/office/officeart/2005/8/layout/hList6"/>
    <dgm:cxn modelId="{B3F5C6CD-57F5-4F84-9256-4F5CCE3FB4C9}" type="presOf" srcId="{DD1680B3-411B-4D31-87A5-3BF6CBB5F531}" destId="{6725E310-1102-4411-8C76-6D71B7BB448F}" srcOrd="0" destOrd="0" presId="urn:microsoft.com/office/officeart/2005/8/layout/hList6"/>
    <dgm:cxn modelId="{FE6337D4-CF9D-4A6D-982A-8172EC3AA433}" type="presOf" srcId="{EE467535-4D3F-4E9A-8865-A87FCE3BBA17}" destId="{9C59E478-E0C8-483C-A671-913FD609F672}" srcOrd="0" destOrd="0" presId="urn:microsoft.com/office/officeart/2005/8/layout/hList6"/>
    <dgm:cxn modelId="{867AA4D6-83BA-4EAE-B0D5-AA909805B3C1}" srcId="{7E5BDCDC-7FD6-4D46-BBA5-2DD76D9449D4}" destId="{EE467535-4D3F-4E9A-8865-A87FCE3BBA17}" srcOrd="0" destOrd="0" parTransId="{B41D102B-61F0-4DFA-B488-983A265030E3}" sibTransId="{7B2C89AF-D4AB-46D8-BDAB-7A47CE8BDAB4}"/>
    <dgm:cxn modelId="{741A8ADB-6F7C-4EF8-AE17-EE2FE5FB3123}" srcId="{7E5BDCDC-7FD6-4D46-BBA5-2DD76D9449D4}" destId="{DD1680B3-411B-4D31-87A5-3BF6CBB5F531}" srcOrd="1" destOrd="0" parTransId="{91149AC0-591D-47E7-99D1-89F1E172F944}" sibTransId="{5E6C3775-0A92-4D24-8E29-123358984ACC}"/>
    <dgm:cxn modelId="{9F588CE1-E653-400C-A6A3-FA6E7F25B506}" srcId="{EE467535-4D3F-4E9A-8865-A87FCE3BBA17}" destId="{F99B4678-3A55-4E76-8F95-1A999B5E5F28}" srcOrd="2" destOrd="0" parTransId="{E03FCE82-F2D0-4BD0-A485-C7BC8E9D6DAC}" sibTransId="{8EF242D5-3713-421E-B04C-7DD55CDEAEAF}"/>
    <dgm:cxn modelId="{9BA564FD-755F-4983-A762-DF15BB10B499}" srcId="{DD1680B3-411B-4D31-87A5-3BF6CBB5F531}" destId="{3A21EF39-3071-47BF-82D9-ACE57B49A2A1}" srcOrd="0" destOrd="0" parTransId="{31200FA7-AA77-4F31-9F75-712DA1F8CDF6}" sibTransId="{8CDABB08-1646-4C96-8878-87CF972BDECB}"/>
    <dgm:cxn modelId="{B846FAED-6AF6-4982-A594-F78973083DAC}" type="presParOf" srcId="{ECBFBA9B-9AC3-4127-9376-02905D9CE139}" destId="{9C59E478-E0C8-483C-A671-913FD609F672}" srcOrd="0" destOrd="0" presId="urn:microsoft.com/office/officeart/2005/8/layout/hList6"/>
    <dgm:cxn modelId="{7B382CA5-8D81-4D96-82F8-55F2A0EDD888}" type="presParOf" srcId="{ECBFBA9B-9AC3-4127-9376-02905D9CE139}" destId="{3E19F0CD-F05D-4D4D-A349-C83DD2FA6541}" srcOrd="1" destOrd="0" presId="urn:microsoft.com/office/officeart/2005/8/layout/hList6"/>
    <dgm:cxn modelId="{CC0B8BC0-C7FA-4A87-97D1-B67B4D780389}" type="presParOf" srcId="{ECBFBA9B-9AC3-4127-9376-02905D9CE139}" destId="{6725E310-1102-4411-8C76-6D71B7BB448F}"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868360-75DD-4C73-A7D4-BDD48961F5F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09393C9-B516-492A-B5D3-31C78D168A12}">
      <dgm:prSet phldrT="[Text]" custT="1"/>
      <dgm:spPr/>
      <dgm:t>
        <a:bodyPr/>
        <a:lstStyle/>
        <a:p>
          <a:r>
            <a:rPr lang="en-US" sz="2400" dirty="0"/>
            <a:t>The key should consist of truly random numbers</a:t>
          </a:r>
        </a:p>
      </dgm:t>
    </dgm:pt>
    <dgm:pt modelId="{E70142FC-0E7D-43BA-82E1-EE199272A743}" type="parTrans" cxnId="{ECB01EDD-3558-41EF-B8AA-B57C7859BF99}">
      <dgm:prSet/>
      <dgm:spPr/>
      <dgm:t>
        <a:bodyPr/>
        <a:lstStyle/>
        <a:p>
          <a:endParaRPr lang="en-US"/>
        </a:p>
      </dgm:t>
    </dgm:pt>
    <dgm:pt modelId="{566E190C-286A-460E-BF36-336217271A88}" type="sibTrans" cxnId="{ECB01EDD-3558-41EF-B8AA-B57C7859BF99}">
      <dgm:prSet/>
      <dgm:spPr/>
      <dgm:t>
        <a:bodyPr/>
        <a:lstStyle/>
        <a:p>
          <a:endParaRPr lang="en-US"/>
        </a:p>
      </dgm:t>
    </dgm:pt>
    <dgm:pt modelId="{50ABC1CB-0936-4794-A19C-78129A1F2A9D}">
      <dgm:prSet phldrT="[Text]" custT="1"/>
      <dgm:spPr/>
      <dgm:t>
        <a:bodyPr/>
        <a:lstStyle/>
        <a:p>
          <a:r>
            <a:rPr lang="en-US" sz="2400" dirty="0"/>
            <a:t>Only two copies of the keys should exist</a:t>
          </a:r>
        </a:p>
      </dgm:t>
    </dgm:pt>
    <dgm:pt modelId="{D91CC9A6-A08C-4E79-A6EB-5C9EDA940C1A}" type="parTrans" cxnId="{6762F4A7-F1B2-4E00-8BB6-B802D8020767}">
      <dgm:prSet/>
      <dgm:spPr/>
      <dgm:t>
        <a:bodyPr/>
        <a:lstStyle/>
        <a:p>
          <a:endParaRPr lang="en-US"/>
        </a:p>
      </dgm:t>
    </dgm:pt>
    <dgm:pt modelId="{6B951C63-9A5D-4506-9957-7B946E82082A}" type="sibTrans" cxnId="{6762F4A7-F1B2-4E00-8BB6-B802D8020767}">
      <dgm:prSet/>
      <dgm:spPr/>
      <dgm:t>
        <a:bodyPr/>
        <a:lstStyle/>
        <a:p>
          <a:endParaRPr lang="en-US"/>
        </a:p>
      </dgm:t>
    </dgm:pt>
    <dgm:pt modelId="{B19F0C77-6FDA-458D-9436-B89EECE5CBF2}">
      <dgm:prSet phldrT="[Text]" custT="1"/>
      <dgm:spPr/>
      <dgm:t>
        <a:bodyPr/>
        <a:lstStyle/>
        <a:p>
          <a:r>
            <a:rPr lang="en-US" sz="2400" dirty="0"/>
            <a:t>Each key should be used only once</a:t>
          </a:r>
        </a:p>
      </dgm:t>
    </dgm:pt>
    <dgm:pt modelId="{64D3DF17-1017-4C67-9040-B4D9C5EAC722}" type="parTrans" cxnId="{F46D2DE4-CF65-48A2-A999-A1543F35D002}">
      <dgm:prSet/>
      <dgm:spPr/>
      <dgm:t>
        <a:bodyPr/>
        <a:lstStyle/>
        <a:p>
          <a:endParaRPr lang="en-US"/>
        </a:p>
      </dgm:t>
    </dgm:pt>
    <dgm:pt modelId="{F041976B-8AE5-435F-A9E5-F56F6E6FD4E9}" type="sibTrans" cxnId="{F46D2DE4-CF65-48A2-A999-A1543F35D002}">
      <dgm:prSet/>
      <dgm:spPr/>
      <dgm:t>
        <a:bodyPr/>
        <a:lstStyle/>
        <a:p>
          <a:endParaRPr lang="en-US"/>
        </a:p>
      </dgm:t>
    </dgm:pt>
    <dgm:pt modelId="{A7482971-C553-4730-BE40-3C16B29F501C}">
      <dgm:prSet phldrT="[Text]" custT="1"/>
      <dgm:spPr/>
      <dgm:t>
        <a:bodyPr/>
        <a:lstStyle/>
        <a:p>
          <a:r>
            <a:rPr lang="en-US" sz="2400" dirty="0"/>
            <a:t>Both the sender and receiver should destroy their key after use</a:t>
          </a:r>
        </a:p>
      </dgm:t>
    </dgm:pt>
    <dgm:pt modelId="{DA4049CF-1301-40CC-90CE-B0D473595717}" type="parTrans" cxnId="{FA77FD40-FE54-441A-83D3-8FD06A63797D}">
      <dgm:prSet/>
      <dgm:spPr/>
      <dgm:t>
        <a:bodyPr/>
        <a:lstStyle/>
        <a:p>
          <a:endParaRPr lang="en-US"/>
        </a:p>
      </dgm:t>
    </dgm:pt>
    <dgm:pt modelId="{9A06877E-D7A7-4486-9C99-9D08574B332F}" type="sibTrans" cxnId="{FA77FD40-FE54-441A-83D3-8FD06A63797D}">
      <dgm:prSet/>
      <dgm:spPr/>
      <dgm:t>
        <a:bodyPr/>
        <a:lstStyle/>
        <a:p>
          <a:endParaRPr lang="en-US"/>
        </a:p>
      </dgm:t>
    </dgm:pt>
    <dgm:pt modelId="{2A1AF21C-0F76-4D08-988A-1158DED6BA5F}" type="pres">
      <dgm:prSet presAssocID="{E2868360-75DD-4C73-A7D4-BDD48961F5FF}" presName="vert0" presStyleCnt="0">
        <dgm:presLayoutVars>
          <dgm:dir/>
          <dgm:animOne val="branch"/>
          <dgm:animLvl val="lvl"/>
        </dgm:presLayoutVars>
      </dgm:prSet>
      <dgm:spPr/>
    </dgm:pt>
    <dgm:pt modelId="{F6941D16-58E6-4ED3-9739-7048D979AF0B}" type="pres">
      <dgm:prSet presAssocID="{309393C9-B516-492A-B5D3-31C78D168A12}" presName="thickLine" presStyleLbl="alignNode1" presStyleIdx="0" presStyleCnt="4"/>
      <dgm:spPr/>
    </dgm:pt>
    <dgm:pt modelId="{FF904D48-31DE-4843-AF0A-02C3CA5A5177}" type="pres">
      <dgm:prSet presAssocID="{309393C9-B516-492A-B5D3-31C78D168A12}" presName="horz1" presStyleCnt="0"/>
      <dgm:spPr/>
    </dgm:pt>
    <dgm:pt modelId="{72AFDDA3-46F3-44B8-AD62-9CF60207E867}" type="pres">
      <dgm:prSet presAssocID="{309393C9-B516-492A-B5D3-31C78D168A12}" presName="tx1" presStyleLbl="revTx" presStyleIdx="0" presStyleCnt="4"/>
      <dgm:spPr/>
    </dgm:pt>
    <dgm:pt modelId="{7CFC43E6-C0AE-46AB-91CB-0965AA18C264}" type="pres">
      <dgm:prSet presAssocID="{309393C9-B516-492A-B5D3-31C78D168A12}" presName="vert1" presStyleCnt="0"/>
      <dgm:spPr/>
    </dgm:pt>
    <dgm:pt modelId="{63FB1205-4D92-4674-BD7B-07F1AB4D3639}" type="pres">
      <dgm:prSet presAssocID="{50ABC1CB-0936-4794-A19C-78129A1F2A9D}" presName="thickLine" presStyleLbl="alignNode1" presStyleIdx="1" presStyleCnt="4"/>
      <dgm:spPr/>
    </dgm:pt>
    <dgm:pt modelId="{CBD465A8-C060-4270-85E1-F3D7477249EF}" type="pres">
      <dgm:prSet presAssocID="{50ABC1CB-0936-4794-A19C-78129A1F2A9D}" presName="horz1" presStyleCnt="0"/>
      <dgm:spPr/>
    </dgm:pt>
    <dgm:pt modelId="{355F0D7A-52E6-4D33-BAEC-AC0E6DD7AE74}" type="pres">
      <dgm:prSet presAssocID="{50ABC1CB-0936-4794-A19C-78129A1F2A9D}" presName="tx1" presStyleLbl="revTx" presStyleIdx="1" presStyleCnt="4"/>
      <dgm:spPr/>
    </dgm:pt>
    <dgm:pt modelId="{12406E38-E339-4453-91CB-4FF88BAE754B}" type="pres">
      <dgm:prSet presAssocID="{50ABC1CB-0936-4794-A19C-78129A1F2A9D}" presName="vert1" presStyleCnt="0"/>
      <dgm:spPr/>
    </dgm:pt>
    <dgm:pt modelId="{2069444D-A971-4C9C-95FC-5A566ACB8817}" type="pres">
      <dgm:prSet presAssocID="{B19F0C77-6FDA-458D-9436-B89EECE5CBF2}" presName="thickLine" presStyleLbl="alignNode1" presStyleIdx="2" presStyleCnt="4"/>
      <dgm:spPr/>
    </dgm:pt>
    <dgm:pt modelId="{E9716AC6-2EA2-40DE-9560-0E022141BD80}" type="pres">
      <dgm:prSet presAssocID="{B19F0C77-6FDA-458D-9436-B89EECE5CBF2}" presName="horz1" presStyleCnt="0"/>
      <dgm:spPr/>
    </dgm:pt>
    <dgm:pt modelId="{AC110CE0-A805-4BB6-AEB8-0CCBF32AA92D}" type="pres">
      <dgm:prSet presAssocID="{B19F0C77-6FDA-458D-9436-B89EECE5CBF2}" presName="tx1" presStyleLbl="revTx" presStyleIdx="2" presStyleCnt="4"/>
      <dgm:spPr/>
    </dgm:pt>
    <dgm:pt modelId="{67C074A8-1F8F-434C-957E-2851ADB8EE55}" type="pres">
      <dgm:prSet presAssocID="{B19F0C77-6FDA-458D-9436-B89EECE5CBF2}" presName="vert1" presStyleCnt="0"/>
      <dgm:spPr/>
    </dgm:pt>
    <dgm:pt modelId="{8D8B32D8-01BA-4FDF-96ED-59CC41B731D8}" type="pres">
      <dgm:prSet presAssocID="{A7482971-C553-4730-BE40-3C16B29F501C}" presName="thickLine" presStyleLbl="alignNode1" presStyleIdx="3" presStyleCnt="4"/>
      <dgm:spPr/>
    </dgm:pt>
    <dgm:pt modelId="{FEBE2C6B-AF5D-4D8E-B9C8-F5647651D14A}" type="pres">
      <dgm:prSet presAssocID="{A7482971-C553-4730-BE40-3C16B29F501C}" presName="horz1" presStyleCnt="0"/>
      <dgm:spPr/>
    </dgm:pt>
    <dgm:pt modelId="{F7D6CEBD-6DCD-4723-874E-F428DFCC4581}" type="pres">
      <dgm:prSet presAssocID="{A7482971-C553-4730-BE40-3C16B29F501C}" presName="tx1" presStyleLbl="revTx" presStyleIdx="3" presStyleCnt="4"/>
      <dgm:spPr/>
    </dgm:pt>
    <dgm:pt modelId="{DC66FC18-36D8-4F12-9DAB-1886A3B97C0C}" type="pres">
      <dgm:prSet presAssocID="{A7482971-C553-4730-BE40-3C16B29F501C}" presName="vert1" presStyleCnt="0"/>
      <dgm:spPr/>
    </dgm:pt>
  </dgm:ptLst>
  <dgm:cxnLst>
    <dgm:cxn modelId="{4FB26201-BAA3-45ED-9A74-A6749D0E14A6}" type="presOf" srcId="{50ABC1CB-0936-4794-A19C-78129A1F2A9D}" destId="{355F0D7A-52E6-4D33-BAEC-AC0E6DD7AE74}" srcOrd="0" destOrd="0" presId="urn:microsoft.com/office/officeart/2008/layout/LinedList"/>
    <dgm:cxn modelId="{4E3B2208-CF64-48F1-8B69-21B17D2AD349}" type="presOf" srcId="{309393C9-B516-492A-B5D3-31C78D168A12}" destId="{72AFDDA3-46F3-44B8-AD62-9CF60207E867}" srcOrd="0" destOrd="0" presId="urn:microsoft.com/office/officeart/2008/layout/LinedList"/>
    <dgm:cxn modelId="{FA77FD40-FE54-441A-83D3-8FD06A63797D}" srcId="{E2868360-75DD-4C73-A7D4-BDD48961F5FF}" destId="{A7482971-C553-4730-BE40-3C16B29F501C}" srcOrd="3" destOrd="0" parTransId="{DA4049CF-1301-40CC-90CE-B0D473595717}" sibTransId="{9A06877E-D7A7-4486-9C99-9D08574B332F}"/>
    <dgm:cxn modelId="{97DDF87F-41E4-40C2-BDC6-EFBADD650186}" type="presOf" srcId="{A7482971-C553-4730-BE40-3C16B29F501C}" destId="{F7D6CEBD-6DCD-4723-874E-F428DFCC4581}" srcOrd="0" destOrd="0" presId="urn:microsoft.com/office/officeart/2008/layout/LinedList"/>
    <dgm:cxn modelId="{6762F4A7-F1B2-4E00-8BB6-B802D8020767}" srcId="{E2868360-75DD-4C73-A7D4-BDD48961F5FF}" destId="{50ABC1CB-0936-4794-A19C-78129A1F2A9D}" srcOrd="1" destOrd="0" parTransId="{D91CC9A6-A08C-4E79-A6EB-5C9EDA940C1A}" sibTransId="{6B951C63-9A5D-4506-9957-7B946E82082A}"/>
    <dgm:cxn modelId="{2A35C2B4-1D7F-4989-84B8-DF529798A25F}" type="presOf" srcId="{E2868360-75DD-4C73-A7D4-BDD48961F5FF}" destId="{2A1AF21C-0F76-4D08-988A-1158DED6BA5F}" srcOrd="0" destOrd="0" presId="urn:microsoft.com/office/officeart/2008/layout/LinedList"/>
    <dgm:cxn modelId="{E0946BD5-4D7E-4D5F-9606-DF2FC3580708}" type="presOf" srcId="{B19F0C77-6FDA-458D-9436-B89EECE5CBF2}" destId="{AC110CE0-A805-4BB6-AEB8-0CCBF32AA92D}" srcOrd="0" destOrd="0" presId="urn:microsoft.com/office/officeart/2008/layout/LinedList"/>
    <dgm:cxn modelId="{ECB01EDD-3558-41EF-B8AA-B57C7859BF99}" srcId="{E2868360-75DD-4C73-A7D4-BDD48961F5FF}" destId="{309393C9-B516-492A-B5D3-31C78D168A12}" srcOrd="0" destOrd="0" parTransId="{E70142FC-0E7D-43BA-82E1-EE199272A743}" sibTransId="{566E190C-286A-460E-BF36-336217271A88}"/>
    <dgm:cxn modelId="{F46D2DE4-CF65-48A2-A999-A1543F35D002}" srcId="{E2868360-75DD-4C73-A7D4-BDD48961F5FF}" destId="{B19F0C77-6FDA-458D-9436-B89EECE5CBF2}" srcOrd="2" destOrd="0" parTransId="{64D3DF17-1017-4C67-9040-B4D9C5EAC722}" sibTransId="{F041976B-8AE5-435F-A9E5-F56F6E6FD4E9}"/>
    <dgm:cxn modelId="{AC0DB2E2-3F13-4E40-9545-26A350D32259}" type="presParOf" srcId="{2A1AF21C-0F76-4D08-988A-1158DED6BA5F}" destId="{F6941D16-58E6-4ED3-9739-7048D979AF0B}" srcOrd="0" destOrd="0" presId="urn:microsoft.com/office/officeart/2008/layout/LinedList"/>
    <dgm:cxn modelId="{DE85B986-CC8A-4D1A-B9FC-4BDD6ABE82C2}" type="presParOf" srcId="{2A1AF21C-0F76-4D08-988A-1158DED6BA5F}" destId="{FF904D48-31DE-4843-AF0A-02C3CA5A5177}" srcOrd="1" destOrd="0" presId="urn:microsoft.com/office/officeart/2008/layout/LinedList"/>
    <dgm:cxn modelId="{07D14282-BCD1-4B0C-AE71-F10CF56ACFF7}" type="presParOf" srcId="{FF904D48-31DE-4843-AF0A-02C3CA5A5177}" destId="{72AFDDA3-46F3-44B8-AD62-9CF60207E867}" srcOrd="0" destOrd="0" presId="urn:microsoft.com/office/officeart/2008/layout/LinedList"/>
    <dgm:cxn modelId="{C168EDB9-2BE1-4178-98F2-021A59A6B214}" type="presParOf" srcId="{FF904D48-31DE-4843-AF0A-02C3CA5A5177}" destId="{7CFC43E6-C0AE-46AB-91CB-0965AA18C264}" srcOrd="1" destOrd="0" presId="urn:microsoft.com/office/officeart/2008/layout/LinedList"/>
    <dgm:cxn modelId="{658BF26A-E9BA-4138-9B95-F92C19838503}" type="presParOf" srcId="{2A1AF21C-0F76-4D08-988A-1158DED6BA5F}" destId="{63FB1205-4D92-4674-BD7B-07F1AB4D3639}" srcOrd="2" destOrd="0" presId="urn:microsoft.com/office/officeart/2008/layout/LinedList"/>
    <dgm:cxn modelId="{EB957460-4F96-46A4-9E70-E853F7561241}" type="presParOf" srcId="{2A1AF21C-0F76-4D08-988A-1158DED6BA5F}" destId="{CBD465A8-C060-4270-85E1-F3D7477249EF}" srcOrd="3" destOrd="0" presId="urn:microsoft.com/office/officeart/2008/layout/LinedList"/>
    <dgm:cxn modelId="{11806938-6571-495D-A45A-22B7B87A0066}" type="presParOf" srcId="{CBD465A8-C060-4270-85E1-F3D7477249EF}" destId="{355F0D7A-52E6-4D33-BAEC-AC0E6DD7AE74}" srcOrd="0" destOrd="0" presId="urn:microsoft.com/office/officeart/2008/layout/LinedList"/>
    <dgm:cxn modelId="{2155516B-6143-479B-9DF4-A921F0D51EC4}" type="presParOf" srcId="{CBD465A8-C060-4270-85E1-F3D7477249EF}" destId="{12406E38-E339-4453-91CB-4FF88BAE754B}" srcOrd="1" destOrd="0" presId="urn:microsoft.com/office/officeart/2008/layout/LinedList"/>
    <dgm:cxn modelId="{96F8BE47-7E07-4522-8516-53FF55D0AB4B}" type="presParOf" srcId="{2A1AF21C-0F76-4D08-988A-1158DED6BA5F}" destId="{2069444D-A971-4C9C-95FC-5A566ACB8817}" srcOrd="4" destOrd="0" presId="urn:microsoft.com/office/officeart/2008/layout/LinedList"/>
    <dgm:cxn modelId="{962FE1F4-4100-4EAB-92A1-7F8685ED2D14}" type="presParOf" srcId="{2A1AF21C-0F76-4D08-988A-1158DED6BA5F}" destId="{E9716AC6-2EA2-40DE-9560-0E022141BD80}" srcOrd="5" destOrd="0" presId="urn:microsoft.com/office/officeart/2008/layout/LinedList"/>
    <dgm:cxn modelId="{A06740F5-D992-4B46-A87A-8B9A1366F5AA}" type="presParOf" srcId="{E9716AC6-2EA2-40DE-9560-0E022141BD80}" destId="{AC110CE0-A805-4BB6-AEB8-0CCBF32AA92D}" srcOrd="0" destOrd="0" presId="urn:microsoft.com/office/officeart/2008/layout/LinedList"/>
    <dgm:cxn modelId="{E1F43B91-1A17-490A-82A1-9D28225FAB6F}" type="presParOf" srcId="{E9716AC6-2EA2-40DE-9560-0E022141BD80}" destId="{67C074A8-1F8F-434C-957E-2851ADB8EE55}" srcOrd="1" destOrd="0" presId="urn:microsoft.com/office/officeart/2008/layout/LinedList"/>
    <dgm:cxn modelId="{82404F34-0945-4401-8FB9-FA2F4CD4ED09}" type="presParOf" srcId="{2A1AF21C-0F76-4D08-988A-1158DED6BA5F}" destId="{8D8B32D8-01BA-4FDF-96ED-59CC41B731D8}" srcOrd="6" destOrd="0" presId="urn:microsoft.com/office/officeart/2008/layout/LinedList"/>
    <dgm:cxn modelId="{952518A3-A8FD-4BF5-B914-15A2392DEAC2}" type="presParOf" srcId="{2A1AF21C-0F76-4D08-988A-1158DED6BA5F}" destId="{FEBE2C6B-AF5D-4D8E-B9C8-F5647651D14A}" srcOrd="7" destOrd="0" presId="urn:microsoft.com/office/officeart/2008/layout/LinedList"/>
    <dgm:cxn modelId="{994EEAC6-07DA-4447-AA87-18BD3F884D66}" type="presParOf" srcId="{FEBE2C6B-AF5D-4D8E-B9C8-F5647651D14A}" destId="{F7D6CEBD-6DCD-4723-874E-F428DFCC4581}" srcOrd="0" destOrd="0" presId="urn:microsoft.com/office/officeart/2008/layout/LinedList"/>
    <dgm:cxn modelId="{D8FD0086-8673-4612-BA37-CB516217D394}" type="presParOf" srcId="{FEBE2C6B-AF5D-4D8E-B9C8-F5647651D14A}" destId="{DC66FC18-36D8-4F12-9DAB-1886A3B97C0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13819F-BBA5-4D0D-A3F6-BAE472F93D48}" type="doc">
      <dgm:prSet loTypeId="urn:diagrams.loki3.com/BracketList" loCatId="list" qsTypeId="urn:microsoft.com/office/officeart/2005/8/quickstyle/simple2" qsCatId="simple" csTypeId="urn:microsoft.com/office/officeart/2005/8/colors/accent1_2" csCatId="accent1" phldr="1"/>
      <dgm:spPr/>
      <dgm:t>
        <a:bodyPr/>
        <a:lstStyle/>
        <a:p>
          <a:endParaRPr lang="en-US"/>
        </a:p>
      </dgm:t>
    </dgm:pt>
    <dgm:pt modelId="{45FD881C-D5F4-4FCB-928D-40976AF1AD15}">
      <dgm:prSet phldrT="[Text]"/>
      <dgm:spPr/>
      <dgm:t>
        <a:bodyPr/>
        <a:lstStyle/>
        <a:p>
          <a:r>
            <a:rPr lang="en-US" dirty="0"/>
            <a:t>Certification Authority (CA)</a:t>
          </a:r>
        </a:p>
      </dgm:t>
    </dgm:pt>
    <dgm:pt modelId="{68F002DA-7293-4D84-9BD8-FE9B44D333E1}" type="parTrans" cxnId="{0F72EE69-A8AC-4C17-B102-1D8B920AE078}">
      <dgm:prSet/>
      <dgm:spPr/>
      <dgm:t>
        <a:bodyPr/>
        <a:lstStyle/>
        <a:p>
          <a:endParaRPr lang="en-US"/>
        </a:p>
      </dgm:t>
    </dgm:pt>
    <dgm:pt modelId="{74DB86CA-DF78-4371-8E71-7BDB79899C22}" type="sibTrans" cxnId="{0F72EE69-A8AC-4C17-B102-1D8B920AE078}">
      <dgm:prSet/>
      <dgm:spPr/>
      <dgm:t>
        <a:bodyPr/>
        <a:lstStyle/>
        <a:p>
          <a:endParaRPr lang="en-US"/>
        </a:p>
      </dgm:t>
    </dgm:pt>
    <dgm:pt modelId="{11C3AEA9-001D-4698-B871-88D8B073600C}">
      <dgm:prSet/>
      <dgm:spPr/>
      <dgm:t>
        <a:bodyPr/>
        <a:lstStyle/>
        <a:p>
          <a:r>
            <a:rPr lang="en-US" dirty="0"/>
            <a:t>Registration Authority (RA)</a:t>
          </a:r>
        </a:p>
      </dgm:t>
    </dgm:pt>
    <dgm:pt modelId="{0CE9919C-FAF7-4C42-A31F-BF81EBA2DFB5}" type="parTrans" cxnId="{914A2FBE-75B3-46F5-A42A-CD2B6C6A26D0}">
      <dgm:prSet/>
      <dgm:spPr/>
      <dgm:t>
        <a:bodyPr/>
        <a:lstStyle/>
        <a:p>
          <a:endParaRPr lang="en-US"/>
        </a:p>
      </dgm:t>
    </dgm:pt>
    <dgm:pt modelId="{63794B44-B1CF-4D0B-AA2A-DB0804C5339D}" type="sibTrans" cxnId="{914A2FBE-75B3-46F5-A42A-CD2B6C6A26D0}">
      <dgm:prSet/>
      <dgm:spPr/>
      <dgm:t>
        <a:bodyPr/>
        <a:lstStyle/>
        <a:p>
          <a:endParaRPr lang="en-US"/>
        </a:p>
      </dgm:t>
    </dgm:pt>
    <dgm:pt modelId="{7C133562-C593-424B-B46E-1FB67C8B3B22}">
      <dgm:prSet phldrT="[Text]"/>
      <dgm:spPr/>
      <dgm:t>
        <a:bodyPr/>
        <a:lstStyle/>
        <a:p>
          <a:r>
            <a:rPr lang="en-US" dirty="0"/>
            <a:t>Acts as the root of trust in a public key infrastructure and provides services that authenticate the identity of individuals, computers, and other entities in a network.</a:t>
          </a:r>
        </a:p>
      </dgm:t>
    </dgm:pt>
    <dgm:pt modelId="{79937890-5E78-4012-8494-2E6129F593B6}" type="parTrans" cxnId="{C7A5F29A-9596-4068-A3C7-64FF95F1BCEE}">
      <dgm:prSet/>
      <dgm:spPr/>
      <dgm:t>
        <a:bodyPr/>
        <a:lstStyle/>
        <a:p>
          <a:endParaRPr lang="en-US"/>
        </a:p>
      </dgm:t>
    </dgm:pt>
    <dgm:pt modelId="{C802F262-2C2D-4ED4-8103-E0ABDC6A1CDC}" type="sibTrans" cxnId="{C7A5F29A-9596-4068-A3C7-64FF95F1BCEE}">
      <dgm:prSet/>
      <dgm:spPr/>
      <dgm:t>
        <a:bodyPr/>
        <a:lstStyle/>
        <a:p>
          <a:endParaRPr lang="en-US"/>
        </a:p>
      </dgm:t>
    </dgm:pt>
    <dgm:pt modelId="{515ED569-CB73-4226-953E-F0536C13AAA4}">
      <dgm:prSet/>
      <dgm:spPr/>
      <dgm:t>
        <a:bodyPr/>
        <a:lstStyle/>
        <a:p>
          <a:r>
            <a:rPr lang="en-US" dirty="0"/>
            <a:t>Is certified by a root CA to issue certificates for specific uses permitted by the root.</a:t>
          </a:r>
        </a:p>
      </dgm:t>
    </dgm:pt>
    <dgm:pt modelId="{75C715C7-D363-4F26-B018-C708818E722F}" type="parTrans" cxnId="{9A078DCC-0D83-44C7-89C8-DA74D30B53D2}">
      <dgm:prSet/>
      <dgm:spPr/>
      <dgm:t>
        <a:bodyPr/>
        <a:lstStyle/>
        <a:p>
          <a:endParaRPr lang="en-US"/>
        </a:p>
      </dgm:t>
    </dgm:pt>
    <dgm:pt modelId="{58396AA5-34CC-4598-BB5D-2DCBA434D566}" type="sibTrans" cxnId="{9A078DCC-0D83-44C7-89C8-DA74D30B53D2}">
      <dgm:prSet/>
      <dgm:spPr/>
      <dgm:t>
        <a:bodyPr/>
        <a:lstStyle/>
        <a:p>
          <a:endParaRPr lang="en-US"/>
        </a:p>
      </dgm:t>
    </dgm:pt>
    <dgm:pt modelId="{6D2597E9-AEE5-4D51-91B7-BC18EA4F8FDD}">
      <dgm:prSet/>
      <dgm:spPr/>
      <dgm:t>
        <a:bodyPr/>
        <a:lstStyle/>
        <a:p>
          <a:r>
            <a:rPr lang="en-US" dirty="0"/>
            <a:t>Certificate Database</a:t>
          </a:r>
        </a:p>
      </dgm:t>
    </dgm:pt>
    <dgm:pt modelId="{3E360F7F-47E5-4780-88D6-C82EA1D60FA1}" type="parTrans" cxnId="{A24002CB-04C5-47EB-AD75-BAFB9D8A5042}">
      <dgm:prSet/>
      <dgm:spPr/>
      <dgm:t>
        <a:bodyPr/>
        <a:lstStyle/>
        <a:p>
          <a:endParaRPr lang="en-US"/>
        </a:p>
      </dgm:t>
    </dgm:pt>
    <dgm:pt modelId="{5B5A9C45-46C1-492A-8576-D1C82A2DF9DB}" type="sibTrans" cxnId="{A24002CB-04C5-47EB-AD75-BAFB9D8A5042}">
      <dgm:prSet/>
      <dgm:spPr/>
      <dgm:t>
        <a:bodyPr/>
        <a:lstStyle/>
        <a:p>
          <a:endParaRPr lang="en-US"/>
        </a:p>
      </dgm:t>
    </dgm:pt>
    <dgm:pt modelId="{885D4AAC-7F35-44C0-87FB-4B834508AB26}">
      <dgm:prSet/>
      <dgm:spPr/>
      <dgm:t>
        <a:bodyPr/>
        <a:lstStyle/>
        <a:p>
          <a:r>
            <a:rPr lang="en-US" dirty="0"/>
            <a:t>Saves certificate requests and issued and revoked certificates and certificate requests on the CA or RA.</a:t>
          </a:r>
        </a:p>
      </dgm:t>
    </dgm:pt>
    <dgm:pt modelId="{B284C1AB-DE51-4647-8A0C-AA5C9F6FD70F}" type="parTrans" cxnId="{F544A29B-39F2-4653-8A6A-5F3F8C01A22B}">
      <dgm:prSet/>
      <dgm:spPr/>
      <dgm:t>
        <a:bodyPr/>
        <a:lstStyle/>
        <a:p>
          <a:endParaRPr lang="en-US"/>
        </a:p>
      </dgm:t>
    </dgm:pt>
    <dgm:pt modelId="{D8E9E2CA-DFFE-4321-B560-5DD87641E8A6}" type="sibTrans" cxnId="{F544A29B-39F2-4653-8A6A-5F3F8C01A22B}">
      <dgm:prSet/>
      <dgm:spPr/>
      <dgm:t>
        <a:bodyPr/>
        <a:lstStyle/>
        <a:p>
          <a:endParaRPr lang="en-US"/>
        </a:p>
      </dgm:t>
    </dgm:pt>
    <dgm:pt modelId="{93E74541-470B-44E5-AA8B-2031F5218883}">
      <dgm:prSet/>
      <dgm:spPr/>
      <dgm:t>
        <a:bodyPr/>
        <a:lstStyle/>
        <a:p>
          <a:r>
            <a:rPr lang="en-US" dirty="0"/>
            <a:t>Certificate Store</a:t>
          </a:r>
        </a:p>
      </dgm:t>
    </dgm:pt>
    <dgm:pt modelId="{2DA58B9D-EB68-47DF-B831-C7DBB3946E1D}" type="parTrans" cxnId="{37075826-8357-474F-B6F8-11F27752B2BF}">
      <dgm:prSet/>
      <dgm:spPr/>
      <dgm:t>
        <a:bodyPr/>
        <a:lstStyle/>
        <a:p>
          <a:endParaRPr lang="en-US"/>
        </a:p>
      </dgm:t>
    </dgm:pt>
    <dgm:pt modelId="{84B81904-48D5-44EB-B233-B75C9BA22A49}" type="sibTrans" cxnId="{37075826-8357-474F-B6F8-11F27752B2BF}">
      <dgm:prSet/>
      <dgm:spPr/>
      <dgm:t>
        <a:bodyPr/>
        <a:lstStyle/>
        <a:p>
          <a:endParaRPr lang="en-US"/>
        </a:p>
      </dgm:t>
    </dgm:pt>
    <dgm:pt modelId="{85FACA3D-730D-4A49-8F88-1394FFFFEA59}">
      <dgm:prSet/>
      <dgm:spPr/>
      <dgm:t>
        <a:bodyPr/>
        <a:lstStyle/>
        <a:p>
          <a:r>
            <a:rPr lang="en-US" dirty="0"/>
            <a:t>Saves issued certificates and pending or rejected certificate requests on the local computer.</a:t>
          </a:r>
        </a:p>
      </dgm:t>
    </dgm:pt>
    <dgm:pt modelId="{B83E4C0A-78BA-4D25-876C-E1CE93EF5D31}" type="parTrans" cxnId="{D6CC8049-A483-4544-829C-4E5F33913085}">
      <dgm:prSet/>
      <dgm:spPr/>
      <dgm:t>
        <a:bodyPr/>
        <a:lstStyle/>
        <a:p>
          <a:endParaRPr lang="en-US"/>
        </a:p>
      </dgm:t>
    </dgm:pt>
    <dgm:pt modelId="{4B8FFA90-FFB2-4377-B23B-BF3832C4D823}" type="sibTrans" cxnId="{D6CC8049-A483-4544-829C-4E5F33913085}">
      <dgm:prSet/>
      <dgm:spPr/>
      <dgm:t>
        <a:bodyPr/>
        <a:lstStyle/>
        <a:p>
          <a:endParaRPr lang="en-US"/>
        </a:p>
      </dgm:t>
    </dgm:pt>
    <dgm:pt modelId="{8C7AC9FD-2292-40A8-B9A5-1681BC5A3610}" type="pres">
      <dgm:prSet presAssocID="{BB13819F-BBA5-4D0D-A3F6-BAE472F93D48}" presName="Name0" presStyleCnt="0">
        <dgm:presLayoutVars>
          <dgm:dir/>
          <dgm:animLvl val="lvl"/>
          <dgm:resizeHandles val="exact"/>
        </dgm:presLayoutVars>
      </dgm:prSet>
      <dgm:spPr/>
    </dgm:pt>
    <dgm:pt modelId="{62143FEE-EE43-42EC-8E3B-20A98CE71237}" type="pres">
      <dgm:prSet presAssocID="{45FD881C-D5F4-4FCB-928D-40976AF1AD15}" presName="linNode" presStyleCnt="0"/>
      <dgm:spPr/>
    </dgm:pt>
    <dgm:pt modelId="{651C8DCA-CB43-43EB-BFB2-693174E97CC3}" type="pres">
      <dgm:prSet presAssocID="{45FD881C-D5F4-4FCB-928D-40976AF1AD15}" presName="parTx" presStyleLbl="revTx" presStyleIdx="0" presStyleCnt="4">
        <dgm:presLayoutVars>
          <dgm:chMax val="1"/>
          <dgm:bulletEnabled val="1"/>
        </dgm:presLayoutVars>
      </dgm:prSet>
      <dgm:spPr/>
    </dgm:pt>
    <dgm:pt modelId="{39F2C23F-7CFD-450C-B92A-F9506DB71409}" type="pres">
      <dgm:prSet presAssocID="{45FD881C-D5F4-4FCB-928D-40976AF1AD15}" presName="bracket" presStyleLbl="parChTrans1D1" presStyleIdx="0" presStyleCnt="4"/>
      <dgm:spPr/>
    </dgm:pt>
    <dgm:pt modelId="{1DEA8371-5D48-4291-A682-46B27CE44FE6}" type="pres">
      <dgm:prSet presAssocID="{45FD881C-D5F4-4FCB-928D-40976AF1AD15}" presName="spH" presStyleCnt="0"/>
      <dgm:spPr/>
    </dgm:pt>
    <dgm:pt modelId="{040B9520-9AC5-4A7B-895E-5DACAD3A7A52}" type="pres">
      <dgm:prSet presAssocID="{45FD881C-D5F4-4FCB-928D-40976AF1AD15}" presName="desTx" presStyleLbl="node1" presStyleIdx="0" presStyleCnt="4">
        <dgm:presLayoutVars>
          <dgm:bulletEnabled val="1"/>
        </dgm:presLayoutVars>
      </dgm:prSet>
      <dgm:spPr/>
    </dgm:pt>
    <dgm:pt modelId="{28ABF2C8-73B1-4DFF-A660-9F3C9033E4CD}" type="pres">
      <dgm:prSet presAssocID="{74DB86CA-DF78-4371-8E71-7BDB79899C22}" presName="spV" presStyleCnt="0"/>
      <dgm:spPr/>
    </dgm:pt>
    <dgm:pt modelId="{718A5312-F195-4668-9A9E-974C2BDB7CE6}" type="pres">
      <dgm:prSet presAssocID="{11C3AEA9-001D-4698-B871-88D8B073600C}" presName="linNode" presStyleCnt="0"/>
      <dgm:spPr/>
    </dgm:pt>
    <dgm:pt modelId="{6C9EB3B4-0301-445C-AA73-B6F7106411FD}" type="pres">
      <dgm:prSet presAssocID="{11C3AEA9-001D-4698-B871-88D8B073600C}" presName="parTx" presStyleLbl="revTx" presStyleIdx="1" presStyleCnt="4">
        <dgm:presLayoutVars>
          <dgm:chMax val="1"/>
          <dgm:bulletEnabled val="1"/>
        </dgm:presLayoutVars>
      </dgm:prSet>
      <dgm:spPr/>
    </dgm:pt>
    <dgm:pt modelId="{0989D12F-B8BA-42DE-BDE5-F4BF39580AB5}" type="pres">
      <dgm:prSet presAssocID="{11C3AEA9-001D-4698-B871-88D8B073600C}" presName="bracket" presStyleLbl="parChTrans1D1" presStyleIdx="1" presStyleCnt="4"/>
      <dgm:spPr/>
    </dgm:pt>
    <dgm:pt modelId="{679E537F-5443-4766-8444-67C773133018}" type="pres">
      <dgm:prSet presAssocID="{11C3AEA9-001D-4698-B871-88D8B073600C}" presName="spH" presStyleCnt="0"/>
      <dgm:spPr/>
    </dgm:pt>
    <dgm:pt modelId="{015C1264-AD89-4B13-89E6-14D34D5A4A51}" type="pres">
      <dgm:prSet presAssocID="{11C3AEA9-001D-4698-B871-88D8B073600C}" presName="desTx" presStyleLbl="node1" presStyleIdx="1" presStyleCnt="4">
        <dgm:presLayoutVars>
          <dgm:bulletEnabled val="1"/>
        </dgm:presLayoutVars>
      </dgm:prSet>
      <dgm:spPr/>
    </dgm:pt>
    <dgm:pt modelId="{F8D3529F-A818-4285-8EBC-8218263DC3DD}" type="pres">
      <dgm:prSet presAssocID="{63794B44-B1CF-4D0B-AA2A-DB0804C5339D}" presName="spV" presStyleCnt="0"/>
      <dgm:spPr/>
    </dgm:pt>
    <dgm:pt modelId="{D1B5A686-3F69-4A8C-A37C-15969123FE2F}" type="pres">
      <dgm:prSet presAssocID="{6D2597E9-AEE5-4D51-91B7-BC18EA4F8FDD}" presName="linNode" presStyleCnt="0"/>
      <dgm:spPr/>
    </dgm:pt>
    <dgm:pt modelId="{83089008-91D6-4FA9-B656-9DE6326362DA}" type="pres">
      <dgm:prSet presAssocID="{6D2597E9-AEE5-4D51-91B7-BC18EA4F8FDD}" presName="parTx" presStyleLbl="revTx" presStyleIdx="2" presStyleCnt="4">
        <dgm:presLayoutVars>
          <dgm:chMax val="1"/>
          <dgm:bulletEnabled val="1"/>
        </dgm:presLayoutVars>
      </dgm:prSet>
      <dgm:spPr/>
    </dgm:pt>
    <dgm:pt modelId="{D0F1A327-DBD3-4389-A82B-0D2BF050F3E0}" type="pres">
      <dgm:prSet presAssocID="{6D2597E9-AEE5-4D51-91B7-BC18EA4F8FDD}" presName="bracket" presStyleLbl="parChTrans1D1" presStyleIdx="2" presStyleCnt="4"/>
      <dgm:spPr/>
    </dgm:pt>
    <dgm:pt modelId="{DA6EFD69-75DD-4B0B-93D0-9DC301B1FBE4}" type="pres">
      <dgm:prSet presAssocID="{6D2597E9-AEE5-4D51-91B7-BC18EA4F8FDD}" presName="spH" presStyleCnt="0"/>
      <dgm:spPr/>
    </dgm:pt>
    <dgm:pt modelId="{1DD83E5A-3830-4764-805C-E61DDAC12D66}" type="pres">
      <dgm:prSet presAssocID="{6D2597E9-AEE5-4D51-91B7-BC18EA4F8FDD}" presName="desTx" presStyleLbl="node1" presStyleIdx="2" presStyleCnt="4">
        <dgm:presLayoutVars>
          <dgm:bulletEnabled val="1"/>
        </dgm:presLayoutVars>
      </dgm:prSet>
      <dgm:spPr/>
    </dgm:pt>
    <dgm:pt modelId="{EF977E5D-E988-4203-9259-6827DD1F9FA6}" type="pres">
      <dgm:prSet presAssocID="{5B5A9C45-46C1-492A-8576-D1C82A2DF9DB}" presName="spV" presStyleCnt="0"/>
      <dgm:spPr/>
    </dgm:pt>
    <dgm:pt modelId="{E37488A2-8A57-4D51-874C-479036A7769B}" type="pres">
      <dgm:prSet presAssocID="{93E74541-470B-44E5-AA8B-2031F5218883}" presName="linNode" presStyleCnt="0"/>
      <dgm:spPr/>
    </dgm:pt>
    <dgm:pt modelId="{4D09B236-8EC4-42C9-92BC-663F51F49633}" type="pres">
      <dgm:prSet presAssocID="{93E74541-470B-44E5-AA8B-2031F5218883}" presName="parTx" presStyleLbl="revTx" presStyleIdx="3" presStyleCnt="4">
        <dgm:presLayoutVars>
          <dgm:chMax val="1"/>
          <dgm:bulletEnabled val="1"/>
        </dgm:presLayoutVars>
      </dgm:prSet>
      <dgm:spPr/>
    </dgm:pt>
    <dgm:pt modelId="{6E81ED9E-6F49-4338-B9D6-7B4DF1C6EA89}" type="pres">
      <dgm:prSet presAssocID="{93E74541-470B-44E5-AA8B-2031F5218883}" presName="bracket" presStyleLbl="parChTrans1D1" presStyleIdx="3" presStyleCnt="4"/>
      <dgm:spPr/>
    </dgm:pt>
    <dgm:pt modelId="{0F9418A8-0C27-440A-897D-BD574284ED7A}" type="pres">
      <dgm:prSet presAssocID="{93E74541-470B-44E5-AA8B-2031F5218883}" presName="spH" presStyleCnt="0"/>
      <dgm:spPr/>
    </dgm:pt>
    <dgm:pt modelId="{3BF3D959-0558-448D-B4F3-FAA5AE76FB2E}" type="pres">
      <dgm:prSet presAssocID="{93E74541-470B-44E5-AA8B-2031F5218883}" presName="desTx" presStyleLbl="node1" presStyleIdx="3" presStyleCnt="4">
        <dgm:presLayoutVars>
          <dgm:bulletEnabled val="1"/>
        </dgm:presLayoutVars>
      </dgm:prSet>
      <dgm:spPr/>
    </dgm:pt>
  </dgm:ptLst>
  <dgm:cxnLst>
    <dgm:cxn modelId="{34CCF516-91B9-4FFD-96A2-FF99FC3B0CC6}" type="presOf" srcId="{45FD881C-D5F4-4FCB-928D-40976AF1AD15}" destId="{651C8DCA-CB43-43EB-BFB2-693174E97CC3}" srcOrd="0" destOrd="0" presId="urn:diagrams.loki3.com/BracketList"/>
    <dgm:cxn modelId="{37075826-8357-474F-B6F8-11F27752B2BF}" srcId="{BB13819F-BBA5-4D0D-A3F6-BAE472F93D48}" destId="{93E74541-470B-44E5-AA8B-2031F5218883}" srcOrd="3" destOrd="0" parTransId="{2DA58B9D-EB68-47DF-B831-C7DBB3946E1D}" sibTransId="{84B81904-48D5-44EB-B233-B75C9BA22A49}"/>
    <dgm:cxn modelId="{3E47F433-55A6-4C5E-894F-CA3D6ADE75F9}" type="presOf" srcId="{6D2597E9-AEE5-4D51-91B7-BC18EA4F8FDD}" destId="{83089008-91D6-4FA9-B656-9DE6326362DA}" srcOrd="0" destOrd="0" presId="urn:diagrams.loki3.com/BracketList"/>
    <dgm:cxn modelId="{33A04361-B8AB-4456-8645-E179EFFDD7CC}" type="presOf" srcId="{11C3AEA9-001D-4698-B871-88D8B073600C}" destId="{6C9EB3B4-0301-445C-AA73-B6F7106411FD}" srcOrd="0" destOrd="0" presId="urn:diagrams.loki3.com/BracketList"/>
    <dgm:cxn modelId="{081F1569-ADE5-4EB7-8E81-DA643E715D08}" type="presOf" srcId="{885D4AAC-7F35-44C0-87FB-4B834508AB26}" destId="{1DD83E5A-3830-4764-805C-E61DDAC12D66}" srcOrd="0" destOrd="0" presId="urn:diagrams.loki3.com/BracketList"/>
    <dgm:cxn modelId="{D6CC8049-A483-4544-829C-4E5F33913085}" srcId="{93E74541-470B-44E5-AA8B-2031F5218883}" destId="{85FACA3D-730D-4A49-8F88-1394FFFFEA59}" srcOrd="0" destOrd="0" parTransId="{B83E4C0A-78BA-4D25-876C-E1CE93EF5D31}" sibTransId="{4B8FFA90-FFB2-4377-B23B-BF3832C4D823}"/>
    <dgm:cxn modelId="{0F72EE69-A8AC-4C17-B102-1D8B920AE078}" srcId="{BB13819F-BBA5-4D0D-A3F6-BAE472F93D48}" destId="{45FD881C-D5F4-4FCB-928D-40976AF1AD15}" srcOrd="0" destOrd="0" parTransId="{68F002DA-7293-4D84-9BD8-FE9B44D333E1}" sibTransId="{74DB86CA-DF78-4371-8E71-7BDB79899C22}"/>
    <dgm:cxn modelId="{4E9AEE4A-1EB5-4F0B-8374-DF47F8BA8D34}" type="presOf" srcId="{515ED569-CB73-4226-953E-F0536C13AAA4}" destId="{015C1264-AD89-4B13-89E6-14D34D5A4A51}" srcOrd="0" destOrd="0" presId="urn:diagrams.loki3.com/BracketList"/>
    <dgm:cxn modelId="{94ED1074-D5A3-4CD6-B8F3-E8D57420D8AF}" type="presOf" srcId="{85FACA3D-730D-4A49-8F88-1394FFFFEA59}" destId="{3BF3D959-0558-448D-B4F3-FAA5AE76FB2E}" srcOrd="0" destOrd="0" presId="urn:diagrams.loki3.com/BracketList"/>
    <dgm:cxn modelId="{4992A780-B521-4DAC-B16E-1C1BFAE34043}" type="presOf" srcId="{BB13819F-BBA5-4D0D-A3F6-BAE472F93D48}" destId="{8C7AC9FD-2292-40A8-B9A5-1681BC5A3610}" srcOrd="0" destOrd="0" presId="urn:diagrams.loki3.com/BracketList"/>
    <dgm:cxn modelId="{616A3F8C-31ED-4915-99D5-629F50D456A3}" type="presOf" srcId="{93E74541-470B-44E5-AA8B-2031F5218883}" destId="{4D09B236-8EC4-42C9-92BC-663F51F49633}" srcOrd="0" destOrd="0" presId="urn:diagrams.loki3.com/BracketList"/>
    <dgm:cxn modelId="{C7A5F29A-9596-4068-A3C7-64FF95F1BCEE}" srcId="{45FD881C-D5F4-4FCB-928D-40976AF1AD15}" destId="{7C133562-C593-424B-B46E-1FB67C8B3B22}" srcOrd="0" destOrd="0" parTransId="{79937890-5E78-4012-8494-2E6129F593B6}" sibTransId="{C802F262-2C2D-4ED4-8103-E0ABDC6A1CDC}"/>
    <dgm:cxn modelId="{F544A29B-39F2-4653-8A6A-5F3F8C01A22B}" srcId="{6D2597E9-AEE5-4D51-91B7-BC18EA4F8FDD}" destId="{885D4AAC-7F35-44C0-87FB-4B834508AB26}" srcOrd="0" destOrd="0" parTransId="{B284C1AB-DE51-4647-8A0C-AA5C9F6FD70F}" sibTransId="{D8E9E2CA-DFFE-4321-B560-5DD87641E8A6}"/>
    <dgm:cxn modelId="{CCF84BA4-BC06-4DAA-B4CF-B625A4BCCE21}" type="presOf" srcId="{7C133562-C593-424B-B46E-1FB67C8B3B22}" destId="{040B9520-9AC5-4A7B-895E-5DACAD3A7A52}" srcOrd="0" destOrd="0" presId="urn:diagrams.loki3.com/BracketList"/>
    <dgm:cxn modelId="{914A2FBE-75B3-46F5-A42A-CD2B6C6A26D0}" srcId="{BB13819F-BBA5-4D0D-A3F6-BAE472F93D48}" destId="{11C3AEA9-001D-4698-B871-88D8B073600C}" srcOrd="1" destOrd="0" parTransId="{0CE9919C-FAF7-4C42-A31F-BF81EBA2DFB5}" sibTransId="{63794B44-B1CF-4D0B-AA2A-DB0804C5339D}"/>
    <dgm:cxn modelId="{A24002CB-04C5-47EB-AD75-BAFB9D8A5042}" srcId="{BB13819F-BBA5-4D0D-A3F6-BAE472F93D48}" destId="{6D2597E9-AEE5-4D51-91B7-BC18EA4F8FDD}" srcOrd="2" destOrd="0" parTransId="{3E360F7F-47E5-4780-88D6-C82EA1D60FA1}" sibTransId="{5B5A9C45-46C1-492A-8576-D1C82A2DF9DB}"/>
    <dgm:cxn modelId="{9A078DCC-0D83-44C7-89C8-DA74D30B53D2}" srcId="{11C3AEA9-001D-4698-B871-88D8B073600C}" destId="{515ED569-CB73-4226-953E-F0536C13AAA4}" srcOrd="0" destOrd="0" parTransId="{75C715C7-D363-4F26-B018-C708818E722F}" sibTransId="{58396AA5-34CC-4598-BB5D-2DCBA434D566}"/>
    <dgm:cxn modelId="{0869622E-A0B8-4943-AB82-FA90CADF6068}" type="presParOf" srcId="{8C7AC9FD-2292-40A8-B9A5-1681BC5A3610}" destId="{62143FEE-EE43-42EC-8E3B-20A98CE71237}" srcOrd="0" destOrd="0" presId="urn:diagrams.loki3.com/BracketList"/>
    <dgm:cxn modelId="{BB7D305A-46B7-4320-8017-895A0C188278}" type="presParOf" srcId="{62143FEE-EE43-42EC-8E3B-20A98CE71237}" destId="{651C8DCA-CB43-43EB-BFB2-693174E97CC3}" srcOrd="0" destOrd="0" presId="urn:diagrams.loki3.com/BracketList"/>
    <dgm:cxn modelId="{6DC9FDDD-7A5E-4B05-BEDF-DE1641C84ACD}" type="presParOf" srcId="{62143FEE-EE43-42EC-8E3B-20A98CE71237}" destId="{39F2C23F-7CFD-450C-B92A-F9506DB71409}" srcOrd="1" destOrd="0" presId="urn:diagrams.loki3.com/BracketList"/>
    <dgm:cxn modelId="{A3AD38F3-0DDA-4CD8-A170-30784F721FE2}" type="presParOf" srcId="{62143FEE-EE43-42EC-8E3B-20A98CE71237}" destId="{1DEA8371-5D48-4291-A682-46B27CE44FE6}" srcOrd="2" destOrd="0" presId="urn:diagrams.loki3.com/BracketList"/>
    <dgm:cxn modelId="{F333718E-413C-4DF4-9A5C-AC75CFA0C370}" type="presParOf" srcId="{62143FEE-EE43-42EC-8E3B-20A98CE71237}" destId="{040B9520-9AC5-4A7B-895E-5DACAD3A7A52}" srcOrd="3" destOrd="0" presId="urn:diagrams.loki3.com/BracketList"/>
    <dgm:cxn modelId="{8695EEA3-E60C-4862-8572-1F587AB0E0D0}" type="presParOf" srcId="{8C7AC9FD-2292-40A8-B9A5-1681BC5A3610}" destId="{28ABF2C8-73B1-4DFF-A660-9F3C9033E4CD}" srcOrd="1" destOrd="0" presId="urn:diagrams.loki3.com/BracketList"/>
    <dgm:cxn modelId="{1CA5E3C6-D0CA-4B66-B748-F74E6993709A}" type="presParOf" srcId="{8C7AC9FD-2292-40A8-B9A5-1681BC5A3610}" destId="{718A5312-F195-4668-9A9E-974C2BDB7CE6}" srcOrd="2" destOrd="0" presId="urn:diagrams.loki3.com/BracketList"/>
    <dgm:cxn modelId="{52F96F35-CA0C-43DF-BA4A-72E55AA8C796}" type="presParOf" srcId="{718A5312-F195-4668-9A9E-974C2BDB7CE6}" destId="{6C9EB3B4-0301-445C-AA73-B6F7106411FD}" srcOrd="0" destOrd="0" presId="urn:diagrams.loki3.com/BracketList"/>
    <dgm:cxn modelId="{2197A364-5BE0-459D-B003-DE04F88EAB9A}" type="presParOf" srcId="{718A5312-F195-4668-9A9E-974C2BDB7CE6}" destId="{0989D12F-B8BA-42DE-BDE5-F4BF39580AB5}" srcOrd="1" destOrd="0" presId="urn:diagrams.loki3.com/BracketList"/>
    <dgm:cxn modelId="{28E808CE-0474-4B52-A06D-22B5D0004F13}" type="presParOf" srcId="{718A5312-F195-4668-9A9E-974C2BDB7CE6}" destId="{679E537F-5443-4766-8444-67C773133018}" srcOrd="2" destOrd="0" presId="urn:diagrams.loki3.com/BracketList"/>
    <dgm:cxn modelId="{A73CC04B-4ED1-4E26-AF7C-E9A8AD8FBAA4}" type="presParOf" srcId="{718A5312-F195-4668-9A9E-974C2BDB7CE6}" destId="{015C1264-AD89-4B13-89E6-14D34D5A4A51}" srcOrd="3" destOrd="0" presId="urn:diagrams.loki3.com/BracketList"/>
    <dgm:cxn modelId="{24AF60A6-DF82-46A3-BD83-424EA8CF9773}" type="presParOf" srcId="{8C7AC9FD-2292-40A8-B9A5-1681BC5A3610}" destId="{F8D3529F-A818-4285-8EBC-8218263DC3DD}" srcOrd="3" destOrd="0" presId="urn:diagrams.loki3.com/BracketList"/>
    <dgm:cxn modelId="{1DEE4C56-C61B-406C-8BBD-398B212264DB}" type="presParOf" srcId="{8C7AC9FD-2292-40A8-B9A5-1681BC5A3610}" destId="{D1B5A686-3F69-4A8C-A37C-15969123FE2F}" srcOrd="4" destOrd="0" presId="urn:diagrams.loki3.com/BracketList"/>
    <dgm:cxn modelId="{E071D5A5-2831-43E2-A47D-3E16C643A48E}" type="presParOf" srcId="{D1B5A686-3F69-4A8C-A37C-15969123FE2F}" destId="{83089008-91D6-4FA9-B656-9DE6326362DA}" srcOrd="0" destOrd="0" presId="urn:diagrams.loki3.com/BracketList"/>
    <dgm:cxn modelId="{B3FFC9C5-C5A7-4893-A78D-0D1B4F8A0F83}" type="presParOf" srcId="{D1B5A686-3F69-4A8C-A37C-15969123FE2F}" destId="{D0F1A327-DBD3-4389-A82B-0D2BF050F3E0}" srcOrd="1" destOrd="0" presId="urn:diagrams.loki3.com/BracketList"/>
    <dgm:cxn modelId="{E30206CD-4ED2-4B16-B0B4-01A60CF82BBE}" type="presParOf" srcId="{D1B5A686-3F69-4A8C-A37C-15969123FE2F}" destId="{DA6EFD69-75DD-4B0B-93D0-9DC301B1FBE4}" srcOrd="2" destOrd="0" presId="urn:diagrams.loki3.com/BracketList"/>
    <dgm:cxn modelId="{3EF6A7E4-CD0C-425B-8B6B-10F35688B622}" type="presParOf" srcId="{D1B5A686-3F69-4A8C-A37C-15969123FE2F}" destId="{1DD83E5A-3830-4764-805C-E61DDAC12D66}" srcOrd="3" destOrd="0" presId="urn:diagrams.loki3.com/BracketList"/>
    <dgm:cxn modelId="{AEDE27AD-FE9C-4568-911B-A772539D91D9}" type="presParOf" srcId="{8C7AC9FD-2292-40A8-B9A5-1681BC5A3610}" destId="{EF977E5D-E988-4203-9259-6827DD1F9FA6}" srcOrd="5" destOrd="0" presId="urn:diagrams.loki3.com/BracketList"/>
    <dgm:cxn modelId="{8BD855AC-C020-4097-A188-7EC646FDDC93}" type="presParOf" srcId="{8C7AC9FD-2292-40A8-B9A5-1681BC5A3610}" destId="{E37488A2-8A57-4D51-874C-479036A7769B}" srcOrd="6" destOrd="0" presId="urn:diagrams.loki3.com/BracketList"/>
    <dgm:cxn modelId="{EBD608D1-08F3-42DF-ABAF-2F10FC43E85B}" type="presParOf" srcId="{E37488A2-8A57-4D51-874C-479036A7769B}" destId="{4D09B236-8EC4-42C9-92BC-663F51F49633}" srcOrd="0" destOrd="0" presId="urn:diagrams.loki3.com/BracketList"/>
    <dgm:cxn modelId="{CDAEAD5F-4386-4A23-B30B-ED47B98D510C}" type="presParOf" srcId="{E37488A2-8A57-4D51-874C-479036A7769B}" destId="{6E81ED9E-6F49-4338-B9D6-7B4DF1C6EA89}" srcOrd="1" destOrd="0" presId="urn:diagrams.loki3.com/BracketList"/>
    <dgm:cxn modelId="{ABA9D411-2A51-44EF-A69E-43B5679FD16D}" type="presParOf" srcId="{E37488A2-8A57-4D51-874C-479036A7769B}" destId="{0F9418A8-0C27-440A-897D-BD574284ED7A}" srcOrd="2" destOrd="0" presId="urn:diagrams.loki3.com/BracketList"/>
    <dgm:cxn modelId="{5CB16AD9-E05D-43F2-8755-99F1D7D7EE8F}" type="presParOf" srcId="{E37488A2-8A57-4D51-874C-479036A7769B}" destId="{3BF3D959-0558-448D-B4F3-FAA5AE76FB2E}"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5FCC2-514E-42BE-86D9-1D6734AF11A3}">
      <dsp:nvSpPr>
        <dsp:cNvPr id="0" name=""/>
        <dsp:cNvSpPr/>
      </dsp:nvSpPr>
      <dsp:spPr>
        <a:xfrm>
          <a:off x="0" y="0"/>
          <a:ext cx="2053208" cy="421957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Confidentiality</a:t>
          </a:r>
        </a:p>
      </dsp:txBody>
      <dsp:txXfrm>
        <a:off x="0" y="1687829"/>
        <a:ext cx="2053208" cy="1687830"/>
      </dsp:txXfrm>
    </dsp:sp>
    <dsp:sp modelId="{6990E95C-1107-4EE5-BB48-456556995986}">
      <dsp:nvSpPr>
        <dsp:cNvPr id="0" name=""/>
        <dsp:cNvSpPr/>
      </dsp:nvSpPr>
      <dsp:spPr>
        <a:xfrm>
          <a:off x="324044" y="253174"/>
          <a:ext cx="1405118" cy="1405118"/>
        </a:xfrm>
        <a:prstGeom prst="ellipse">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2">
          <a:scrgbClr r="0" g="0" b="0"/>
        </a:effectRef>
        <a:fontRef idx="minor"/>
      </dsp:style>
    </dsp:sp>
    <dsp:sp modelId="{38B6D429-288B-4335-AA9A-FB430B28B3D1}">
      <dsp:nvSpPr>
        <dsp:cNvPr id="0" name=""/>
        <dsp:cNvSpPr/>
      </dsp:nvSpPr>
      <dsp:spPr>
        <a:xfrm>
          <a:off x="2114804" y="0"/>
          <a:ext cx="2053208" cy="421957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Authentication</a:t>
          </a:r>
        </a:p>
      </dsp:txBody>
      <dsp:txXfrm>
        <a:off x="2114804" y="1687829"/>
        <a:ext cx="2053208" cy="1687830"/>
      </dsp:txXfrm>
    </dsp:sp>
    <dsp:sp modelId="{8A5DD753-6EFB-49E1-8D73-7A6B1DEE6944}">
      <dsp:nvSpPr>
        <dsp:cNvPr id="0" name=""/>
        <dsp:cNvSpPr/>
      </dsp:nvSpPr>
      <dsp:spPr>
        <a:xfrm>
          <a:off x="2438849" y="253174"/>
          <a:ext cx="1405118" cy="1405118"/>
        </a:xfrm>
        <a:prstGeom prst="ellipse">
          <a:avLst/>
        </a:prstGeom>
        <a:blipFill rotWithShape="1">
          <a:blip xmlns:r="http://schemas.openxmlformats.org/officeDocument/2006/relationships" r:embed="rId2"/>
          <a:stretch>
            <a:fillRect/>
          </a:stretch>
        </a:blipFill>
        <a:ln>
          <a:noFill/>
        </a:ln>
        <a:effectLst/>
      </dsp:spPr>
      <dsp:style>
        <a:lnRef idx="0">
          <a:scrgbClr r="0" g="0" b="0"/>
        </a:lnRef>
        <a:fillRef idx="1">
          <a:scrgbClr r="0" g="0" b="0"/>
        </a:fillRef>
        <a:effectRef idx="2">
          <a:scrgbClr r="0" g="0" b="0"/>
        </a:effectRef>
        <a:fontRef idx="minor"/>
      </dsp:style>
    </dsp:sp>
    <dsp:sp modelId="{53542186-CEFD-4B24-921A-3078BFEFE457}">
      <dsp:nvSpPr>
        <dsp:cNvPr id="0" name=""/>
        <dsp:cNvSpPr/>
      </dsp:nvSpPr>
      <dsp:spPr>
        <a:xfrm>
          <a:off x="4229608" y="0"/>
          <a:ext cx="2053208" cy="421957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Integrity</a:t>
          </a:r>
        </a:p>
      </dsp:txBody>
      <dsp:txXfrm>
        <a:off x="4229608" y="1687829"/>
        <a:ext cx="2053208" cy="1687830"/>
      </dsp:txXfrm>
    </dsp:sp>
    <dsp:sp modelId="{5B24B2CB-F9DC-47E5-9BED-D45EA7902AD8}">
      <dsp:nvSpPr>
        <dsp:cNvPr id="0" name=""/>
        <dsp:cNvSpPr/>
      </dsp:nvSpPr>
      <dsp:spPr>
        <a:xfrm>
          <a:off x="4553653" y="253174"/>
          <a:ext cx="1405118" cy="1405118"/>
        </a:xfrm>
        <a:prstGeom prst="ellipse">
          <a:avLst/>
        </a:prstGeom>
        <a:blipFill rotWithShape="1">
          <a:blip xmlns:r="http://schemas.openxmlformats.org/officeDocument/2006/relationships" r:embed="rId3"/>
          <a:stretch>
            <a:fillRect/>
          </a:stretch>
        </a:blipFill>
        <a:ln>
          <a:noFill/>
        </a:ln>
        <a:effectLst/>
      </dsp:spPr>
      <dsp:style>
        <a:lnRef idx="0">
          <a:scrgbClr r="0" g="0" b="0"/>
        </a:lnRef>
        <a:fillRef idx="1">
          <a:scrgbClr r="0" g="0" b="0"/>
        </a:fillRef>
        <a:effectRef idx="2">
          <a:scrgbClr r="0" g="0" b="0"/>
        </a:effectRef>
        <a:fontRef idx="minor"/>
      </dsp:style>
    </dsp:sp>
    <dsp:sp modelId="{6C2496FF-0100-4098-96B4-FF6082C6A487}">
      <dsp:nvSpPr>
        <dsp:cNvPr id="0" name=""/>
        <dsp:cNvSpPr/>
      </dsp:nvSpPr>
      <dsp:spPr>
        <a:xfrm>
          <a:off x="6344412" y="0"/>
          <a:ext cx="2053208" cy="421957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Non-Repudiation</a:t>
          </a:r>
        </a:p>
      </dsp:txBody>
      <dsp:txXfrm>
        <a:off x="6344412" y="1687829"/>
        <a:ext cx="2053208" cy="1687830"/>
      </dsp:txXfrm>
    </dsp:sp>
    <dsp:sp modelId="{8777E598-423D-49D4-9B4E-CC888FBE106E}">
      <dsp:nvSpPr>
        <dsp:cNvPr id="0" name=""/>
        <dsp:cNvSpPr/>
      </dsp:nvSpPr>
      <dsp:spPr>
        <a:xfrm>
          <a:off x="6668457" y="253174"/>
          <a:ext cx="1405118" cy="1405118"/>
        </a:xfrm>
        <a:prstGeom prst="ellipse">
          <a:avLst/>
        </a:prstGeom>
        <a:blipFill rotWithShape="1">
          <a:blip xmlns:r="http://schemas.openxmlformats.org/officeDocument/2006/relationships" r:embed="rId4"/>
          <a:stretch>
            <a:fillRect/>
          </a:stretch>
        </a:blipFill>
        <a:ln>
          <a:noFill/>
        </a:ln>
        <a:effectLst/>
      </dsp:spPr>
      <dsp:style>
        <a:lnRef idx="0">
          <a:scrgbClr r="0" g="0" b="0"/>
        </a:lnRef>
        <a:fillRef idx="1">
          <a:scrgbClr r="0" g="0" b="0"/>
        </a:fillRef>
        <a:effectRef idx="2">
          <a:scrgbClr r="0" g="0" b="0"/>
        </a:effectRef>
        <a:fontRef idx="minor"/>
      </dsp:style>
    </dsp:sp>
    <dsp:sp modelId="{4EE9A4F1-7780-4227-AE62-0F823F99C93A}">
      <dsp:nvSpPr>
        <dsp:cNvPr id="0" name=""/>
        <dsp:cNvSpPr/>
      </dsp:nvSpPr>
      <dsp:spPr>
        <a:xfrm>
          <a:off x="8459216" y="0"/>
          <a:ext cx="2053208" cy="421957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Key Exchange</a:t>
          </a:r>
        </a:p>
      </dsp:txBody>
      <dsp:txXfrm>
        <a:off x="8459216" y="1687829"/>
        <a:ext cx="2053208" cy="1687830"/>
      </dsp:txXfrm>
    </dsp:sp>
    <dsp:sp modelId="{E5C93E9A-7151-483D-9F67-F6C24AA6B3D9}">
      <dsp:nvSpPr>
        <dsp:cNvPr id="0" name=""/>
        <dsp:cNvSpPr/>
      </dsp:nvSpPr>
      <dsp:spPr>
        <a:xfrm>
          <a:off x="8783261" y="253174"/>
          <a:ext cx="1405118" cy="1405118"/>
        </a:xfrm>
        <a:prstGeom prst="ellipse">
          <a:avLst/>
        </a:prstGeom>
        <a:blipFill rotWithShape="1">
          <a:blip xmlns:r="http://schemas.openxmlformats.org/officeDocument/2006/relationships" r:embed="rId5"/>
          <a:stretch>
            <a:fillRect/>
          </a:stretch>
        </a:blipFill>
        <a:ln>
          <a:noFill/>
        </a:ln>
        <a:effectLst/>
      </dsp:spPr>
      <dsp:style>
        <a:lnRef idx="0">
          <a:scrgbClr r="0" g="0" b="0"/>
        </a:lnRef>
        <a:fillRef idx="1">
          <a:scrgbClr r="0" g="0" b="0"/>
        </a:fillRef>
        <a:effectRef idx="2">
          <a:scrgbClr r="0" g="0" b="0"/>
        </a:effectRef>
        <a:fontRef idx="minor"/>
      </dsp:style>
    </dsp:sp>
    <dsp:sp modelId="{F507AD36-74ED-4AFC-83BA-79971DBEA376}">
      <dsp:nvSpPr>
        <dsp:cNvPr id="0" name=""/>
        <dsp:cNvSpPr/>
      </dsp:nvSpPr>
      <dsp:spPr>
        <a:xfrm>
          <a:off x="420497" y="3375660"/>
          <a:ext cx="9671431" cy="632936"/>
        </a:xfrm>
        <a:prstGeom prst="leftRightArrow">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E35B77-5073-46E2-B229-2937733A17CC}">
      <dsp:nvSpPr>
        <dsp:cNvPr id="0" name=""/>
        <dsp:cNvSpPr/>
      </dsp:nvSpPr>
      <dsp:spPr>
        <a:xfrm>
          <a:off x="3438458" y="1090789"/>
          <a:ext cx="1047586" cy="498555"/>
        </a:xfrm>
        <a:custGeom>
          <a:avLst/>
          <a:gdLst/>
          <a:ahLst/>
          <a:cxnLst/>
          <a:rect l="0" t="0" r="0" b="0"/>
          <a:pathLst>
            <a:path>
              <a:moveTo>
                <a:pt x="0" y="0"/>
              </a:moveTo>
              <a:lnTo>
                <a:pt x="0" y="339751"/>
              </a:lnTo>
              <a:lnTo>
                <a:pt x="1047586" y="339751"/>
              </a:lnTo>
              <a:lnTo>
                <a:pt x="1047586" y="4985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104F5F-F8D8-4B0B-8265-1393919AE425}">
      <dsp:nvSpPr>
        <dsp:cNvPr id="0" name=""/>
        <dsp:cNvSpPr/>
      </dsp:nvSpPr>
      <dsp:spPr>
        <a:xfrm>
          <a:off x="2390871" y="2677882"/>
          <a:ext cx="1047586" cy="498555"/>
        </a:xfrm>
        <a:custGeom>
          <a:avLst/>
          <a:gdLst/>
          <a:ahLst/>
          <a:cxnLst/>
          <a:rect l="0" t="0" r="0" b="0"/>
          <a:pathLst>
            <a:path>
              <a:moveTo>
                <a:pt x="0" y="0"/>
              </a:moveTo>
              <a:lnTo>
                <a:pt x="0" y="339751"/>
              </a:lnTo>
              <a:lnTo>
                <a:pt x="1047586" y="339751"/>
              </a:lnTo>
              <a:lnTo>
                <a:pt x="1047586" y="4985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20DE2D-9616-49BD-A587-265B463D33DB}">
      <dsp:nvSpPr>
        <dsp:cNvPr id="0" name=""/>
        <dsp:cNvSpPr/>
      </dsp:nvSpPr>
      <dsp:spPr>
        <a:xfrm>
          <a:off x="1343285" y="2677882"/>
          <a:ext cx="1047586" cy="498555"/>
        </a:xfrm>
        <a:custGeom>
          <a:avLst/>
          <a:gdLst/>
          <a:ahLst/>
          <a:cxnLst/>
          <a:rect l="0" t="0" r="0" b="0"/>
          <a:pathLst>
            <a:path>
              <a:moveTo>
                <a:pt x="1047586" y="0"/>
              </a:moveTo>
              <a:lnTo>
                <a:pt x="1047586" y="339751"/>
              </a:lnTo>
              <a:lnTo>
                <a:pt x="0" y="339751"/>
              </a:lnTo>
              <a:lnTo>
                <a:pt x="0" y="4985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DB56D2-49E4-4114-A5DA-9387FB801B40}">
      <dsp:nvSpPr>
        <dsp:cNvPr id="0" name=""/>
        <dsp:cNvSpPr/>
      </dsp:nvSpPr>
      <dsp:spPr>
        <a:xfrm>
          <a:off x="2390871" y="1090789"/>
          <a:ext cx="1047586" cy="498555"/>
        </a:xfrm>
        <a:custGeom>
          <a:avLst/>
          <a:gdLst/>
          <a:ahLst/>
          <a:cxnLst/>
          <a:rect l="0" t="0" r="0" b="0"/>
          <a:pathLst>
            <a:path>
              <a:moveTo>
                <a:pt x="1047586" y="0"/>
              </a:moveTo>
              <a:lnTo>
                <a:pt x="1047586" y="339751"/>
              </a:lnTo>
              <a:lnTo>
                <a:pt x="0" y="339751"/>
              </a:lnTo>
              <a:lnTo>
                <a:pt x="0" y="4985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EE1823-8D18-45F3-A7FB-413A3FF1C162}">
      <dsp:nvSpPr>
        <dsp:cNvPr id="0" name=""/>
        <dsp:cNvSpPr/>
      </dsp:nvSpPr>
      <dsp:spPr>
        <a:xfrm>
          <a:off x="2581341" y="2252"/>
          <a:ext cx="1714232" cy="10885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3DA729-3722-4FF3-9CDD-AD5B5D79E9FF}">
      <dsp:nvSpPr>
        <dsp:cNvPr id="0" name=""/>
        <dsp:cNvSpPr/>
      </dsp:nvSpPr>
      <dsp:spPr>
        <a:xfrm>
          <a:off x="2771812" y="183198"/>
          <a:ext cx="1714232" cy="10885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Traditional Ciphers</a:t>
          </a:r>
        </a:p>
      </dsp:txBody>
      <dsp:txXfrm>
        <a:off x="2803694" y="215080"/>
        <a:ext cx="1650468" cy="1024773"/>
      </dsp:txXfrm>
    </dsp:sp>
    <dsp:sp modelId="{7B837BA7-0827-4B2A-811E-3914F67A6D38}">
      <dsp:nvSpPr>
        <dsp:cNvPr id="0" name=""/>
        <dsp:cNvSpPr/>
      </dsp:nvSpPr>
      <dsp:spPr>
        <a:xfrm>
          <a:off x="1533755" y="1589345"/>
          <a:ext cx="1714232" cy="10885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69891E-69E9-4594-8121-F3A280C826E8}">
      <dsp:nvSpPr>
        <dsp:cNvPr id="0" name=""/>
        <dsp:cNvSpPr/>
      </dsp:nvSpPr>
      <dsp:spPr>
        <a:xfrm>
          <a:off x="1724225" y="1770292"/>
          <a:ext cx="1714232" cy="10885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Substitution Ciphers</a:t>
          </a:r>
        </a:p>
      </dsp:txBody>
      <dsp:txXfrm>
        <a:off x="1756107" y="1802174"/>
        <a:ext cx="1650468" cy="1024773"/>
      </dsp:txXfrm>
    </dsp:sp>
    <dsp:sp modelId="{B8A1417D-3443-4882-9CAC-595749AB760A}">
      <dsp:nvSpPr>
        <dsp:cNvPr id="0" name=""/>
        <dsp:cNvSpPr/>
      </dsp:nvSpPr>
      <dsp:spPr>
        <a:xfrm>
          <a:off x="486169" y="3176438"/>
          <a:ext cx="1714232" cy="10885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62407A-D807-4CFA-B10C-190A5C00A9C9}">
      <dsp:nvSpPr>
        <dsp:cNvPr id="0" name=""/>
        <dsp:cNvSpPr/>
      </dsp:nvSpPr>
      <dsp:spPr>
        <a:xfrm>
          <a:off x="676639" y="3357385"/>
          <a:ext cx="1714232" cy="10885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Monoalphabetic</a:t>
          </a:r>
          <a:endParaRPr lang="en-US" sz="1700" kern="1200" dirty="0"/>
        </a:p>
      </dsp:txBody>
      <dsp:txXfrm>
        <a:off x="708521" y="3389267"/>
        <a:ext cx="1650468" cy="1024773"/>
      </dsp:txXfrm>
    </dsp:sp>
    <dsp:sp modelId="{9049A28F-A443-4A9D-8891-598728DD134D}">
      <dsp:nvSpPr>
        <dsp:cNvPr id="0" name=""/>
        <dsp:cNvSpPr/>
      </dsp:nvSpPr>
      <dsp:spPr>
        <a:xfrm>
          <a:off x="2581341" y="3176438"/>
          <a:ext cx="1714232" cy="10885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69A7D1-ABC0-476C-84B1-1BCA4DE25B61}">
      <dsp:nvSpPr>
        <dsp:cNvPr id="0" name=""/>
        <dsp:cNvSpPr/>
      </dsp:nvSpPr>
      <dsp:spPr>
        <a:xfrm>
          <a:off x="2771812" y="3357385"/>
          <a:ext cx="1714232" cy="10885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Polyalphabetic</a:t>
          </a:r>
        </a:p>
      </dsp:txBody>
      <dsp:txXfrm>
        <a:off x="2803694" y="3389267"/>
        <a:ext cx="1650468" cy="1024773"/>
      </dsp:txXfrm>
    </dsp:sp>
    <dsp:sp modelId="{16E6456D-BC3B-4BD3-8979-81188453D792}">
      <dsp:nvSpPr>
        <dsp:cNvPr id="0" name=""/>
        <dsp:cNvSpPr/>
      </dsp:nvSpPr>
      <dsp:spPr>
        <a:xfrm>
          <a:off x="3628928" y="1589345"/>
          <a:ext cx="1714232" cy="10885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27EE44-FC3C-4EE6-8D3E-23E5EA80FE10}">
      <dsp:nvSpPr>
        <dsp:cNvPr id="0" name=""/>
        <dsp:cNvSpPr/>
      </dsp:nvSpPr>
      <dsp:spPr>
        <a:xfrm>
          <a:off x="3819398" y="1770292"/>
          <a:ext cx="1714232" cy="10885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Transposition Ciphers</a:t>
          </a:r>
        </a:p>
      </dsp:txBody>
      <dsp:txXfrm>
        <a:off x="3851280" y="1802174"/>
        <a:ext cx="1650468" cy="10247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9E478-E0C8-483C-A671-913FD609F672}">
      <dsp:nvSpPr>
        <dsp:cNvPr id="0" name=""/>
        <dsp:cNvSpPr/>
      </dsp:nvSpPr>
      <dsp:spPr>
        <a:xfrm rot="16200000">
          <a:off x="-141286" y="145405"/>
          <a:ext cx="4252913" cy="3962102"/>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0" tIns="0" rIns="166625" bIns="0" numCol="1" spcCol="1270" anchor="t" anchorCtr="0">
          <a:noAutofit/>
        </a:bodyPr>
        <a:lstStyle/>
        <a:p>
          <a:pPr marL="0" lvl="0" indent="0" algn="l" defTabSz="1155700">
            <a:lnSpc>
              <a:spcPct val="90000"/>
            </a:lnSpc>
            <a:spcBef>
              <a:spcPct val="0"/>
            </a:spcBef>
            <a:spcAft>
              <a:spcPct val="35000"/>
            </a:spcAft>
            <a:buNone/>
          </a:pPr>
          <a:r>
            <a:rPr lang="en-US" sz="2600" kern="1200" dirty="0" err="1"/>
            <a:t>Monoalphabetic</a:t>
          </a:r>
          <a:endParaRPr lang="en-US" sz="2600" kern="1200" dirty="0"/>
        </a:p>
        <a:p>
          <a:pPr marL="228600" lvl="1" indent="-228600" algn="l" defTabSz="889000">
            <a:lnSpc>
              <a:spcPct val="90000"/>
            </a:lnSpc>
            <a:spcBef>
              <a:spcPct val="0"/>
            </a:spcBef>
            <a:spcAft>
              <a:spcPct val="15000"/>
            </a:spcAft>
            <a:buChar char="•"/>
          </a:pPr>
          <a:r>
            <a:rPr lang="en-US" sz="2000" kern="1200" dirty="0"/>
            <a:t>Every occurrence of a particular symbol/character is replaced with a same symbol/character.</a:t>
          </a:r>
        </a:p>
        <a:p>
          <a:pPr marL="228600" lvl="1" indent="-228600" algn="l" defTabSz="889000">
            <a:lnSpc>
              <a:spcPct val="90000"/>
            </a:lnSpc>
            <a:spcBef>
              <a:spcPct val="0"/>
            </a:spcBef>
            <a:spcAft>
              <a:spcPct val="15000"/>
            </a:spcAft>
            <a:buChar char="•"/>
          </a:pPr>
          <a:r>
            <a:rPr lang="en-US" sz="2000" kern="1200" dirty="0"/>
            <a:t>Relationship: One to One</a:t>
          </a:r>
        </a:p>
        <a:p>
          <a:pPr marL="228600" lvl="1" indent="-228600" algn="l" defTabSz="889000">
            <a:lnSpc>
              <a:spcPct val="90000"/>
            </a:lnSpc>
            <a:spcBef>
              <a:spcPct val="0"/>
            </a:spcBef>
            <a:spcAft>
              <a:spcPct val="15000"/>
            </a:spcAft>
            <a:buChar char="•"/>
          </a:pPr>
          <a:r>
            <a:rPr lang="en-US" sz="2000" kern="1200" dirty="0"/>
            <a:t>Plaintext: W</a:t>
          </a:r>
          <a:r>
            <a:rPr lang="en-US" sz="2000" b="1" u="sng" kern="1200" dirty="0"/>
            <a:t>E</a:t>
          </a:r>
          <a:r>
            <a:rPr lang="en-US" sz="2000" kern="1200" dirty="0"/>
            <a:t>LCOM</a:t>
          </a:r>
          <a:r>
            <a:rPr lang="en-US" sz="2000" b="1" u="sng" kern="1200" dirty="0"/>
            <a:t>E</a:t>
          </a:r>
        </a:p>
        <a:p>
          <a:pPr marL="228600" lvl="1" indent="-228600" algn="l" defTabSz="889000">
            <a:lnSpc>
              <a:spcPct val="90000"/>
            </a:lnSpc>
            <a:spcBef>
              <a:spcPct val="0"/>
            </a:spcBef>
            <a:spcAft>
              <a:spcPct val="15000"/>
            </a:spcAft>
            <a:buChar char="•"/>
          </a:pPr>
          <a:r>
            <a:rPr lang="en-US" sz="2000" kern="1200" dirty="0"/>
            <a:t>Ciphertext: A</a:t>
          </a:r>
          <a:r>
            <a:rPr lang="en-US" sz="2000" b="1" u="sng" kern="1200" dirty="0"/>
            <a:t>C</a:t>
          </a:r>
          <a:r>
            <a:rPr lang="en-US" sz="2000" kern="1200" dirty="0"/>
            <a:t>HMIJ</a:t>
          </a:r>
          <a:r>
            <a:rPr lang="en-US" sz="2000" b="1" u="sng" kern="1200" dirty="0"/>
            <a:t>C</a:t>
          </a:r>
        </a:p>
      </dsp:txBody>
      <dsp:txXfrm rot="5400000">
        <a:off x="4120" y="850582"/>
        <a:ext cx="3962102" cy="2551747"/>
      </dsp:txXfrm>
    </dsp:sp>
    <dsp:sp modelId="{6725E310-1102-4411-8C76-6D71B7BB448F}">
      <dsp:nvSpPr>
        <dsp:cNvPr id="0" name=""/>
        <dsp:cNvSpPr/>
      </dsp:nvSpPr>
      <dsp:spPr>
        <a:xfrm rot="16200000">
          <a:off x="4117973" y="145405"/>
          <a:ext cx="4252913" cy="3962102"/>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0" tIns="0" rIns="166625" bIns="0" numCol="1" spcCol="1270" anchor="t" anchorCtr="0">
          <a:noAutofit/>
        </a:bodyPr>
        <a:lstStyle/>
        <a:p>
          <a:pPr marL="0" lvl="0" indent="0" algn="l" defTabSz="1155700">
            <a:lnSpc>
              <a:spcPct val="90000"/>
            </a:lnSpc>
            <a:spcBef>
              <a:spcPct val="0"/>
            </a:spcBef>
            <a:spcAft>
              <a:spcPct val="35000"/>
            </a:spcAft>
            <a:buNone/>
          </a:pPr>
          <a:r>
            <a:rPr lang="en-US" sz="2600" kern="1200" dirty="0"/>
            <a:t>Polyalphabetic</a:t>
          </a:r>
        </a:p>
        <a:p>
          <a:pPr marL="228600" lvl="1" indent="-228600" algn="l" defTabSz="889000">
            <a:lnSpc>
              <a:spcPct val="90000"/>
            </a:lnSpc>
            <a:spcBef>
              <a:spcPct val="0"/>
            </a:spcBef>
            <a:spcAft>
              <a:spcPct val="15000"/>
            </a:spcAft>
            <a:buChar char="•"/>
          </a:pPr>
          <a:r>
            <a:rPr lang="en-US" sz="2000" kern="1200" dirty="0"/>
            <a:t>Every occurrence of a particular symbol/character is replaced with different symbol/character.</a:t>
          </a:r>
        </a:p>
        <a:p>
          <a:pPr marL="228600" lvl="1" indent="-228600" algn="l" defTabSz="889000">
            <a:lnSpc>
              <a:spcPct val="90000"/>
            </a:lnSpc>
            <a:spcBef>
              <a:spcPct val="0"/>
            </a:spcBef>
            <a:spcAft>
              <a:spcPct val="15000"/>
            </a:spcAft>
            <a:buChar char="•"/>
          </a:pPr>
          <a:r>
            <a:rPr lang="en-US" sz="2000" kern="1200" dirty="0"/>
            <a:t>Relationship: One to Many</a:t>
          </a:r>
        </a:p>
        <a:p>
          <a:pPr marL="228600" lvl="1" indent="-228600" algn="l" defTabSz="889000">
            <a:lnSpc>
              <a:spcPct val="90000"/>
            </a:lnSpc>
            <a:spcBef>
              <a:spcPct val="0"/>
            </a:spcBef>
            <a:spcAft>
              <a:spcPct val="15000"/>
            </a:spcAft>
            <a:buChar char="•"/>
          </a:pPr>
          <a:r>
            <a:rPr lang="en-US" sz="2000" kern="1200" dirty="0"/>
            <a:t>Plaintext: W</a:t>
          </a:r>
          <a:r>
            <a:rPr lang="en-US" sz="2000" b="1" u="sng" kern="1200" dirty="0"/>
            <a:t>E</a:t>
          </a:r>
          <a:r>
            <a:rPr lang="en-US" sz="2000" kern="1200" dirty="0"/>
            <a:t>LCOM</a:t>
          </a:r>
          <a:r>
            <a:rPr lang="en-US" sz="2000" b="1" u="sng" kern="1200" dirty="0"/>
            <a:t>E</a:t>
          </a:r>
        </a:p>
        <a:p>
          <a:pPr marL="228600" lvl="1" indent="-228600" algn="l" defTabSz="889000">
            <a:lnSpc>
              <a:spcPct val="90000"/>
            </a:lnSpc>
            <a:spcBef>
              <a:spcPct val="0"/>
            </a:spcBef>
            <a:spcAft>
              <a:spcPct val="15000"/>
            </a:spcAft>
            <a:buChar char="•"/>
          </a:pPr>
          <a:r>
            <a:rPr lang="en-US" sz="2000" kern="1200" dirty="0"/>
            <a:t>Ciphertext: A</a:t>
          </a:r>
          <a:r>
            <a:rPr lang="en-US" sz="2000" b="1" u="sng" kern="1200" dirty="0"/>
            <a:t>C</a:t>
          </a:r>
          <a:r>
            <a:rPr lang="en-US" sz="2000" kern="1200" dirty="0"/>
            <a:t>HMIJ</a:t>
          </a:r>
          <a:r>
            <a:rPr lang="en-US" sz="2000" b="1" u="sng" kern="1200" dirty="0"/>
            <a:t>Z</a:t>
          </a:r>
        </a:p>
      </dsp:txBody>
      <dsp:txXfrm rot="5400000">
        <a:off x="4263379" y="850582"/>
        <a:ext cx="3962102" cy="25517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41D16-58E6-4ED3-9739-7048D979AF0B}">
      <dsp:nvSpPr>
        <dsp:cNvPr id="0" name=""/>
        <dsp:cNvSpPr/>
      </dsp:nvSpPr>
      <dsp:spPr>
        <a:xfrm>
          <a:off x="0" y="0"/>
          <a:ext cx="100695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AFDDA3-46F3-44B8-AD62-9CF60207E867}">
      <dsp:nvSpPr>
        <dsp:cNvPr id="0" name=""/>
        <dsp:cNvSpPr/>
      </dsp:nvSpPr>
      <dsp:spPr>
        <a:xfrm>
          <a:off x="0" y="0"/>
          <a:ext cx="10069512" cy="62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 key should consist of truly random numbers</a:t>
          </a:r>
        </a:p>
      </dsp:txBody>
      <dsp:txXfrm>
        <a:off x="0" y="0"/>
        <a:ext cx="10069512" cy="625078"/>
      </dsp:txXfrm>
    </dsp:sp>
    <dsp:sp modelId="{63FB1205-4D92-4674-BD7B-07F1AB4D3639}">
      <dsp:nvSpPr>
        <dsp:cNvPr id="0" name=""/>
        <dsp:cNvSpPr/>
      </dsp:nvSpPr>
      <dsp:spPr>
        <a:xfrm>
          <a:off x="0" y="625078"/>
          <a:ext cx="100695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5F0D7A-52E6-4D33-BAEC-AC0E6DD7AE74}">
      <dsp:nvSpPr>
        <dsp:cNvPr id="0" name=""/>
        <dsp:cNvSpPr/>
      </dsp:nvSpPr>
      <dsp:spPr>
        <a:xfrm>
          <a:off x="0" y="625078"/>
          <a:ext cx="10069512" cy="62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Only two copies of the keys should exist</a:t>
          </a:r>
        </a:p>
      </dsp:txBody>
      <dsp:txXfrm>
        <a:off x="0" y="625078"/>
        <a:ext cx="10069512" cy="625078"/>
      </dsp:txXfrm>
    </dsp:sp>
    <dsp:sp modelId="{2069444D-A971-4C9C-95FC-5A566ACB8817}">
      <dsp:nvSpPr>
        <dsp:cNvPr id="0" name=""/>
        <dsp:cNvSpPr/>
      </dsp:nvSpPr>
      <dsp:spPr>
        <a:xfrm>
          <a:off x="0" y="1250156"/>
          <a:ext cx="100695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110CE0-A805-4BB6-AEB8-0CCBF32AA92D}">
      <dsp:nvSpPr>
        <dsp:cNvPr id="0" name=""/>
        <dsp:cNvSpPr/>
      </dsp:nvSpPr>
      <dsp:spPr>
        <a:xfrm>
          <a:off x="0" y="1250156"/>
          <a:ext cx="10069512" cy="62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Each key should be used only once</a:t>
          </a:r>
        </a:p>
      </dsp:txBody>
      <dsp:txXfrm>
        <a:off x="0" y="1250156"/>
        <a:ext cx="10069512" cy="625078"/>
      </dsp:txXfrm>
    </dsp:sp>
    <dsp:sp modelId="{8D8B32D8-01BA-4FDF-96ED-59CC41B731D8}">
      <dsp:nvSpPr>
        <dsp:cNvPr id="0" name=""/>
        <dsp:cNvSpPr/>
      </dsp:nvSpPr>
      <dsp:spPr>
        <a:xfrm>
          <a:off x="0" y="1875234"/>
          <a:ext cx="100695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D6CEBD-6DCD-4723-874E-F428DFCC4581}">
      <dsp:nvSpPr>
        <dsp:cNvPr id="0" name=""/>
        <dsp:cNvSpPr/>
      </dsp:nvSpPr>
      <dsp:spPr>
        <a:xfrm>
          <a:off x="0" y="1875234"/>
          <a:ext cx="10069512" cy="62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Both the sender and receiver should destroy their key after use</a:t>
          </a:r>
        </a:p>
      </dsp:txBody>
      <dsp:txXfrm>
        <a:off x="0" y="1875234"/>
        <a:ext cx="10069512" cy="6250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C8DCA-CB43-43EB-BFB2-693174E97CC3}">
      <dsp:nvSpPr>
        <dsp:cNvPr id="0" name=""/>
        <dsp:cNvSpPr/>
      </dsp:nvSpPr>
      <dsp:spPr>
        <a:xfrm>
          <a:off x="5133" y="189241"/>
          <a:ext cx="2625539" cy="634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Certification Authority (CA)</a:t>
          </a:r>
        </a:p>
      </dsp:txBody>
      <dsp:txXfrm>
        <a:off x="5133" y="189241"/>
        <a:ext cx="2625539" cy="634837"/>
      </dsp:txXfrm>
    </dsp:sp>
    <dsp:sp modelId="{39F2C23F-7CFD-450C-B92A-F9506DB71409}">
      <dsp:nvSpPr>
        <dsp:cNvPr id="0" name=""/>
        <dsp:cNvSpPr/>
      </dsp:nvSpPr>
      <dsp:spPr>
        <a:xfrm>
          <a:off x="2630672" y="30532"/>
          <a:ext cx="525107" cy="952256"/>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0B9520-9AC5-4A7B-895E-5DACAD3A7A52}">
      <dsp:nvSpPr>
        <dsp:cNvPr id="0" name=""/>
        <dsp:cNvSpPr/>
      </dsp:nvSpPr>
      <dsp:spPr>
        <a:xfrm>
          <a:off x="3365823" y="30532"/>
          <a:ext cx="7141467" cy="95225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Acts as the root of trust in a public key infrastructure and provides services that authenticate the identity of individuals, computers, and other entities in a network.</a:t>
          </a:r>
        </a:p>
      </dsp:txBody>
      <dsp:txXfrm>
        <a:off x="3365823" y="30532"/>
        <a:ext cx="7141467" cy="952256"/>
      </dsp:txXfrm>
    </dsp:sp>
    <dsp:sp modelId="{6C9EB3B4-0301-445C-AA73-B6F7106411FD}">
      <dsp:nvSpPr>
        <dsp:cNvPr id="0" name=""/>
        <dsp:cNvSpPr/>
      </dsp:nvSpPr>
      <dsp:spPr>
        <a:xfrm>
          <a:off x="5133" y="1080946"/>
          <a:ext cx="2625539" cy="634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Registration Authority (RA)</a:t>
          </a:r>
        </a:p>
      </dsp:txBody>
      <dsp:txXfrm>
        <a:off x="5133" y="1080946"/>
        <a:ext cx="2625539" cy="634837"/>
      </dsp:txXfrm>
    </dsp:sp>
    <dsp:sp modelId="{0989D12F-B8BA-42DE-BDE5-F4BF39580AB5}">
      <dsp:nvSpPr>
        <dsp:cNvPr id="0" name=""/>
        <dsp:cNvSpPr/>
      </dsp:nvSpPr>
      <dsp:spPr>
        <a:xfrm>
          <a:off x="2630672" y="1051188"/>
          <a:ext cx="525107" cy="694353"/>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5C1264-AD89-4B13-89E6-14D34D5A4A51}">
      <dsp:nvSpPr>
        <dsp:cNvPr id="0" name=""/>
        <dsp:cNvSpPr/>
      </dsp:nvSpPr>
      <dsp:spPr>
        <a:xfrm>
          <a:off x="3365823" y="1051188"/>
          <a:ext cx="7141467" cy="69435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Is certified by a root CA to issue certificates for specific uses permitted by the root.</a:t>
          </a:r>
        </a:p>
      </dsp:txBody>
      <dsp:txXfrm>
        <a:off x="3365823" y="1051188"/>
        <a:ext cx="7141467" cy="694353"/>
      </dsp:txXfrm>
    </dsp:sp>
    <dsp:sp modelId="{83089008-91D6-4FA9-B656-9DE6326362DA}">
      <dsp:nvSpPr>
        <dsp:cNvPr id="0" name=""/>
        <dsp:cNvSpPr/>
      </dsp:nvSpPr>
      <dsp:spPr>
        <a:xfrm>
          <a:off x="5133" y="1966773"/>
          <a:ext cx="2625539"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Certificate Database</a:t>
          </a:r>
        </a:p>
      </dsp:txBody>
      <dsp:txXfrm>
        <a:off x="5133" y="1966773"/>
        <a:ext cx="2625539" cy="376200"/>
      </dsp:txXfrm>
    </dsp:sp>
    <dsp:sp modelId="{D0F1A327-DBD3-4389-A82B-0D2BF050F3E0}">
      <dsp:nvSpPr>
        <dsp:cNvPr id="0" name=""/>
        <dsp:cNvSpPr/>
      </dsp:nvSpPr>
      <dsp:spPr>
        <a:xfrm>
          <a:off x="2630672" y="1813941"/>
          <a:ext cx="525107" cy="681862"/>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D83E5A-3830-4764-805C-E61DDAC12D66}">
      <dsp:nvSpPr>
        <dsp:cNvPr id="0" name=""/>
        <dsp:cNvSpPr/>
      </dsp:nvSpPr>
      <dsp:spPr>
        <a:xfrm>
          <a:off x="3365823" y="1813941"/>
          <a:ext cx="7141467" cy="68186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Saves certificate requests and issued and revoked certificates and certificate requests on the CA or RA.</a:t>
          </a:r>
        </a:p>
      </dsp:txBody>
      <dsp:txXfrm>
        <a:off x="3365823" y="1813941"/>
        <a:ext cx="7141467" cy="681862"/>
      </dsp:txXfrm>
    </dsp:sp>
    <dsp:sp modelId="{4D09B236-8EC4-42C9-92BC-663F51F49633}">
      <dsp:nvSpPr>
        <dsp:cNvPr id="0" name=""/>
        <dsp:cNvSpPr/>
      </dsp:nvSpPr>
      <dsp:spPr>
        <a:xfrm>
          <a:off x="5133" y="2717035"/>
          <a:ext cx="2625539"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Certificate Store</a:t>
          </a:r>
        </a:p>
      </dsp:txBody>
      <dsp:txXfrm>
        <a:off x="5133" y="2717035"/>
        <a:ext cx="2625539" cy="376200"/>
      </dsp:txXfrm>
    </dsp:sp>
    <dsp:sp modelId="{6E81ED9E-6F49-4338-B9D6-7B4DF1C6EA89}">
      <dsp:nvSpPr>
        <dsp:cNvPr id="0" name=""/>
        <dsp:cNvSpPr/>
      </dsp:nvSpPr>
      <dsp:spPr>
        <a:xfrm>
          <a:off x="2630672" y="2564204"/>
          <a:ext cx="525107" cy="681862"/>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F3D959-0558-448D-B4F3-FAA5AE76FB2E}">
      <dsp:nvSpPr>
        <dsp:cNvPr id="0" name=""/>
        <dsp:cNvSpPr/>
      </dsp:nvSpPr>
      <dsp:spPr>
        <a:xfrm>
          <a:off x="3365823" y="2564204"/>
          <a:ext cx="7141467" cy="68186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Saves issued certificates and pending or rejected certificate requests on the local computer.</a:t>
          </a:r>
        </a:p>
      </dsp:txBody>
      <dsp:txXfrm>
        <a:off x="3365823" y="2564204"/>
        <a:ext cx="7141467" cy="681862"/>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D29878-471D-4098-8BD9-27AAA938EFA8}" type="datetimeFigureOut">
              <a:rPr lang="en-IN" smtClean="0"/>
              <a:t>29-09-2020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386BF-E0CD-4E9D-9E8D-308C3360946D}" type="slidenum">
              <a:rPr lang="en-IN" smtClean="0"/>
              <a:t>‹#›</a:t>
            </a:fld>
            <a:endParaRPr lang="en-IN"/>
          </a:p>
        </p:txBody>
      </p:sp>
    </p:spTree>
    <p:extLst>
      <p:ext uri="{BB962C8B-B14F-4D97-AF65-F5344CB8AC3E}">
        <p14:creationId xmlns:p14="http://schemas.microsoft.com/office/powerpoint/2010/main" val="206258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4</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a:latin typeface="Arial" pitchFamily="34" charset="0"/>
            </a:endParaRPr>
          </a:p>
        </p:txBody>
      </p:sp>
    </p:spTree>
    <p:extLst>
      <p:ext uri="{BB962C8B-B14F-4D97-AF65-F5344CB8AC3E}">
        <p14:creationId xmlns:p14="http://schemas.microsoft.com/office/powerpoint/2010/main" val="726504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BFBF5DAC-BC4B-46A4-AD31-C9772ECBFEE5}"/>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6387" name="Notes Placeholder 2">
            <a:extLst>
              <a:ext uri="{FF2B5EF4-FFF2-40B4-BE49-F238E27FC236}">
                <a16:creationId xmlns:a16="http://schemas.microsoft.com/office/drawing/2014/main" id="{0A7B3781-847A-4A93-8F37-D1084B9AF4E6}"/>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a:extLst>
              <a:ext uri="{FF2B5EF4-FFF2-40B4-BE49-F238E27FC236}">
                <a16:creationId xmlns:a16="http://schemas.microsoft.com/office/drawing/2014/main" id="{50C13D02-1913-4317-8F68-3ACCAA4DD33D}"/>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95C4B1F-C1AE-4E5F-A524-59017D33E684}" type="slidenum">
              <a:rPr lang="en-US" altLang="en-US"/>
              <a:pPr/>
              <a:t>14</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C220FAD7-C8FF-4184-AD0E-93EFD3E32C6F}"/>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8435" name="Notes Placeholder 2">
            <a:extLst>
              <a:ext uri="{FF2B5EF4-FFF2-40B4-BE49-F238E27FC236}">
                <a16:creationId xmlns:a16="http://schemas.microsoft.com/office/drawing/2014/main" id="{2C20EE0E-65F0-48CD-864A-C94A19DF2D1A}"/>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436" name="Slide Number Placeholder 3">
            <a:extLst>
              <a:ext uri="{FF2B5EF4-FFF2-40B4-BE49-F238E27FC236}">
                <a16:creationId xmlns:a16="http://schemas.microsoft.com/office/drawing/2014/main" id="{B7FAE81C-78BB-42E3-B3A1-074DA1C994DE}"/>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155F381-BFF9-4B91-811C-855C36583EB2}" type="slidenum">
              <a:rPr lang="en-US" altLang="en-US"/>
              <a:pPr/>
              <a:t>15</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F72CDCFC-E15B-48D8-BD77-6B42C9EEB162}"/>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483" name="Notes Placeholder 2">
            <a:extLst>
              <a:ext uri="{FF2B5EF4-FFF2-40B4-BE49-F238E27FC236}">
                <a16:creationId xmlns:a16="http://schemas.microsoft.com/office/drawing/2014/main" id="{114DD4D1-DC5F-4933-B83C-518F3B864920}"/>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0CC414E3-B91D-444D-AA58-3E4A730F21BB}"/>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A38CCF4-68AD-4723-9BE4-D3C9C9030F7A}" type="slidenum">
              <a:rPr lang="en-US" altLang="en-US"/>
              <a:pPr/>
              <a:t>16</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1AD4BB27-AD95-49F2-BD60-62F43BE6BF14}"/>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2531" name="Notes Placeholder 2">
            <a:extLst>
              <a:ext uri="{FF2B5EF4-FFF2-40B4-BE49-F238E27FC236}">
                <a16:creationId xmlns:a16="http://schemas.microsoft.com/office/drawing/2014/main" id="{9419AD01-7F0D-4A1B-BEDF-0086A0895C57}"/>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2532" name="Slide Number Placeholder 3">
            <a:extLst>
              <a:ext uri="{FF2B5EF4-FFF2-40B4-BE49-F238E27FC236}">
                <a16:creationId xmlns:a16="http://schemas.microsoft.com/office/drawing/2014/main" id="{E16A7269-DB11-4CF0-B966-143F15DCB1B6}"/>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5A53899-9D47-47CD-9884-EF79D8CBE862}" type="slidenum">
              <a:rPr lang="en-US" altLang="en-US"/>
              <a:pPr/>
              <a:t>17</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093C242E-1202-40C8-8482-9BB56341923F}"/>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4579" name="Notes Placeholder 2">
            <a:extLst>
              <a:ext uri="{FF2B5EF4-FFF2-40B4-BE49-F238E27FC236}">
                <a16:creationId xmlns:a16="http://schemas.microsoft.com/office/drawing/2014/main" id="{B585B2EA-81D6-4F8A-9948-12DA765D058D}"/>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4580" name="Slide Number Placeholder 3">
            <a:extLst>
              <a:ext uri="{FF2B5EF4-FFF2-40B4-BE49-F238E27FC236}">
                <a16:creationId xmlns:a16="http://schemas.microsoft.com/office/drawing/2014/main" id="{907B8E62-DAE3-4243-9B6A-5E8D7726D953}"/>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C54D881-C320-4964-B24F-7183D53BAC2D}" type="slidenum">
              <a:rPr lang="en-US" altLang="en-US"/>
              <a:pPr/>
              <a:t>18</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B6D084BB-D337-49AB-A708-F98BA485E27A}"/>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6627" name="Notes Placeholder 2">
            <a:extLst>
              <a:ext uri="{FF2B5EF4-FFF2-40B4-BE49-F238E27FC236}">
                <a16:creationId xmlns:a16="http://schemas.microsoft.com/office/drawing/2014/main" id="{C2A609CC-E2BC-41A1-B539-47D92B52BEC4}"/>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6628" name="Slide Number Placeholder 3">
            <a:extLst>
              <a:ext uri="{FF2B5EF4-FFF2-40B4-BE49-F238E27FC236}">
                <a16:creationId xmlns:a16="http://schemas.microsoft.com/office/drawing/2014/main" id="{CC3349E9-D78D-4401-8BDA-E86720325E27}"/>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B021B11-135A-496F-9486-FFD2CE5D003B}" type="slidenum">
              <a:rPr lang="en-US" altLang="en-US"/>
              <a:pPr/>
              <a:t>19</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5F4D6056-D75B-45C0-8819-0DE8F3776536}"/>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8675" name="Notes Placeholder 2">
            <a:extLst>
              <a:ext uri="{FF2B5EF4-FFF2-40B4-BE49-F238E27FC236}">
                <a16:creationId xmlns:a16="http://schemas.microsoft.com/office/drawing/2014/main" id="{2E3F1A8F-8554-412B-9542-E00F3A8B2259}"/>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8676" name="Slide Number Placeholder 3">
            <a:extLst>
              <a:ext uri="{FF2B5EF4-FFF2-40B4-BE49-F238E27FC236}">
                <a16:creationId xmlns:a16="http://schemas.microsoft.com/office/drawing/2014/main" id="{E06CF49E-C95E-4266-AE71-6DED16B9969B}"/>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E06376F-E0FF-4101-909F-0C040F9D9328}" type="slidenum">
              <a:rPr lang="en-US" altLang="en-US"/>
              <a:pPr/>
              <a:t>21</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CB4A33AA-F3A3-4C67-821D-429563528834}"/>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23" name="Notes Placeholder 2">
            <a:extLst>
              <a:ext uri="{FF2B5EF4-FFF2-40B4-BE49-F238E27FC236}">
                <a16:creationId xmlns:a16="http://schemas.microsoft.com/office/drawing/2014/main" id="{ADD3CF7E-9831-4BD9-B0DC-C828AE106C71}"/>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0724" name="Slide Number Placeholder 3">
            <a:extLst>
              <a:ext uri="{FF2B5EF4-FFF2-40B4-BE49-F238E27FC236}">
                <a16:creationId xmlns:a16="http://schemas.microsoft.com/office/drawing/2014/main" id="{EEE03C1B-7732-4764-B7BF-776DD2822170}"/>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F1C731D-71E7-4B3E-A5B5-940AB6D4FB04}" type="slidenum">
              <a:rPr lang="en-US" altLang="en-US"/>
              <a:pPr/>
              <a:t>22</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ED2C7B04-6712-4CB6-8B6F-04AA2E8C9789}"/>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2771" name="Notes Placeholder 2">
            <a:extLst>
              <a:ext uri="{FF2B5EF4-FFF2-40B4-BE49-F238E27FC236}">
                <a16:creationId xmlns:a16="http://schemas.microsoft.com/office/drawing/2014/main" id="{8C3D0834-6EF7-4838-8354-25BA6F25045E}"/>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2772" name="Slide Number Placeholder 3">
            <a:extLst>
              <a:ext uri="{FF2B5EF4-FFF2-40B4-BE49-F238E27FC236}">
                <a16:creationId xmlns:a16="http://schemas.microsoft.com/office/drawing/2014/main" id="{36F9F249-6C0B-4983-BB65-28DFCA20FA4D}"/>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91A9217-20AE-47CD-8A02-48711B955B34}" type="slidenum">
              <a:rPr lang="en-US" altLang="en-US"/>
              <a:pPr/>
              <a:t>23</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7D16D878-056F-4C92-89D9-328F64F9D3A3}"/>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8915" name="Notes Placeholder 2">
            <a:extLst>
              <a:ext uri="{FF2B5EF4-FFF2-40B4-BE49-F238E27FC236}">
                <a16:creationId xmlns:a16="http://schemas.microsoft.com/office/drawing/2014/main" id="{7843E63C-BCCF-40A4-A5F2-49D1157620ED}"/>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a:extLst>
              <a:ext uri="{FF2B5EF4-FFF2-40B4-BE49-F238E27FC236}">
                <a16:creationId xmlns:a16="http://schemas.microsoft.com/office/drawing/2014/main" id="{07B22283-00D1-49F4-AD3A-B3BF21DAFF37}"/>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E353A07-E6E0-4347-96EB-634405A842AB}" type="slidenum">
              <a:rPr lang="en-US" altLang="en-US"/>
              <a:pPr/>
              <a:t>24</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5</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a:latin typeface="Arial" pitchFamily="34" charset="0"/>
            </a:endParaRPr>
          </a:p>
        </p:txBody>
      </p:sp>
    </p:spTree>
    <p:extLst>
      <p:ext uri="{BB962C8B-B14F-4D97-AF65-F5344CB8AC3E}">
        <p14:creationId xmlns:p14="http://schemas.microsoft.com/office/powerpoint/2010/main" val="2139598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4DBDC983-BEB2-4DF9-BE2C-5D5D145AE7A6}"/>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63" name="Notes Placeholder 2">
            <a:extLst>
              <a:ext uri="{FF2B5EF4-FFF2-40B4-BE49-F238E27FC236}">
                <a16:creationId xmlns:a16="http://schemas.microsoft.com/office/drawing/2014/main" id="{E746C7C1-353B-4F8D-A85B-1E493A941927}"/>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964" name="Slide Number Placeholder 3">
            <a:extLst>
              <a:ext uri="{FF2B5EF4-FFF2-40B4-BE49-F238E27FC236}">
                <a16:creationId xmlns:a16="http://schemas.microsoft.com/office/drawing/2014/main" id="{23FC3A1B-1F21-46A9-BE09-84AB87FCA6D1}"/>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F6E7814-C38F-4006-AFE6-279C8A6442FC}" type="slidenum">
              <a:rPr lang="en-US" altLang="en-US"/>
              <a:pPr/>
              <a:t>25</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DA839B38-E69E-4092-8DAD-38D75FB8451F}"/>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3011" name="Notes Placeholder 2">
            <a:extLst>
              <a:ext uri="{FF2B5EF4-FFF2-40B4-BE49-F238E27FC236}">
                <a16:creationId xmlns:a16="http://schemas.microsoft.com/office/drawing/2014/main" id="{AC5D2509-3920-4444-A43A-CAC4C3F8119C}"/>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012" name="Slide Number Placeholder 3">
            <a:extLst>
              <a:ext uri="{FF2B5EF4-FFF2-40B4-BE49-F238E27FC236}">
                <a16:creationId xmlns:a16="http://schemas.microsoft.com/office/drawing/2014/main" id="{55912FD5-A164-4BAA-A58F-F3A7A17493DF}"/>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31B4249-A639-4C08-8FBD-4D9E50A4CCAC}" type="slidenum">
              <a:rPr lang="en-US" altLang="en-US"/>
              <a:pPr/>
              <a:t>26</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93E967FA-8660-4843-8C4C-1116A449D9F8}"/>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5059" name="Notes Placeholder 2">
            <a:extLst>
              <a:ext uri="{FF2B5EF4-FFF2-40B4-BE49-F238E27FC236}">
                <a16:creationId xmlns:a16="http://schemas.microsoft.com/office/drawing/2014/main" id="{43056C12-D774-4D8A-8949-888B72F2A9D2}"/>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5060" name="Slide Number Placeholder 3">
            <a:extLst>
              <a:ext uri="{FF2B5EF4-FFF2-40B4-BE49-F238E27FC236}">
                <a16:creationId xmlns:a16="http://schemas.microsoft.com/office/drawing/2014/main" id="{240EA64D-80CF-4BBF-A338-C22B8D7211A6}"/>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CE376E1-7EC9-4504-AF7C-288509FA1E82}" type="slidenum">
              <a:rPr lang="en-US" altLang="en-US"/>
              <a:pPr/>
              <a:t>27</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A7C97CD5-1D34-4572-B2D2-B152EBCFD9E4}"/>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7107" name="Notes Placeholder 2">
            <a:extLst>
              <a:ext uri="{FF2B5EF4-FFF2-40B4-BE49-F238E27FC236}">
                <a16:creationId xmlns:a16="http://schemas.microsoft.com/office/drawing/2014/main" id="{307C5BC3-4B6A-4654-AFB5-09B837D801DF}"/>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7108" name="Slide Number Placeholder 3">
            <a:extLst>
              <a:ext uri="{FF2B5EF4-FFF2-40B4-BE49-F238E27FC236}">
                <a16:creationId xmlns:a16="http://schemas.microsoft.com/office/drawing/2014/main" id="{1E062026-DA1B-4FF1-AA85-261D3521FE33}"/>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AD853A7-B340-4435-AE9F-7EA30EED221D}" type="slidenum">
              <a:rPr lang="en-US" altLang="en-US"/>
              <a:pPr/>
              <a:t>28</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7BEE604B-892A-4471-AD1F-5BF605A404FA}"/>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9155" name="Notes Placeholder 2">
            <a:extLst>
              <a:ext uri="{FF2B5EF4-FFF2-40B4-BE49-F238E27FC236}">
                <a16:creationId xmlns:a16="http://schemas.microsoft.com/office/drawing/2014/main" id="{CEB3E9F4-18A5-4C7F-B167-3D80C6DDE7C0}"/>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9156" name="Slide Number Placeholder 3">
            <a:extLst>
              <a:ext uri="{FF2B5EF4-FFF2-40B4-BE49-F238E27FC236}">
                <a16:creationId xmlns:a16="http://schemas.microsoft.com/office/drawing/2014/main" id="{69978AEF-4A6F-4258-8977-41D586FDFAFF}"/>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E0963DC-BA75-4DF1-BCF5-90FC7718B902}" type="slidenum">
              <a:rPr lang="en-US" altLang="en-US"/>
              <a:pPr/>
              <a:t>29</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C129D106-F220-4E1D-8DED-9F58774F4F5D}"/>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03" name="Notes Placeholder 2">
            <a:extLst>
              <a:ext uri="{FF2B5EF4-FFF2-40B4-BE49-F238E27FC236}">
                <a16:creationId xmlns:a16="http://schemas.microsoft.com/office/drawing/2014/main" id="{6E54BF3C-F0C1-4D64-8A68-DC4A074A77BE}"/>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1204" name="Slide Number Placeholder 3">
            <a:extLst>
              <a:ext uri="{FF2B5EF4-FFF2-40B4-BE49-F238E27FC236}">
                <a16:creationId xmlns:a16="http://schemas.microsoft.com/office/drawing/2014/main" id="{17E549E2-0BFB-4F11-B967-2B70860EEC2B}"/>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4CA3039-A628-45AC-A8A8-CB354562FE79}" type="slidenum">
              <a:rPr lang="en-US" altLang="en-US"/>
              <a:pPr/>
              <a:t>30</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884E311B-881B-4A4C-A290-4E221E639CD4}"/>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3251" name="Notes Placeholder 2">
            <a:extLst>
              <a:ext uri="{FF2B5EF4-FFF2-40B4-BE49-F238E27FC236}">
                <a16:creationId xmlns:a16="http://schemas.microsoft.com/office/drawing/2014/main" id="{97FAFF5B-E32C-43DE-BBDD-0320E78A19F5}"/>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3252" name="Slide Number Placeholder 3">
            <a:extLst>
              <a:ext uri="{FF2B5EF4-FFF2-40B4-BE49-F238E27FC236}">
                <a16:creationId xmlns:a16="http://schemas.microsoft.com/office/drawing/2014/main" id="{BF4B3B02-EB9D-460B-81A7-D4A046878174}"/>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26932C9-4F20-4D1D-9915-65E5215252EF}" type="slidenum">
              <a:rPr lang="en-US" altLang="en-US"/>
              <a:pPr/>
              <a:t>31</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EE2858A1-732D-4284-A948-48AD0D69142D}"/>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5299" name="Notes Placeholder 2">
            <a:extLst>
              <a:ext uri="{FF2B5EF4-FFF2-40B4-BE49-F238E27FC236}">
                <a16:creationId xmlns:a16="http://schemas.microsoft.com/office/drawing/2014/main" id="{2B5188E1-5256-448B-BC88-A1EC2BECAF00}"/>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5300" name="Slide Number Placeholder 3">
            <a:extLst>
              <a:ext uri="{FF2B5EF4-FFF2-40B4-BE49-F238E27FC236}">
                <a16:creationId xmlns:a16="http://schemas.microsoft.com/office/drawing/2014/main" id="{6E1AE66F-1C5F-4B30-89FF-9EDEA54C9B85}"/>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5D24A05-ED00-49F8-91D3-0C0D36396976}" type="slidenum">
              <a:rPr lang="en-US" altLang="en-US"/>
              <a:pPr/>
              <a:t>32</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E0594C71-D8C2-4662-9684-33ACD0B835B6}"/>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7347" name="Notes Placeholder 2">
            <a:extLst>
              <a:ext uri="{FF2B5EF4-FFF2-40B4-BE49-F238E27FC236}">
                <a16:creationId xmlns:a16="http://schemas.microsoft.com/office/drawing/2014/main" id="{B2D33EF8-ACED-45D5-8D23-0AEDC4D8064D}"/>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7348" name="Slide Number Placeholder 3">
            <a:extLst>
              <a:ext uri="{FF2B5EF4-FFF2-40B4-BE49-F238E27FC236}">
                <a16:creationId xmlns:a16="http://schemas.microsoft.com/office/drawing/2014/main" id="{E65522B3-67DC-49B9-A773-E6C8BD135511}"/>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320427B-5DA6-41E9-AE90-9FA1E3D4E782}" type="slidenum">
              <a:rPr lang="en-US" altLang="en-US"/>
              <a:pPr/>
              <a:t>33</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31DF725C-55FA-4244-AD29-0702F5F3830C}"/>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9395" name="Notes Placeholder 2">
            <a:extLst>
              <a:ext uri="{FF2B5EF4-FFF2-40B4-BE49-F238E27FC236}">
                <a16:creationId xmlns:a16="http://schemas.microsoft.com/office/drawing/2014/main" id="{B76F63B8-1D06-434B-909D-07AB83345C95}"/>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9396" name="Slide Number Placeholder 3">
            <a:extLst>
              <a:ext uri="{FF2B5EF4-FFF2-40B4-BE49-F238E27FC236}">
                <a16:creationId xmlns:a16="http://schemas.microsoft.com/office/drawing/2014/main" id="{1968F036-3845-4FA9-8B15-83B4EE91B6AF}"/>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536C9E9-B61E-4488-9165-F217607858AE}" type="slidenum">
              <a:rPr lang="en-US" altLang="en-US"/>
              <a:pPr/>
              <a:t>34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6</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a:latin typeface="Arial" pitchFamily="34" charset="0"/>
            </a:endParaRPr>
          </a:p>
        </p:txBody>
      </p:sp>
    </p:spTree>
    <p:extLst>
      <p:ext uri="{BB962C8B-B14F-4D97-AF65-F5344CB8AC3E}">
        <p14:creationId xmlns:p14="http://schemas.microsoft.com/office/powerpoint/2010/main" val="951514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7</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a:latin typeface="Arial" pitchFamily="34" charset="0"/>
            </a:endParaRPr>
          </a:p>
        </p:txBody>
      </p:sp>
    </p:spTree>
    <p:extLst>
      <p:ext uri="{BB962C8B-B14F-4D97-AF65-F5344CB8AC3E}">
        <p14:creationId xmlns:p14="http://schemas.microsoft.com/office/powerpoint/2010/main" val="1079548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8</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a:latin typeface="Arial" pitchFamily="34" charset="0"/>
            </a:endParaRPr>
          </a:p>
        </p:txBody>
      </p:sp>
    </p:spTree>
    <p:extLst>
      <p:ext uri="{BB962C8B-B14F-4D97-AF65-F5344CB8AC3E}">
        <p14:creationId xmlns:p14="http://schemas.microsoft.com/office/powerpoint/2010/main" val="596208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10</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a:latin typeface="Arial" pitchFamily="34" charset="0"/>
            </a:endParaRPr>
          </a:p>
        </p:txBody>
      </p:sp>
    </p:spTree>
    <p:extLst>
      <p:ext uri="{BB962C8B-B14F-4D97-AF65-F5344CB8AC3E}">
        <p14:creationId xmlns:p14="http://schemas.microsoft.com/office/powerpoint/2010/main" val="2857691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139C1AEC-1A93-4CDB-98C9-CB3397B642D5}"/>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243" name="Notes Placeholder 2">
            <a:extLst>
              <a:ext uri="{FF2B5EF4-FFF2-40B4-BE49-F238E27FC236}">
                <a16:creationId xmlns:a16="http://schemas.microsoft.com/office/drawing/2014/main" id="{ECBA6681-DC5B-4F01-870C-A601D13EE66D}"/>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244" name="Slide Number Placeholder 3">
            <a:extLst>
              <a:ext uri="{FF2B5EF4-FFF2-40B4-BE49-F238E27FC236}">
                <a16:creationId xmlns:a16="http://schemas.microsoft.com/office/drawing/2014/main" id="{424F2485-B5E0-4C5E-95DB-D4B2B465AD4E}"/>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79A7C98-0C7F-41D4-8828-BD14D548C2C2}" type="slidenum">
              <a:rPr lang="en-US" altLang="en-US"/>
              <a:pPr/>
              <a:t>11</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BF336596-BD18-47D5-A68F-1C1B5371479E}"/>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2291" name="Notes Placeholder 2">
            <a:extLst>
              <a:ext uri="{FF2B5EF4-FFF2-40B4-BE49-F238E27FC236}">
                <a16:creationId xmlns:a16="http://schemas.microsoft.com/office/drawing/2014/main" id="{0EA2DCCC-4BCD-4D4E-9E20-4DBB5244B24B}"/>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292" name="Slide Number Placeholder 3">
            <a:extLst>
              <a:ext uri="{FF2B5EF4-FFF2-40B4-BE49-F238E27FC236}">
                <a16:creationId xmlns:a16="http://schemas.microsoft.com/office/drawing/2014/main" id="{240EF15B-76C5-4A46-8CE5-E06DDC68986D}"/>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EC4E630-61C9-4E55-8BB3-786628508634}" type="slidenum">
              <a:rPr lang="en-US" altLang="en-US"/>
              <a:pPr/>
              <a:t>12</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53B9D19D-C266-42DB-93B6-5396DD19A7D5}"/>
              </a:ext>
            </a:extLst>
          </p:cNvPr>
          <p:cNvSpPr>
            <a:spLocks noGrp="1" noRot="1" noChangeAspect="1"/>
          </p:cNvSpPr>
          <p:nvPr>
            <p:ph type="sldImg"/>
          </p:nvPr>
        </p:nvSpPr>
        <p:spPr bwMode="auto">
          <a:xfrm>
            <a:off x="777875" y="1200150"/>
            <a:ext cx="5759450" cy="3240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4339" name="Notes Placeholder 2">
            <a:extLst>
              <a:ext uri="{FF2B5EF4-FFF2-40B4-BE49-F238E27FC236}">
                <a16:creationId xmlns:a16="http://schemas.microsoft.com/office/drawing/2014/main" id="{91739869-EC59-47E5-A6C7-295302ED513B}"/>
              </a:ext>
            </a:extLst>
          </p:cNvPr>
          <p:cNvSpPr>
            <a:spLocks noGrp="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40" name="Slide Number Placeholder 3">
            <a:extLst>
              <a:ext uri="{FF2B5EF4-FFF2-40B4-BE49-F238E27FC236}">
                <a16:creationId xmlns:a16="http://schemas.microsoft.com/office/drawing/2014/main" id="{0C3C0B55-60EE-46C0-9FD3-7857310EC3DE}"/>
              </a:ext>
            </a:extLst>
          </p:cNvPr>
          <p:cNvSpPr>
            <a:spLocks noGrp="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C5EA42C-16D7-4F34-BF2A-DB7B9E29B8B6}" type="slidenum">
              <a:rPr lang="en-US" altLang="en-US"/>
              <a:pPr/>
              <a:t>13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717A9-1E82-4DFC-8EA1-B8D99EAEDD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0D0A97-7C0E-4953-A030-01695F7AB3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04331D-7201-404C-86B4-CFBEB863E999}"/>
              </a:ext>
            </a:extLst>
          </p:cNvPr>
          <p:cNvSpPr>
            <a:spLocks noGrp="1"/>
          </p:cNvSpPr>
          <p:nvPr>
            <p:ph type="dt" sz="half" idx="10"/>
          </p:nvPr>
        </p:nvSpPr>
        <p:spPr/>
        <p:txBody>
          <a:bodyPr/>
          <a:lstStyle/>
          <a:p>
            <a:fld id="{738DD520-B2C1-4366-82A0-4E9FA9882C07}" type="datetimeFigureOut">
              <a:rPr lang="en-IN" smtClean="0"/>
              <a:t>29-09-2020</a:t>
            </a:fld>
            <a:endParaRPr lang="en-IN"/>
          </a:p>
        </p:txBody>
      </p:sp>
      <p:sp>
        <p:nvSpPr>
          <p:cNvPr id="5" name="Footer Placeholder 4">
            <a:extLst>
              <a:ext uri="{FF2B5EF4-FFF2-40B4-BE49-F238E27FC236}">
                <a16:creationId xmlns:a16="http://schemas.microsoft.com/office/drawing/2014/main" id="{BBB40D78-EC12-48D3-896B-74AFF5DF1E1E}"/>
              </a:ext>
            </a:extLst>
          </p:cNvPr>
          <p:cNvSpPr>
            <a:spLocks noGrp="1"/>
          </p:cNvSpPr>
          <p:nvPr>
            <p:ph type="ftr" sz="quarter" idx="11"/>
          </p:nvPr>
        </p:nvSpPr>
        <p:spPr/>
        <p:txBody>
          <a:bodyPr/>
          <a:lstStyle/>
          <a:p>
            <a:r>
              <a:rPr lang="en-IN" dirty="0"/>
              <a:t>IIT Madras &amp; FISST</a:t>
            </a:r>
          </a:p>
        </p:txBody>
      </p:sp>
      <p:sp>
        <p:nvSpPr>
          <p:cNvPr id="6" name="Slide Number Placeholder 5">
            <a:extLst>
              <a:ext uri="{FF2B5EF4-FFF2-40B4-BE49-F238E27FC236}">
                <a16:creationId xmlns:a16="http://schemas.microsoft.com/office/drawing/2014/main" id="{6804E3DF-3627-44B0-B45E-DFE0B76F9CA6}"/>
              </a:ext>
            </a:extLst>
          </p:cNvPr>
          <p:cNvSpPr>
            <a:spLocks noGrp="1"/>
          </p:cNvSpPr>
          <p:nvPr>
            <p:ph type="sldNum" sz="quarter" idx="12"/>
          </p:nvPr>
        </p:nvSpPr>
        <p:spPr/>
        <p:txBody>
          <a:bodyPr/>
          <a:lstStyle/>
          <a:p>
            <a:fld id="{CD83F7AA-2610-48EB-8F49-B9AA66A9C72F}" type="slidenum">
              <a:rPr lang="en-IN" smtClean="0"/>
              <a:t>‹#›</a:t>
            </a:fld>
            <a:endParaRPr lang="en-IN"/>
          </a:p>
        </p:txBody>
      </p:sp>
    </p:spTree>
    <p:extLst>
      <p:ext uri="{BB962C8B-B14F-4D97-AF65-F5344CB8AC3E}">
        <p14:creationId xmlns:p14="http://schemas.microsoft.com/office/powerpoint/2010/main" val="2538092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C591-C4E2-424B-B70D-8E00A8B456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ABB3B3-6B77-475A-9842-D96AA56F91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BBE19B-C086-4169-8229-4776F0D5CBB1}"/>
              </a:ext>
            </a:extLst>
          </p:cNvPr>
          <p:cNvSpPr>
            <a:spLocks noGrp="1"/>
          </p:cNvSpPr>
          <p:nvPr>
            <p:ph type="dt" sz="half" idx="10"/>
          </p:nvPr>
        </p:nvSpPr>
        <p:spPr/>
        <p:txBody>
          <a:bodyPr/>
          <a:lstStyle/>
          <a:p>
            <a:fld id="{738DD520-B2C1-4366-82A0-4E9FA9882C07}" type="datetimeFigureOut">
              <a:rPr lang="en-IN" smtClean="0"/>
              <a:t>29-09-2020</a:t>
            </a:fld>
            <a:endParaRPr lang="en-IN"/>
          </a:p>
        </p:txBody>
      </p:sp>
      <p:sp>
        <p:nvSpPr>
          <p:cNvPr id="5" name="Footer Placeholder 4">
            <a:extLst>
              <a:ext uri="{FF2B5EF4-FFF2-40B4-BE49-F238E27FC236}">
                <a16:creationId xmlns:a16="http://schemas.microsoft.com/office/drawing/2014/main" id="{2BC243F7-9D17-4D83-95CE-29F9297810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EC2746-1361-42C8-B72D-2C9E1AB95CEF}"/>
              </a:ext>
            </a:extLst>
          </p:cNvPr>
          <p:cNvSpPr>
            <a:spLocks noGrp="1"/>
          </p:cNvSpPr>
          <p:nvPr>
            <p:ph type="sldNum" sz="quarter" idx="12"/>
          </p:nvPr>
        </p:nvSpPr>
        <p:spPr/>
        <p:txBody>
          <a:bodyPr/>
          <a:lstStyle/>
          <a:p>
            <a:fld id="{CD83F7AA-2610-48EB-8F49-B9AA66A9C72F}" type="slidenum">
              <a:rPr lang="en-IN" smtClean="0"/>
              <a:t>‹#›</a:t>
            </a:fld>
            <a:endParaRPr lang="en-IN"/>
          </a:p>
        </p:txBody>
      </p:sp>
    </p:spTree>
    <p:extLst>
      <p:ext uri="{BB962C8B-B14F-4D97-AF65-F5344CB8AC3E}">
        <p14:creationId xmlns:p14="http://schemas.microsoft.com/office/powerpoint/2010/main" val="75232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42E8C6-EDCA-4177-86BA-55853EC5F0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994CBF-69E6-4D3C-89CC-1286DB1D93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1490E3-F2BA-4EB5-9FE4-BF500FF0776E}"/>
              </a:ext>
            </a:extLst>
          </p:cNvPr>
          <p:cNvSpPr>
            <a:spLocks noGrp="1"/>
          </p:cNvSpPr>
          <p:nvPr>
            <p:ph type="dt" sz="half" idx="10"/>
          </p:nvPr>
        </p:nvSpPr>
        <p:spPr/>
        <p:txBody>
          <a:bodyPr/>
          <a:lstStyle/>
          <a:p>
            <a:fld id="{738DD520-B2C1-4366-82A0-4E9FA9882C07}" type="datetimeFigureOut">
              <a:rPr lang="en-IN" smtClean="0"/>
              <a:t>29-09-2020</a:t>
            </a:fld>
            <a:endParaRPr lang="en-IN"/>
          </a:p>
        </p:txBody>
      </p:sp>
      <p:sp>
        <p:nvSpPr>
          <p:cNvPr id="5" name="Footer Placeholder 4">
            <a:extLst>
              <a:ext uri="{FF2B5EF4-FFF2-40B4-BE49-F238E27FC236}">
                <a16:creationId xmlns:a16="http://schemas.microsoft.com/office/drawing/2014/main" id="{B0EB5F97-6F29-441F-BBF5-E336535282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71D35C-EEBB-4150-A063-ABFA08F54E80}"/>
              </a:ext>
            </a:extLst>
          </p:cNvPr>
          <p:cNvSpPr>
            <a:spLocks noGrp="1"/>
          </p:cNvSpPr>
          <p:nvPr>
            <p:ph type="sldNum" sz="quarter" idx="12"/>
          </p:nvPr>
        </p:nvSpPr>
        <p:spPr/>
        <p:txBody>
          <a:bodyPr/>
          <a:lstStyle/>
          <a:p>
            <a:fld id="{CD83F7AA-2610-48EB-8F49-B9AA66A9C72F}" type="slidenum">
              <a:rPr lang="en-IN" smtClean="0"/>
              <a:t>‹#›</a:t>
            </a:fld>
            <a:endParaRPr lang="en-IN"/>
          </a:p>
        </p:txBody>
      </p:sp>
    </p:spTree>
    <p:extLst>
      <p:ext uri="{BB962C8B-B14F-4D97-AF65-F5344CB8AC3E}">
        <p14:creationId xmlns:p14="http://schemas.microsoft.com/office/powerpoint/2010/main" val="1820582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58014"/>
            <a:ext cx="109728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lvl1pPr>
              <a:defRPr/>
            </a:lvl1pPr>
          </a:lstStyle>
          <a:p>
            <a:pPr>
              <a:defRPr/>
            </a:pPr>
            <a:endParaRPr lang="en-US" dirty="0"/>
          </a:p>
        </p:txBody>
      </p:sp>
      <p:sp>
        <p:nvSpPr>
          <p:cNvPr id="4" name="Footer Placeholder 3"/>
          <p:cNvSpPr>
            <a:spLocks noGrp="1"/>
          </p:cNvSpPr>
          <p:nvPr>
            <p:ph type="ftr" sz="quarter" idx="11"/>
          </p:nvPr>
        </p:nvSpPr>
        <p:spPr/>
        <p:txBody>
          <a:bodyPr/>
          <a:lstStyle>
            <a:lvl1pPr>
              <a:defRPr/>
            </a:lvl1pPr>
          </a:lstStyle>
          <a:p>
            <a:pPr>
              <a:defRPr/>
            </a:pP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A210B1BB-E12E-441C-BC6A-ECF78AA782CB}" type="slidenum">
              <a:rPr lang="en-US"/>
              <a:pPr>
                <a:defRPr/>
              </a:pPr>
              <a:t>‹#›</a:t>
            </a:fld>
            <a:endParaRPr lang="en-US" dirty="0"/>
          </a:p>
        </p:txBody>
      </p:sp>
    </p:spTree>
    <p:extLst>
      <p:ext uri="{BB962C8B-B14F-4D97-AF65-F5344CB8AC3E}">
        <p14:creationId xmlns:p14="http://schemas.microsoft.com/office/powerpoint/2010/main" val="226404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CA30E-0C93-4CDA-937E-FD339B7643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173746-1BB9-4A75-B712-C07B1D59B6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0ED703-FE74-4C4C-9294-82CF4AF7D61E}"/>
              </a:ext>
            </a:extLst>
          </p:cNvPr>
          <p:cNvSpPr>
            <a:spLocks noGrp="1"/>
          </p:cNvSpPr>
          <p:nvPr>
            <p:ph type="dt" sz="half" idx="10"/>
          </p:nvPr>
        </p:nvSpPr>
        <p:spPr/>
        <p:txBody>
          <a:bodyPr/>
          <a:lstStyle/>
          <a:p>
            <a:fld id="{738DD520-B2C1-4366-82A0-4E9FA9882C07}" type="datetimeFigureOut">
              <a:rPr lang="en-IN" smtClean="0"/>
              <a:t>29-09-2020</a:t>
            </a:fld>
            <a:endParaRPr lang="en-IN"/>
          </a:p>
        </p:txBody>
      </p:sp>
      <p:sp>
        <p:nvSpPr>
          <p:cNvPr id="5" name="Footer Placeholder 4">
            <a:extLst>
              <a:ext uri="{FF2B5EF4-FFF2-40B4-BE49-F238E27FC236}">
                <a16:creationId xmlns:a16="http://schemas.microsoft.com/office/drawing/2014/main" id="{3A499B9D-08ED-4DE5-AF35-9A380E1FA7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53FA95-2029-477F-9B36-FD537B2DABB3}"/>
              </a:ext>
            </a:extLst>
          </p:cNvPr>
          <p:cNvSpPr>
            <a:spLocks noGrp="1"/>
          </p:cNvSpPr>
          <p:nvPr>
            <p:ph type="sldNum" sz="quarter" idx="12"/>
          </p:nvPr>
        </p:nvSpPr>
        <p:spPr/>
        <p:txBody>
          <a:bodyPr/>
          <a:lstStyle/>
          <a:p>
            <a:fld id="{CD83F7AA-2610-48EB-8F49-B9AA66A9C72F}" type="slidenum">
              <a:rPr lang="en-IN" smtClean="0"/>
              <a:t>‹#›</a:t>
            </a:fld>
            <a:endParaRPr lang="en-IN"/>
          </a:p>
        </p:txBody>
      </p:sp>
    </p:spTree>
    <p:extLst>
      <p:ext uri="{BB962C8B-B14F-4D97-AF65-F5344CB8AC3E}">
        <p14:creationId xmlns:p14="http://schemas.microsoft.com/office/powerpoint/2010/main" val="60817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266F-755A-4788-B39E-0496801366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8EA259-ECBC-4397-962A-7E354205BC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CC6940-1F2A-4A0F-B9CA-EDF234E0D13D}"/>
              </a:ext>
            </a:extLst>
          </p:cNvPr>
          <p:cNvSpPr>
            <a:spLocks noGrp="1"/>
          </p:cNvSpPr>
          <p:nvPr>
            <p:ph type="dt" sz="half" idx="10"/>
          </p:nvPr>
        </p:nvSpPr>
        <p:spPr/>
        <p:txBody>
          <a:bodyPr/>
          <a:lstStyle/>
          <a:p>
            <a:fld id="{738DD520-B2C1-4366-82A0-4E9FA9882C07}" type="datetimeFigureOut">
              <a:rPr lang="en-IN" smtClean="0"/>
              <a:t>29-09-2020</a:t>
            </a:fld>
            <a:endParaRPr lang="en-IN"/>
          </a:p>
        </p:txBody>
      </p:sp>
      <p:sp>
        <p:nvSpPr>
          <p:cNvPr id="5" name="Footer Placeholder 4">
            <a:extLst>
              <a:ext uri="{FF2B5EF4-FFF2-40B4-BE49-F238E27FC236}">
                <a16:creationId xmlns:a16="http://schemas.microsoft.com/office/drawing/2014/main" id="{84C4FD7A-02D1-4437-B27F-B9BBD2D0D3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D306A3-3599-441D-8DA6-040F184548C5}"/>
              </a:ext>
            </a:extLst>
          </p:cNvPr>
          <p:cNvSpPr>
            <a:spLocks noGrp="1"/>
          </p:cNvSpPr>
          <p:nvPr>
            <p:ph type="sldNum" sz="quarter" idx="12"/>
          </p:nvPr>
        </p:nvSpPr>
        <p:spPr/>
        <p:txBody>
          <a:bodyPr/>
          <a:lstStyle/>
          <a:p>
            <a:fld id="{CD83F7AA-2610-48EB-8F49-B9AA66A9C72F}" type="slidenum">
              <a:rPr lang="en-IN" smtClean="0"/>
              <a:t>‹#›</a:t>
            </a:fld>
            <a:endParaRPr lang="en-IN"/>
          </a:p>
        </p:txBody>
      </p:sp>
    </p:spTree>
    <p:extLst>
      <p:ext uri="{BB962C8B-B14F-4D97-AF65-F5344CB8AC3E}">
        <p14:creationId xmlns:p14="http://schemas.microsoft.com/office/powerpoint/2010/main" val="3274515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3AC1-D055-43D8-BDD9-9E12DF9958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C09D5A-178E-4A15-9B16-F120DAD042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1D6E49-ABB5-405D-91CB-876CC41F5A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2D4A48-BEB9-4FBC-A541-648889CCCF6D}"/>
              </a:ext>
            </a:extLst>
          </p:cNvPr>
          <p:cNvSpPr>
            <a:spLocks noGrp="1"/>
          </p:cNvSpPr>
          <p:nvPr>
            <p:ph type="dt" sz="half" idx="10"/>
          </p:nvPr>
        </p:nvSpPr>
        <p:spPr/>
        <p:txBody>
          <a:bodyPr/>
          <a:lstStyle/>
          <a:p>
            <a:fld id="{738DD520-B2C1-4366-82A0-4E9FA9882C07}" type="datetimeFigureOut">
              <a:rPr lang="en-IN" smtClean="0"/>
              <a:t>29-09-2020</a:t>
            </a:fld>
            <a:endParaRPr lang="en-IN"/>
          </a:p>
        </p:txBody>
      </p:sp>
      <p:sp>
        <p:nvSpPr>
          <p:cNvPr id="6" name="Footer Placeholder 5">
            <a:extLst>
              <a:ext uri="{FF2B5EF4-FFF2-40B4-BE49-F238E27FC236}">
                <a16:creationId xmlns:a16="http://schemas.microsoft.com/office/drawing/2014/main" id="{13232107-E4F5-43C7-A235-0DD4715E50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B0266B-F2AC-42A1-848D-78AFBACE8C4D}"/>
              </a:ext>
            </a:extLst>
          </p:cNvPr>
          <p:cNvSpPr>
            <a:spLocks noGrp="1"/>
          </p:cNvSpPr>
          <p:nvPr>
            <p:ph type="sldNum" sz="quarter" idx="12"/>
          </p:nvPr>
        </p:nvSpPr>
        <p:spPr/>
        <p:txBody>
          <a:bodyPr/>
          <a:lstStyle/>
          <a:p>
            <a:fld id="{CD83F7AA-2610-48EB-8F49-B9AA66A9C72F}" type="slidenum">
              <a:rPr lang="en-IN" smtClean="0"/>
              <a:t>‹#›</a:t>
            </a:fld>
            <a:endParaRPr lang="en-IN"/>
          </a:p>
        </p:txBody>
      </p:sp>
    </p:spTree>
    <p:extLst>
      <p:ext uri="{BB962C8B-B14F-4D97-AF65-F5344CB8AC3E}">
        <p14:creationId xmlns:p14="http://schemas.microsoft.com/office/powerpoint/2010/main" val="313091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2CB06-17AF-40B4-B4EA-3A7B425F44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F0495B-43EC-47DE-843F-C3C79C7F1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FF8945-11D8-4564-9C22-E5E0400975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5768AB-537A-4A8F-B0C3-F43709DC66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A7E022-9FD3-4E07-8199-FE41D8470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814D69-6DBD-4235-85A4-F5CF671CCB9E}"/>
              </a:ext>
            </a:extLst>
          </p:cNvPr>
          <p:cNvSpPr>
            <a:spLocks noGrp="1"/>
          </p:cNvSpPr>
          <p:nvPr>
            <p:ph type="dt" sz="half" idx="10"/>
          </p:nvPr>
        </p:nvSpPr>
        <p:spPr/>
        <p:txBody>
          <a:bodyPr/>
          <a:lstStyle/>
          <a:p>
            <a:fld id="{738DD520-B2C1-4366-82A0-4E9FA9882C07}" type="datetimeFigureOut">
              <a:rPr lang="en-IN" smtClean="0"/>
              <a:t>29-09-2020</a:t>
            </a:fld>
            <a:endParaRPr lang="en-IN"/>
          </a:p>
        </p:txBody>
      </p:sp>
      <p:sp>
        <p:nvSpPr>
          <p:cNvPr id="8" name="Footer Placeholder 7">
            <a:extLst>
              <a:ext uri="{FF2B5EF4-FFF2-40B4-BE49-F238E27FC236}">
                <a16:creationId xmlns:a16="http://schemas.microsoft.com/office/drawing/2014/main" id="{E5A31963-8726-45AA-B9E3-979C54A8F1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C10704-82C0-403E-9ED2-F94CB8E079F3}"/>
              </a:ext>
            </a:extLst>
          </p:cNvPr>
          <p:cNvSpPr>
            <a:spLocks noGrp="1"/>
          </p:cNvSpPr>
          <p:nvPr>
            <p:ph type="sldNum" sz="quarter" idx="12"/>
          </p:nvPr>
        </p:nvSpPr>
        <p:spPr/>
        <p:txBody>
          <a:bodyPr/>
          <a:lstStyle/>
          <a:p>
            <a:fld id="{CD83F7AA-2610-48EB-8F49-B9AA66A9C72F}" type="slidenum">
              <a:rPr lang="en-IN" smtClean="0"/>
              <a:t>‹#›</a:t>
            </a:fld>
            <a:endParaRPr lang="en-IN"/>
          </a:p>
        </p:txBody>
      </p:sp>
    </p:spTree>
    <p:extLst>
      <p:ext uri="{BB962C8B-B14F-4D97-AF65-F5344CB8AC3E}">
        <p14:creationId xmlns:p14="http://schemas.microsoft.com/office/powerpoint/2010/main" val="3855259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54F4E-54AA-47A5-808F-30CB00FFA7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DA849B-7259-4579-820C-D106E13078C3}"/>
              </a:ext>
            </a:extLst>
          </p:cNvPr>
          <p:cNvSpPr>
            <a:spLocks noGrp="1"/>
          </p:cNvSpPr>
          <p:nvPr>
            <p:ph type="dt" sz="half" idx="10"/>
          </p:nvPr>
        </p:nvSpPr>
        <p:spPr/>
        <p:txBody>
          <a:bodyPr/>
          <a:lstStyle/>
          <a:p>
            <a:fld id="{738DD520-B2C1-4366-82A0-4E9FA9882C07}" type="datetimeFigureOut">
              <a:rPr lang="en-IN" smtClean="0"/>
              <a:t>29-09-2020</a:t>
            </a:fld>
            <a:endParaRPr lang="en-IN"/>
          </a:p>
        </p:txBody>
      </p:sp>
      <p:sp>
        <p:nvSpPr>
          <p:cNvPr id="4" name="Footer Placeholder 3">
            <a:extLst>
              <a:ext uri="{FF2B5EF4-FFF2-40B4-BE49-F238E27FC236}">
                <a16:creationId xmlns:a16="http://schemas.microsoft.com/office/drawing/2014/main" id="{BB0350EA-C9BD-4D37-8ED7-65F82E7D8F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A00693-158D-47BB-9AA7-BA5593C9BBEE}"/>
              </a:ext>
            </a:extLst>
          </p:cNvPr>
          <p:cNvSpPr>
            <a:spLocks noGrp="1"/>
          </p:cNvSpPr>
          <p:nvPr>
            <p:ph type="sldNum" sz="quarter" idx="12"/>
          </p:nvPr>
        </p:nvSpPr>
        <p:spPr/>
        <p:txBody>
          <a:bodyPr/>
          <a:lstStyle/>
          <a:p>
            <a:fld id="{CD83F7AA-2610-48EB-8F49-B9AA66A9C72F}" type="slidenum">
              <a:rPr lang="en-IN" smtClean="0"/>
              <a:t>‹#›</a:t>
            </a:fld>
            <a:endParaRPr lang="en-IN"/>
          </a:p>
        </p:txBody>
      </p:sp>
    </p:spTree>
    <p:extLst>
      <p:ext uri="{BB962C8B-B14F-4D97-AF65-F5344CB8AC3E}">
        <p14:creationId xmlns:p14="http://schemas.microsoft.com/office/powerpoint/2010/main" val="326747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3D21CF-F19E-4EEE-A242-D935FE2E9164}"/>
              </a:ext>
            </a:extLst>
          </p:cNvPr>
          <p:cNvSpPr>
            <a:spLocks noGrp="1"/>
          </p:cNvSpPr>
          <p:nvPr>
            <p:ph type="dt" sz="half" idx="10"/>
          </p:nvPr>
        </p:nvSpPr>
        <p:spPr/>
        <p:txBody>
          <a:bodyPr/>
          <a:lstStyle/>
          <a:p>
            <a:fld id="{738DD520-B2C1-4366-82A0-4E9FA9882C07}" type="datetimeFigureOut">
              <a:rPr lang="en-IN" smtClean="0"/>
              <a:t>29-09-2020</a:t>
            </a:fld>
            <a:endParaRPr lang="en-IN"/>
          </a:p>
        </p:txBody>
      </p:sp>
      <p:sp>
        <p:nvSpPr>
          <p:cNvPr id="3" name="Footer Placeholder 2">
            <a:extLst>
              <a:ext uri="{FF2B5EF4-FFF2-40B4-BE49-F238E27FC236}">
                <a16:creationId xmlns:a16="http://schemas.microsoft.com/office/drawing/2014/main" id="{C9A1B41C-0D1C-4F97-915A-186998D051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F46B192-C462-45DE-B815-031C2A671911}"/>
              </a:ext>
            </a:extLst>
          </p:cNvPr>
          <p:cNvSpPr>
            <a:spLocks noGrp="1"/>
          </p:cNvSpPr>
          <p:nvPr>
            <p:ph type="sldNum" sz="quarter" idx="12"/>
          </p:nvPr>
        </p:nvSpPr>
        <p:spPr/>
        <p:txBody>
          <a:bodyPr/>
          <a:lstStyle/>
          <a:p>
            <a:fld id="{CD83F7AA-2610-48EB-8F49-B9AA66A9C72F}" type="slidenum">
              <a:rPr lang="en-IN" smtClean="0"/>
              <a:t>‹#›</a:t>
            </a:fld>
            <a:endParaRPr lang="en-IN"/>
          </a:p>
        </p:txBody>
      </p:sp>
    </p:spTree>
    <p:extLst>
      <p:ext uri="{BB962C8B-B14F-4D97-AF65-F5344CB8AC3E}">
        <p14:creationId xmlns:p14="http://schemas.microsoft.com/office/powerpoint/2010/main" val="82006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971E-6DD7-4B1B-9D44-D831074955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5B535D-110D-4494-9852-8DE37DE12B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011867-7CF4-4D8B-BDE3-D243EEB51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78CE1E-E0BD-4DC2-9E7F-ED9E4067C483}"/>
              </a:ext>
            </a:extLst>
          </p:cNvPr>
          <p:cNvSpPr>
            <a:spLocks noGrp="1"/>
          </p:cNvSpPr>
          <p:nvPr>
            <p:ph type="dt" sz="half" idx="10"/>
          </p:nvPr>
        </p:nvSpPr>
        <p:spPr/>
        <p:txBody>
          <a:bodyPr/>
          <a:lstStyle/>
          <a:p>
            <a:fld id="{738DD520-B2C1-4366-82A0-4E9FA9882C07}" type="datetimeFigureOut">
              <a:rPr lang="en-IN" smtClean="0"/>
              <a:t>29-09-2020</a:t>
            </a:fld>
            <a:endParaRPr lang="en-IN"/>
          </a:p>
        </p:txBody>
      </p:sp>
      <p:sp>
        <p:nvSpPr>
          <p:cNvPr id="6" name="Footer Placeholder 5">
            <a:extLst>
              <a:ext uri="{FF2B5EF4-FFF2-40B4-BE49-F238E27FC236}">
                <a16:creationId xmlns:a16="http://schemas.microsoft.com/office/drawing/2014/main" id="{E15E643B-0355-4FDD-A94E-5A0D4303D6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43208E-6C48-466F-B370-F23B31F5D5B2}"/>
              </a:ext>
            </a:extLst>
          </p:cNvPr>
          <p:cNvSpPr>
            <a:spLocks noGrp="1"/>
          </p:cNvSpPr>
          <p:nvPr>
            <p:ph type="sldNum" sz="quarter" idx="12"/>
          </p:nvPr>
        </p:nvSpPr>
        <p:spPr/>
        <p:txBody>
          <a:bodyPr/>
          <a:lstStyle/>
          <a:p>
            <a:fld id="{CD83F7AA-2610-48EB-8F49-B9AA66A9C72F}" type="slidenum">
              <a:rPr lang="en-IN" smtClean="0"/>
              <a:t>‹#›</a:t>
            </a:fld>
            <a:endParaRPr lang="en-IN"/>
          </a:p>
        </p:txBody>
      </p:sp>
    </p:spTree>
    <p:extLst>
      <p:ext uri="{BB962C8B-B14F-4D97-AF65-F5344CB8AC3E}">
        <p14:creationId xmlns:p14="http://schemas.microsoft.com/office/powerpoint/2010/main" val="95867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4B3D4-5102-498A-ADD2-18CD7C4B0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BAD2A3-CC3B-4FB5-A5AA-B6F4662E7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723FA5-6F39-45F0-B4E6-4D7C222F0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1D28BC-84AA-46B2-B2CA-2913901637E2}"/>
              </a:ext>
            </a:extLst>
          </p:cNvPr>
          <p:cNvSpPr>
            <a:spLocks noGrp="1"/>
          </p:cNvSpPr>
          <p:nvPr>
            <p:ph type="dt" sz="half" idx="10"/>
          </p:nvPr>
        </p:nvSpPr>
        <p:spPr/>
        <p:txBody>
          <a:bodyPr/>
          <a:lstStyle/>
          <a:p>
            <a:fld id="{738DD520-B2C1-4366-82A0-4E9FA9882C07}" type="datetimeFigureOut">
              <a:rPr lang="en-IN" smtClean="0"/>
              <a:t>29-09-2020</a:t>
            </a:fld>
            <a:endParaRPr lang="en-IN"/>
          </a:p>
        </p:txBody>
      </p:sp>
      <p:sp>
        <p:nvSpPr>
          <p:cNvPr id="6" name="Footer Placeholder 5">
            <a:extLst>
              <a:ext uri="{FF2B5EF4-FFF2-40B4-BE49-F238E27FC236}">
                <a16:creationId xmlns:a16="http://schemas.microsoft.com/office/drawing/2014/main" id="{D5C4E224-8CE1-485B-9B20-76C45D3FAC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57F0EF-4CF1-400F-A94F-0811A3DF16E3}"/>
              </a:ext>
            </a:extLst>
          </p:cNvPr>
          <p:cNvSpPr>
            <a:spLocks noGrp="1"/>
          </p:cNvSpPr>
          <p:nvPr>
            <p:ph type="sldNum" sz="quarter" idx="12"/>
          </p:nvPr>
        </p:nvSpPr>
        <p:spPr/>
        <p:txBody>
          <a:bodyPr/>
          <a:lstStyle/>
          <a:p>
            <a:fld id="{CD83F7AA-2610-48EB-8F49-B9AA66A9C72F}" type="slidenum">
              <a:rPr lang="en-IN" smtClean="0"/>
              <a:t>‹#›</a:t>
            </a:fld>
            <a:endParaRPr lang="en-IN"/>
          </a:p>
        </p:txBody>
      </p:sp>
    </p:spTree>
    <p:extLst>
      <p:ext uri="{BB962C8B-B14F-4D97-AF65-F5344CB8AC3E}">
        <p14:creationId xmlns:p14="http://schemas.microsoft.com/office/powerpoint/2010/main" val="175618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7C1F85-EFDC-483A-9130-3A94C152C1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3538EE-C34F-443B-894F-A6CC905A25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709D1-B6C7-42AB-959C-48E53EAAF5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DD520-B2C1-4366-82A0-4E9FA9882C07}" type="datetimeFigureOut">
              <a:rPr lang="en-IN" smtClean="0"/>
              <a:t>29-09-2020</a:t>
            </a:fld>
            <a:endParaRPr lang="en-IN"/>
          </a:p>
        </p:txBody>
      </p:sp>
      <p:sp>
        <p:nvSpPr>
          <p:cNvPr id="5" name="Footer Placeholder 4">
            <a:extLst>
              <a:ext uri="{FF2B5EF4-FFF2-40B4-BE49-F238E27FC236}">
                <a16:creationId xmlns:a16="http://schemas.microsoft.com/office/drawing/2014/main" id="{C29BEEDA-76E5-4936-9560-56FCC042DE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FEE345-5805-457B-9EF0-C2EB70B869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3F7AA-2610-48EB-8F49-B9AA66A9C72F}" type="slidenum">
              <a:rPr lang="en-IN" smtClean="0"/>
              <a:t>‹#›</a:t>
            </a:fld>
            <a:endParaRPr lang="en-IN"/>
          </a:p>
        </p:txBody>
      </p:sp>
    </p:spTree>
    <p:extLst>
      <p:ext uri="{BB962C8B-B14F-4D97-AF65-F5344CB8AC3E}">
        <p14:creationId xmlns:p14="http://schemas.microsoft.com/office/powerpoint/2010/main" val="3938415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6.jpg"/><Relationship Id="rId7" Type="http://schemas.openxmlformats.org/officeDocument/2006/relationships/image" Target="../media/image12.tiff"/><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1.tiff"/><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Cryptography</a:t>
            </a:r>
            <a:endParaRPr lang="en-IN" dirty="0"/>
          </a:p>
        </p:txBody>
      </p:sp>
      <p:sp>
        <p:nvSpPr>
          <p:cNvPr id="3" name="Subtitle 2"/>
          <p:cNvSpPr>
            <a:spLocks noGrp="1"/>
          </p:cNvSpPr>
          <p:nvPr>
            <p:ph type="subTitle" idx="1"/>
          </p:nvPr>
        </p:nvSpPr>
        <p:spPr/>
        <p:txBody>
          <a:bodyPr/>
          <a:lstStyle/>
          <a:p>
            <a:r>
              <a:rPr lang="en-US" dirty="0"/>
              <a:t>An Overview</a:t>
            </a:r>
            <a:endParaRPr lang="en-IN" dirty="0"/>
          </a:p>
        </p:txBody>
      </p:sp>
      <p:sp>
        <p:nvSpPr>
          <p:cNvPr id="5" name="Footer Placeholder 4"/>
          <p:cNvSpPr>
            <a:spLocks noGrp="1"/>
          </p:cNvSpPr>
          <p:nvPr>
            <p:ph type="ftr" sz="quarter" idx="11"/>
          </p:nvPr>
        </p:nvSpPr>
        <p:spPr>
          <a:xfrm>
            <a:off x="3925438" y="6492875"/>
            <a:ext cx="4341125" cy="365125"/>
          </a:xfrm>
        </p:spPr>
        <p:txBody>
          <a:bodyPr/>
          <a:lstStyle/>
          <a:p>
            <a:r>
              <a:rPr lang="fr-FR" sz="1100" dirty="0"/>
              <a:t>© </a:t>
            </a:r>
            <a:r>
              <a:rPr lang="fr-FR" sz="1100" dirty="0" err="1"/>
              <a:t>Forensics</a:t>
            </a:r>
            <a:r>
              <a:rPr lang="fr-FR" sz="1100" dirty="0"/>
              <a:t> Intelligence Surveillance &amp; Security Technologies (FISST)</a:t>
            </a:r>
            <a:endParaRPr lang="en-IN" sz="1100" dirty="0"/>
          </a:p>
        </p:txBody>
      </p:sp>
    </p:spTree>
    <p:extLst>
      <p:ext uri="{BB962C8B-B14F-4D97-AF65-F5344CB8AC3E}">
        <p14:creationId xmlns:p14="http://schemas.microsoft.com/office/powerpoint/2010/main" val="240358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2313" y="5232645"/>
            <a:ext cx="11267373" cy="1132688"/>
          </a:xfrm>
          <a:prstGeom prst="rect">
            <a:avLst/>
          </a:prstGeom>
          <a:solidFill>
            <a:srgbClr val="00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62313" y="3878045"/>
            <a:ext cx="11267373" cy="1152128"/>
          </a:xfrm>
          <a:prstGeom prst="rect">
            <a:avLst/>
          </a:prstGeom>
          <a:solidFill>
            <a:srgbClr val="D2F5F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462313" y="1322052"/>
            <a:ext cx="11267373" cy="2376264"/>
          </a:xfrm>
          <a:prstGeom prst="rect">
            <a:avLst/>
          </a:prstGeom>
          <a:solidFill>
            <a:srgbClr val="FFFF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2"/>
          <p:cNvSpPr txBox="1">
            <a:spLocks noChangeArrowheads="1"/>
          </p:cNvSpPr>
          <p:nvPr/>
        </p:nvSpPr>
        <p:spPr>
          <a:xfrm>
            <a:off x="2067495" y="565968"/>
            <a:ext cx="8496944" cy="468052"/>
          </a:xfrm>
          <a:prstGeom prst="rect">
            <a:avLst/>
          </a:prstGeom>
        </p:spPr>
        <p:txBody>
          <a:bodyPr/>
          <a:lstStyle/>
          <a:p>
            <a:pPr algn="ctr">
              <a:defRPr/>
            </a:pPr>
            <a:r>
              <a:rPr lang="en-US" sz="3000" kern="0" dirty="0">
                <a:solidFill>
                  <a:srgbClr val="009900"/>
                </a:solidFill>
                <a:latin typeface="Chalkboard"/>
                <a:ea typeface="+mj-ea"/>
                <a:cs typeface="+mj-cs"/>
              </a:rPr>
              <a:t>Message Integrity and Authentication</a:t>
            </a:r>
          </a:p>
        </p:txBody>
      </p:sp>
      <p:sp>
        <p:nvSpPr>
          <p:cNvPr id="61" name="Text Box 7"/>
          <p:cNvSpPr txBox="1">
            <a:spLocks noChangeArrowheads="1"/>
          </p:cNvSpPr>
          <p:nvPr/>
        </p:nvSpPr>
        <p:spPr bwMode="auto">
          <a:xfrm>
            <a:off x="390305" y="1385349"/>
            <a:ext cx="10174133" cy="369332"/>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dirty="0">
                <a:latin typeface="Chalkboard"/>
                <a:sym typeface="Symbol"/>
              </a:rPr>
              <a:t>Does secure-communication includes ONLY the </a:t>
            </a:r>
            <a:r>
              <a:rPr lang="en-US" dirty="0">
                <a:solidFill>
                  <a:srgbClr val="0000FF"/>
                </a:solidFill>
                <a:latin typeface="Chalkboard"/>
                <a:sym typeface="Symbol"/>
              </a:rPr>
              <a:t>privacy</a:t>
            </a:r>
            <a:r>
              <a:rPr lang="en-US" dirty="0">
                <a:latin typeface="Chalkboard"/>
                <a:sym typeface="Symbol"/>
              </a:rPr>
              <a:t> of the message?</a:t>
            </a:r>
            <a:endParaRPr lang="en-US" baseline="-25000" dirty="0">
              <a:solidFill>
                <a:srgbClr val="0000FF"/>
              </a:solidFill>
              <a:latin typeface="Chalkboard"/>
            </a:endParaRPr>
          </a:p>
        </p:txBody>
      </p:sp>
      <p:sp>
        <p:nvSpPr>
          <p:cNvPr id="63" name="Text Box 7"/>
          <p:cNvSpPr txBox="1">
            <a:spLocks noChangeArrowheads="1"/>
          </p:cNvSpPr>
          <p:nvPr/>
        </p:nvSpPr>
        <p:spPr bwMode="auto">
          <a:xfrm>
            <a:off x="678337" y="1889406"/>
            <a:ext cx="10603877" cy="646331"/>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dirty="0">
                <a:latin typeface="Chalkboard"/>
                <a:sym typeface="Symbol"/>
              </a:rPr>
              <a:t>What is the guarantee that a message received by R indeed originated from S and vice-versa ? --- </a:t>
            </a:r>
            <a:r>
              <a:rPr lang="en-US" dirty="0">
                <a:solidFill>
                  <a:srgbClr val="0000FF"/>
                </a:solidFill>
                <a:latin typeface="Chalkboard"/>
                <a:sym typeface="Symbol"/>
              </a:rPr>
              <a:t>issue of message authentication (MA)</a:t>
            </a:r>
            <a:endParaRPr lang="en-US" baseline="-25000" dirty="0">
              <a:solidFill>
                <a:srgbClr val="0000FF"/>
              </a:solidFill>
              <a:latin typeface="Chalkboard"/>
            </a:endParaRPr>
          </a:p>
        </p:txBody>
      </p:sp>
      <p:sp>
        <p:nvSpPr>
          <p:cNvPr id="64" name="Text Box 7"/>
          <p:cNvSpPr txBox="1">
            <a:spLocks noChangeArrowheads="1"/>
          </p:cNvSpPr>
          <p:nvPr/>
        </p:nvSpPr>
        <p:spPr bwMode="auto">
          <a:xfrm>
            <a:off x="678338" y="2546189"/>
            <a:ext cx="10603876" cy="646331"/>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dirty="0">
                <a:latin typeface="Chalkboard"/>
                <a:sym typeface="Symbol"/>
              </a:rPr>
              <a:t>Even if it is confirmed that the message received by R originated from S, what is the guarantee that the message content is genuine ? --- </a:t>
            </a:r>
            <a:r>
              <a:rPr lang="en-US" dirty="0">
                <a:solidFill>
                  <a:srgbClr val="FF0000"/>
                </a:solidFill>
                <a:latin typeface="Chalkboard"/>
                <a:sym typeface="Symbol"/>
              </a:rPr>
              <a:t>issue of message integrity (MI)</a:t>
            </a:r>
            <a:endParaRPr lang="en-US" baseline="-25000" dirty="0">
              <a:solidFill>
                <a:srgbClr val="FF0000"/>
              </a:solidFill>
              <a:latin typeface="Chalkboard"/>
            </a:endParaRPr>
          </a:p>
        </p:txBody>
      </p:sp>
      <p:sp>
        <p:nvSpPr>
          <p:cNvPr id="65" name="Text Box 7"/>
          <p:cNvSpPr txBox="1">
            <a:spLocks noChangeArrowheads="1"/>
          </p:cNvSpPr>
          <p:nvPr/>
        </p:nvSpPr>
        <p:spPr bwMode="auto">
          <a:xfrm>
            <a:off x="678338" y="3266268"/>
            <a:ext cx="8856984" cy="369332"/>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dirty="0">
                <a:latin typeface="Chalkboard"/>
                <a:sym typeface="Symbol"/>
              </a:rPr>
              <a:t>Message integrity and authentication are also part of secure communication</a:t>
            </a:r>
            <a:endParaRPr lang="en-US" baseline="-25000" dirty="0">
              <a:solidFill>
                <a:srgbClr val="0000FF"/>
              </a:solidFill>
              <a:latin typeface="Chalkboard"/>
            </a:endParaRPr>
          </a:p>
        </p:txBody>
      </p:sp>
      <p:sp>
        <p:nvSpPr>
          <p:cNvPr id="70" name="Text Box 7"/>
          <p:cNvSpPr txBox="1">
            <a:spLocks noChangeArrowheads="1"/>
          </p:cNvSpPr>
          <p:nvPr/>
        </p:nvSpPr>
        <p:spPr bwMode="auto">
          <a:xfrm>
            <a:off x="507038" y="5429657"/>
            <a:ext cx="10619534" cy="369332"/>
          </a:xfrm>
          <a:prstGeom prst="rect">
            <a:avLst/>
          </a:prstGeom>
          <a:noFill/>
          <a:ln w="9525">
            <a:noFill/>
            <a:miter lim="800000"/>
            <a:headEnd/>
            <a:tailEnd/>
          </a:ln>
        </p:spPr>
        <p:txBody>
          <a:bodyPr wrap="square">
            <a:spAutoFit/>
          </a:bodyPr>
          <a:lstStyle/>
          <a:p>
            <a:pPr marL="285750" indent="-285750">
              <a:spcBef>
                <a:spcPct val="50000"/>
              </a:spcBef>
              <a:buFont typeface="Wingdings" charset="2"/>
              <a:buChar char="q"/>
            </a:pPr>
            <a:r>
              <a:rPr lang="en-US" dirty="0">
                <a:latin typeface="Chalkboard"/>
                <a:sym typeface="Symbol"/>
              </a:rPr>
              <a:t>Encryption scheme does not help (unless designed with specific purpose of MI and MA).</a:t>
            </a:r>
            <a:endParaRPr lang="en-US" baseline="-25000" dirty="0">
              <a:solidFill>
                <a:srgbClr val="0000FF"/>
              </a:solidFill>
              <a:latin typeface="Chalkboard"/>
            </a:endParaRPr>
          </a:p>
        </p:txBody>
      </p:sp>
      <p:sp>
        <p:nvSpPr>
          <p:cNvPr id="13" name="Text Box 7"/>
          <p:cNvSpPr txBox="1">
            <a:spLocks noChangeArrowheads="1"/>
          </p:cNvSpPr>
          <p:nvPr/>
        </p:nvSpPr>
        <p:spPr bwMode="auto">
          <a:xfrm>
            <a:off x="565402" y="3998224"/>
            <a:ext cx="10794631" cy="369332"/>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dirty="0">
                <a:latin typeface="Chalkboard"/>
                <a:sym typeface="Symbol"/>
              </a:rPr>
              <a:t>Message authentication/integrity is important even when privacy is not a concern</a:t>
            </a:r>
            <a:endParaRPr lang="en-US" baseline="-25000" dirty="0">
              <a:solidFill>
                <a:srgbClr val="0000FF"/>
              </a:solidFill>
              <a:latin typeface="Chalkboard"/>
            </a:endParaRPr>
          </a:p>
        </p:txBody>
      </p:sp>
      <p:sp>
        <p:nvSpPr>
          <p:cNvPr id="14" name="Text Box 7"/>
          <p:cNvSpPr txBox="1">
            <a:spLocks noChangeArrowheads="1"/>
          </p:cNvSpPr>
          <p:nvPr/>
        </p:nvSpPr>
        <p:spPr bwMode="auto">
          <a:xfrm>
            <a:off x="814524" y="4521735"/>
            <a:ext cx="10467689" cy="369332"/>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dirty="0">
                <a:latin typeface="Chalkboard"/>
                <a:sym typeface="Symbol"/>
              </a:rPr>
              <a:t>Any kind of access control system needs them. Think of bank, institute, any organization </a:t>
            </a:r>
            <a:endParaRPr lang="en-US" baseline="-25000" dirty="0">
              <a:solidFill>
                <a:srgbClr val="0000FF"/>
              </a:solidFill>
              <a:latin typeface="Chalkboard"/>
            </a:endParaRPr>
          </a:p>
        </p:txBody>
      </p:sp>
      <p:sp>
        <p:nvSpPr>
          <p:cNvPr id="15" name="Text Box 7"/>
          <p:cNvSpPr txBox="1">
            <a:spLocks noChangeArrowheads="1"/>
          </p:cNvSpPr>
          <p:nvPr/>
        </p:nvSpPr>
        <p:spPr bwMode="auto">
          <a:xfrm>
            <a:off x="867078" y="5861705"/>
            <a:ext cx="8856984" cy="369332"/>
          </a:xfrm>
          <a:prstGeom prst="rect">
            <a:avLst/>
          </a:prstGeom>
          <a:noFill/>
          <a:ln w="9525">
            <a:noFill/>
            <a:miter lim="800000"/>
            <a:headEnd/>
            <a:tailEnd/>
          </a:ln>
        </p:spPr>
        <p:txBody>
          <a:bodyPr wrap="square">
            <a:spAutoFit/>
          </a:bodyPr>
          <a:lstStyle/>
          <a:p>
            <a:pPr marL="285750" indent="-285750">
              <a:spcBef>
                <a:spcPct val="50000"/>
              </a:spcBef>
              <a:buFont typeface="Wingdings" charset="2"/>
              <a:buChar char="Ø"/>
            </a:pPr>
            <a:r>
              <a:rPr lang="en-US" dirty="0">
                <a:latin typeface="Chalkboard"/>
                <a:sym typeface="Symbol"/>
              </a:rPr>
              <a:t>An attacker can forward any cipher-text to R on behalf of the S</a:t>
            </a:r>
            <a:endParaRPr lang="en-US" baseline="-25000" dirty="0">
              <a:solidFill>
                <a:srgbClr val="0000FF"/>
              </a:solidFill>
              <a:latin typeface="Chalkboard"/>
            </a:endParaRPr>
          </a:p>
        </p:txBody>
      </p:sp>
    </p:spTree>
    <p:extLst>
      <p:ext uri="{BB962C8B-B14F-4D97-AF65-F5344CB8AC3E}">
        <p14:creationId xmlns:p14="http://schemas.microsoft.com/office/powerpoint/2010/main" val="139584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63" grpId="0"/>
      <p:bldP spid="64" grpId="0"/>
      <p:bldP spid="65" grpId="0"/>
      <p:bldP spid="70" grpId="0"/>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F25E773-4C88-4967-B774-FAD40EFDA7C4}"/>
              </a:ext>
            </a:extLst>
          </p:cNvPr>
          <p:cNvSpPr txBox="1"/>
          <p:nvPr/>
        </p:nvSpPr>
        <p:spPr>
          <a:xfrm>
            <a:off x="928688" y="1869894"/>
            <a:ext cx="4100512" cy="4738688"/>
          </a:xfrm>
          <a:prstGeom prst="rect">
            <a:avLst/>
          </a:prstGeom>
          <a:noFill/>
        </p:spPr>
        <p:txBody>
          <a:bodyPr>
            <a:normAutofit/>
          </a:bodyPr>
          <a:lstStyle/>
          <a:p>
            <a:pPr marL="342900" indent="-342900" algn="just">
              <a:spcAft>
                <a:spcPts val="1200"/>
              </a:spcAft>
              <a:buFont typeface="Arial" panose="020B0604020202020204" pitchFamily="34" charset="0"/>
              <a:buChar char="•"/>
              <a:defRPr/>
            </a:pPr>
            <a:r>
              <a:rPr lang="en-US" sz="2400" dirty="0">
                <a:latin typeface="+mj-lt"/>
              </a:rPr>
              <a:t>Traditional ciphers were character/symbol oriented as compared to the bit oriented modern day ciphers.</a:t>
            </a:r>
          </a:p>
          <a:p>
            <a:pPr marL="342900" indent="-342900" algn="just">
              <a:spcAft>
                <a:spcPts val="1200"/>
              </a:spcAft>
              <a:buFont typeface="Arial" panose="020B0604020202020204" pitchFamily="34" charset="0"/>
              <a:buChar char="•"/>
              <a:defRPr/>
            </a:pPr>
            <a:r>
              <a:rPr lang="en-US" sz="2400" dirty="0">
                <a:latin typeface="+mj-lt"/>
              </a:rPr>
              <a:t>Its primary function was to scramble the plaintext in such a way that any interceptor of this </a:t>
            </a:r>
            <a:r>
              <a:rPr lang="en-US" sz="2400" dirty="0" err="1">
                <a:latin typeface="+mj-lt"/>
              </a:rPr>
              <a:t>ciphertext</a:t>
            </a:r>
            <a:r>
              <a:rPr lang="en-US" sz="2400" dirty="0">
                <a:latin typeface="+mj-lt"/>
              </a:rPr>
              <a:t> cannot make any sense out of it.</a:t>
            </a:r>
          </a:p>
        </p:txBody>
      </p:sp>
      <p:sp>
        <p:nvSpPr>
          <p:cNvPr id="9219" name="Slide Number Placeholder 4">
            <a:extLst>
              <a:ext uri="{FF2B5EF4-FFF2-40B4-BE49-F238E27FC236}">
                <a16:creationId xmlns:a16="http://schemas.microsoft.com/office/drawing/2014/main" id="{A57E3E04-0C22-483C-837E-2446E967F7F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C682875-6A24-4C01-A402-916032D06729}" type="slidenum">
              <a:rPr lang="en-US" altLang="en-US" smtClean="0">
                <a:solidFill>
                  <a:srgbClr val="898989"/>
                </a:solidFill>
              </a:rPr>
              <a:pPr/>
              <a:t>11</a:t>
            </a:fld>
            <a:endParaRPr lang="en-US" altLang="en-US">
              <a:solidFill>
                <a:srgbClr val="898989"/>
              </a:solidFill>
            </a:endParaRPr>
          </a:p>
        </p:txBody>
      </p:sp>
      <p:sp>
        <p:nvSpPr>
          <p:cNvPr id="10" name="Title 1">
            <a:extLst>
              <a:ext uri="{FF2B5EF4-FFF2-40B4-BE49-F238E27FC236}">
                <a16:creationId xmlns:a16="http://schemas.microsoft.com/office/drawing/2014/main" id="{38D54661-5094-4968-B3EC-A6D343AF0B7F}"/>
              </a:ext>
            </a:extLst>
          </p:cNvPr>
          <p:cNvSpPr txBox="1">
            <a:spLocks/>
          </p:cNvSpPr>
          <p:nvPr/>
        </p:nvSpPr>
        <p:spPr>
          <a:xfrm>
            <a:off x="930275" y="828494"/>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TRADITIONAL CIPHERS</a:t>
            </a:r>
          </a:p>
        </p:txBody>
      </p:sp>
      <p:graphicFrame>
        <p:nvGraphicFramePr>
          <p:cNvPr id="2" name="Diagram 1">
            <a:extLst>
              <a:ext uri="{FF2B5EF4-FFF2-40B4-BE49-F238E27FC236}">
                <a16:creationId xmlns:a16="http://schemas.microsoft.com/office/drawing/2014/main" id="{DCB30629-954A-4D4B-B044-DD7350DEDF63}"/>
              </a:ext>
            </a:extLst>
          </p:cNvPr>
          <p:cNvGraphicFramePr/>
          <p:nvPr>
            <p:extLst>
              <p:ext uri="{D42A27DB-BD31-4B8C-83A1-F6EECF244321}">
                <p14:modId xmlns:p14="http://schemas.microsoft.com/office/powerpoint/2010/main" val="1379445590"/>
              </p:ext>
            </p:extLst>
          </p:nvPr>
        </p:nvGraphicFramePr>
        <p:xfrm>
          <a:off x="5334000" y="1869894"/>
          <a:ext cx="6019800" cy="4448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8CAF0C-ECA5-46D8-A7F2-D7BEC93E14A1}"/>
              </a:ext>
            </a:extLst>
          </p:cNvPr>
          <p:cNvSpPr txBox="1"/>
          <p:nvPr/>
        </p:nvSpPr>
        <p:spPr>
          <a:xfrm>
            <a:off x="1047796" y="1673044"/>
            <a:ext cx="10882312" cy="4889500"/>
          </a:xfrm>
          <a:prstGeom prst="rect">
            <a:avLst/>
          </a:prstGeom>
          <a:noFill/>
        </p:spPr>
        <p:txBody>
          <a:bodyPr>
            <a:normAutofit/>
          </a:bodyPr>
          <a:lstStyle/>
          <a:p>
            <a:pPr marL="342900" indent="-342900" algn="just">
              <a:spcAft>
                <a:spcPts val="1200"/>
              </a:spcAft>
              <a:buFont typeface="Arial" panose="020B0604020202020204" pitchFamily="34" charset="0"/>
              <a:buChar char="•"/>
              <a:defRPr/>
            </a:pPr>
            <a:r>
              <a:rPr lang="en-US" sz="2400" dirty="0">
                <a:latin typeface="+mj-lt"/>
              </a:rPr>
              <a:t>Substitution cipher replaces one symbol/character with another one.</a:t>
            </a:r>
          </a:p>
        </p:txBody>
      </p:sp>
      <p:sp>
        <p:nvSpPr>
          <p:cNvPr id="11267" name="Slide Number Placeholder 4">
            <a:extLst>
              <a:ext uri="{FF2B5EF4-FFF2-40B4-BE49-F238E27FC236}">
                <a16:creationId xmlns:a16="http://schemas.microsoft.com/office/drawing/2014/main" id="{17BDC5A2-0A32-4BA7-88EC-7A7E4384E10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4DEE045-A5A1-4931-AF6F-A806BC2AD0DD}" type="slidenum">
              <a:rPr lang="en-US" altLang="en-US" smtClean="0">
                <a:solidFill>
                  <a:srgbClr val="898989"/>
                </a:solidFill>
              </a:rPr>
              <a:pPr/>
              <a:t>12</a:t>
            </a:fld>
            <a:endParaRPr lang="en-US" altLang="en-US">
              <a:solidFill>
                <a:srgbClr val="898989"/>
              </a:solidFill>
            </a:endParaRPr>
          </a:p>
        </p:txBody>
      </p:sp>
      <p:sp>
        <p:nvSpPr>
          <p:cNvPr id="10" name="Title 1">
            <a:extLst>
              <a:ext uri="{FF2B5EF4-FFF2-40B4-BE49-F238E27FC236}">
                <a16:creationId xmlns:a16="http://schemas.microsoft.com/office/drawing/2014/main" id="{D0335CDA-C170-4362-9B94-AFFB88852B80}"/>
              </a:ext>
            </a:extLst>
          </p:cNvPr>
          <p:cNvSpPr txBox="1">
            <a:spLocks/>
          </p:cNvSpPr>
          <p:nvPr/>
        </p:nvSpPr>
        <p:spPr>
          <a:xfrm>
            <a:off x="1049383" y="782456"/>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SUBSTITUTION CIPHER</a:t>
            </a:r>
          </a:p>
        </p:txBody>
      </p:sp>
      <p:graphicFrame>
        <p:nvGraphicFramePr>
          <p:cNvPr id="2" name="Diagram 1">
            <a:extLst>
              <a:ext uri="{FF2B5EF4-FFF2-40B4-BE49-F238E27FC236}">
                <a16:creationId xmlns:a16="http://schemas.microsoft.com/office/drawing/2014/main" id="{6715ABB4-B9E6-4C76-9BB2-7C2764EDEBD0}"/>
              </a:ext>
            </a:extLst>
          </p:cNvPr>
          <p:cNvGraphicFramePr/>
          <p:nvPr>
            <p:extLst>
              <p:ext uri="{D42A27DB-BD31-4B8C-83A1-F6EECF244321}">
                <p14:modId xmlns:p14="http://schemas.microsoft.com/office/powerpoint/2010/main" val="510486104"/>
              </p:ext>
            </p:extLst>
          </p:nvPr>
        </p:nvGraphicFramePr>
        <p:xfrm>
          <a:off x="2557508" y="2309631"/>
          <a:ext cx="8229600" cy="4252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D713ABA-C8EF-449F-B53F-BB9B91094773}"/>
              </a:ext>
            </a:extLst>
          </p:cNvPr>
          <p:cNvSpPr txBox="1"/>
          <p:nvPr/>
        </p:nvSpPr>
        <p:spPr>
          <a:xfrm>
            <a:off x="1065213" y="1814512"/>
            <a:ext cx="10882312" cy="4738688"/>
          </a:xfrm>
          <a:prstGeom prst="rect">
            <a:avLst/>
          </a:prstGeom>
          <a:noFill/>
        </p:spPr>
        <p:txBody>
          <a:bodyPr>
            <a:normAutofit/>
          </a:bodyPr>
          <a:lstStyle/>
          <a:p>
            <a:pPr marL="342900" indent="-342900" algn="just">
              <a:spcAft>
                <a:spcPts val="1200"/>
              </a:spcAft>
              <a:buFont typeface="Arial" panose="020B0604020202020204" pitchFamily="34" charset="0"/>
              <a:buChar char="•"/>
              <a:defRPr/>
            </a:pPr>
            <a:r>
              <a:rPr lang="en-US" sz="2400" dirty="0">
                <a:latin typeface="+mj-lt"/>
              </a:rPr>
              <a:t>In this cipher, the encryption algorithm is “shift </a:t>
            </a:r>
            <a:r>
              <a:rPr lang="en-US" sz="2400" i="1" dirty="0">
                <a:latin typeface="+mj-lt"/>
              </a:rPr>
              <a:t>key </a:t>
            </a:r>
            <a:r>
              <a:rPr lang="en-US" sz="2400" dirty="0">
                <a:latin typeface="+mj-lt"/>
              </a:rPr>
              <a:t>characters down” and the decryption algorithm is “shift </a:t>
            </a:r>
            <a:r>
              <a:rPr lang="en-US" sz="2400" i="1" dirty="0">
                <a:latin typeface="+mj-lt"/>
              </a:rPr>
              <a:t>key </a:t>
            </a:r>
            <a:r>
              <a:rPr lang="en-US" sz="2400" dirty="0">
                <a:latin typeface="+mj-lt"/>
              </a:rPr>
              <a:t>characters up”, with </a:t>
            </a:r>
            <a:r>
              <a:rPr lang="en-US" sz="2400" i="1" dirty="0">
                <a:latin typeface="+mj-lt"/>
              </a:rPr>
              <a:t>key </a:t>
            </a:r>
            <a:r>
              <a:rPr lang="en-US" sz="2400" dirty="0">
                <a:latin typeface="+mj-lt"/>
              </a:rPr>
              <a:t>equal to some number.</a:t>
            </a:r>
          </a:p>
          <a:p>
            <a:pPr marL="342900" indent="-342900" algn="just">
              <a:spcAft>
                <a:spcPts val="1200"/>
              </a:spcAft>
              <a:buFont typeface="Arial" panose="020B0604020202020204" pitchFamily="34" charset="0"/>
              <a:buChar char="•"/>
              <a:defRPr/>
            </a:pPr>
            <a:r>
              <a:rPr lang="en-US" sz="2400" dirty="0">
                <a:latin typeface="+mj-lt"/>
              </a:rPr>
              <a:t>Julius Cipher used the shift cipher to communicate with his officers on the battleground.</a:t>
            </a:r>
          </a:p>
          <a:p>
            <a:pPr marL="342900" indent="-342900" algn="just">
              <a:spcAft>
                <a:spcPts val="1200"/>
              </a:spcAft>
              <a:buFont typeface="Arial" panose="020B0604020202020204" pitchFamily="34" charset="0"/>
              <a:buChar char="•"/>
              <a:defRPr/>
            </a:pPr>
            <a:r>
              <a:rPr lang="en-US" sz="2400" dirty="0"/>
              <a:t>Caesar used key of key length 3 for his communications.</a:t>
            </a:r>
          </a:p>
          <a:p>
            <a:pPr marL="342900" indent="-342900" algn="just">
              <a:spcAft>
                <a:spcPts val="1200"/>
              </a:spcAft>
              <a:buFont typeface="Arial" panose="020B0604020202020204" pitchFamily="34" charset="0"/>
              <a:buChar char="•"/>
              <a:defRPr/>
            </a:pPr>
            <a:r>
              <a:rPr lang="en-US" sz="2400" dirty="0">
                <a:latin typeface="+mj-lt"/>
              </a:rPr>
              <a:t>The shift cipher is sometimes referred to as the </a:t>
            </a:r>
            <a:r>
              <a:rPr lang="en-US" sz="2400" b="1" dirty="0">
                <a:latin typeface="+mj-lt"/>
              </a:rPr>
              <a:t>Caesar cipher</a:t>
            </a:r>
            <a:r>
              <a:rPr lang="en-US" sz="2400" dirty="0">
                <a:latin typeface="+mj-lt"/>
              </a:rPr>
              <a:t>.</a:t>
            </a:r>
          </a:p>
        </p:txBody>
      </p:sp>
      <p:sp>
        <p:nvSpPr>
          <p:cNvPr id="13315" name="Slide Number Placeholder 4">
            <a:extLst>
              <a:ext uri="{FF2B5EF4-FFF2-40B4-BE49-F238E27FC236}">
                <a16:creationId xmlns:a16="http://schemas.microsoft.com/office/drawing/2014/main" id="{7F6B732E-B420-4C6E-917D-5ADEFF7C86E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922C76C-B58F-4EAE-A65A-DD13D188D1E8}" type="slidenum">
              <a:rPr lang="en-US" altLang="en-US" smtClean="0">
                <a:solidFill>
                  <a:srgbClr val="898989"/>
                </a:solidFill>
              </a:rPr>
              <a:pPr/>
              <a:t>13</a:t>
            </a:fld>
            <a:endParaRPr lang="en-US" altLang="en-US">
              <a:solidFill>
                <a:srgbClr val="898989"/>
              </a:solidFill>
            </a:endParaRPr>
          </a:p>
        </p:txBody>
      </p:sp>
      <p:sp>
        <p:nvSpPr>
          <p:cNvPr id="10" name="Title 1">
            <a:extLst>
              <a:ext uri="{FF2B5EF4-FFF2-40B4-BE49-F238E27FC236}">
                <a16:creationId xmlns:a16="http://schemas.microsoft.com/office/drawing/2014/main" id="{C8F7334E-CF94-4FA2-8394-28E265968151}"/>
              </a:ext>
            </a:extLst>
          </p:cNvPr>
          <p:cNvSpPr txBox="1">
            <a:spLocks/>
          </p:cNvSpPr>
          <p:nvPr/>
        </p:nvSpPr>
        <p:spPr>
          <a:xfrm>
            <a:off x="1066800" y="773112"/>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SHIFT CIPHER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A0831E-A252-4295-93D0-D13CC5F1496E}"/>
              </a:ext>
            </a:extLst>
          </p:cNvPr>
          <p:cNvSpPr txBox="1"/>
          <p:nvPr/>
        </p:nvSpPr>
        <p:spPr>
          <a:xfrm>
            <a:off x="1065213" y="1982787"/>
            <a:ext cx="10882312" cy="4738688"/>
          </a:xfrm>
          <a:prstGeom prst="rect">
            <a:avLst/>
          </a:prstGeom>
          <a:noFill/>
        </p:spPr>
        <p:txBody>
          <a:bodyPr>
            <a:normAutofit/>
          </a:bodyPr>
          <a:lstStyle/>
          <a:p>
            <a:pPr algn="just">
              <a:spcAft>
                <a:spcPts val="1200"/>
              </a:spcAft>
              <a:defRPr/>
            </a:pPr>
            <a:r>
              <a:rPr lang="en-US" sz="2400" dirty="0">
                <a:latin typeface="+mj-lt"/>
              </a:rPr>
              <a:t>Example: </a:t>
            </a:r>
          </a:p>
          <a:p>
            <a:pPr marL="342900" indent="-342900" algn="just">
              <a:spcAft>
                <a:spcPts val="1200"/>
              </a:spcAft>
              <a:buFont typeface="Arial" panose="020B0604020202020204" pitchFamily="34" charset="0"/>
              <a:buChar char="•"/>
              <a:defRPr/>
            </a:pPr>
            <a:r>
              <a:rPr lang="en-US" sz="2400" dirty="0">
                <a:latin typeface="+mj-lt"/>
              </a:rPr>
              <a:t>Plaintext: WELCOME</a:t>
            </a:r>
          </a:p>
          <a:p>
            <a:pPr marL="342900" indent="-342900" algn="just">
              <a:spcAft>
                <a:spcPts val="1200"/>
              </a:spcAft>
              <a:buFont typeface="Arial" panose="020B0604020202020204" pitchFamily="34" charset="0"/>
              <a:buChar char="•"/>
              <a:defRPr/>
            </a:pPr>
            <a:r>
              <a:rPr lang="en-US" sz="2400" dirty="0">
                <a:latin typeface="+mj-lt"/>
              </a:rPr>
              <a:t>Key: 5</a:t>
            </a:r>
          </a:p>
          <a:p>
            <a:pPr algn="just">
              <a:spcAft>
                <a:spcPts val="1200"/>
              </a:spcAft>
              <a:defRPr/>
            </a:pPr>
            <a:r>
              <a:rPr lang="en-US" sz="2400" dirty="0">
                <a:latin typeface="+mj-lt"/>
              </a:rPr>
              <a:t>Solution:</a:t>
            </a:r>
          </a:p>
          <a:p>
            <a:pPr marL="342900" indent="-342900" algn="just">
              <a:spcAft>
                <a:spcPts val="1200"/>
              </a:spcAft>
              <a:buFont typeface="Arial" panose="020B0604020202020204" pitchFamily="34" charset="0"/>
              <a:buChar char="•"/>
              <a:defRPr/>
            </a:pPr>
            <a:r>
              <a:rPr lang="en-US" sz="2400" dirty="0">
                <a:latin typeface="+mj-lt"/>
              </a:rPr>
              <a:t>Ciphertext: BJQHTRJ</a:t>
            </a:r>
          </a:p>
          <a:p>
            <a:pPr algn="just">
              <a:spcAft>
                <a:spcPts val="1200"/>
              </a:spcAft>
              <a:defRPr/>
            </a:pPr>
            <a:endParaRPr lang="en-US" sz="2400" dirty="0">
              <a:latin typeface="+mj-lt"/>
            </a:endParaRPr>
          </a:p>
        </p:txBody>
      </p:sp>
      <p:sp>
        <p:nvSpPr>
          <p:cNvPr id="15363" name="Slide Number Placeholder 4">
            <a:extLst>
              <a:ext uri="{FF2B5EF4-FFF2-40B4-BE49-F238E27FC236}">
                <a16:creationId xmlns:a16="http://schemas.microsoft.com/office/drawing/2014/main" id="{7B426D82-DAE6-4EF9-9271-C3DE8848DE3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D8A24B5-CEDC-4A24-9F2C-6A6A6CF5FCBF}" type="slidenum">
              <a:rPr lang="en-US" altLang="en-US" smtClean="0">
                <a:solidFill>
                  <a:srgbClr val="898989"/>
                </a:solidFill>
              </a:rPr>
              <a:pPr/>
              <a:t>14</a:t>
            </a:fld>
            <a:endParaRPr lang="en-US" altLang="en-US">
              <a:solidFill>
                <a:srgbClr val="898989"/>
              </a:solidFill>
            </a:endParaRPr>
          </a:p>
        </p:txBody>
      </p:sp>
      <p:sp>
        <p:nvSpPr>
          <p:cNvPr id="10" name="Title 1">
            <a:extLst>
              <a:ext uri="{FF2B5EF4-FFF2-40B4-BE49-F238E27FC236}">
                <a16:creationId xmlns:a16="http://schemas.microsoft.com/office/drawing/2014/main" id="{AFE0DB27-7427-4D27-955E-481ABEB07945}"/>
              </a:ext>
            </a:extLst>
          </p:cNvPr>
          <p:cNvSpPr txBox="1">
            <a:spLocks/>
          </p:cNvSpPr>
          <p:nvPr/>
        </p:nvSpPr>
        <p:spPr>
          <a:xfrm>
            <a:off x="1066800" y="941387"/>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SHIFT CIPHER</a:t>
            </a:r>
          </a:p>
        </p:txBody>
      </p:sp>
      <p:pic>
        <p:nvPicPr>
          <p:cNvPr id="15365" name="Picture 2">
            <a:extLst>
              <a:ext uri="{FF2B5EF4-FFF2-40B4-BE49-F238E27FC236}">
                <a16:creationId xmlns:a16="http://schemas.microsoft.com/office/drawing/2014/main" id="{EAE5E5F0-B356-4530-B6DC-43AE9BD52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7525" y="1982787"/>
            <a:ext cx="6103938"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AA34A8-7E19-486D-B5D0-A1CE35EB96C7}"/>
              </a:ext>
            </a:extLst>
          </p:cNvPr>
          <p:cNvSpPr txBox="1"/>
          <p:nvPr/>
        </p:nvSpPr>
        <p:spPr>
          <a:xfrm>
            <a:off x="838200" y="1982787"/>
            <a:ext cx="10515600" cy="4738688"/>
          </a:xfrm>
          <a:prstGeom prst="rect">
            <a:avLst/>
          </a:prstGeom>
          <a:noFill/>
        </p:spPr>
        <p:txBody>
          <a:bodyPr>
            <a:normAutofit/>
          </a:bodyPr>
          <a:lstStyle/>
          <a:p>
            <a:pPr marL="342900" indent="-342900" algn="just">
              <a:spcAft>
                <a:spcPts val="1200"/>
              </a:spcAft>
              <a:buFont typeface="Arial" panose="020B0604020202020204" pitchFamily="34" charset="0"/>
              <a:buChar char="•"/>
              <a:defRPr/>
            </a:pPr>
            <a:r>
              <a:rPr lang="en-US" sz="2400" dirty="0">
                <a:latin typeface="+mj-lt"/>
              </a:rPr>
              <a:t>The </a:t>
            </a:r>
            <a:r>
              <a:rPr lang="en-US" sz="2400" dirty="0" err="1">
                <a:latin typeface="+mj-lt"/>
              </a:rPr>
              <a:t>Vigenere</a:t>
            </a:r>
            <a:r>
              <a:rPr lang="en-US" sz="2400" dirty="0">
                <a:latin typeface="+mj-lt"/>
              </a:rPr>
              <a:t> cipher is a method of encrypting alphabetic text by using a series of different Caesar ciphers based on the letters of a keyword. </a:t>
            </a:r>
          </a:p>
          <a:p>
            <a:pPr marL="342900" indent="-342900" algn="just">
              <a:spcAft>
                <a:spcPts val="1200"/>
              </a:spcAft>
              <a:buFont typeface="Arial" panose="020B0604020202020204" pitchFamily="34" charset="0"/>
              <a:buChar char="•"/>
              <a:defRPr/>
            </a:pPr>
            <a:r>
              <a:rPr lang="en-US" sz="2400" dirty="0"/>
              <a:t>Aimed at reducing the effectiveness of performing frequency analysis on the </a:t>
            </a:r>
            <a:r>
              <a:rPr lang="en-US" sz="2400" dirty="0" err="1"/>
              <a:t>ciphertext</a:t>
            </a:r>
            <a:r>
              <a:rPr lang="en-US" sz="2400" dirty="0"/>
              <a:t>, the </a:t>
            </a:r>
            <a:r>
              <a:rPr lang="en-US" sz="2400" dirty="0" err="1"/>
              <a:t>Vigenere</a:t>
            </a:r>
            <a:r>
              <a:rPr lang="en-US" sz="2400" dirty="0"/>
              <a:t> cipher uses a text string as a key, which is then used for doing a number of alphabet shifts on the plaintext.</a:t>
            </a:r>
            <a:endParaRPr lang="en-US" sz="2400" dirty="0">
              <a:latin typeface="+mj-lt"/>
            </a:endParaRPr>
          </a:p>
          <a:p>
            <a:pPr marL="342900" indent="-342900" algn="just">
              <a:spcAft>
                <a:spcPts val="1200"/>
              </a:spcAft>
              <a:buFont typeface="Arial" panose="020B0604020202020204" pitchFamily="34" charset="0"/>
              <a:buChar char="•"/>
              <a:defRPr/>
            </a:pPr>
            <a:r>
              <a:rPr lang="en-US" sz="2400" dirty="0">
                <a:latin typeface="+mj-lt"/>
              </a:rPr>
              <a:t>It is a simple form of polyalphabetic substitution in which each alphabet can replace with several cipher alphabets.</a:t>
            </a:r>
          </a:p>
          <a:p>
            <a:pPr marL="342900" indent="-342900" algn="just">
              <a:spcAft>
                <a:spcPts val="1200"/>
              </a:spcAft>
              <a:buFont typeface="Arial" panose="020B0604020202020204" pitchFamily="34" charset="0"/>
              <a:buChar char="•"/>
              <a:defRPr/>
            </a:pPr>
            <a:r>
              <a:rPr lang="en-US" sz="2400" dirty="0">
                <a:latin typeface="+mj-lt"/>
              </a:rPr>
              <a:t>Instead of performing a single alphabetic shift like in Caesar cipher, </a:t>
            </a:r>
            <a:r>
              <a:rPr lang="en-US" sz="2400" dirty="0" err="1">
                <a:latin typeface="+mj-lt"/>
              </a:rPr>
              <a:t>Vigenere</a:t>
            </a:r>
            <a:r>
              <a:rPr lang="en-US" sz="2400" dirty="0">
                <a:latin typeface="+mj-lt"/>
              </a:rPr>
              <a:t> cipher uses a key to determine the number of alphabetic shifts across the entire plaintext.</a:t>
            </a:r>
          </a:p>
          <a:p>
            <a:pPr marL="342900" indent="-342900" algn="just">
              <a:spcAft>
                <a:spcPts val="1200"/>
              </a:spcAft>
              <a:buFont typeface="Arial" panose="020B0604020202020204" pitchFamily="34" charset="0"/>
              <a:buChar char="•"/>
              <a:defRPr/>
            </a:pPr>
            <a:endParaRPr lang="en-US" sz="2400" dirty="0">
              <a:latin typeface="+mj-lt"/>
            </a:endParaRPr>
          </a:p>
        </p:txBody>
      </p:sp>
      <p:sp>
        <p:nvSpPr>
          <p:cNvPr id="17411" name="Slide Number Placeholder 4">
            <a:extLst>
              <a:ext uri="{FF2B5EF4-FFF2-40B4-BE49-F238E27FC236}">
                <a16:creationId xmlns:a16="http://schemas.microsoft.com/office/drawing/2014/main" id="{6A247EFE-F691-40BD-B8A7-4C02D88644C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B230409-88C2-4ECB-AAB3-2DDAB375441E}" type="slidenum">
              <a:rPr lang="en-US" altLang="en-US" smtClean="0">
                <a:solidFill>
                  <a:srgbClr val="898989"/>
                </a:solidFill>
              </a:rPr>
              <a:pPr/>
              <a:t>15</a:t>
            </a:fld>
            <a:endParaRPr lang="en-US" altLang="en-US">
              <a:solidFill>
                <a:srgbClr val="898989"/>
              </a:solidFill>
            </a:endParaRPr>
          </a:p>
        </p:txBody>
      </p:sp>
      <p:sp>
        <p:nvSpPr>
          <p:cNvPr id="10" name="Title 1">
            <a:extLst>
              <a:ext uri="{FF2B5EF4-FFF2-40B4-BE49-F238E27FC236}">
                <a16:creationId xmlns:a16="http://schemas.microsoft.com/office/drawing/2014/main" id="{E4C3D694-52F8-47AB-822F-7301CE3E1845}"/>
              </a:ext>
            </a:extLst>
          </p:cNvPr>
          <p:cNvSpPr txBox="1">
            <a:spLocks/>
          </p:cNvSpPr>
          <p:nvPr/>
        </p:nvSpPr>
        <p:spPr>
          <a:xfrm>
            <a:off x="839787" y="941387"/>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VIGENERE CIPHER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7908392-B8BF-4D3E-AE61-3D7CD9116227}"/>
              </a:ext>
            </a:extLst>
          </p:cNvPr>
          <p:cNvSpPr txBox="1"/>
          <p:nvPr/>
        </p:nvSpPr>
        <p:spPr>
          <a:xfrm>
            <a:off x="838200" y="1982787"/>
            <a:ext cx="10882312" cy="4738688"/>
          </a:xfrm>
          <a:prstGeom prst="rect">
            <a:avLst/>
          </a:prstGeom>
          <a:noFill/>
        </p:spPr>
        <p:txBody>
          <a:bodyPr>
            <a:normAutofit/>
          </a:bodyPr>
          <a:lstStyle/>
          <a:p>
            <a:pPr marL="342900" indent="-342900" algn="just">
              <a:spcAft>
                <a:spcPts val="1200"/>
              </a:spcAft>
              <a:buFont typeface="Arial" panose="020B0604020202020204" pitchFamily="34" charset="0"/>
              <a:buChar char="•"/>
              <a:defRPr/>
            </a:pPr>
            <a:r>
              <a:rPr lang="en-US" sz="2400" dirty="0">
                <a:latin typeface="+mj-lt"/>
              </a:rPr>
              <a:t>Transposition cipher reorders symbols/characters in a block of symbols/characters.</a:t>
            </a:r>
          </a:p>
          <a:p>
            <a:pPr marL="342900" indent="-342900" algn="just">
              <a:spcAft>
                <a:spcPts val="1200"/>
              </a:spcAft>
              <a:buFont typeface="Arial" panose="020B0604020202020204" pitchFamily="34" charset="0"/>
              <a:buChar char="•"/>
              <a:defRPr/>
            </a:pPr>
            <a:r>
              <a:rPr lang="en-US" sz="2400" dirty="0">
                <a:latin typeface="+mj-lt"/>
              </a:rPr>
              <a:t>Unlike substitution cipher, in transposition cipher there is no substitution of symbols.</a:t>
            </a:r>
          </a:p>
        </p:txBody>
      </p:sp>
      <p:sp>
        <p:nvSpPr>
          <p:cNvPr id="19459" name="Slide Number Placeholder 4">
            <a:extLst>
              <a:ext uri="{FF2B5EF4-FFF2-40B4-BE49-F238E27FC236}">
                <a16:creationId xmlns:a16="http://schemas.microsoft.com/office/drawing/2014/main" id="{8D5D66FF-0691-4821-BD5E-C3CCF5C590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D35CC13-14B0-4D59-9B1F-5F50B2C48AFE}" type="slidenum">
              <a:rPr lang="en-US" altLang="en-US" smtClean="0">
                <a:solidFill>
                  <a:srgbClr val="898989"/>
                </a:solidFill>
              </a:rPr>
              <a:pPr/>
              <a:t>16</a:t>
            </a:fld>
            <a:endParaRPr lang="en-US" altLang="en-US">
              <a:solidFill>
                <a:srgbClr val="898989"/>
              </a:solidFill>
            </a:endParaRPr>
          </a:p>
        </p:txBody>
      </p:sp>
      <p:sp>
        <p:nvSpPr>
          <p:cNvPr id="10" name="Title 1">
            <a:extLst>
              <a:ext uri="{FF2B5EF4-FFF2-40B4-BE49-F238E27FC236}">
                <a16:creationId xmlns:a16="http://schemas.microsoft.com/office/drawing/2014/main" id="{E72C95FE-0A13-4A01-8CDB-7957DFC7DD2F}"/>
              </a:ext>
            </a:extLst>
          </p:cNvPr>
          <p:cNvSpPr txBox="1">
            <a:spLocks/>
          </p:cNvSpPr>
          <p:nvPr/>
        </p:nvSpPr>
        <p:spPr>
          <a:xfrm>
            <a:off x="839787" y="941387"/>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TRANSPOSITION CIPHER</a:t>
            </a:r>
          </a:p>
        </p:txBody>
      </p:sp>
      <p:pic>
        <p:nvPicPr>
          <p:cNvPr id="19462" name="Picture 7" descr="Example of a transposition cipher.">
            <a:extLst>
              <a:ext uri="{FF2B5EF4-FFF2-40B4-BE49-F238E27FC236}">
                <a16:creationId xmlns:a16="http://schemas.microsoft.com/office/drawing/2014/main" id="{340760B9-7ABD-4486-B298-17A5B5BEF4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775" y="3147377"/>
            <a:ext cx="7523162" cy="2917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BA96D7A4-5397-4AA4-86D2-7B7A8C4EDE6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B0F0E64-99B0-45D5-8316-F11527773F55}" type="slidenum">
              <a:rPr lang="en-US" altLang="en-US" smtClean="0">
                <a:solidFill>
                  <a:srgbClr val="898989"/>
                </a:solidFill>
              </a:rPr>
              <a:pPr/>
              <a:t>17</a:t>
            </a:fld>
            <a:endParaRPr lang="en-US" altLang="en-US">
              <a:solidFill>
                <a:srgbClr val="898989"/>
              </a:solidFill>
            </a:endParaRPr>
          </a:p>
        </p:txBody>
      </p:sp>
      <p:sp>
        <p:nvSpPr>
          <p:cNvPr id="10" name="Title 1">
            <a:extLst>
              <a:ext uri="{FF2B5EF4-FFF2-40B4-BE49-F238E27FC236}">
                <a16:creationId xmlns:a16="http://schemas.microsoft.com/office/drawing/2014/main" id="{0653B830-A685-4899-9344-53153A1E8E4E}"/>
              </a:ext>
            </a:extLst>
          </p:cNvPr>
          <p:cNvSpPr txBox="1">
            <a:spLocks/>
          </p:cNvSpPr>
          <p:nvPr/>
        </p:nvSpPr>
        <p:spPr>
          <a:xfrm>
            <a:off x="839787" y="845911"/>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DATA ENCRYPTION STANDARD (DES)</a:t>
            </a:r>
          </a:p>
        </p:txBody>
      </p:sp>
      <p:sp>
        <p:nvSpPr>
          <p:cNvPr id="6" name="TextBox 5">
            <a:extLst>
              <a:ext uri="{FF2B5EF4-FFF2-40B4-BE49-F238E27FC236}">
                <a16:creationId xmlns:a16="http://schemas.microsoft.com/office/drawing/2014/main" id="{FF053FE3-3844-471B-9F6C-D537B17CEB0B}"/>
              </a:ext>
            </a:extLst>
          </p:cNvPr>
          <p:cNvSpPr txBox="1"/>
          <p:nvPr/>
        </p:nvSpPr>
        <p:spPr>
          <a:xfrm>
            <a:off x="838200" y="1887311"/>
            <a:ext cx="10512425" cy="4738688"/>
          </a:xfrm>
          <a:prstGeom prst="rect">
            <a:avLst/>
          </a:prstGeom>
          <a:noFill/>
        </p:spPr>
        <p:txBody>
          <a:bodyPr>
            <a:normAutofit/>
          </a:bodyPr>
          <a:lstStyle/>
          <a:p>
            <a:pPr marL="342900" indent="-342900" algn="just">
              <a:spcAft>
                <a:spcPts val="1200"/>
              </a:spcAft>
              <a:buFont typeface="Arial" panose="020B0604020202020204" pitchFamily="34" charset="0"/>
              <a:buChar char="•"/>
              <a:defRPr/>
            </a:pPr>
            <a:r>
              <a:rPr lang="en-US" sz="2400" dirty="0">
                <a:latin typeface="+mj-lt"/>
              </a:rPr>
              <a:t>Symmetric key block-cipher with a block size of 64 bits.</a:t>
            </a:r>
          </a:p>
          <a:p>
            <a:pPr marL="342900" indent="-342900" algn="just">
              <a:spcAft>
                <a:spcPts val="1200"/>
              </a:spcAft>
              <a:buFont typeface="Arial" panose="020B0604020202020204" pitchFamily="34" charset="0"/>
              <a:buChar char="•"/>
              <a:defRPr/>
            </a:pPr>
            <a:r>
              <a:rPr lang="en-US" sz="2400" dirty="0">
                <a:latin typeface="+mj-lt"/>
              </a:rPr>
              <a:t>Designed by IBM (with the help from NSA) in 1970.</a:t>
            </a:r>
          </a:p>
          <a:p>
            <a:pPr marL="342900" indent="-342900" algn="just">
              <a:spcAft>
                <a:spcPts val="1200"/>
              </a:spcAft>
              <a:buFont typeface="Arial" panose="020B0604020202020204" pitchFamily="34" charset="0"/>
              <a:buChar char="•"/>
              <a:defRPr/>
            </a:pPr>
            <a:r>
              <a:rPr lang="en-US" sz="2400" dirty="0">
                <a:latin typeface="+mj-lt"/>
              </a:rPr>
              <a:t>Adopted by the US government as the Federal Information Processing Standard in 1977.</a:t>
            </a:r>
          </a:p>
          <a:p>
            <a:pPr marL="342900" indent="-342900" algn="just">
              <a:spcAft>
                <a:spcPts val="1200"/>
              </a:spcAft>
              <a:buFont typeface="Arial" panose="020B0604020202020204" pitchFamily="34" charset="0"/>
              <a:buChar char="•"/>
              <a:defRPr/>
            </a:pPr>
            <a:r>
              <a:rPr lang="en-US" sz="2400" dirty="0">
                <a:latin typeface="+mj-lt"/>
              </a:rPr>
              <a:t>DES in original form with key length: 56 bits is considered no longer secure, because of its vulnerability to brute-force key search.</a:t>
            </a:r>
          </a:p>
          <a:p>
            <a:pPr marL="342900" indent="-342900" algn="just">
              <a:spcAft>
                <a:spcPts val="1200"/>
              </a:spcAft>
              <a:buFont typeface="Arial" panose="020B0604020202020204" pitchFamily="34" charset="0"/>
              <a:buChar char="•"/>
              <a:defRPr/>
            </a:pPr>
            <a:r>
              <a:rPr lang="en-US" sz="2400" dirty="0">
                <a:latin typeface="+mj-lt"/>
              </a:rPr>
              <a:t>DES was criticized because of its short key length. To overcome the issue, Triple DES was developed with a key length that tripled the size of DES’s key length.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C0F086ED-EC45-49EA-8E16-842B8DF27B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7C3D766-C118-4A07-A474-DF2FF8896288}" type="slidenum">
              <a:rPr lang="en-US" altLang="en-US" smtClean="0">
                <a:solidFill>
                  <a:srgbClr val="898989"/>
                </a:solidFill>
              </a:rPr>
              <a:pPr/>
              <a:t>18</a:t>
            </a:fld>
            <a:endParaRPr lang="en-US" altLang="en-US">
              <a:solidFill>
                <a:srgbClr val="898989"/>
              </a:solidFill>
            </a:endParaRPr>
          </a:p>
        </p:txBody>
      </p:sp>
      <p:sp>
        <p:nvSpPr>
          <p:cNvPr id="10" name="Title 1">
            <a:extLst>
              <a:ext uri="{FF2B5EF4-FFF2-40B4-BE49-F238E27FC236}">
                <a16:creationId xmlns:a16="http://schemas.microsoft.com/office/drawing/2014/main" id="{FF8C48CD-0387-40DE-8553-CEC4431E7570}"/>
              </a:ext>
            </a:extLst>
          </p:cNvPr>
          <p:cNvSpPr txBox="1">
            <a:spLocks/>
          </p:cNvSpPr>
          <p:nvPr/>
        </p:nvSpPr>
        <p:spPr>
          <a:xfrm>
            <a:off x="842962" y="854619"/>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ADVANCED ENCRYPTION STANDARD (AES)</a:t>
            </a:r>
          </a:p>
        </p:txBody>
      </p:sp>
      <p:sp>
        <p:nvSpPr>
          <p:cNvPr id="5" name="TextBox 4">
            <a:extLst>
              <a:ext uri="{FF2B5EF4-FFF2-40B4-BE49-F238E27FC236}">
                <a16:creationId xmlns:a16="http://schemas.microsoft.com/office/drawing/2014/main" id="{FD98D589-49CA-43C1-A3F3-B6796B7795F4}"/>
              </a:ext>
            </a:extLst>
          </p:cNvPr>
          <p:cNvSpPr txBox="1"/>
          <p:nvPr/>
        </p:nvSpPr>
        <p:spPr>
          <a:xfrm>
            <a:off x="841375" y="1896019"/>
            <a:ext cx="10512425" cy="4738688"/>
          </a:xfrm>
          <a:prstGeom prst="rect">
            <a:avLst/>
          </a:prstGeom>
          <a:noFill/>
        </p:spPr>
        <p:txBody>
          <a:bodyPr>
            <a:normAutofit/>
          </a:bodyPr>
          <a:lstStyle/>
          <a:p>
            <a:pPr marL="342900" indent="-342900" algn="just">
              <a:spcAft>
                <a:spcPts val="1200"/>
              </a:spcAft>
              <a:buFont typeface="Arial" panose="020B0604020202020204" pitchFamily="34" charset="0"/>
              <a:buChar char="•"/>
              <a:defRPr/>
            </a:pPr>
            <a:r>
              <a:rPr lang="en-US" sz="2400" dirty="0">
                <a:latin typeface="+mj-lt"/>
              </a:rPr>
              <a:t>1997: US National Institute of Standards and Technology (NIST) announced a  competition to come up with a better block-cipher as a replacement of DES</a:t>
            </a:r>
          </a:p>
          <a:p>
            <a:pPr marL="342900" indent="-342900" algn="just">
              <a:spcAft>
                <a:spcPts val="1200"/>
              </a:spcAft>
              <a:buFont typeface="Arial" panose="020B0604020202020204" pitchFamily="34" charset="0"/>
              <a:buChar char="•"/>
              <a:defRPr/>
            </a:pPr>
            <a:r>
              <a:rPr lang="en-US" sz="2400" dirty="0">
                <a:latin typeface="+mj-lt"/>
              </a:rPr>
              <a:t>2000: After rigorous analysis of the submissions (some of the best cryptographers in the planet were part of the whole process) the finalist   selected were:</a:t>
            </a:r>
          </a:p>
          <a:p>
            <a:pPr marL="800100" lvl="1" indent="-342900" algn="just">
              <a:spcAft>
                <a:spcPts val="1200"/>
              </a:spcAft>
              <a:buFont typeface="Calibri" panose="020F0502020204030204" pitchFamily="34" charset="0"/>
              <a:buChar char="−"/>
              <a:defRPr/>
            </a:pPr>
            <a:r>
              <a:rPr lang="en-US" sz="2400" dirty="0">
                <a:latin typeface="+mj-lt"/>
              </a:rPr>
              <a:t>Rijndael: designed by Belgian cryptographers Vincent </a:t>
            </a:r>
            <a:r>
              <a:rPr lang="en-US" sz="2400" dirty="0" err="1">
                <a:latin typeface="+mj-lt"/>
              </a:rPr>
              <a:t>Rijmen</a:t>
            </a:r>
            <a:r>
              <a:rPr lang="en-US" sz="2400" dirty="0">
                <a:latin typeface="+mj-lt"/>
              </a:rPr>
              <a:t> and Joan </a:t>
            </a:r>
            <a:r>
              <a:rPr lang="en-US" sz="2400" dirty="0" err="1">
                <a:latin typeface="+mj-lt"/>
              </a:rPr>
              <a:t>Daemen</a:t>
            </a:r>
            <a:r>
              <a:rPr lang="en-US" sz="2400" dirty="0">
                <a:latin typeface="+mj-lt"/>
              </a:rPr>
              <a:t>. </a:t>
            </a:r>
            <a:r>
              <a:rPr lang="en-US" sz="2400" dirty="0"/>
              <a:t>The scheme now popularly known as the AES.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697D9B2D-AE33-4B39-B864-57A8A357C69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75D932D-29FC-49E9-AE50-EAC27A42EE53}" type="slidenum">
              <a:rPr lang="en-US" altLang="en-US" smtClean="0">
                <a:solidFill>
                  <a:srgbClr val="898989"/>
                </a:solidFill>
              </a:rPr>
              <a:pPr/>
              <a:t>19</a:t>
            </a:fld>
            <a:endParaRPr lang="en-US" altLang="en-US">
              <a:solidFill>
                <a:srgbClr val="898989"/>
              </a:solidFill>
            </a:endParaRPr>
          </a:p>
        </p:txBody>
      </p:sp>
      <p:sp>
        <p:nvSpPr>
          <p:cNvPr id="10" name="Title 1">
            <a:extLst>
              <a:ext uri="{FF2B5EF4-FFF2-40B4-BE49-F238E27FC236}">
                <a16:creationId xmlns:a16="http://schemas.microsoft.com/office/drawing/2014/main" id="{8B26D83D-4CF4-4BA5-82E6-FAF4126B6DC6}"/>
              </a:ext>
            </a:extLst>
          </p:cNvPr>
          <p:cNvSpPr txBox="1">
            <a:spLocks/>
          </p:cNvSpPr>
          <p:nvPr/>
        </p:nvSpPr>
        <p:spPr>
          <a:xfrm>
            <a:off x="839787" y="784951"/>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ADVANCED ENCRYPTION STANDARD (AES)</a:t>
            </a:r>
          </a:p>
        </p:txBody>
      </p:sp>
      <p:sp>
        <p:nvSpPr>
          <p:cNvPr id="5" name="TextBox 4">
            <a:extLst>
              <a:ext uri="{FF2B5EF4-FFF2-40B4-BE49-F238E27FC236}">
                <a16:creationId xmlns:a16="http://schemas.microsoft.com/office/drawing/2014/main" id="{D5905E20-2068-4BC7-94CF-77C8C5688782}"/>
              </a:ext>
            </a:extLst>
          </p:cNvPr>
          <p:cNvSpPr txBox="1"/>
          <p:nvPr/>
        </p:nvSpPr>
        <p:spPr>
          <a:xfrm>
            <a:off x="838200" y="1826351"/>
            <a:ext cx="10512425" cy="4738688"/>
          </a:xfrm>
          <a:prstGeom prst="rect">
            <a:avLst/>
          </a:prstGeom>
          <a:noFill/>
        </p:spPr>
        <p:txBody>
          <a:bodyPr>
            <a:normAutofit/>
          </a:bodyPr>
          <a:lstStyle/>
          <a:p>
            <a:pPr algn="just">
              <a:spcAft>
                <a:spcPts val="1200"/>
              </a:spcAft>
              <a:defRPr/>
            </a:pPr>
            <a:endParaRPr lang="en-US" sz="2400" dirty="0"/>
          </a:p>
          <a:p>
            <a:pPr algn="just">
              <a:spcAft>
                <a:spcPts val="1200"/>
              </a:spcAft>
              <a:defRPr/>
            </a:pPr>
            <a:endParaRPr lang="en-US" sz="2400" dirty="0"/>
          </a:p>
          <a:p>
            <a:pPr algn="just">
              <a:spcAft>
                <a:spcPts val="1200"/>
              </a:spcAft>
              <a:defRPr/>
            </a:pPr>
            <a:endParaRPr lang="en-US" sz="2400" dirty="0"/>
          </a:p>
          <a:p>
            <a:pPr algn="just">
              <a:spcAft>
                <a:spcPts val="1200"/>
              </a:spcAft>
              <a:defRPr/>
            </a:pPr>
            <a:endParaRPr lang="en-US" sz="2400" dirty="0"/>
          </a:p>
          <a:p>
            <a:pPr marL="342900" indent="-342900" algn="just">
              <a:spcAft>
                <a:spcPts val="1200"/>
              </a:spcAft>
              <a:buFont typeface="Arial" panose="020B0604020202020204" pitchFamily="34" charset="0"/>
              <a:buChar char="•"/>
              <a:defRPr/>
            </a:pPr>
            <a:r>
              <a:rPr lang="en-US" sz="2400" dirty="0"/>
              <a:t>Key length determines the key-schedule and the number of rounds</a:t>
            </a:r>
          </a:p>
          <a:p>
            <a:pPr marL="342900" indent="-342900" algn="just">
              <a:spcAft>
                <a:spcPts val="1200"/>
              </a:spcAft>
              <a:buFont typeface="Arial" panose="020B0604020202020204" pitchFamily="34" charset="0"/>
              <a:buChar char="•"/>
              <a:defRPr/>
            </a:pPr>
            <a:r>
              <a:rPr lang="en-US" sz="2400" dirty="0"/>
              <a:t>Unlike DES (which uses a </a:t>
            </a:r>
            <a:r>
              <a:rPr lang="en-US" sz="2400" dirty="0" err="1"/>
              <a:t>Fiestel</a:t>
            </a:r>
            <a:r>
              <a:rPr lang="en-US" sz="2400" dirty="0"/>
              <a:t> network), AES is based only on Substitution Permutation Networks (SPN).</a:t>
            </a:r>
          </a:p>
        </p:txBody>
      </p:sp>
      <p:sp>
        <p:nvSpPr>
          <p:cNvPr id="3" name="Rounded Rectangle 2">
            <a:extLst>
              <a:ext uri="{FF2B5EF4-FFF2-40B4-BE49-F238E27FC236}">
                <a16:creationId xmlns:a16="http://schemas.microsoft.com/office/drawing/2014/main" id="{0323FEE9-BA40-4030-A381-22AF8A2CD849}"/>
              </a:ext>
            </a:extLst>
          </p:cNvPr>
          <p:cNvSpPr/>
          <p:nvPr/>
        </p:nvSpPr>
        <p:spPr>
          <a:xfrm>
            <a:off x="838200" y="1826351"/>
            <a:ext cx="10512425" cy="1628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TextBox 3">
            <a:extLst>
              <a:ext uri="{FF2B5EF4-FFF2-40B4-BE49-F238E27FC236}">
                <a16:creationId xmlns:a16="http://schemas.microsoft.com/office/drawing/2014/main" id="{729380AC-2300-47CC-81D5-01C0376B401D}"/>
              </a:ext>
            </a:extLst>
          </p:cNvPr>
          <p:cNvSpPr txBox="1"/>
          <p:nvPr/>
        </p:nvSpPr>
        <p:spPr>
          <a:xfrm>
            <a:off x="1204912" y="1854926"/>
            <a:ext cx="8458200" cy="1508125"/>
          </a:xfrm>
          <a:prstGeom prst="rect">
            <a:avLst/>
          </a:prstGeom>
          <a:noFill/>
        </p:spPr>
        <p:txBody>
          <a:bodyPr>
            <a:spAutoFit/>
          </a:bodyPr>
          <a:lstStyle/>
          <a:p>
            <a:pPr algn="just">
              <a:spcAft>
                <a:spcPts val="1200"/>
              </a:spcAft>
              <a:defRPr/>
            </a:pPr>
            <a:r>
              <a:rPr lang="en-US" sz="2400" dirty="0"/>
              <a:t>AES Overview</a:t>
            </a:r>
          </a:p>
          <a:p>
            <a:pPr marL="342900" indent="-342900" algn="just">
              <a:spcAft>
                <a:spcPts val="1200"/>
              </a:spcAft>
              <a:buFont typeface="Arial" panose="020B0604020202020204" pitchFamily="34" charset="0"/>
              <a:buChar char="•"/>
              <a:defRPr/>
            </a:pPr>
            <a:r>
              <a:rPr lang="en-US" sz="2400" dirty="0"/>
              <a:t>Block length – 128 bits</a:t>
            </a:r>
          </a:p>
          <a:p>
            <a:pPr marL="342900" indent="-342900" algn="just">
              <a:spcAft>
                <a:spcPts val="1200"/>
              </a:spcAft>
              <a:buFont typeface="Arial" panose="020B0604020202020204" pitchFamily="34" charset="0"/>
              <a:buChar char="•"/>
              <a:defRPr/>
            </a:pPr>
            <a:r>
              <a:rPr lang="en-US" sz="2400" dirty="0"/>
              <a:t>Key length – Support for 128, 192 or 256 bits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BC046D2-3B28-40D5-B58F-D6533A6D84B7}"/>
              </a:ext>
            </a:extLst>
          </p:cNvPr>
          <p:cNvSpPr txBox="1"/>
          <p:nvPr/>
        </p:nvSpPr>
        <p:spPr>
          <a:xfrm>
            <a:off x="839788" y="1904728"/>
            <a:ext cx="10512425" cy="4738688"/>
          </a:xfrm>
          <a:prstGeom prst="rect">
            <a:avLst/>
          </a:prstGeom>
          <a:noFill/>
        </p:spPr>
        <p:txBody>
          <a:bodyPr>
            <a:normAutofit/>
          </a:bodyPr>
          <a:lstStyle/>
          <a:p>
            <a:pPr marL="342900" indent="-342900" algn="just">
              <a:spcAft>
                <a:spcPts val="1200"/>
              </a:spcAft>
              <a:buFont typeface="Arial" panose="020B0604020202020204" pitchFamily="34" charset="0"/>
              <a:buChar char="•"/>
              <a:defRPr/>
            </a:pPr>
            <a:endParaRPr lang="en-US" sz="2400" dirty="0">
              <a:latin typeface="+mj-lt"/>
            </a:endParaRPr>
          </a:p>
        </p:txBody>
      </p:sp>
      <p:sp>
        <p:nvSpPr>
          <p:cNvPr id="8" name="Title 1">
            <a:extLst>
              <a:ext uri="{FF2B5EF4-FFF2-40B4-BE49-F238E27FC236}">
                <a16:creationId xmlns:a16="http://schemas.microsoft.com/office/drawing/2014/main" id="{1E20CABD-8F75-474D-BFB5-AFBF8DABB3E8}"/>
              </a:ext>
            </a:extLst>
          </p:cNvPr>
          <p:cNvSpPr txBox="1">
            <a:spLocks/>
          </p:cNvSpPr>
          <p:nvPr/>
        </p:nvSpPr>
        <p:spPr>
          <a:xfrm>
            <a:off x="841375" y="863328"/>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WHY THE NEED FOR CRYPTOGRAPHY?</a:t>
            </a:r>
          </a:p>
        </p:txBody>
      </p:sp>
      <p:graphicFrame>
        <p:nvGraphicFramePr>
          <p:cNvPr id="9" name="Diagram 8">
            <a:extLst>
              <a:ext uri="{FF2B5EF4-FFF2-40B4-BE49-F238E27FC236}">
                <a16:creationId xmlns:a16="http://schemas.microsoft.com/office/drawing/2014/main" id="{D0A842C0-A85E-444B-A654-9C7E856D0015}"/>
              </a:ext>
            </a:extLst>
          </p:cNvPr>
          <p:cNvGraphicFramePr/>
          <p:nvPr>
            <p:extLst>
              <p:ext uri="{D42A27DB-BD31-4B8C-83A1-F6EECF244321}">
                <p14:modId xmlns:p14="http://schemas.microsoft.com/office/powerpoint/2010/main" val="3902024123"/>
              </p:ext>
            </p:extLst>
          </p:nvPr>
        </p:nvGraphicFramePr>
        <p:xfrm>
          <a:off x="839787" y="1904728"/>
          <a:ext cx="10512425" cy="4219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5589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B6CF2-E8D3-48FA-90D5-38693E625BD8}"/>
              </a:ext>
            </a:extLst>
          </p:cNvPr>
          <p:cNvSpPr>
            <a:spLocks noGrp="1"/>
          </p:cNvSpPr>
          <p:nvPr>
            <p:ph type="ctrTitle"/>
          </p:nvPr>
        </p:nvSpPr>
        <p:spPr>
          <a:xfrm>
            <a:off x="1524000" y="2971595"/>
            <a:ext cx="9144000" cy="914809"/>
          </a:xfrm>
        </p:spPr>
        <p:txBody>
          <a:bodyPr/>
          <a:lstStyle/>
          <a:p>
            <a:r>
              <a:rPr lang="en-US" b="1" dirty="0"/>
              <a:t>What is OTP?</a:t>
            </a:r>
            <a:endParaRPr lang="en-IN" b="1" dirty="0"/>
          </a:p>
        </p:txBody>
      </p:sp>
    </p:spTree>
    <p:extLst>
      <p:ext uri="{BB962C8B-B14F-4D97-AF65-F5344CB8AC3E}">
        <p14:creationId xmlns:p14="http://schemas.microsoft.com/office/powerpoint/2010/main" val="327255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661C5482-1942-4E3D-8C0A-F472AB5949B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EEF28BD-3EA6-4B00-8C2D-8E7C4274982B}" type="slidenum">
              <a:rPr lang="en-US" altLang="en-US" smtClean="0">
                <a:solidFill>
                  <a:srgbClr val="898989"/>
                </a:solidFill>
              </a:rPr>
              <a:pPr/>
              <a:t>21</a:t>
            </a:fld>
            <a:endParaRPr lang="en-US" altLang="en-US">
              <a:solidFill>
                <a:srgbClr val="898989"/>
              </a:solidFill>
            </a:endParaRPr>
          </a:p>
        </p:txBody>
      </p:sp>
      <p:sp>
        <p:nvSpPr>
          <p:cNvPr id="10" name="Title 1">
            <a:extLst>
              <a:ext uri="{FF2B5EF4-FFF2-40B4-BE49-F238E27FC236}">
                <a16:creationId xmlns:a16="http://schemas.microsoft.com/office/drawing/2014/main" id="{D67A1213-54DF-44CC-92C9-59FCF03CB0D0}"/>
              </a:ext>
            </a:extLst>
          </p:cNvPr>
          <p:cNvSpPr txBox="1">
            <a:spLocks/>
          </p:cNvSpPr>
          <p:nvPr/>
        </p:nvSpPr>
        <p:spPr>
          <a:xfrm>
            <a:off x="842963" y="828494"/>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ONE TIME PAD (OTP)</a:t>
            </a:r>
          </a:p>
        </p:txBody>
      </p:sp>
      <p:sp>
        <p:nvSpPr>
          <p:cNvPr id="6" name="TextBox 5">
            <a:extLst>
              <a:ext uri="{FF2B5EF4-FFF2-40B4-BE49-F238E27FC236}">
                <a16:creationId xmlns:a16="http://schemas.microsoft.com/office/drawing/2014/main" id="{5EE1D817-55E4-4021-BED4-6522A91C1BDE}"/>
              </a:ext>
            </a:extLst>
          </p:cNvPr>
          <p:cNvSpPr txBox="1"/>
          <p:nvPr/>
        </p:nvSpPr>
        <p:spPr>
          <a:xfrm>
            <a:off x="841376" y="1869894"/>
            <a:ext cx="10512425" cy="4738688"/>
          </a:xfrm>
          <a:prstGeom prst="rect">
            <a:avLst/>
          </a:prstGeom>
          <a:noFill/>
        </p:spPr>
        <p:txBody>
          <a:bodyPr>
            <a:normAutofit/>
          </a:bodyPr>
          <a:lstStyle/>
          <a:p>
            <a:pPr marL="342900" indent="-342900" algn="just">
              <a:spcAft>
                <a:spcPts val="1200"/>
              </a:spcAft>
              <a:buFont typeface="Arial" panose="020B0604020202020204" pitchFamily="34" charset="0"/>
              <a:buChar char="•"/>
              <a:defRPr/>
            </a:pPr>
            <a:r>
              <a:rPr lang="en-US" sz="2400" dirty="0">
                <a:latin typeface="+mj-lt"/>
              </a:rPr>
              <a:t>OTP also known as the </a:t>
            </a:r>
            <a:r>
              <a:rPr lang="en-US" sz="2400" dirty="0" err="1">
                <a:latin typeface="+mj-lt"/>
              </a:rPr>
              <a:t>Vernan</a:t>
            </a:r>
            <a:r>
              <a:rPr lang="en-US" sz="2400" dirty="0">
                <a:latin typeface="+mj-lt"/>
              </a:rPr>
              <a:t> cipher is a cryptographic algorithm that produces </a:t>
            </a:r>
            <a:r>
              <a:rPr lang="en-US" sz="2400" dirty="0" err="1">
                <a:latin typeface="+mj-lt"/>
              </a:rPr>
              <a:t>ciphertext</a:t>
            </a:r>
            <a:r>
              <a:rPr lang="en-US" sz="2400" dirty="0">
                <a:latin typeface="+mj-lt"/>
              </a:rPr>
              <a:t> by combining the plaintext with a random key.</a:t>
            </a:r>
          </a:p>
          <a:p>
            <a:pPr marL="342900" indent="-342900" algn="just">
              <a:spcAft>
                <a:spcPts val="1200"/>
              </a:spcAft>
              <a:buFont typeface="Arial" panose="020B0604020202020204" pitchFamily="34" charset="0"/>
              <a:buChar char="•"/>
              <a:defRPr/>
            </a:pPr>
            <a:r>
              <a:rPr lang="en-US" sz="2400" dirty="0">
                <a:latin typeface="+mj-lt"/>
              </a:rPr>
              <a:t>Considered as one of the toughest and most secure cryptographic algorithm because of randomness of the key used in it.</a:t>
            </a:r>
          </a:p>
          <a:p>
            <a:pPr marL="342900" indent="-342900" algn="just">
              <a:spcAft>
                <a:spcPts val="1200"/>
              </a:spcAft>
              <a:buFont typeface="Arial" panose="020B0604020202020204" pitchFamily="34" charset="0"/>
              <a:buChar char="•"/>
              <a:defRPr/>
            </a:pPr>
            <a:r>
              <a:rPr lang="en-US" sz="2400" dirty="0">
                <a:latin typeface="+mj-lt"/>
              </a:rPr>
              <a:t>OTP rules are as follows:</a:t>
            </a:r>
          </a:p>
        </p:txBody>
      </p:sp>
      <p:graphicFrame>
        <p:nvGraphicFramePr>
          <p:cNvPr id="2" name="Diagram 1">
            <a:extLst>
              <a:ext uri="{FF2B5EF4-FFF2-40B4-BE49-F238E27FC236}">
                <a16:creationId xmlns:a16="http://schemas.microsoft.com/office/drawing/2014/main" id="{495C8FC6-0601-4EB5-8125-A73E1CECFC77}"/>
              </a:ext>
            </a:extLst>
          </p:cNvPr>
          <p:cNvGraphicFramePr/>
          <p:nvPr>
            <p:extLst>
              <p:ext uri="{D42A27DB-BD31-4B8C-83A1-F6EECF244321}">
                <p14:modId xmlns:p14="http://schemas.microsoft.com/office/powerpoint/2010/main" val="27852599"/>
              </p:ext>
            </p:extLst>
          </p:nvPr>
        </p:nvGraphicFramePr>
        <p:xfrm>
          <a:off x="1284288" y="4108269"/>
          <a:ext cx="10069512" cy="2500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C44A890C-F9E7-43B8-B589-E80BCD56EE6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F9D29FD-A02A-4492-99EB-DB7B8113F7BB}" type="slidenum">
              <a:rPr lang="en-US" altLang="en-US" smtClean="0">
                <a:solidFill>
                  <a:srgbClr val="898989"/>
                </a:solidFill>
              </a:rPr>
              <a:pPr/>
              <a:t>22</a:t>
            </a:fld>
            <a:endParaRPr lang="en-US" altLang="en-US">
              <a:solidFill>
                <a:srgbClr val="898989"/>
              </a:solidFill>
            </a:endParaRPr>
          </a:p>
        </p:txBody>
      </p:sp>
      <p:sp>
        <p:nvSpPr>
          <p:cNvPr id="10" name="Title 1">
            <a:extLst>
              <a:ext uri="{FF2B5EF4-FFF2-40B4-BE49-F238E27FC236}">
                <a16:creationId xmlns:a16="http://schemas.microsoft.com/office/drawing/2014/main" id="{2675205F-21C3-48C7-BC94-AEE756481BB8}"/>
              </a:ext>
            </a:extLst>
          </p:cNvPr>
          <p:cNvSpPr txBox="1">
            <a:spLocks/>
          </p:cNvSpPr>
          <p:nvPr/>
        </p:nvSpPr>
        <p:spPr>
          <a:xfrm>
            <a:off x="838200" y="828175"/>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RSA</a:t>
            </a:r>
          </a:p>
        </p:txBody>
      </p:sp>
      <p:sp>
        <p:nvSpPr>
          <p:cNvPr id="6" name="TextBox 5">
            <a:extLst>
              <a:ext uri="{FF2B5EF4-FFF2-40B4-BE49-F238E27FC236}">
                <a16:creationId xmlns:a16="http://schemas.microsoft.com/office/drawing/2014/main" id="{17BED5DF-763B-4F36-A6F1-DE772C0AE573}"/>
              </a:ext>
            </a:extLst>
          </p:cNvPr>
          <p:cNvSpPr txBox="1"/>
          <p:nvPr/>
        </p:nvSpPr>
        <p:spPr>
          <a:xfrm>
            <a:off x="836613" y="1869575"/>
            <a:ext cx="10512425" cy="4738688"/>
          </a:xfrm>
          <a:prstGeom prst="rect">
            <a:avLst/>
          </a:prstGeom>
          <a:noFill/>
        </p:spPr>
        <p:txBody>
          <a:bodyPr>
            <a:normAutofit/>
          </a:bodyPr>
          <a:lstStyle/>
          <a:p>
            <a:pPr marL="342900" indent="-342900" algn="just">
              <a:spcAft>
                <a:spcPts val="1200"/>
              </a:spcAft>
              <a:buFont typeface="Arial" panose="020B0604020202020204" pitchFamily="34" charset="0"/>
              <a:buChar char="•"/>
              <a:defRPr/>
            </a:pPr>
            <a:r>
              <a:rPr lang="en-US" sz="2400" dirty="0">
                <a:latin typeface="+mj-lt"/>
              </a:rPr>
              <a:t>RSA is the most common public-key encryption algorithm, and is named for its inventors </a:t>
            </a:r>
            <a:r>
              <a:rPr lang="en-US" sz="2400" dirty="0" err="1">
                <a:latin typeface="+mj-lt"/>
              </a:rPr>
              <a:t>Rivest</a:t>
            </a:r>
            <a:r>
              <a:rPr lang="en-US" sz="2400" dirty="0">
                <a:latin typeface="+mj-lt"/>
              </a:rPr>
              <a:t>, Shamir, and </a:t>
            </a:r>
            <a:r>
              <a:rPr lang="en-US" sz="2400" dirty="0" err="1">
                <a:latin typeface="+mj-lt"/>
              </a:rPr>
              <a:t>Adleman</a:t>
            </a:r>
            <a:r>
              <a:rPr lang="en-US" sz="2400" dirty="0">
                <a:latin typeface="+mj-lt"/>
              </a:rPr>
              <a:t> (RSA). It has survived all attempts to break it for more than 30 years and is considered very strong.</a:t>
            </a:r>
          </a:p>
          <a:p>
            <a:pPr marL="342900" indent="-342900" algn="just">
              <a:spcAft>
                <a:spcPts val="1200"/>
              </a:spcAft>
              <a:buFont typeface="Arial" panose="020B0604020202020204" pitchFamily="34" charset="0"/>
              <a:buChar char="•"/>
              <a:defRPr/>
            </a:pPr>
            <a:r>
              <a:rPr lang="en-US" sz="2400" dirty="0">
                <a:latin typeface="+mj-lt"/>
              </a:rPr>
              <a:t>Although RSA can be used to encrypt and decrypt actual messages, it is very slow if the message is long.</a:t>
            </a:r>
          </a:p>
          <a:p>
            <a:pPr marL="342900" indent="-342900" algn="just">
              <a:spcAft>
                <a:spcPts val="1200"/>
              </a:spcAft>
              <a:buFont typeface="Arial" panose="020B0604020202020204" pitchFamily="34" charset="0"/>
              <a:buChar char="•"/>
              <a:defRPr/>
            </a:pPr>
            <a:r>
              <a:rPr lang="en-US" sz="2400" dirty="0">
                <a:latin typeface="+mj-lt"/>
              </a:rPr>
              <a:t>RSA, therefore, is useful for short messages such as a small message digest or a symmetric key to be used for a symmetric-key cryptosystem.</a:t>
            </a:r>
          </a:p>
          <a:p>
            <a:pPr marL="342900" indent="-342900" algn="just">
              <a:spcAft>
                <a:spcPts val="1200"/>
              </a:spcAft>
              <a:buFont typeface="Arial" panose="020B0604020202020204" pitchFamily="34" charset="0"/>
              <a:buChar char="•"/>
              <a:defRPr/>
            </a:pPr>
            <a:r>
              <a:rPr lang="en-US" sz="2400" dirty="0">
                <a:latin typeface="+mj-lt"/>
              </a:rPr>
              <a:t>RSA is also used for authentication.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B87C87D1-2BA0-431F-98E2-2C2339887E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55B5C93-5675-4879-ADC8-8EDF0733CE16}" type="slidenum">
              <a:rPr lang="en-US" altLang="en-US" smtClean="0">
                <a:solidFill>
                  <a:srgbClr val="898989"/>
                </a:solidFill>
              </a:rPr>
              <a:pPr/>
              <a:t>23</a:t>
            </a:fld>
            <a:endParaRPr lang="en-US" altLang="en-US">
              <a:solidFill>
                <a:srgbClr val="898989"/>
              </a:solidFill>
            </a:endParaRPr>
          </a:p>
        </p:txBody>
      </p:sp>
      <p:sp>
        <p:nvSpPr>
          <p:cNvPr id="10" name="Title 1">
            <a:extLst>
              <a:ext uri="{FF2B5EF4-FFF2-40B4-BE49-F238E27FC236}">
                <a16:creationId xmlns:a16="http://schemas.microsoft.com/office/drawing/2014/main" id="{8E0C4FD8-4696-4C74-82CE-38196A96A629}"/>
              </a:ext>
            </a:extLst>
          </p:cNvPr>
          <p:cNvSpPr txBox="1">
            <a:spLocks/>
          </p:cNvSpPr>
          <p:nvPr/>
        </p:nvSpPr>
        <p:spPr>
          <a:xfrm>
            <a:off x="842962" y="767534"/>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RSA</a:t>
            </a:r>
          </a:p>
        </p:txBody>
      </p:sp>
      <p:pic>
        <p:nvPicPr>
          <p:cNvPr id="31748" name="Picture 4">
            <a:extLst>
              <a:ext uri="{FF2B5EF4-FFF2-40B4-BE49-F238E27FC236}">
                <a16:creationId xmlns:a16="http://schemas.microsoft.com/office/drawing/2014/main" id="{23E4B03F-B8BE-495A-8E3F-CA966ADF4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62" y="1958159"/>
            <a:ext cx="10510838" cy="402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884126BC-23E9-43A6-9106-EF3263C6088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9DC70DA-93DC-4986-A406-89B45929391B}" type="slidenum">
              <a:rPr lang="en-US" altLang="en-US" smtClean="0">
                <a:solidFill>
                  <a:srgbClr val="898989"/>
                </a:solidFill>
              </a:rPr>
              <a:pPr/>
              <a:t>24</a:t>
            </a:fld>
            <a:endParaRPr lang="en-US" altLang="en-US">
              <a:solidFill>
                <a:srgbClr val="898989"/>
              </a:solidFill>
            </a:endParaRPr>
          </a:p>
        </p:txBody>
      </p:sp>
      <p:sp>
        <p:nvSpPr>
          <p:cNvPr id="10" name="Title 1">
            <a:extLst>
              <a:ext uri="{FF2B5EF4-FFF2-40B4-BE49-F238E27FC236}">
                <a16:creationId xmlns:a16="http://schemas.microsoft.com/office/drawing/2014/main" id="{FB5828CF-EFE8-4D8E-8484-358ACC24DFC6}"/>
              </a:ext>
            </a:extLst>
          </p:cNvPr>
          <p:cNvSpPr txBox="1">
            <a:spLocks/>
          </p:cNvSpPr>
          <p:nvPr/>
        </p:nvSpPr>
        <p:spPr>
          <a:xfrm>
            <a:off x="838200" y="784633"/>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MESSAGE INTEGRITY AND AUTHENTICATION</a:t>
            </a:r>
          </a:p>
        </p:txBody>
      </p:sp>
      <p:sp>
        <p:nvSpPr>
          <p:cNvPr id="6" name="TextBox 5">
            <a:extLst>
              <a:ext uri="{FF2B5EF4-FFF2-40B4-BE49-F238E27FC236}">
                <a16:creationId xmlns:a16="http://schemas.microsoft.com/office/drawing/2014/main" id="{1697484F-2BCE-48BA-AB6A-D0FA87BECAA5}"/>
              </a:ext>
            </a:extLst>
          </p:cNvPr>
          <p:cNvSpPr txBox="1"/>
          <p:nvPr/>
        </p:nvSpPr>
        <p:spPr>
          <a:xfrm>
            <a:off x="836613" y="1826033"/>
            <a:ext cx="10512425" cy="4738688"/>
          </a:xfrm>
          <a:prstGeom prst="rect">
            <a:avLst/>
          </a:prstGeom>
          <a:noFill/>
        </p:spPr>
        <p:txBody>
          <a:bodyPr>
            <a:normAutofit/>
          </a:bodyPr>
          <a:lstStyle/>
          <a:p>
            <a:pPr marL="342900" indent="-342900" algn="just">
              <a:spcAft>
                <a:spcPts val="1200"/>
              </a:spcAft>
              <a:buFont typeface="Arial" panose="020B0604020202020204" pitchFamily="34" charset="0"/>
              <a:buChar char="•"/>
              <a:defRPr/>
            </a:pPr>
            <a:endParaRPr lang="en-US" sz="2400" dirty="0">
              <a:latin typeface="+mj-lt"/>
            </a:endParaRPr>
          </a:p>
        </p:txBody>
      </p:sp>
      <p:sp>
        <p:nvSpPr>
          <p:cNvPr id="5" name="Rounded Rectangle 4">
            <a:extLst>
              <a:ext uri="{FF2B5EF4-FFF2-40B4-BE49-F238E27FC236}">
                <a16:creationId xmlns:a16="http://schemas.microsoft.com/office/drawing/2014/main" id="{5DD689C2-356B-47A1-A1EE-B5D8975F5F1C}"/>
              </a:ext>
            </a:extLst>
          </p:cNvPr>
          <p:cNvSpPr/>
          <p:nvPr/>
        </p:nvSpPr>
        <p:spPr>
          <a:xfrm>
            <a:off x="836613" y="1826033"/>
            <a:ext cx="10882312" cy="264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6">
            <a:extLst>
              <a:ext uri="{FF2B5EF4-FFF2-40B4-BE49-F238E27FC236}">
                <a16:creationId xmlns:a16="http://schemas.microsoft.com/office/drawing/2014/main" id="{ACC7589B-1BA7-45A7-9986-9123FF184815}"/>
              </a:ext>
            </a:extLst>
          </p:cNvPr>
          <p:cNvSpPr txBox="1"/>
          <p:nvPr/>
        </p:nvSpPr>
        <p:spPr>
          <a:xfrm>
            <a:off x="1203325" y="1854608"/>
            <a:ext cx="10145713" cy="2616200"/>
          </a:xfrm>
          <a:prstGeom prst="rect">
            <a:avLst/>
          </a:prstGeom>
          <a:noFill/>
        </p:spPr>
        <p:txBody>
          <a:bodyPr>
            <a:spAutoFit/>
          </a:bodyPr>
          <a:lstStyle/>
          <a:p>
            <a:pPr algn="just">
              <a:spcAft>
                <a:spcPts val="1200"/>
              </a:spcAft>
              <a:defRPr/>
            </a:pPr>
            <a:r>
              <a:rPr lang="en-US" sz="2400" dirty="0"/>
              <a:t>Does secure-communication includes only the privacy of the message?</a:t>
            </a:r>
          </a:p>
          <a:p>
            <a:pPr marL="342900" indent="-342900" algn="just">
              <a:spcAft>
                <a:spcPts val="1200"/>
              </a:spcAft>
              <a:buFont typeface="Arial" panose="020B0604020202020204" pitchFamily="34" charset="0"/>
              <a:buChar char="•"/>
              <a:defRPr/>
            </a:pPr>
            <a:r>
              <a:rPr lang="en-US" sz="2400" dirty="0"/>
              <a:t>What is the guarantee that a message received by R, indeed originated from S and vice-versa ? --- issue of Message Authentication (MA)</a:t>
            </a:r>
          </a:p>
          <a:p>
            <a:pPr marL="342900" indent="-342900" algn="just">
              <a:spcAft>
                <a:spcPts val="1200"/>
              </a:spcAft>
              <a:buFont typeface="Arial" panose="020B0604020202020204" pitchFamily="34" charset="0"/>
              <a:buChar char="•"/>
              <a:defRPr/>
            </a:pPr>
            <a:r>
              <a:rPr lang="en-US" sz="2400" dirty="0"/>
              <a:t>Even if it is confirmed that the message received by R originated from S, what is the guarantee that the message content is genuine ? --- issue of message integrity (MI)</a:t>
            </a:r>
          </a:p>
        </p:txBody>
      </p:sp>
      <p:sp>
        <p:nvSpPr>
          <p:cNvPr id="8" name="Rounded Rectangle 7">
            <a:extLst>
              <a:ext uri="{FF2B5EF4-FFF2-40B4-BE49-F238E27FC236}">
                <a16:creationId xmlns:a16="http://schemas.microsoft.com/office/drawing/2014/main" id="{BC6EA226-BC0F-4A31-AB15-0EA77E3A427B}"/>
              </a:ext>
            </a:extLst>
          </p:cNvPr>
          <p:cNvSpPr/>
          <p:nvPr/>
        </p:nvSpPr>
        <p:spPr>
          <a:xfrm>
            <a:off x="835025" y="4674008"/>
            <a:ext cx="10882313" cy="898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896" name="TextBox 8">
            <a:extLst>
              <a:ext uri="{FF2B5EF4-FFF2-40B4-BE49-F238E27FC236}">
                <a16:creationId xmlns:a16="http://schemas.microsoft.com/office/drawing/2014/main" id="{6C7ED73A-B703-4F8C-910E-5D143CA51A38}"/>
              </a:ext>
            </a:extLst>
          </p:cNvPr>
          <p:cNvSpPr txBox="1">
            <a:spLocks noChangeArrowheads="1"/>
          </p:cNvSpPr>
          <p:nvPr/>
        </p:nvSpPr>
        <p:spPr bwMode="auto">
          <a:xfrm>
            <a:off x="1203325" y="4674008"/>
            <a:ext cx="101457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a:t>Encryption scheme does not help (unless designed with specific purpose of MI and MA).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9B38D264-E761-48CF-8A6B-CF6EB7A2E3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298AAD9-71BD-4ABB-BA95-1A9EB188E744}" type="slidenum">
              <a:rPr lang="en-US" altLang="en-US" smtClean="0">
                <a:solidFill>
                  <a:srgbClr val="898989"/>
                </a:solidFill>
              </a:rPr>
              <a:pPr/>
              <a:t>25</a:t>
            </a:fld>
            <a:endParaRPr lang="en-US" altLang="en-US">
              <a:solidFill>
                <a:srgbClr val="898989"/>
              </a:solidFill>
            </a:endParaRPr>
          </a:p>
        </p:txBody>
      </p:sp>
      <p:sp>
        <p:nvSpPr>
          <p:cNvPr id="10" name="Title 1">
            <a:extLst>
              <a:ext uri="{FF2B5EF4-FFF2-40B4-BE49-F238E27FC236}">
                <a16:creationId xmlns:a16="http://schemas.microsoft.com/office/drawing/2014/main" id="{A2193E7E-F87D-43EB-A70E-420202215C81}"/>
              </a:ext>
            </a:extLst>
          </p:cNvPr>
          <p:cNvSpPr txBox="1">
            <a:spLocks/>
          </p:cNvSpPr>
          <p:nvPr/>
        </p:nvSpPr>
        <p:spPr>
          <a:xfrm>
            <a:off x="839787" y="819467"/>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HASH FUNCTION</a:t>
            </a:r>
          </a:p>
        </p:txBody>
      </p:sp>
      <p:sp>
        <p:nvSpPr>
          <p:cNvPr id="6" name="TextBox 5">
            <a:extLst>
              <a:ext uri="{FF2B5EF4-FFF2-40B4-BE49-F238E27FC236}">
                <a16:creationId xmlns:a16="http://schemas.microsoft.com/office/drawing/2014/main" id="{9B11839A-62D1-4981-8254-88C72529D8DD}"/>
              </a:ext>
            </a:extLst>
          </p:cNvPr>
          <p:cNvSpPr txBox="1"/>
          <p:nvPr/>
        </p:nvSpPr>
        <p:spPr>
          <a:xfrm>
            <a:off x="838200" y="1860867"/>
            <a:ext cx="8367712" cy="4738688"/>
          </a:xfrm>
          <a:prstGeom prst="rect">
            <a:avLst/>
          </a:prstGeom>
          <a:noFill/>
        </p:spPr>
        <p:txBody>
          <a:bodyPr>
            <a:normAutofit/>
          </a:bodyPr>
          <a:lstStyle/>
          <a:p>
            <a:pPr marL="342900" indent="-342900" algn="just">
              <a:spcAft>
                <a:spcPts val="1200"/>
              </a:spcAft>
              <a:buFont typeface="Arial" panose="020B0604020202020204" pitchFamily="34" charset="0"/>
              <a:buChar char="•"/>
              <a:defRPr/>
            </a:pPr>
            <a:r>
              <a:rPr lang="en-US" sz="2400" dirty="0">
                <a:latin typeface="+mj-lt"/>
              </a:rPr>
              <a:t>One common way of protecting the integrity of the message is, the sender putting his/her fingerprint on the message document. </a:t>
            </a:r>
          </a:p>
          <a:p>
            <a:pPr marL="342900" indent="-342900" algn="just">
              <a:spcAft>
                <a:spcPts val="1200"/>
              </a:spcAft>
              <a:buFont typeface="Arial" panose="020B0604020202020204" pitchFamily="34" charset="0"/>
              <a:buChar char="•"/>
              <a:defRPr/>
            </a:pPr>
            <a:r>
              <a:rPr lang="en-US" sz="2400" dirty="0">
                <a:latin typeface="+mj-lt"/>
              </a:rPr>
              <a:t>Using this technique, even if the message document gets intercepted by a person “H”; “H” cannot forge the sender’s fingerprint for creating a false document.</a:t>
            </a:r>
          </a:p>
          <a:p>
            <a:pPr marL="342900" indent="-342900" algn="just">
              <a:spcAft>
                <a:spcPts val="1200"/>
              </a:spcAft>
              <a:buFont typeface="Arial" panose="020B0604020202020204" pitchFamily="34" charset="0"/>
              <a:buChar char="•"/>
              <a:defRPr/>
            </a:pPr>
            <a:r>
              <a:rPr lang="en-US" sz="2400" dirty="0">
                <a:latin typeface="+mj-lt"/>
              </a:rPr>
              <a:t>The electronic equivalent of document and fingerprint pair is the message and message digest pair.</a:t>
            </a:r>
          </a:p>
          <a:p>
            <a:pPr marL="342900" indent="-342900" algn="just">
              <a:spcAft>
                <a:spcPts val="1200"/>
              </a:spcAft>
              <a:buFont typeface="Arial" panose="020B0604020202020204" pitchFamily="34" charset="0"/>
              <a:buChar char="•"/>
              <a:defRPr/>
            </a:pPr>
            <a:r>
              <a:rPr lang="en-US" sz="2400" dirty="0">
                <a:latin typeface="+mj-lt"/>
              </a:rPr>
              <a:t>To prevent the integrity of a message, the message is passed through an algorithm called as </a:t>
            </a:r>
            <a:r>
              <a:rPr lang="en-US" sz="2400" b="1" dirty="0">
                <a:latin typeface="+mj-lt"/>
              </a:rPr>
              <a:t>hash function</a:t>
            </a:r>
            <a:r>
              <a:rPr lang="en-US" sz="2400" dirty="0">
                <a:latin typeface="+mj-lt"/>
              </a:rPr>
              <a:t>. </a:t>
            </a:r>
          </a:p>
        </p:txBody>
      </p:sp>
      <p:pic>
        <p:nvPicPr>
          <p:cNvPr id="39941" name="Picture 3">
            <a:extLst>
              <a:ext uri="{FF2B5EF4-FFF2-40B4-BE49-F238E27FC236}">
                <a16:creationId xmlns:a16="http://schemas.microsoft.com/office/drawing/2014/main" id="{A70C0D09-84B5-4F13-9B9F-3A30E38F16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34512" y="1710055"/>
            <a:ext cx="1676400"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10847C80-EC51-4101-BEE6-B012E9DADC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8108A3A-6C2B-4F4E-8B19-6B2A918AE3AF}" type="slidenum">
              <a:rPr lang="en-US" altLang="en-US" smtClean="0">
                <a:solidFill>
                  <a:srgbClr val="898989"/>
                </a:solidFill>
              </a:rPr>
              <a:pPr/>
              <a:t>26</a:t>
            </a:fld>
            <a:endParaRPr lang="en-US" altLang="en-US">
              <a:solidFill>
                <a:srgbClr val="898989"/>
              </a:solidFill>
            </a:endParaRPr>
          </a:p>
        </p:txBody>
      </p:sp>
      <p:sp>
        <p:nvSpPr>
          <p:cNvPr id="10" name="Title 1">
            <a:extLst>
              <a:ext uri="{FF2B5EF4-FFF2-40B4-BE49-F238E27FC236}">
                <a16:creationId xmlns:a16="http://schemas.microsoft.com/office/drawing/2014/main" id="{B845966B-6F5F-482C-BCFD-5D05F71903F3}"/>
              </a:ext>
            </a:extLst>
          </p:cNvPr>
          <p:cNvSpPr txBox="1">
            <a:spLocks/>
          </p:cNvSpPr>
          <p:nvPr/>
        </p:nvSpPr>
        <p:spPr>
          <a:xfrm>
            <a:off x="839787" y="649287"/>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HASH FUNCTION</a:t>
            </a:r>
          </a:p>
        </p:txBody>
      </p:sp>
      <p:sp>
        <p:nvSpPr>
          <p:cNvPr id="7" name="TextBox 6">
            <a:extLst>
              <a:ext uri="{FF2B5EF4-FFF2-40B4-BE49-F238E27FC236}">
                <a16:creationId xmlns:a16="http://schemas.microsoft.com/office/drawing/2014/main" id="{46E1C6BD-0255-4E02-B886-9EBEB5336CD1}"/>
              </a:ext>
            </a:extLst>
          </p:cNvPr>
          <p:cNvSpPr txBox="1"/>
          <p:nvPr/>
        </p:nvSpPr>
        <p:spPr>
          <a:xfrm>
            <a:off x="838200" y="1690687"/>
            <a:ext cx="10512425" cy="4738688"/>
          </a:xfrm>
          <a:prstGeom prst="rect">
            <a:avLst/>
          </a:prstGeom>
          <a:noFill/>
        </p:spPr>
        <p:txBody>
          <a:bodyPr>
            <a:normAutofit/>
          </a:bodyPr>
          <a:lstStyle/>
          <a:p>
            <a:pPr marL="342900" indent="-342900" algn="just">
              <a:spcAft>
                <a:spcPts val="1200"/>
              </a:spcAft>
              <a:buFont typeface="Arial" panose="020B0604020202020204" pitchFamily="34" charset="0"/>
              <a:buChar char="•"/>
              <a:defRPr/>
            </a:pPr>
            <a:endParaRPr lang="en-US" sz="2400" dirty="0">
              <a:latin typeface="+mj-lt"/>
            </a:endParaRPr>
          </a:p>
        </p:txBody>
      </p:sp>
      <p:pic>
        <p:nvPicPr>
          <p:cNvPr id="41989" name="Picture 1">
            <a:extLst>
              <a:ext uri="{FF2B5EF4-FFF2-40B4-BE49-F238E27FC236}">
                <a16:creationId xmlns:a16="http://schemas.microsoft.com/office/drawing/2014/main" id="{82C1EC7E-D832-4002-B1C1-0B1EE7D85D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0750" y="1763712"/>
            <a:ext cx="10626725" cy="459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33">
            <a:extLst>
              <a:ext uri="{FF2B5EF4-FFF2-40B4-BE49-F238E27FC236}">
                <a16:creationId xmlns:a16="http://schemas.microsoft.com/office/drawing/2014/main" id="{4A9D1C2A-D08F-4C01-A487-5BA47F0B8AF5}"/>
              </a:ext>
            </a:extLst>
          </p:cNvPr>
          <p:cNvSpPr txBox="1">
            <a:spLocks noChangeArrowheads="1"/>
          </p:cNvSpPr>
          <p:nvPr/>
        </p:nvSpPr>
        <p:spPr bwMode="auto">
          <a:xfrm>
            <a:off x="4957762" y="6407943"/>
            <a:ext cx="25527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defRPr/>
            </a:pPr>
            <a:r>
              <a:rPr lang="en-US" altLang="en-US" sz="1100" dirty="0">
                <a:latin typeface="+mj-lt"/>
              </a:rPr>
              <a:t>Flowchart: User Authentication Process</a:t>
            </a:r>
            <a:endParaRPr lang="en-US" altLang="en-US" sz="1100" i="1"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318ACBEF-318C-4C9E-971A-7D0CD20C277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879CD8D-7C7D-416D-B31A-4723B039A8D8}" type="slidenum">
              <a:rPr lang="en-US" altLang="en-US" smtClean="0">
                <a:solidFill>
                  <a:srgbClr val="898989"/>
                </a:solidFill>
              </a:rPr>
              <a:pPr/>
              <a:t>27</a:t>
            </a:fld>
            <a:endParaRPr lang="en-US" altLang="en-US">
              <a:solidFill>
                <a:srgbClr val="898989"/>
              </a:solidFill>
            </a:endParaRPr>
          </a:p>
        </p:txBody>
      </p:sp>
      <p:sp>
        <p:nvSpPr>
          <p:cNvPr id="10" name="Title 1">
            <a:extLst>
              <a:ext uri="{FF2B5EF4-FFF2-40B4-BE49-F238E27FC236}">
                <a16:creationId xmlns:a16="http://schemas.microsoft.com/office/drawing/2014/main" id="{C3F0F838-02B4-4ADB-93CE-09331038424E}"/>
              </a:ext>
            </a:extLst>
          </p:cNvPr>
          <p:cNvSpPr txBox="1">
            <a:spLocks/>
          </p:cNvSpPr>
          <p:nvPr/>
        </p:nvSpPr>
        <p:spPr>
          <a:xfrm>
            <a:off x="839787" y="723990"/>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DIGITAL SIGNATURE</a:t>
            </a:r>
          </a:p>
        </p:txBody>
      </p:sp>
      <p:sp>
        <p:nvSpPr>
          <p:cNvPr id="6" name="TextBox 5">
            <a:extLst>
              <a:ext uri="{FF2B5EF4-FFF2-40B4-BE49-F238E27FC236}">
                <a16:creationId xmlns:a16="http://schemas.microsoft.com/office/drawing/2014/main" id="{04CBD694-076D-4976-BB3E-00F4C61A6BF2}"/>
              </a:ext>
            </a:extLst>
          </p:cNvPr>
          <p:cNvSpPr txBox="1"/>
          <p:nvPr/>
        </p:nvSpPr>
        <p:spPr>
          <a:xfrm>
            <a:off x="838200" y="1765390"/>
            <a:ext cx="10512425" cy="4738688"/>
          </a:xfrm>
          <a:prstGeom prst="rect">
            <a:avLst/>
          </a:prstGeom>
          <a:noFill/>
        </p:spPr>
        <p:txBody>
          <a:bodyPr>
            <a:normAutofit/>
          </a:bodyPr>
          <a:lstStyle/>
          <a:p>
            <a:pPr marL="342900" indent="-342900" algn="just">
              <a:spcAft>
                <a:spcPts val="1200"/>
              </a:spcAft>
              <a:buFont typeface="Arial" panose="020B0604020202020204" pitchFamily="34" charset="0"/>
              <a:buChar char="•"/>
              <a:defRPr/>
            </a:pPr>
            <a:r>
              <a:rPr lang="en-US" sz="2400" dirty="0">
                <a:latin typeface="+mj-lt"/>
              </a:rPr>
              <a:t>When a sender “S” sends a message to the receiver “R”, “R” needs to check the authenticity of “S”. “R” needs to be sure that the message came from “S” and not third person “H”.</a:t>
            </a:r>
          </a:p>
          <a:p>
            <a:pPr marL="342900" indent="-342900" algn="just">
              <a:spcAft>
                <a:spcPts val="1200"/>
              </a:spcAft>
              <a:buFont typeface="Arial" panose="020B0604020202020204" pitchFamily="34" charset="0"/>
              <a:buChar char="•"/>
              <a:defRPr/>
            </a:pPr>
            <a:r>
              <a:rPr lang="en-US" sz="2400" dirty="0">
                <a:latin typeface="+mj-lt"/>
              </a:rPr>
              <a:t>For this, “R” can ask “S” to sign the message electronically.</a:t>
            </a:r>
          </a:p>
          <a:p>
            <a:pPr marL="342900" indent="-342900" algn="just">
              <a:spcAft>
                <a:spcPts val="1200"/>
              </a:spcAft>
              <a:buFont typeface="Arial" panose="020B0604020202020204" pitchFamily="34" charset="0"/>
              <a:buChar char="•"/>
              <a:defRPr/>
            </a:pPr>
            <a:r>
              <a:rPr lang="en-US" sz="2400" dirty="0">
                <a:latin typeface="+mj-lt"/>
              </a:rPr>
              <a:t>The signature is a proof to the recipient that the document has arrived from the correct sender.</a:t>
            </a:r>
          </a:p>
          <a:p>
            <a:pPr marL="342900" indent="-342900" algn="just">
              <a:spcAft>
                <a:spcPts val="1200"/>
              </a:spcAft>
              <a:buFont typeface="Arial" panose="020B0604020202020204" pitchFamily="34" charset="0"/>
              <a:buChar char="•"/>
              <a:defRPr/>
            </a:pPr>
            <a:r>
              <a:rPr lang="en-US" sz="2400" dirty="0">
                <a:latin typeface="+mj-lt"/>
              </a:rPr>
              <a:t>A signature on a document, when verified, is a sign of authentication.</a:t>
            </a:r>
          </a:p>
          <a:p>
            <a:pPr marL="342900" indent="-342900" algn="just">
              <a:spcAft>
                <a:spcPts val="1200"/>
              </a:spcAft>
              <a:buFont typeface="Arial" panose="020B0604020202020204" pitchFamily="34" charset="0"/>
              <a:buChar char="•"/>
              <a:defRPr/>
            </a:pPr>
            <a:r>
              <a:rPr lang="en-US" sz="2400" dirty="0">
                <a:latin typeface="+mj-lt"/>
              </a:rPr>
              <a:t>“S” sends two documents: the message and the signature. “R” receives both the documents and verifies that the signature belongs to “S”. If verified, the message is kept by “R” or else it is discarded.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39C63D10-396D-4527-B269-E3D8E9F13E6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30BD691-D3BD-4394-98A0-79F855A149F1}" type="slidenum">
              <a:rPr lang="en-US" altLang="en-US" smtClean="0">
                <a:solidFill>
                  <a:srgbClr val="898989"/>
                </a:solidFill>
              </a:rPr>
              <a:pPr/>
              <a:t>28</a:t>
            </a:fld>
            <a:endParaRPr lang="en-US" altLang="en-US">
              <a:solidFill>
                <a:srgbClr val="898989"/>
              </a:solidFill>
            </a:endParaRPr>
          </a:p>
        </p:txBody>
      </p:sp>
      <p:sp>
        <p:nvSpPr>
          <p:cNvPr id="10" name="Title 1">
            <a:extLst>
              <a:ext uri="{FF2B5EF4-FFF2-40B4-BE49-F238E27FC236}">
                <a16:creationId xmlns:a16="http://schemas.microsoft.com/office/drawing/2014/main" id="{D226A8C5-9BCA-47C9-B5B7-65ED66CDB451}"/>
              </a:ext>
            </a:extLst>
          </p:cNvPr>
          <p:cNvSpPr txBox="1">
            <a:spLocks/>
          </p:cNvSpPr>
          <p:nvPr/>
        </p:nvSpPr>
        <p:spPr>
          <a:xfrm>
            <a:off x="839787" y="941387"/>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DIGITAL SIGNATURE</a:t>
            </a:r>
          </a:p>
        </p:txBody>
      </p:sp>
      <p:sp>
        <p:nvSpPr>
          <p:cNvPr id="6" name="TextBox 5">
            <a:extLst>
              <a:ext uri="{FF2B5EF4-FFF2-40B4-BE49-F238E27FC236}">
                <a16:creationId xmlns:a16="http://schemas.microsoft.com/office/drawing/2014/main" id="{8B4FDFC6-839D-4B92-A815-272BEC236B9C}"/>
              </a:ext>
            </a:extLst>
          </p:cNvPr>
          <p:cNvSpPr txBox="1"/>
          <p:nvPr/>
        </p:nvSpPr>
        <p:spPr>
          <a:xfrm>
            <a:off x="838200" y="1982787"/>
            <a:ext cx="10512425" cy="4738688"/>
          </a:xfrm>
          <a:prstGeom prst="rect">
            <a:avLst/>
          </a:prstGeom>
          <a:noFill/>
        </p:spPr>
        <p:txBody>
          <a:bodyPr>
            <a:normAutofit/>
          </a:bodyPr>
          <a:lstStyle/>
          <a:p>
            <a:pPr algn="just">
              <a:spcAft>
                <a:spcPts val="1200"/>
              </a:spcAft>
              <a:defRPr/>
            </a:pPr>
            <a:r>
              <a:rPr lang="en-US" sz="2400" b="1" dirty="0">
                <a:latin typeface="+mj-lt"/>
              </a:rPr>
              <a:t>Signing Process</a:t>
            </a:r>
          </a:p>
        </p:txBody>
      </p:sp>
      <p:pic>
        <p:nvPicPr>
          <p:cNvPr id="46085" name="Picture 3">
            <a:extLst>
              <a:ext uri="{FF2B5EF4-FFF2-40B4-BE49-F238E27FC236}">
                <a16:creationId xmlns:a16="http://schemas.microsoft.com/office/drawing/2014/main" id="{12F82BCB-4787-4D78-B1F3-1BFBEBBFCE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537" y="2697162"/>
            <a:ext cx="11233150"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571FB6C9-5699-4ACC-B85B-95C6E6A86E9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FEA029C-9F09-4251-871B-54FA29CE9B97}" type="slidenum">
              <a:rPr lang="en-US" altLang="en-US" smtClean="0">
                <a:solidFill>
                  <a:srgbClr val="898989"/>
                </a:solidFill>
              </a:rPr>
              <a:pPr/>
              <a:t>29</a:t>
            </a:fld>
            <a:endParaRPr lang="en-US" altLang="en-US">
              <a:solidFill>
                <a:srgbClr val="898989"/>
              </a:solidFill>
            </a:endParaRPr>
          </a:p>
        </p:txBody>
      </p:sp>
      <p:sp>
        <p:nvSpPr>
          <p:cNvPr id="10" name="Title 1">
            <a:extLst>
              <a:ext uri="{FF2B5EF4-FFF2-40B4-BE49-F238E27FC236}">
                <a16:creationId xmlns:a16="http://schemas.microsoft.com/office/drawing/2014/main" id="{0C2C7F69-0209-4FF8-A2E6-B560FDB9EDA8}"/>
              </a:ext>
            </a:extLst>
          </p:cNvPr>
          <p:cNvSpPr txBox="1">
            <a:spLocks/>
          </p:cNvSpPr>
          <p:nvPr/>
        </p:nvSpPr>
        <p:spPr>
          <a:xfrm>
            <a:off x="762635" y="784950"/>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DIGITAL SIGNATURE</a:t>
            </a:r>
          </a:p>
        </p:txBody>
      </p:sp>
      <p:sp>
        <p:nvSpPr>
          <p:cNvPr id="6" name="TextBox 5">
            <a:extLst>
              <a:ext uri="{FF2B5EF4-FFF2-40B4-BE49-F238E27FC236}">
                <a16:creationId xmlns:a16="http://schemas.microsoft.com/office/drawing/2014/main" id="{065EE7B9-6965-4927-809E-E4BA4D075921}"/>
              </a:ext>
            </a:extLst>
          </p:cNvPr>
          <p:cNvSpPr txBox="1"/>
          <p:nvPr/>
        </p:nvSpPr>
        <p:spPr>
          <a:xfrm>
            <a:off x="761048" y="1826350"/>
            <a:ext cx="10512425" cy="4738688"/>
          </a:xfrm>
          <a:prstGeom prst="rect">
            <a:avLst/>
          </a:prstGeom>
          <a:noFill/>
        </p:spPr>
        <p:txBody>
          <a:bodyPr>
            <a:normAutofit/>
          </a:bodyPr>
          <a:lstStyle/>
          <a:p>
            <a:pPr algn="just">
              <a:spcAft>
                <a:spcPts val="1200"/>
              </a:spcAft>
              <a:defRPr/>
            </a:pPr>
            <a:r>
              <a:rPr lang="en-US" sz="2400" b="1" dirty="0">
                <a:latin typeface="+mj-lt"/>
              </a:rPr>
              <a:t>Verification Process</a:t>
            </a:r>
          </a:p>
        </p:txBody>
      </p:sp>
      <p:pic>
        <p:nvPicPr>
          <p:cNvPr id="48133" name="Picture 1">
            <a:extLst>
              <a:ext uri="{FF2B5EF4-FFF2-40B4-BE49-F238E27FC236}">
                <a16:creationId xmlns:a16="http://schemas.microsoft.com/office/drawing/2014/main" id="{6EFE66AD-1C8E-4E29-907E-B1D9838338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0560" y="2312125"/>
            <a:ext cx="8331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36A0-4650-4AB5-BADF-DBE26FB35A8B}"/>
              </a:ext>
            </a:extLst>
          </p:cNvPr>
          <p:cNvSpPr>
            <a:spLocks noGrp="1"/>
          </p:cNvSpPr>
          <p:nvPr>
            <p:ph type="title"/>
          </p:nvPr>
        </p:nvSpPr>
        <p:spPr>
          <a:xfrm>
            <a:off x="838200" y="2766218"/>
            <a:ext cx="10515600" cy="1325563"/>
          </a:xfrm>
        </p:spPr>
        <p:txBody>
          <a:bodyPr/>
          <a:lstStyle/>
          <a:p>
            <a:pPr algn="ctr"/>
            <a:r>
              <a:rPr lang="en-US" b="1" dirty="0"/>
              <a:t>Fundamental Problems?</a:t>
            </a:r>
            <a:endParaRPr lang="en-IN" b="1" dirty="0"/>
          </a:p>
        </p:txBody>
      </p:sp>
    </p:spTree>
    <p:extLst>
      <p:ext uri="{BB962C8B-B14F-4D97-AF65-F5344CB8AC3E}">
        <p14:creationId xmlns:p14="http://schemas.microsoft.com/office/powerpoint/2010/main" val="2568664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38AB87A8-7285-457A-AD94-2523FA9CBA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0818CA7-E11D-4ACC-A561-AB3BA73EAB67}" type="slidenum">
              <a:rPr lang="en-US" altLang="en-US" smtClean="0">
                <a:solidFill>
                  <a:srgbClr val="898989"/>
                </a:solidFill>
              </a:rPr>
              <a:pPr/>
              <a:t>30</a:t>
            </a:fld>
            <a:endParaRPr lang="en-US" altLang="en-US">
              <a:solidFill>
                <a:srgbClr val="898989"/>
              </a:solidFill>
            </a:endParaRPr>
          </a:p>
        </p:txBody>
      </p:sp>
      <p:sp>
        <p:nvSpPr>
          <p:cNvPr id="10" name="Title 1">
            <a:extLst>
              <a:ext uri="{FF2B5EF4-FFF2-40B4-BE49-F238E27FC236}">
                <a16:creationId xmlns:a16="http://schemas.microsoft.com/office/drawing/2014/main" id="{110B2CDE-F93C-40AD-BAC4-F9E2F9BC79D1}"/>
              </a:ext>
            </a:extLst>
          </p:cNvPr>
          <p:cNvSpPr txBox="1">
            <a:spLocks/>
          </p:cNvSpPr>
          <p:nvPr/>
        </p:nvSpPr>
        <p:spPr>
          <a:xfrm>
            <a:off x="842962" y="802368"/>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DIGITAL CERTIFICATE</a:t>
            </a:r>
          </a:p>
        </p:txBody>
      </p:sp>
      <p:sp>
        <p:nvSpPr>
          <p:cNvPr id="6" name="TextBox 5">
            <a:extLst>
              <a:ext uri="{FF2B5EF4-FFF2-40B4-BE49-F238E27FC236}">
                <a16:creationId xmlns:a16="http://schemas.microsoft.com/office/drawing/2014/main" id="{0693368D-874A-4D92-99CC-0EF538EBA0C3}"/>
              </a:ext>
            </a:extLst>
          </p:cNvPr>
          <p:cNvSpPr txBox="1"/>
          <p:nvPr/>
        </p:nvSpPr>
        <p:spPr>
          <a:xfrm>
            <a:off x="841375" y="1843768"/>
            <a:ext cx="10512425" cy="4738688"/>
          </a:xfrm>
          <a:prstGeom prst="rect">
            <a:avLst/>
          </a:prstGeom>
          <a:noFill/>
        </p:spPr>
        <p:txBody>
          <a:bodyPr>
            <a:normAutofit/>
          </a:bodyPr>
          <a:lstStyle/>
          <a:p>
            <a:pPr marL="342900" indent="-342900" algn="just">
              <a:spcAft>
                <a:spcPts val="1200"/>
              </a:spcAft>
              <a:buFont typeface="Arial" panose="020B0604020202020204" pitchFamily="34" charset="0"/>
              <a:buChar char="•"/>
              <a:defRPr/>
            </a:pPr>
            <a:r>
              <a:rPr lang="en-US" sz="2400" dirty="0">
                <a:latin typeface="+mj-lt"/>
              </a:rPr>
              <a:t>A certificate is nothing more than a mechanism that associates the public key with an individual.</a:t>
            </a:r>
          </a:p>
          <a:p>
            <a:pPr marL="342900" indent="-342900" algn="just">
              <a:spcAft>
                <a:spcPts val="1200"/>
              </a:spcAft>
              <a:buFont typeface="Arial" panose="020B0604020202020204" pitchFamily="34" charset="0"/>
              <a:buChar char="•"/>
              <a:defRPr/>
            </a:pPr>
            <a:r>
              <a:rPr lang="en-US" sz="2400" dirty="0">
                <a:latin typeface="+mj-lt"/>
              </a:rPr>
              <a:t>Digital certificates serve a single purpose: proving the identity of a user or the source of an object.</a:t>
            </a:r>
          </a:p>
          <a:p>
            <a:pPr marL="342900" indent="-342900" algn="just">
              <a:spcAft>
                <a:spcPts val="1200"/>
              </a:spcAft>
              <a:buFont typeface="Arial" panose="020B0604020202020204" pitchFamily="34" charset="0"/>
              <a:buChar char="•"/>
              <a:defRPr/>
            </a:pPr>
            <a:r>
              <a:rPr lang="en-US" sz="2400" dirty="0">
                <a:latin typeface="+mj-lt"/>
              </a:rPr>
              <a:t>They don’t provide proof as to the reliability or quality of the object or service to which they’re attached; they only provide proof of where that product or service originated.</a:t>
            </a:r>
          </a:p>
          <a:p>
            <a:pPr marL="342900" indent="-342900" algn="just">
              <a:spcAft>
                <a:spcPts val="1200"/>
              </a:spcAft>
              <a:buFont typeface="Arial" panose="020B0604020202020204" pitchFamily="34" charset="0"/>
              <a:buChar char="•"/>
              <a:defRPr/>
            </a:pPr>
            <a:r>
              <a:rPr lang="en-US" sz="2400" dirty="0">
                <a:latin typeface="+mj-lt"/>
              </a:rPr>
              <a:t>Certificates work under a theory known as the trusted third party. This theory states that if user A trusts user C and user B trusts user C, then user A can trust B and vice versa.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8483D2DE-599B-402C-9161-F94A45A6867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001C638-766B-4BA2-841D-A618470DC32D}" type="slidenum">
              <a:rPr lang="en-US" altLang="en-US" smtClean="0">
                <a:solidFill>
                  <a:srgbClr val="898989"/>
                </a:solidFill>
              </a:rPr>
              <a:pPr/>
              <a:t>31</a:t>
            </a:fld>
            <a:endParaRPr lang="en-US" altLang="en-US">
              <a:solidFill>
                <a:srgbClr val="898989"/>
              </a:solidFill>
            </a:endParaRPr>
          </a:p>
        </p:txBody>
      </p:sp>
      <p:sp>
        <p:nvSpPr>
          <p:cNvPr id="10" name="Title 1">
            <a:extLst>
              <a:ext uri="{FF2B5EF4-FFF2-40B4-BE49-F238E27FC236}">
                <a16:creationId xmlns:a16="http://schemas.microsoft.com/office/drawing/2014/main" id="{5E00CF02-BF9F-4548-BEE9-EC3E0AF2C86C}"/>
              </a:ext>
            </a:extLst>
          </p:cNvPr>
          <p:cNvSpPr txBox="1">
            <a:spLocks/>
          </p:cNvSpPr>
          <p:nvPr/>
        </p:nvSpPr>
        <p:spPr>
          <a:xfrm>
            <a:off x="771343" y="854619"/>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DIGITAL CERTIFICATE</a:t>
            </a:r>
          </a:p>
        </p:txBody>
      </p:sp>
      <p:pic>
        <p:nvPicPr>
          <p:cNvPr id="52229" name="Picture 12" descr="This diagram shows the process of requesting a digital certificate from a certificate authority (CA). You send your public key to the CA, which confirms your identity then builds and returns your signer certificate.">
            <a:extLst>
              <a:ext uri="{FF2B5EF4-FFF2-40B4-BE49-F238E27FC236}">
                <a16:creationId xmlns:a16="http://schemas.microsoft.com/office/drawing/2014/main" id="{162F55E2-E0C3-4A8A-AE63-0E6B37DE79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43" y="2076994"/>
            <a:ext cx="10880725" cy="385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588498E9-BDA7-49E1-9567-DD63C380448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F0E4955-143C-4417-884F-3CE2E412932B}" type="slidenum">
              <a:rPr lang="en-US" altLang="en-US" smtClean="0">
                <a:solidFill>
                  <a:srgbClr val="898989"/>
                </a:solidFill>
              </a:rPr>
              <a:pPr/>
              <a:t>32</a:t>
            </a:fld>
            <a:endParaRPr lang="en-US" altLang="en-US">
              <a:solidFill>
                <a:srgbClr val="898989"/>
              </a:solidFill>
            </a:endParaRPr>
          </a:p>
        </p:txBody>
      </p:sp>
      <p:sp>
        <p:nvSpPr>
          <p:cNvPr id="10" name="Title 1">
            <a:extLst>
              <a:ext uri="{FF2B5EF4-FFF2-40B4-BE49-F238E27FC236}">
                <a16:creationId xmlns:a16="http://schemas.microsoft.com/office/drawing/2014/main" id="{2BCAB47B-6AB1-4286-82AC-7D345A19F318}"/>
              </a:ext>
            </a:extLst>
          </p:cNvPr>
          <p:cNvSpPr txBox="1">
            <a:spLocks/>
          </p:cNvSpPr>
          <p:nvPr/>
        </p:nvSpPr>
        <p:spPr>
          <a:xfrm>
            <a:off x="842962" y="1037499"/>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PUBLIC KEY INFRASTRUCTURE</a:t>
            </a:r>
          </a:p>
        </p:txBody>
      </p:sp>
      <p:sp>
        <p:nvSpPr>
          <p:cNvPr id="6" name="TextBox 5">
            <a:extLst>
              <a:ext uri="{FF2B5EF4-FFF2-40B4-BE49-F238E27FC236}">
                <a16:creationId xmlns:a16="http://schemas.microsoft.com/office/drawing/2014/main" id="{281FA756-29F9-42F7-A5A1-ECEA73A0BF27}"/>
              </a:ext>
            </a:extLst>
          </p:cNvPr>
          <p:cNvSpPr txBox="1"/>
          <p:nvPr/>
        </p:nvSpPr>
        <p:spPr>
          <a:xfrm>
            <a:off x="841375" y="2078899"/>
            <a:ext cx="10512425" cy="3503295"/>
          </a:xfrm>
          <a:prstGeom prst="rect">
            <a:avLst/>
          </a:prstGeom>
          <a:noFill/>
        </p:spPr>
        <p:txBody>
          <a:bodyPr>
            <a:normAutofit/>
          </a:bodyPr>
          <a:lstStyle/>
          <a:p>
            <a:pPr marL="342900" indent="-342900" algn="just">
              <a:spcAft>
                <a:spcPts val="1200"/>
              </a:spcAft>
              <a:buFont typeface="Arial" panose="020B0604020202020204" pitchFamily="34" charset="0"/>
              <a:buChar char="•"/>
              <a:defRPr/>
            </a:pPr>
            <a:r>
              <a:rPr lang="en-US" sz="2400" dirty="0"/>
              <a:t>A Public Key Infrastructure (PKI) is a system of facilities, policies, and services that supports the use of public key cryptography for authenticating the parties involved in a transaction.</a:t>
            </a:r>
            <a:endParaRPr lang="en-US" sz="2400" dirty="0">
              <a:latin typeface="+mj-lt"/>
            </a:endParaRPr>
          </a:p>
          <a:p>
            <a:pPr marL="342900" indent="-342900" algn="just">
              <a:spcAft>
                <a:spcPts val="1200"/>
              </a:spcAft>
              <a:buFont typeface="Arial" panose="020B0604020202020204" pitchFamily="34" charset="0"/>
              <a:buChar char="•"/>
              <a:defRPr/>
            </a:pPr>
            <a:r>
              <a:rPr lang="en-US" sz="2400" dirty="0">
                <a:latin typeface="+mj-lt"/>
              </a:rPr>
              <a:t>A public key infrastructure (PKI) supports the distribution and identification of public encryption keys, enabling users and computers to both securely exchange data over networks such as the Internet and verify the identity of the other party.</a:t>
            </a:r>
          </a:p>
          <a:p>
            <a:pPr marL="342900" indent="-342900" algn="just">
              <a:spcAft>
                <a:spcPts val="1200"/>
              </a:spcAft>
              <a:buFont typeface="Arial" panose="020B0604020202020204" pitchFamily="34" charset="0"/>
              <a:buChar char="•"/>
              <a:defRPr/>
            </a:pPr>
            <a:r>
              <a:rPr lang="en-US" sz="2400" dirty="0"/>
              <a:t>The X.509 standards provide the basis for the industry standard Public Key Infrastructure.</a:t>
            </a:r>
            <a:endParaRPr lang="en-US" sz="2400" dirty="0">
              <a:latin typeface="+mj-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7D79221A-F7FC-4A14-9132-201FC87CE2C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FDB20BE-D9FD-48BC-BF11-8F823D804B44}" type="slidenum">
              <a:rPr lang="en-US" altLang="en-US" smtClean="0">
                <a:solidFill>
                  <a:srgbClr val="898989"/>
                </a:solidFill>
              </a:rPr>
              <a:pPr/>
              <a:t>33</a:t>
            </a:fld>
            <a:endParaRPr lang="en-US" altLang="en-US">
              <a:solidFill>
                <a:srgbClr val="898989"/>
              </a:solidFill>
            </a:endParaRPr>
          </a:p>
        </p:txBody>
      </p:sp>
      <p:sp>
        <p:nvSpPr>
          <p:cNvPr id="10" name="Title 1">
            <a:extLst>
              <a:ext uri="{FF2B5EF4-FFF2-40B4-BE49-F238E27FC236}">
                <a16:creationId xmlns:a16="http://schemas.microsoft.com/office/drawing/2014/main" id="{48B7D2D1-D6C4-4D87-A6E2-433E5349EE27}"/>
              </a:ext>
            </a:extLst>
          </p:cNvPr>
          <p:cNvSpPr txBox="1">
            <a:spLocks/>
          </p:cNvSpPr>
          <p:nvPr/>
        </p:nvSpPr>
        <p:spPr>
          <a:xfrm>
            <a:off x="839787" y="793660"/>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PUBLIC KEY INFRASTRUCTURE</a:t>
            </a:r>
          </a:p>
        </p:txBody>
      </p:sp>
      <p:sp>
        <p:nvSpPr>
          <p:cNvPr id="6" name="TextBox 5">
            <a:extLst>
              <a:ext uri="{FF2B5EF4-FFF2-40B4-BE49-F238E27FC236}">
                <a16:creationId xmlns:a16="http://schemas.microsoft.com/office/drawing/2014/main" id="{EF5D0DD3-8D4C-4D4F-BAA7-B1C99B8778F5}"/>
              </a:ext>
            </a:extLst>
          </p:cNvPr>
          <p:cNvSpPr txBox="1"/>
          <p:nvPr/>
        </p:nvSpPr>
        <p:spPr>
          <a:xfrm>
            <a:off x="838200" y="1835060"/>
            <a:ext cx="10512425" cy="4738688"/>
          </a:xfrm>
          <a:prstGeom prst="rect">
            <a:avLst/>
          </a:prstGeom>
          <a:noFill/>
        </p:spPr>
        <p:txBody>
          <a:bodyPr>
            <a:normAutofit/>
          </a:bodyPr>
          <a:lstStyle/>
          <a:p>
            <a:pPr marL="342900" indent="-342900" algn="just">
              <a:spcAft>
                <a:spcPts val="1200"/>
              </a:spcAft>
              <a:buFont typeface="Arial" panose="020B0604020202020204" pitchFamily="34" charset="0"/>
              <a:buChar char="•"/>
              <a:defRPr/>
            </a:pPr>
            <a:r>
              <a:rPr lang="en-US" sz="2400" dirty="0"/>
              <a:t>There is no single standard that defines the components of a Public Key Infrastructure, but a PKI typically comprises of the following components:</a:t>
            </a:r>
            <a:endParaRPr lang="en-US" sz="2400" dirty="0">
              <a:latin typeface="+mj-lt"/>
            </a:endParaRPr>
          </a:p>
        </p:txBody>
      </p:sp>
      <p:graphicFrame>
        <p:nvGraphicFramePr>
          <p:cNvPr id="2" name="Diagram 1">
            <a:extLst>
              <a:ext uri="{FF2B5EF4-FFF2-40B4-BE49-F238E27FC236}">
                <a16:creationId xmlns:a16="http://schemas.microsoft.com/office/drawing/2014/main" id="{1C3C246F-7691-4E81-9D7A-43CD3249559C}"/>
              </a:ext>
            </a:extLst>
          </p:cNvPr>
          <p:cNvGraphicFramePr/>
          <p:nvPr>
            <p:extLst>
              <p:ext uri="{D42A27DB-BD31-4B8C-83A1-F6EECF244321}">
                <p14:modId xmlns:p14="http://schemas.microsoft.com/office/powerpoint/2010/main" val="1301303122"/>
              </p:ext>
            </p:extLst>
          </p:nvPr>
        </p:nvGraphicFramePr>
        <p:xfrm>
          <a:off x="838201" y="2750739"/>
          <a:ext cx="10512424" cy="3276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D625180A-4341-443B-9F94-1D549BF6E59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92A8E2C-3FDD-4F51-9481-4FB31B639E4F}" type="slidenum">
              <a:rPr lang="en-US" altLang="en-US" smtClean="0">
                <a:solidFill>
                  <a:srgbClr val="898989"/>
                </a:solidFill>
              </a:rPr>
              <a:pPr/>
              <a:t>34</a:t>
            </a:fld>
            <a:endParaRPr lang="en-US" altLang="en-US">
              <a:solidFill>
                <a:srgbClr val="898989"/>
              </a:solidFill>
            </a:endParaRPr>
          </a:p>
        </p:txBody>
      </p:sp>
      <p:sp>
        <p:nvSpPr>
          <p:cNvPr id="10" name="Title 1">
            <a:extLst>
              <a:ext uri="{FF2B5EF4-FFF2-40B4-BE49-F238E27FC236}">
                <a16:creationId xmlns:a16="http://schemas.microsoft.com/office/drawing/2014/main" id="{1E4AA18D-8347-4C66-A237-3B6C436FA533}"/>
              </a:ext>
            </a:extLst>
          </p:cNvPr>
          <p:cNvSpPr txBox="1">
            <a:spLocks/>
          </p:cNvSpPr>
          <p:nvPr/>
        </p:nvSpPr>
        <p:spPr>
          <a:xfrm>
            <a:off x="841374" y="845911"/>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STEGANOGRAPHY</a:t>
            </a:r>
          </a:p>
        </p:txBody>
      </p:sp>
      <p:sp>
        <p:nvSpPr>
          <p:cNvPr id="6" name="TextBox 5">
            <a:extLst>
              <a:ext uri="{FF2B5EF4-FFF2-40B4-BE49-F238E27FC236}">
                <a16:creationId xmlns:a16="http://schemas.microsoft.com/office/drawing/2014/main" id="{7DEB20CE-A732-4F68-BF7A-C3B9FEA6B5D6}"/>
              </a:ext>
            </a:extLst>
          </p:cNvPr>
          <p:cNvSpPr txBox="1"/>
          <p:nvPr/>
        </p:nvSpPr>
        <p:spPr>
          <a:xfrm>
            <a:off x="839787" y="1887311"/>
            <a:ext cx="10512425" cy="3398792"/>
          </a:xfrm>
          <a:prstGeom prst="rect">
            <a:avLst/>
          </a:prstGeom>
          <a:noFill/>
        </p:spPr>
        <p:txBody>
          <a:bodyPr>
            <a:normAutofit/>
          </a:bodyPr>
          <a:lstStyle/>
          <a:p>
            <a:pPr marL="342900" indent="-342900" algn="just">
              <a:spcAft>
                <a:spcPts val="1200"/>
              </a:spcAft>
              <a:buFont typeface="Arial" panose="020B0604020202020204" pitchFamily="34" charset="0"/>
              <a:buChar char="•"/>
              <a:defRPr/>
            </a:pPr>
            <a:r>
              <a:rPr lang="en-US" sz="2400" dirty="0">
                <a:latin typeface="+mj-lt"/>
              </a:rPr>
              <a:t>Steganography derived from Greek origin word “</a:t>
            </a:r>
            <a:r>
              <a:rPr lang="en-US" sz="2400" i="1" dirty="0" err="1">
                <a:latin typeface="+mj-lt"/>
              </a:rPr>
              <a:t>steganos</a:t>
            </a:r>
            <a:r>
              <a:rPr lang="en-US" sz="2400" dirty="0">
                <a:latin typeface="+mj-lt"/>
              </a:rPr>
              <a:t>” (covered) and </a:t>
            </a:r>
            <a:r>
              <a:rPr lang="en-US" sz="2400" i="1" dirty="0">
                <a:latin typeface="+mj-lt"/>
              </a:rPr>
              <a:t>“</a:t>
            </a:r>
            <a:r>
              <a:rPr lang="en-US" sz="2400" i="1" dirty="0" err="1">
                <a:latin typeface="+mj-lt"/>
              </a:rPr>
              <a:t>graphein</a:t>
            </a:r>
            <a:r>
              <a:rPr lang="en-US" sz="2400" i="1" dirty="0">
                <a:latin typeface="+mj-lt"/>
              </a:rPr>
              <a:t>” </a:t>
            </a:r>
            <a:r>
              <a:rPr lang="en-US" sz="2400" dirty="0">
                <a:latin typeface="+mj-lt"/>
              </a:rPr>
              <a:t>(writing)</a:t>
            </a:r>
            <a:r>
              <a:rPr lang="en-US" sz="2400" i="1" dirty="0">
                <a:latin typeface="+mj-lt"/>
              </a:rPr>
              <a:t>,</a:t>
            </a:r>
            <a:r>
              <a:rPr lang="en-US" sz="2400" dirty="0">
                <a:latin typeface="+mj-lt"/>
              </a:rPr>
              <a:t> is an art of hiding a secret message within an ordinary message.</a:t>
            </a:r>
          </a:p>
          <a:p>
            <a:pPr marL="342900" indent="-342900" algn="just">
              <a:spcAft>
                <a:spcPts val="1200"/>
              </a:spcAft>
              <a:buFont typeface="Arial" panose="020B0604020202020204" pitchFamily="34" charset="0"/>
              <a:buChar char="•"/>
              <a:defRPr/>
            </a:pPr>
            <a:r>
              <a:rPr lang="en-US" sz="2400" dirty="0">
                <a:latin typeface="+mj-lt"/>
              </a:rPr>
              <a:t>Example</a:t>
            </a:r>
          </a:p>
          <a:p>
            <a:pPr algn="just">
              <a:spcAft>
                <a:spcPts val="1200"/>
              </a:spcAft>
              <a:defRPr/>
            </a:pPr>
            <a:endParaRPr lang="en-US" sz="2400" dirty="0">
              <a:latin typeface="+mj-lt"/>
            </a:endParaRPr>
          </a:p>
        </p:txBody>
      </p:sp>
      <p:sp>
        <p:nvSpPr>
          <p:cNvPr id="7" name="Rounded Rectangle 6">
            <a:extLst>
              <a:ext uri="{FF2B5EF4-FFF2-40B4-BE49-F238E27FC236}">
                <a16:creationId xmlns:a16="http://schemas.microsoft.com/office/drawing/2014/main" id="{5539BC0C-A60C-4286-9D5F-BA555CA64D22}"/>
              </a:ext>
            </a:extLst>
          </p:cNvPr>
          <p:cNvSpPr/>
          <p:nvPr/>
        </p:nvSpPr>
        <p:spPr>
          <a:xfrm>
            <a:off x="839787" y="3635149"/>
            <a:ext cx="10882312" cy="1501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374" name="TextBox 8">
            <a:extLst>
              <a:ext uri="{FF2B5EF4-FFF2-40B4-BE49-F238E27FC236}">
                <a16:creationId xmlns:a16="http://schemas.microsoft.com/office/drawing/2014/main" id="{C58D2C6E-B73A-4623-83F3-338D80A6A2BE}"/>
              </a:ext>
            </a:extLst>
          </p:cNvPr>
          <p:cNvSpPr txBox="1">
            <a:spLocks noChangeArrowheads="1"/>
          </p:cNvSpPr>
          <p:nvPr/>
        </p:nvSpPr>
        <p:spPr bwMode="auto">
          <a:xfrm>
            <a:off x="1177924" y="3695474"/>
            <a:ext cx="1014571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pPr>
            <a:r>
              <a:rPr lang="en-US" altLang="en-US" sz="2400">
                <a:solidFill>
                  <a:srgbClr val="FF0000"/>
                </a:solidFill>
              </a:rPr>
              <a:t>S</a:t>
            </a:r>
            <a:r>
              <a:rPr lang="en-US" altLang="en-US" sz="2400"/>
              <a:t>ince </a:t>
            </a:r>
            <a:r>
              <a:rPr lang="en-US" altLang="en-US" sz="2400">
                <a:solidFill>
                  <a:srgbClr val="FF0000"/>
                </a:solidFill>
              </a:rPr>
              <a:t>e</a:t>
            </a:r>
            <a:r>
              <a:rPr lang="en-US" altLang="en-US" sz="2400"/>
              <a:t>veryone </a:t>
            </a:r>
            <a:r>
              <a:rPr lang="en-US" altLang="en-US" sz="2400">
                <a:solidFill>
                  <a:srgbClr val="FF0000"/>
                </a:solidFill>
              </a:rPr>
              <a:t>c</a:t>
            </a:r>
            <a:r>
              <a:rPr lang="en-US" altLang="en-US" sz="2400"/>
              <a:t>an </a:t>
            </a:r>
            <a:r>
              <a:rPr lang="en-US" altLang="en-US" sz="2400">
                <a:solidFill>
                  <a:srgbClr val="FF0000"/>
                </a:solidFill>
              </a:rPr>
              <a:t>r</a:t>
            </a:r>
            <a:r>
              <a:rPr lang="en-US" altLang="en-US" sz="2400"/>
              <a:t>ead, </a:t>
            </a:r>
            <a:r>
              <a:rPr lang="en-US" altLang="en-US" sz="2400">
                <a:solidFill>
                  <a:srgbClr val="FF0000"/>
                </a:solidFill>
              </a:rPr>
              <a:t>e</a:t>
            </a:r>
            <a:r>
              <a:rPr lang="en-US" altLang="en-US" sz="2400"/>
              <a:t>ncoding </a:t>
            </a:r>
            <a:r>
              <a:rPr lang="en-US" altLang="en-US" sz="2400">
                <a:solidFill>
                  <a:srgbClr val="FF0000"/>
                </a:solidFill>
              </a:rPr>
              <a:t>t</a:t>
            </a:r>
            <a:r>
              <a:rPr lang="en-US" altLang="en-US" sz="2400"/>
              <a:t>ext </a:t>
            </a:r>
            <a:r>
              <a:rPr lang="en-US" altLang="en-US" sz="2400">
                <a:solidFill>
                  <a:srgbClr val="FF0000"/>
                </a:solidFill>
              </a:rPr>
              <a:t>i</a:t>
            </a:r>
            <a:r>
              <a:rPr lang="en-US" altLang="en-US" sz="2400"/>
              <a:t>n </a:t>
            </a:r>
            <a:r>
              <a:rPr lang="en-US" altLang="en-US" sz="2400">
                <a:solidFill>
                  <a:srgbClr val="FF0000"/>
                </a:solidFill>
              </a:rPr>
              <a:t>n</a:t>
            </a:r>
            <a:r>
              <a:rPr lang="en-US" altLang="en-US" sz="2400"/>
              <a:t>eutral </a:t>
            </a:r>
            <a:r>
              <a:rPr lang="en-US" altLang="en-US" sz="2400">
                <a:solidFill>
                  <a:srgbClr val="FF0000"/>
                </a:solidFill>
              </a:rPr>
              <a:t>s</a:t>
            </a:r>
            <a:r>
              <a:rPr lang="en-US" altLang="en-US" sz="2400"/>
              <a:t>entences </a:t>
            </a:r>
            <a:r>
              <a:rPr lang="en-US" altLang="en-US" sz="2400">
                <a:solidFill>
                  <a:srgbClr val="FF0000"/>
                </a:solidFill>
              </a:rPr>
              <a:t>i</a:t>
            </a:r>
            <a:r>
              <a:rPr lang="en-US" altLang="en-US" sz="2400"/>
              <a:t>s </a:t>
            </a:r>
            <a:r>
              <a:rPr lang="en-US" altLang="en-US" sz="2400">
                <a:solidFill>
                  <a:srgbClr val="FF0000"/>
                </a:solidFill>
              </a:rPr>
              <a:t>d</a:t>
            </a:r>
            <a:r>
              <a:rPr lang="en-US" altLang="en-US" sz="2400"/>
              <a:t>oubtfully </a:t>
            </a:r>
            <a:r>
              <a:rPr lang="en-US" altLang="en-US" sz="2400">
                <a:solidFill>
                  <a:srgbClr val="FF0000"/>
                </a:solidFill>
              </a:rPr>
              <a:t>e</a:t>
            </a:r>
            <a:r>
              <a:rPr lang="en-US" altLang="en-US" sz="2400"/>
              <a:t>ffective.</a:t>
            </a:r>
          </a:p>
          <a:p>
            <a:pPr algn="just">
              <a:spcAft>
                <a:spcPts val="1200"/>
              </a:spcAft>
            </a:pPr>
            <a:r>
              <a:rPr lang="en-US" altLang="en-US" sz="2400"/>
              <a:t>“</a:t>
            </a:r>
            <a:r>
              <a:rPr lang="en-US" altLang="en-US" sz="2400">
                <a:solidFill>
                  <a:srgbClr val="FF0000"/>
                </a:solidFill>
              </a:rPr>
              <a:t>Secret Inside</a:t>
            </a:r>
            <a:r>
              <a:rPr lang="en-US" altLang="en-US" sz="2400"/>
              <a:t>”</a:t>
            </a:r>
          </a:p>
          <a:p>
            <a:pPr algn="just">
              <a:spcAft>
                <a:spcPts val="1200"/>
              </a:spcAft>
            </a:pPr>
            <a:endParaRPr lang="en-US"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AFBBA-EB66-47C7-A564-CD750309CA12}"/>
              </a:ext>
            </a:extLst>
          </p:cNvPr>
          <p:cNvSpPr>
            <a:spLocks noGrp="1"/>
          </p:cNvSpPr>
          <p:nvPr>
            <p:ph type="ctrTitle"/>
          </p:nvPr>
        </p:nvSpPr>
        <p:spPr>
          <a:xfrm>
            <a:off x="1524000" y="3006430"/>
            <a:ext cx="9144000" cy="845140"/>
          </a:xfrm>
        </p:spPr>
        <p:txBody>
          <a:bodyPr>
            <a:normAutofit fontScale="90000"/>
          </a:bodyPr>
          <a:lstStyle/>
          <a:p>
            <a:r>
              <a:rPr lang="en-US" dirty="0"/>
              <a:t>Thank You </a:t>
            </a:r>
            <a:r>
              <a:rPr lang="en-US"/>
              <a:t>&amp; Queries</a:t>
            </a:r>
            <a:endParaRPr lang="en-IN" dirty="0"/>
          </a:p>
        </p:txBody>
      </p:sp>
    </p:spTree>
    <p:extLst>
      <p:ext uri="{BB962C8B-B14F-4D97-AF65-F5344CB8AC3E}">
        <p14:creationId xmlns:p14="http://schemas.microsoft.com/office/powerpoint/2010/main" val="1551701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63905" y="4308569"/>
            <a:ext cx="870422" cy="675857"/>
          </a:xfrm>
          <a:prstGeom prst="rect">
            <a:avLst/>
          </a:prstGeom>
        </p:spPr>
      </p:pic>
      <p:sp>
        <p:nvSpPr>
          <p:cNvPr id="20" name="Rectangle 2"/>
          <p:cNvSpPr txBox="1">
            <a:spLocks noChangeArrowheads="1"/>
          </p:cNvSpPr>
          <p:nvPr/>
        </p:nvSpPr>
        <p:spPr>
          <a:xfrm>
            <a:off x="643288" y="663544"/>
            <a:ext cx="10624410" cy="757808"/>
          </a:xfrm>
          <a:prstGeom prst="rect">
            <a:avLst/>
          </a:prstGeom>
        </p:spPr>
        <p:txBody>
          <a:bodyPr/>
          <a:lstStyle/>
          <a:p>
            <a:pPr algn="ctr">
              <a:defRPr/>
            </a:pPr>
            <a:r>
              <a:rPr lang="en-US" sz="3800" kern="0" dirty="0">
                <a:solidFill>
                  <a:srgbClr val="009900"/>
                </a:solidFill>
                <a:ea typeface="+mj-ea"/>
                <a:cs typeface="+mj-cs"/>
              </a:rPr>
              <a:t>  Fundamental Problems Addressed by Cryptography</a:t>
            </a:r>
          </a:p>
        </p:txBody>
      </p:sp>
      <p:sp>
        <p:nvSpPr>
          <p:cNvPr id="18" name="Text Box 7"/>
          <p:cNvSpPr txBox="1">
            <a:spLocks noChangeArrowheads="1"/>
          </p:cNvSpPr>
          <p:nvPr/>
        </p:nvSpPr>
        <p:spPr bwMode="auto">
          <a:xfrm>
            <a:off x="158849" y="1751711"/>
            <a:ext cx="4608512" cy="461665"/>
          </a:xfrm>
          <a:prstGeom prst="rect">
            <a:avLst/>
          </a:prstGeom>
          <a:noFill/>
          <a:ln w="9525">
            <a:noFill/>
            <a:miter lim="800000"/>
            <a:headEnd/>
            <a:tailEnd/>
          </a:ln>
        </p:spPr>
        <p:txBody>
          <a:bodyPr wrap="square">
            <a:spAutoFit/>
          </a:bodyPr>
          <a:lstStyle/>
          <a:p>
            <a:pPr marL="457200" indent="-457200">
              <a:spcBef>
                <a:spcPct val="50000"/>
              </a:spcBef>
            </a:pPr>
            <a:r>
              <a:rPr lang="en-US" sz="2400" u="sng" dirty="0"/>
              <a:t>Problem 1</a:t>
            </a:r>
            <a:endParaRPr lang="en-US" sz="2200" u="sng" dirty="0">
              <a:solidFill>
                <a:srgbClr val="0000FF"/>
              </a:solidFill>
            </a:endParaRPr>
          </a:p>
        </p:txBody>
      </p:sp>
      <p:sp>
        <p:nvSpPr>
          <p:cNvPr id="34" name="Text Box 7"/>
          <p:cNvSpPr txBox="1">
            <a:spLocks noChangeArrowheads="1"/>
          </p:cNvSpPr>
          <p:nvPr/>
        </p:nvSpPr>
        <p:spPr bwMode="auto">
          <a:xfrm>
            <a:off x="451768" y="2500691"/>
            <a:ext cx="2880320"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t>Key Establishment</a:t>
            </a:r>
            <a:endParaRPr lang="en-US" sz="2200" dirty="0">
              <a:solidFill>
                <a:srgbClr val="0000FF"/>
              </a:solidFill>
            </a:endParaRPr>
          </a:p>
        </p:txBody>
      </p:sp>
      <p:pic>
        <p:nvPicPr>
          <p:cNvPr id="26626" name="Picture 2"/>
          <p:cNvPicPr>
            <a:picLocks noChangeAspect="1" noChangeArrowheads="1"/>
          </p:cNvPicPr>
          <p:nvPr/>
        </p:nvPicPr>
        <p:blipFill>
          <a:blip r:embed="rId4" cstate="print"/>
          <a:srcRect/>
          <a:stretch>
            <a:fillRect/>
          </a:stretch>
        </p:blipFill>
        <p:spPr bwMode="auto">
          <a:xfrm>
            <a:off x="8807227" y="2637003"/>
            <a:ext cx="1216719" cy="1616052"/>
          </a:xfrm>
          <a:prstGeom prst="rect">
            <a:avLst/>
          </a:prstGeom>
          <a:noFill/>
          <a:ln w="9525">
            <a:noFill/>
            <a:miter lim="800000"/>
            <a:headEnd/>
            <a:tailEnd/>
          </a:ln>
        </p:spPr>
      </p:pic>
      <p:pic>
        <p:nvPicPr>
          <p:cNvPr id="26627" name="Picture 3"/>
          <p:cNvPicPr>
            <a:picLocks noChangeAspect="1" noChangeArrowheads="1"/>
          </p:cNvPicPr>
          <p:nvPr/>
        </p:nvPicPr>
        <p:blipFill>
          <a:blip r:embed="rId5" cstate="print"/>
          <a:srcRect/>
          <a:stretch>
            <a:fillRect/>
          </a:stretch>
        </p:blipFill>
        <p:spPr bwMode="auto">
          <a:xfrm>
            <a:off x="4407321" y="2666620"/>
            <a:ext cx="1140718" cy="1524760"/>
          </a:xfrm>
          <a:prstGeom prst="rect">
            <a:avLst/>
          </a:prstGeom>
          <a:noFill/>
          <a:ln w="9525">
            <a:noFill/>
            <a:miter lim="800000"/>
            <a:headEnd/>
            <a:tailEnd/>
          </a:ln>
        </p:spPr>
      </p:pic>
      <p:cxnSp>
        <p:nvCxnSpPr>
          <p:cNvPr id="26" name="Straight Arrow Connector 25"/>
          <p:cNvCxnSpPr/>
          <p:nvPr/>
        </p:nvCxnSpPr>
        <p:spPr>
          <a:xfrm flipH="1">
            <a:off x="5759449" y="3418576"/>
            <a:ext cx="2968352"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5703465" y="2986528"/>
            <a:ext cx="3024336"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5775473" y="3922632"/>
            <a:ext cx="2952328"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32" name="Cloud Callout 31"/>
          <p:cNvSpPr/>
          <p:nvPr/>
        </p:nvSpPr>
        <p:spPr>
          <a:xfrm>
            <a:off x="4047281" y="1644272"/>
            <a:ext cx="1600200" cy="838200"/>
          </a:xfrm>
          <a:prstGeom prst="cloudCallout">
            <a:avLst>
              <a:gd name="adj1" fmla="val 18056"/>
              <a:gd name="adj2" fmla="val 62500"/>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Talking to Ram</a:t>
            </a:r>
          </a:p>
        </p:txBody>
      </p:sp>
      <p:sp>
        <p:nvSpPr>
          <p:cNvPr id="33" name="Cloud Callout 32"/>
          <p:cNvSpPr/>
          <p:nvPr/>
        </p:nvSpPr>
        <p:spPr>
          <a:xfrm>
            <a:off x="8495753" y="1644272"/>
            <a:ext cx="1600200" cy="838200"/>
          </a:xfrm>
          <a:prstGeom prst="cloudCallout">
            <a:avLst>
              <a:gd name="adj1" fmla="val 18056"/>
              <a:gd name="adj2" fmla="val 62500"/>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Talking to </a:t>
            </a:r>
            <a:r>
              <a:rPr lang="en-US" dirty="0" err="1"/>
              <a:t>Sita</a:t>
            </a:r>
            <a:endParaRPr lang="en-US" dirty="0"/>
          </a:p>
        </p:txBody>
      </p:sp>
      <p:sp>
        <p:nvSpPr>
          <p:cNvPr id="35" name="Text Box 7"/>
          <p:cNvSpPr txBox="1">
            <a:spLocks noChangeArrowheads="1"/>
          </p:cNvSpPr>
          <p:nvPr/>
        </p:nvSpPr>
        <p:spPr bwMode="auto">
          <a:xfrm>
            <a:off x="4119289" y="4164553"/>
            <a:ext cx="351656"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t>k</a:t>
            </a:r>
            <a:endParaRPr lang="en-US" sz="2400" dirty="0">
              <a:solidFill>
                <a:srgbClr val="0000FF"/>
              </a:solidFill>
            </a:endParaRPr>
          </a:p>
        </p:txBody>
      </p:sp>
      <p:sp>
        <p:nvSpPr>
          <p:cNvPr id="36" name="Text Box 7"/>
          <p:cNvSpPr txBox="1">
            <a:spLocks noChangeArrowheads="1"/>
          </p:cNvSpPr>
          <p:nvPr/>
        </p:nvSpPr>
        <p:spPr bwMode="auto">
          <a:xfrm>
            <a:off x="9303865" y="4278952"/>
            <a:ext cx="351656"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t>k</a:t>
            </a:r>
            <a:endParaRPr lang="en-US" sz="2400" dirty="0">
              <a:solidFill>
                <a:srgbClr val="0000FF"/>
              </a:solidFill>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0022" y="5658906"/>
            <a:ext cx="993246" cy="1043135"/>
          </a:xfrm>
          <a:prstGeom prst="rect">
            <a:avLst/>
          </a:prstGeom>
        </p:spPr>
      </p:pic>
      <p:sp>
        <p:nvSpPr>
          <p:cNvPr id="24" name="Text Box 7"/>
          <p:cNvSpPr txBox="1">
            <a:spLocks noChangeArrowheads="1"/>
          </p:cNvSpPr>
          <p:nvPr/>
        </p:nvSpPr>
        <p:spPr bwMode="auto">
          <a:xfrm>
            <a:off x="2059695" y="5972284"/>
            <a:ext cx="7048400" cy="461665"/>
          </a:xfrm>
          <a:prstGeom prst="rect">
            <a:avLst/>
          </a:prstGeom>
          <a:noFill/>
          <a:ln w="9525">
            <a:noFill/>
            <a:miter lim="800000"/>
            <a:headEnd/>
            <a:tailEnd/>
          </a:ln>
        </p:spPr>
        <p:txBody>
          <a:bodyPr wrap="square">
            <a:spAutoFit/>
          </a:bodyPr>
          <a:lstStyle/>
          <a:p>
            <a:pPr>
              <a:spcBef>
                <a:spcPct val="50000"/>
              </a:spcBef>
            </a:pPr>
            <a:r>
              <a:rPr lang="en-US" sz="2400" i="1" dirty="0"/>
              <a:t>No intention of hurting any religious sentiments</a:t>
            </a:r>
            <a:endParaRPr lang="en-US" sz="2200" i="1" dirty="0">
              <a:solidFill>
                <a:srgbClr val="0000FF"/>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2088" y="4288289"/>
            <a:ext cx="870422" cy="675857"/>
          </a:xfrm>
          <a:prstGeom prst="rect">
            <a:avLst/>
          </a:prstGeom>
        </p:spPr>
      </p:pic>
      <p:pic>
        <p:nvPicPr>
          <p:cNvPr id="23" name="Picture 4"/>
          <p:cNvPicPr>
            <a:picLocks noChangeAspect="1" noChangeArrowheads="1"/>
          </p:cNvPicPr>
          <p:nvPr/>
        </p:nvPicPr>
        <p:blipFill>
          <a:blip r:embed="rId7" cstate="print"/>
          <a:srcRect/>
          <a:stretch>
            <a:fillRect/>
          </a:stretch>
        </p:blipFill>
        <p:spPr bwMode="auto">
          <a:xfrm>
            <a:off x="6018137" y="4407216"/>
            <a:ext cx="1269504" cy="1269504"/>
          </a:xfrm>
          <a:prstGeom prst="rect">
            <a:avLst/>
          </a:prstGeom>
          <a:noFill/>
          <a:ln w="9525">
            <a:noFill/>
            <a:miter lim="800000"/>
            <a:headEnd/>
            <a:tailEnd/>
          </a:ln>
        </p:spPr>
      </p:pic>
      <p:grpSp>
        <p:nvGrpSpPr>
          <p:cNvPr id="25" name="Group 24"/>
          <p:cNvGrpSpPr/>
          <p:nvPr/>
        </p:nvGrpSpPr>
        <p:grpSpPr>
          <a:xfrm>
            <a:off x="7215633" y="4308568"/>
            <a:ext cx="648072" cy="576064"/>
            <a:chOff x="5868144" y="4293096"/>
            <a:chExt cx="648072" cy="576064"/>
          </a:xfrm>
        </p:grpSpPr>
        <p:cxnSp>
          <p:nvCxnSpPr>
            <p:cNvPr id="30" name="Straight Connector 29"/>
            <p:cNvCxnSpPr/>
            <p:nvPr/>
          </p:nvCxnSpPr>
          <p:spPr>
            <a:xfrm>
              <a:off x="5868144" y="4869160"/>
              <a:ext cx="64807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516216" y="4293096"/>
              <a:ext cx="0" cy="576064"/>
            </a:xfrm>
            <a:prstGeom prst="straightConnector1">
              <a:avLst/>
            </a:prstGeom>
            <a:ln w="254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grpSp>
      <p:sp>
        <p:nvSpPr>
          <p:cNvPr id="37" name="Text Box 7"/>
          <p:cNvSpPr txBox="1">
            <a:spLocks noChangeArrowheads="1"/>
          </p:cNvSpPr>
          <p:nvPr/>
        </p:nvSpPr>
        <p:spPr bwMode="auto">
          <a:xfrm>
            <a:off x="7287641" y="4380577"/>
            <a:ext cx="720080"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t>??</a:t>
            </a:r>
            <a:endParaRPr lang="en-US" sz="2400" dirty="0">
              <a:solidFill>
                <a:srgbClr val="0000FF"/>
              </a:solidFill>
            </a:endParaRPr>
          </a:p>
        </p:txBody>
      </p:sp>
    </p:spTree>
    <p:extLst>
      <p:ext uri="{BB962C8B-B14F-4D97-AF65-F5344CB8AC3E}">
        <p14:creationId xmlns:p14="http://schemas.microsoft.com/office/powerpoint/2010/main" val="147262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26" presetClass="emph" presetSubtype="0" repeatCount="indefinite" fill="hold" nodeType="withEffect">
                                  <p:stCondLst>
                                    <p:cond delay="0"/>
                                  </p:stCondLst>
                                  <p:endCondLst>
                                    <p:cond evt="onNext" delay="0">
                                      <p:tgtEl>
                                        <p:sldTgt/>
                                      </p:tgtEl>
                                    </p:cond>
                                  </p:endCondLst>
                                  <p:childTnLst>
                                    <p:animEffect transition="out" filter="fade">
                                      <p:cBhvr>
                                        <p:cTn id="18" dur="500" tmFilter="0, 0; .2, .5; .8, .5; 1, 0"/>
                                        <p:tgtEl>
                                          <p:spTgt spid="27"/>
                                        </p:tgtEl>
                                      </p:cBhvr>
                                    </p:animEffect>
                                    <p:animScale>
                                      <p:cBhvr>
                                        <p:cTn id="19" dur="250" autoRev="1" fill="hold"/>
                                        <p:tgtEl>
                                          <p:spTgt spid="27"/>
                                        </p:tgtEl>
                                      </p:cBhvr>
                                      <p:by x="105000" y="105000"/>
                                    </p:animScale>
                                  </p:childTnLst>
                                </p:cTn>
                              </p:par>
                              <p:par>
                                <p:cTn id="20" presetID="26" presetClass="emph" presetSubtype="0" repeatCount="indefinite" fill="hold" nodeType="withEffect">
                                  <p:stCondLst>
                                    <p:cond delay="0"/>
                                  </p:stCondLst>
                                  <p:endCondLst>
                                    <p:cond evt="onNext" delay="0">
                                      <p:tgtEl>
                                        <p:sldTgt/>
                                      </p:tgtEl>
                                    </p:cond>
                                  </p:endCondLst>
                                  <p:childTnLst>
                                    <p:animEffect transition="out" filter="fade">
                                      <p:cBhvr>
                                        <p:cTn id="21" dur="500" tmFilter="0, 0; .2, .5; .8, .5; 1, 0"/>
                                        <p:tgtEl>
                                          <p:spTgt spid="26"/>
                                        </p:tgtEl>
                                      </p:cBhvr>
                                    </p:animEffect>
                                    <p:animScale>
                                      <p:cBhvr>
                                        <p:cTn id="22" dur="250" autoRev="1" fill="hold"/>
                                        <p:tgtEl>
                                          <p:spTgt spid="26"/>
                                        </p:tgtEl>
                                      </p:cBhvr>
                                      <p:by x="105000" y="105000"/>
                                    </p:animScale>
                                  </p:childTnLst>
                                </p:cTn>
                              </p:par>
                              <p:par>
                                <p:cTn id="23" presetID="26" presetClass="emph" presetSubtype="0" repeatCount="indefinite" fill="hold" nodeType="withEffect">
                                  <p:stCondLst>
                                    <p:cond delay="0"/>
                                  </p:stCondLst>
                                  <p:endCondLst>
                                    <p:cond evt="onNext" delay="0">
                                      <p:tgtEl>
                                        <p:sldTgt/>
                                      </p:tgtEl>
                                    </p:cond>
                                  </p:endCondLst>
                                  <p:childTnLst>
                                    <p:animEffect transition="out" filter="fade">
                                      <p:cBhvr>
                                        <p:cTn id="24" dur="500" tmFilter="0, 0; .2, .5; .8, .5; 1, 0"/>
                                        <p:tgtEl>
                                          <p:spTgt spid="28"/>
                                        </p:tgtEl>
                                      </p:cBhvr>
                                    </p:animEffect>
                                    <p:animScale>
                                      <p:cBhvr>
                                        <p:cTn id="25" dur="250" autoRev="1" fill="hold"/>
                                        <p:tgtEl>
                                          <p:spTgt spid="28"/>
                                        </p:tgtEl>
                                      </p:cBhvr>
                                      <p:by x="105000" y="105000"/>
                                    </p:animScale>
                                  </p:childTnLst>
                                </p:cTn>
                              </p:par>
                              <p:par>
                                <p:cTn id="26" presetID="1"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
                                        </p:tgtEl>
                                        <p:attrNameLst>
                                          <p:attrName>style.visibility</p:attrName>
                                        </p:attrNameLst>
                                      </p:cBhvr>
                                      <p:to>
                                        <p:strVal val="visible"/>
                                      </p:to>
                                    </p:set>
                                  </p:childTnLst>
                                </p:cTn>
                              </p:par>
                              <p:par>
                                <p:cTn id="46" presetID="31"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p:cTn id="48" dur="1000" fill="hold"/>
                                        <p:tgtEl>
                                          <p:spTgt spid="23"/>
                                        </p:tgtEl>
                                        <p:attrNameLst>
                                          <p:attrName>ppt_w</p:attrName>
                                        </p:attrNameLst>
                                      </p:cBhvr>
                                      <p:tavLst>
                                        <p:tav tm="0">
                                          <p:val>
                                            <p:fltVal val="0"/>
                                          </p:val>
                                        </p:tav>
                                        <p:tav tm="100000">
                                          <p:val>
                                            <p:strVal val="#ppt_w"/>
                                          </p:val>
                                        </p:tav>
                                      </p:tavLst>
                                    </p:anim>
                                    <p:anim calcmode="lin" valueType="num">
                                      <p:cBhvr>
                                        <p:cTn id="49" dur="1000" fill="hold"/>
                                        <p:tgtEl>
                                          <p:spTgt spid="23"/>
                                        </p:tgtEl>
                                        <p:attrNameLst>
                                          <p:attrName>ppt_h</p:attrName>
                                        </p:attrNameLst>
                                      </p:cBhvr>
                                      <p:tavLst>
                                        <p:tav tm="0">
                                          <p:val>
                                            <p:fltVal val="0"/>
                                          </p:val>
                                        </p:tav>
                                        <p:tav tm="100000">
                                          <p:val>
                                            <p:strVal val="#ppt_h"/>
                                          </p:val>
                                        </p:tav>
                                      </p:tavLst>
                                    </p:anim>
                                    <p:anim calcmode="lin" valueType="num">
                                      <p:cBhvr>
                                        <p:cTn id="50" dur="1000" fill="hold"/>
                                        <p:tgtEl>
                                          <p:spTgt spid="23"/>
                                        </p:tgtEl>
                                        <p:attrNameLst>
                                          <p:attrName>style.rotation</p:attrName>
                                        </p:attrNameLst>
                                      </p:cBhvr>
                                      <p:tavLst>
                                        <p:tav tm="0">
                                          <p:val>
                                            <p:fltVal val="90"/>
                                          </p:val>
                                        </p:tav>
                                        <p:tav tm="100000">
                                          <p:val>
                                            <p:fltVal val="0"/>
                                          </p:val>
                                        </p:tav>
                                      </p:tavLst>
                                    </p:anim>
                                    <p:animEffect transition="in" filter="fade">
                                      <p:cBhvr>
                                        <p:cTn id="51" dur="1000"/>
                                        <p:tgtEl>
                                          <p:spTgt spid="23"/>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37"/>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5" grpId="0"/>
      <p:bldP spid="36" grpId="0"/>
      <p:bldP spid="24"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7"/>
          <p:cNvSpPr txBox="1">
            <a:spLocks noChangeArrowheads="1"/>
          </p:cNvSpPr>
          <p:nvPr/>
        </p:nvSpPr>
        <p:spPr bwMode="auto">
          <a:xfrm>
            <a:off x="460476" y="2490291"/>
            <a:ext cx="3128625" cy="461665"/>
          </a:xfrm>
          <a:prstGeom prst="rect">
            <a:avLst/>
          </a:prstGeom>
          <a:noFill/>
          <a:ln w="9525">
            <a:noFill/>
            <a:miter lim="800000"/>
            <a:headEnd/>
            <a:tailEnd/>
          </a:ln>
        </p:spPr>
        <p:txBody>
          <a:bodyPr wrap="square">
            <a:spAutoFit/>
          </a:bodyPr>
          <a:lstStyle/>
          <a:p>
            <a:pPr>
              <a:spcBef>
                <a:spcPct val="50000"/>
              </a:spcBef>
            </a:pPr>
            <a:r>
              <a:rPr lang="en-US" sz="2400" dirty="0"/>
              <a:t>Secure Communication</a:t>
            </a:r>
            <a:endParaRPr lang="en-US" sz="2400" dirty="0">
              <a:solidFill>
                <a:srgbClr val="0000FF"/>
              </a:solidFill>
            </a:endParaRPr>
          </a:p>
        </p:txBody>
      </p:sp>
      <p:sp>
        <p:nvSpPr>
          <p:cNvPr id="37" name="Text Box 7"/>
          <p:cNvSpPr txBox="1">
            <a:spLocks noChangeArrowheads="1"/>
          </p:cNvSpPr>
          <p:nvPr/>
        </p:nvSpPr>
        <p:spPr bwMode="auto">
          <a:xfrm>
            <a:off x="3047878" y="5174618"/>
            <a:ext cx="2592288" cy="461665"/>
          </a:xfrm>
          <a:prstGeom prst="rect">
            <a:avLst/>
          </a:prstGeom>
          <a:noFill/>
          <a:ln w="9525">
            <a:noFill/>
            <a:miter lim="800000"/>
            <a:headEnd/>
            <a:tailEnd/>
          </a:ln>
        </p:spPr>
        <p:txBody>
          <a:bodyPr wrap="square">
            <a:spAutoFit/>
          </a:bodyPr>
          <a:lstStyle/>
          <a:p>
            <a:pPr>
              <a:spcBef>
                <a:spcPct val="50000"/>
              </a:spcBef>
              <a:buFont typeface="Arial" pitchFamily="34" charset="0"/>
              <a:buChar char="•"/>
            </a:pPr>
            <a:r>
              <a:rPr lang="en-US" sz="2400" dirty="0"/>
              <a:t> Confidentiality</a:t>
            </a:r>
            <a:endParaRPr lang="en-US" sz="2400" dirty="0">
              <a:solidFill>
                <a:srgbClr val="0000FF"/>
              </a:solidFill>
            </a:endParaRPr>
          </a:p>
        </p:txBody>
      </p:sp>
      <p:sp>
        <p:nvSpPr>
          <p:cNvPr id="38" name="Text Box 7"/>
          <p:cNvSpPr txBox="1">
            <a:spLocks noChangeArrowheads="1"/>
          </p:cNvSpPr>
          <p:nvPr/>
        </p:nvSpPr>
        <p:spPr bwMode="auto">
          <a:xfrm>
            <a:off x="3047878" y="5750682"/>
            <a:ext cx="2592288" cy="461665"/>
          </a:xfrm>
          <a:prstGeom prst="rect">
            <a:avLst/>
          </a:prstGeom>
          <a:noFill/>
          <a:ln w="9525">
            <a:noFill/>
            <a:miter lim="800000"/>
            <a:headEnd/>
            <a:tailEnd/>
          </a:ln>
        </p:spPr>
        <p:txBody>
          <a:bodyPr wrap="square">
            <a:spAutoFit/>
          </a:bodyPr>
          <a:lstStyle/>
          <a:p>
            <a:pPr>
              <a:spcBef>
                <a:spcPct val="50000"/>
              </a:spcBef>
              <a:buFont typeface="Arial" pitchFamily="34" charset="0"/>
              <a:buChar char="•"/>
            </a:pPr>
            <a:r>
              <a:rPr lang="en-US" sz="2400" dirty="0"/>
              <a:t> Integrity</a:t>
            </a:r>
            <a:endParaRPr lang="en-US" sz="2400" dirty="0">
              <a:solidFill>
                <a:srgbClr val="0000FF"/>
              </a:solidFill>
            </a:endParaRPr>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2614" y="4298169"/>
            <a:ext cx="870422" cy="675857"/>
          </a:xfrm>
          <a:prstGeom prst="rect">
            <a:avLst/>
          </a:prstGeom>
        </p:spPr>
      </p:pic>
      <p:pic>
        <p:nvPicPr>
          <p:cNvPr id="34" name="Picture 2"/>
          <p:cNvPicPr>
            <a:picLocks noChangeAspect="1" noChangeArrowheads="1"/>
          </p:cNvPicPr>
          <p:nvPr/>
        </p:nvPicPr>
        <p:blipFill>
          <a:blip r:embed="rId4" cstate="print"/>
          <a:srcRect/>
          <a:stretch>
            <a:fillRect/>
          </a:stretch>
        </p:blipFill>
        <p:spPr bwMode="auto">
          <a:xfrm>
            <a:off x="8815936" y="2626603"/>
            <a:ext cx="1216719" cy="1616052"/>
          </a:xfrm>
          <a:prstGeom prst="rect">
            <a:avLst/>
          </a:prstGeom>
          <a:noFill/>
          <a:ln w="9525">
            <a:noFill/>
            <a:miter lim="800000"/>
            <a:headEnd/>
            <a:tailEnd/>
          </a:ln>
        </p:spPr>
      </p:pic>
      <p:pic>
        <p:nvPicPr>
          <p:cNvPr id="39" name="Picture 3"/>
          <p:cNvPicPr>
            <a:picLocks noChangeAspect="1" noChangeArrowheads="1"/>
          </p:cNvPicPr>
          <p:nvPr/>
        </p:nvPicPr>
        <p:blipFill>
          <a:blip r:embed="rId5" cstate="print"/>
          <a:srcRect/>
          <a:stretch>
            <a:fillRect/>
          </a:stretch>
        </p:blipFill>
        <p:spPr bwMode="auto">
          <a:xfrm>
            <a:off x="4416030" y="2656220"/>
            <a:ext cx="1140718" cy="1524760"/>
          </a:xfrm>
          <a:prstGeom prst="rect">
            <a:avLst/>
          </a:prstGeom>
          <a:noFill/>
          <a:ln w="9525">
            <a:noFill/>
            <a:miter lim="800000"/>
            <a:headEnd/>
            <a:tailEnd/>
          </a:ln>
        </p:spPr>
      </p:pic>
      <p:cxnSp>
        <p:nvCxnSpPr>
          <p:cNvPr id="40" name="Straight Arrow Connector 39"/>
          <p:cNvCxnSpPr/>
          <p:nvPr/>
        </p:nvCxnSpPr>
        <p:spPr>
          <a:xfrm flipH="1">
            <a:off x="5768158" y="3408176"/>
            <a:ext cx="2968352"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5712174" y="2976128"/>
            <a:ext cx="3024336"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5784182" y="3912232"/>
            <a:ext cx="2952328"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3" name="Text Box 7"/>
          <p:cNvSpPr txBox="1">
            <a:spLocks noChangeArrowheads="1"/>
          </p:cNvSpPr>
          <p:nvPr/>
        </p:nvSpPr>
        <p:spPr bwMode="auto">
          <a:xfrm>
            <a:off x="4127998" y="4154153"/>
            <a:ext cx="351656"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t>k</a:t>
            </a:r>
            <a:endParaRPr lang="en-US" sz="2400" dirty="0">
              <a:solidFill>
                <a:srgbClr val="0000FF"/>
              </a:solidFill>
            </a:endParaRPr>
          </a:p>
        </p:txBody>
      </p:sp>
      <p:sp>
        <p:nvSpPr>
          <p:cNvPr id="44" name="Text Box 7"/>
          <p:cNvSpPr txBox="1">
            <a:spLocks noChangeArrowheads="1"/>
          </p:cNvSpPr>
          <p:nvPr/>
        </p:nvSpPr>
        <p:spPr bwMode="auto">
          <a:xfrm>
            <a:off x="9312574" y="4268552"/>
            <a:ext cx="351656"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t>k</a:t>
            </a:r>
            <a:endParaRPr lang="en-US" sz="2400" dirty="0">
              <a:solidFill>
                <a:srgbClr val="0000FF"/>
              </a:solidFill>
            </a:endParaRPr>
          </a:p>
        </p:txBody>
      </p:sp>
      <p:pic>
        <p:nvPicPr>
          <p:cNvPr id="45" name="Picture 4"/>
          <p:cNvPicPr>
            <a:picLocks noChangeAspect="1" noChangeArrowheads="1"/>
          </p:cNvPicPr>
          <p:nvPr/>
        </p:nvPicPr>
        <p:blipFill>
          <a:blip r:embed="rId6" cstate="print"/>
          <a:srcRect/>
          <a:stretch>
            <a:fillRect/>
          </a:stretch>
        </p:blipFill>
        <p:spPr bwMode="auto">
          <a:xfrm>
            <a:off x="6026846" y="4396816"/>
            <a:ext cx="1269504" cy="1269504"/>
          </a:xfrm>
          <a:prstGeom prst="rect">
            <a:avLst/>
          </a:prstGeom>
          <a:noFill/>
          <a:ln w="9525">
            <a:noFill/>
            <a:miter lim="800000"/>
            <a:headEnd/>
            <a:tailEnd/>
          </a:ln>
        </p:spPr>
      </p:pic>
      <p:grpSp>
        <p:nvGrpSpPr>
          <p:cNvPr id="46" name="Group 45"/>
          <p:cNvGrpSpPr/>
          <p:nvPr/>
        </p:nvGrpSpPr>
        <p:grpSpPr>
          <a:xfrm>
            <a:off x="7224342" y="4298168"/>
            <a:ext cx="648072" cy="576064"/>
            <a:chOff x="5868144" y="4293096"/>
            <a:chExt cx="648072" cy="576064"/>
          </a:xfrm>
        </p:grpSpPr>
        <p:cxnSp>
          <p:nvCxnSpPr>
            <p:cNvPr id="47" name="Straight Connector 46"/>
            <p:cNvCxnSpPr/>
            <p:nvPr/>
          </p:nvCxnSpPr>
          <p:spPr>
            <a:xfrm>
              <a:off x="5868144" y="4869160"/>
              <a:ext cx="64807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516216" y="4293096"/>
              <a:ext cx="0" cy="576064"/>
            </a:xfrm>
            <a:prstGeom prst="straightConnector1">
              <a:avLst/>
            </a:prstGeom>
            <a:ln w="254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grpSp>
      <p:sp>
        <p:nvSpPr>
          <p:cNvPr id="49" name="Text Box 7"/>
          <p:cNvSpPr txBox="1">
            <a:spLocks noChangeArrowheads="1"/>
          </p:cNvSpPr>
          <p:nvPr/>
        </p:nvSpPr>
        <p:spPr bwMode="auto">
          <a:xfrm>
            <a:off x="7296350" y="4370177"/>
            <a:ext cx="720080"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t>??</a:t>
            </a:r>
            <a:endParaRPr lang="en-US" sz="2400" dirty="0">
              <a:solidFill>
                <a:srgbClr val="0000FF"/>
              </a:solidFill>
            </a:endParaRPr>
          </a:p>
        </p:txBody>
      </p:sp>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0797" y="4277889"/>
            <a:ext cx="870422" cy="675857"/>
          </a:xfrm>
          <a:prstGeom prst="rect">
            <a:avLst/>
          </a:prstGeom>
        </p:spPr>
      </p:pic>
      <p:sp>
        <p:nvSpPr>
          <p:cNvPr id="29" name="TextBox 28"/>
          <p:cNvSpPr txBox="1"/>
          <p:nvPr/>
        </p:nvSpPr>
        <p:spPr>
          <a:xfrm>
            <a:off x="6805242" y="2684376"/>
            <a:ext cx="838200" cy="461665"/>
          </a:xfrm>
          <a:prstGeom prst="rect">
            <a:avLst/>
          </a:prstGeom>
          <a:pattFill prst="openDmnd">
            <a:fgClr>
              <a:schemeClr val="bg1">
                <a:lumMod val="50000"/>
              </a:schemeClr>
            </a:fgClr>
            <a:bgClr>
              <a:prstClr val="white"/>
            </a:bgClr>
          </a:pattFill>
          <a:ln>
            <a:solidFill>
              <a:srgbClr val="FF0000"/>
            </a:solidFill>
          </a:ln>
        </p:spPr>
        <p:txBody>
          <a:bodyPr wrap="square" rtlCol="0">
            <a:spAutoFit/>
          </a:bodyPr>
          <a:lstStyle/>
          <a:p>
            <a:pPr algn="ctr"/>
            <a:r>
              <a:rPr lang="en-US" sz="2400" dirty="0"/>
              <a:t>m</a:t>
            </a:r>
            <a:r>
              <a:rPr lang="en-US" sz="2400" baseline="-25000" dirty="0"/>
              <a:t>1</a:t>
            </a:r>
          </a:p>
        </p:txBody>
      </p:sp>
      <p:sp>
        <p:nvSpPr>
          <p:cNvPr id="30" name="TextBox 29"/>
          <p:cNvSpPr txBox="1"/>
          <p:nvPr/>
        </p:nvSpPr>
        <p:spPr>
          <a:xfrm>
            <a:off x="6805242" y="3229600"/>
            <a:ext cx="838200" cy="461665"/>
          </a:xfrm>
          <a:prstGeom prst="rect">
            <a:avLst/>
          </a:prstGeom>
          <a:pattFill prst="openDmnd">
            <a:fgClr>
              <a:schemeClr val="bg1">
                <a:lumMod val="50000"/>
              </a:schemeClr>
            </a:fgClr>
            <a:bgClr>
              <a:prstClr val="white"/>
            </a:bgClr>
          </a:pattFill>
          <a:ln>
            <a:solidFill>
              <a:srgbClr val="FF0000"/>
            </a:solidFill>
          </a:ln>
        </p:spPr>
        <p:txBody>
          <a:bodyPr wrap="square" rtlCol="0">
            <a:spAutoFit/>
          </a:bodyPr>
          <a:lstStyle/>
          <a:p>
            <a:pPr algn="ctr"/>
            <a:r>
              <a:rPr lang="en-US" sz="2400" dirty="0"/>
              <a:t>m</a:t>
            </a:r>
            <a:r>
              <a:rPr lang="en-US" sz="2400" baseline="-25000" dirty="0"/>
              <a:t>2</a:t>
            </a:r>
          </a:p>
        </p:txBody>
      </p:sp>
      <p:sp>
        <p:nvSpPr>
          <p:cNvPr id="31" name="TextBox 30"/>
          <p:cNvSpPr txBox="1"/>
          <p:nvPr/>
        </p:nvSpPr>
        <p:spPr>
          <a:xfrm>
            <a:off x="6818190" y="3794113"/>
            <a:ext cx="838200" cy="461665"/>
          </a:xfrm>
          <a:prstGeom prst="rect">
            <a:avLst/>
          </a:prstGeom>
          <a:pattFill prst="openDmnd">
            <a:fgClr>
              <a:schemeClr val="bg1">
                <a:lumMod val="50000"/>
              </a:schemeClr>
            </a:fgClr>
            <a:bgClr>
              <a:prstClr val="white"/>
            </a:bgClr>
          </a:pattFill>
          <a:ln>
            <a:solidFill>
              <a:srgbClr val="FF0000"/>
            </a:solidFill>
          </a:ln>
        </p:spPr>
        <p:txBody>
          <a:bodyPr wrap="square" rtlCol="0">
            <a:spAutoFit/>
          </a:bodyPr>
          <a:lstStyle/>
          <a:p>
            <a:pPr algn="ctr"/>
            <a:r>
              <a:rPr lang="en-US" sz="2400" dirty="0"/>
              <a:t>m</a:t>
            </a:r>
            <a:r>
              <a:rPr lang="en-US" sz="2400" baseline="-25000" dirty="0"/>
              <a:t>3</a:t>
            </a:r>
          </a:p>
        </p:txBody>
      </p:sp>
      <p:sp>
        <p:nvSpPr>
          <p:cNvPr id="27" name="Rectangle 2"/>
          <p:cNvSpPr txBox="1">
            <a:spLocks noChangeArrowheads="1"/>
          </p:cNvSpPr>
          <p:nvPr/>
        </p:nvSpPr>
        <p:spPr>
          <a:xfrm>
            <a:off x="651997" y="653144"/>
            <a:ext cx="10624410" cy="757808"/>
          </a:xfrm>
          <a:prstGeom prst="rect">
            <a:avLst/>
          </a:prstGeom>
        </p:spPr>
        <p:txBody>
          <a:bodyPr/>
          <a:lstStyle/>
          <a:p>
            <a:pPr algn="ctr">
              <a:defRPr/>
            </a:pPr>
            <a:r>
              <a:rPr lang="en-US" sz="3800" kern="0" dirty="0">
                <a:solidFill>
                  <a:srgbClr val="009900"/>
                </a:solidFill>
                <a:ea typeface="+mj-ea"/>
                <a:cs typeface="+mj-cs"/>
              </a:rPr>
              <a:t>  Fundamental Problems Addressed by Cryptography</a:t>
            </a:r>
          </a:p>
        </p:txBody>
      </p:sp>
      <p:sp>
        <p:nvSpPr>
          <p:cNvPr id="25" name="Text Box 7"/>
          <p:cNvSpPr txBox="1">
            <a:spLocks noChangeArrowheads="1"/>
          </p:cNvSpPr>
          <p:nvPr/>
        </p:nvSpPr>
        <p:spPr bwMode="auto">
          <a:xfrm>
            <a:off x="167558" y="1741311"/>
            <a:ext cx="4608512" cy="461665"/>
          </a:xfrm>
          <a:prstGeom prst="rect">
            <a:avLst/>
          </a:prstGeom>
          <a:noFill/>
          <a:ln w="9525">
            <a:noFill/>
            <a:miter lim="800000"/>
            <a:headEnd/>
            <a:tailEnd/>
          </a:ln>
        </p:spPr>
        <p:txBody>
          <a:bodyPr wrap="square">
            <a:spAutoFit/>
          </a:bodyPr>
          <a:lstStyle/>
          <a:p>
            <a:pPr marL="457200" indent="-457200">
              <a:spcBef>
                <a:spcPct val="50000"/>
              </a:spcBef>
            </a:pPr>
            <a:r>
              <a:rPr lang="en-US" sz="2400" u="sng" dirty="0"/>
              <a:t>Core Problem 2</a:t>
            </a:r>
            <a:endParaRPr lang="en-US" sz="2200" u="sng" dirty="0">
              <a:solidFill>
                <a:srgbClr val="0000FF"/>
              </a:solidFill>
            </a:endParaRPr>
          </a:p>
        </p:txBody>
      </p:sp>
    </p:spTree>
    <p:extLst>
      <p:ext uri="{BB962C8B-B14F-4D97-AF65-F5344CB8AC3E}">
        <p14:creationId xmlns:p14="http://schemas.microsoft.com/office/powerpoint/2010/main" val="190982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3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1000" fill="hold"/>
                                        <p:tgtEl>
                                          <p:spTgt spid="45"/>
                                        </p:tgtEl>
                                        <p:attrNameLst>
                                          <p:attrName>ppt_w</p:attrName>
                                        </p:attrNameLst>
                                      </p:cBhvr>
                                      <p:tavLst>
                                        <p:tav tm="0">
                                          <p:val>
                                            <p:fltVal val="0"/>
                                          </p:val>
                                        </p:tav>
                                        <p:tav tm="100000">
                                          <p:val>
                                            <p:strVal val="#ppt_w"/>
                                          </p:val>
                                        </p:tav>
                                      </p:tavLst>
                                    </p:anim>
                                    <p:anim calcmode="lin" valueType="num">
                                      <p:cBhvr>
                                        <p:cTn id="28" dur="1000" fill="hold"/>
                                        <p:tgtEl>
                                          <p:spTgt spid="45"/>
                                        </p:tgtEl>
                                        <p:attrNameLst>
                                          <p:attrName>ppt_h</p:attrName>
                                        </p:attrNameLst>
                                      </p:cBhvr>
                                      <p:tavLst>
                                        <p:tav tm="0">
                                          <p:val>
                                            <p:fltVal val="0"/>
                                          </p:val>
                                        </p:tav>
                                        <p:tav tm="100000">
                                          <p:val>
                                            <p:strVal val="#ppt_h"/>
                                          </p:val>
                                        </p:tav>
                                      </p:tavLst>
                                    </p:anim>
                                    <p:anim calcmode="lin" valueType="num">
                                      <p:cBhvr>
                                        <p:cTn id="29" dur="1000" fill="hold"/>
                                        <p:tgtEl>
                                          <p:spTgt spid="45"/>
                                        </p:tgtEl>
                                        <p:attrNameLst>
                                          <p:attrName>style.rotation</p:attrName>
                                        </p:attrNameLst>
                                      </p:cBhvr>
                                      <p:tavLst>
                                        <p:tav tm="0">
                                          <p:val>
                                            <p:fltVal val="90"/>
                                          </p:val>
                                        </p:tav>
                                        <p:tav tm="100000">
                                          <p:val>
                                            <p:fltVal val="0"/>
                                          </p:val>
                                        </p:tav>
                                      </p:tavLst>
                                    </p:anim>
                                    <p:animEffect transition="in" filter="fade">
                                      <p:cBhvr>
                                        <p:cTn id="30"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9" grpId="0"/>
      <p:bldP spid="29" grpId="0" animBg="1"/>
      <p:bldP spid="30" grpId="0" animBg="1"/>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
          <p:cNvSpPr txBox="1">
            <a:spLocks noChangeArrowheads="1"/>
          </p:cNvSpPr>
          <p:nvPr/>
        </p:nvSpPr>
        <p:spPr>
          <a:xfrm>
            <a:off x="752273" y="670560"/>
            <a:ext cx="10624410" cy="757808"/>
          </a:xfrm>
          <a:prstGeom prst="rect">
            <a:avLst/>
          </a:prstGeom>
        </p:spPr>
        <p:txBody>
          <a:bodyPr/>
          <a:lstStyle/>
          <a:p>
            <a:pPr algn="ctr">
              <a:defRPr/>
            </a:pPr>
            <a:r>
              <a:rPr lang="en-US" sz="3800" kern="0" dirty="0">
                <a:solidFill>
                  <a:srgbClr val="009900"/>
                </a:solidFill>
                <a:ea typeface="+mj-ea"/>
                <a:cs typeface="+mj-cs"/>
              </a:rPr>
              <a:t>  Goal of Cryptography</a:t>
            </a:r>
          </a:p>
        </p:txBody>
      </p:sp>
      <p:grpSp>
        <p:nvGrpSpPr>
          <p:cNvPr id="11" name="Group 10"/>
          <p:cNvGrpSpPr/>
          <p:nvPr/>
        </p:nvGrpSpPr>
        <p:grpSpPr>
          <a:xfrm>
            <a:off x="286870" y="1388028"/>
            <a:ext cx="11618259" cy="2281226"/>
            <a:chOff x="282388" y="717468"/>
            <a:chExt cx="11618259" cy="2281226"/>
          </a:xfrm>
        </p:grpSpPr>
        <p:sp>
          <p:nvSpPr>
            <p:cNvPr id="6" name="Rectangle 5"/>
            <p:cNvSpPr/>
            <p:nvPr/>
          </p:nvSpPr>
          <p:spPr>
            <a:xfrm>
              <a:off x="282388" y="717468"/>
              <a:ext cx="11618259" cy="228122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362907" y="850086"/>
              <a:ext cx="1756122" cy="400110"/>
            </a:xfrm>
            <a:prstGeom prst="rect">
              <a:avLst/>
            </a:prstGeom>
          </p:spPr>
          <p:txBody>
            <a:bodyPr wrap="none">
              <a:spAutoFit/>
            </a:bodyPr>
            <a:lstStyle/>
            <a:p>
              <a:r>
                <a:rPr lang="en-US" sz="2000" dirty="0">
                  <a:latin typeface="Chalkboard" charset="0"/>
                  <a:ea typeface="Chalkboard" charset="0"/>
                  <a:cs typeface="Chalkboard" charset="0"/>
                  <a:sym typeface="Symbol"/>
                </a:rPr>
                <a:t>Open channel</a:t>
              </a:r>
              <a:endParaRPr lang="en-US" sz="2000" dirty="0">
                <a:latin typeface="Chalkboard" charset="0"/>
                <a:ea typeface="Chalkboard" charset="0"/>
                <a:cs typeface="Chalkboard" charset="0"/>
              </a:endParaRPr>
            </a:p>
          </p:txBody>
        </p:sp>
        <p:pic>
          <p:nvPicPr>
            <p:cNvPr id="53" name="Picture 2"/>
            <p:cNvPicPr>
              <a:picLocks noChangeAspect="1" noChangeArrowheads="1"/>
            </p:cNvPicPr>
            <p:nvPr/>
          </p:nvPicPr>
          <p:blipFill>
            <a:blip r:embed="rId3" cstate="print"/>
            <a:srcRect/>
            <a:stretch>
              <a:fillRect/>
            </a:stretch>
          </p:blipFill>
          <p:spPr bwMode="auto">
            <a:xfrm>
              <a:off x="10236165" y="862526"/>
              <a:ext cx="818392" cy="1086992"/>
            </a:xfrm>
            <a:prstGeom prst="rect">
              <a:avLst/>
            </a:prstGeom>
            <a:noFill/>
            <a:ln w="9525">
              <a:noFill/>
              <a:miter lim="800000"/>
              <a:headEnd/>
              <a:tailEnd/>
            </a:ln>
          </p:spPr>
        </p:pic>
        <p:pic>
          <p:nvPicPr>
            <p:cNvPr id="54" name="Picture 3"/>
            <p:cNvPicPr>
              <a:picLocks noChangeAspect="1" noChangeArrowheads="1"/>
            </p:cNvPicPr>
            <p:nvPr/>
          </p:nvPicPr>
          <p:blipFill>
            <a:blip r:embed="rId4" cstate="print"/>
            <a:srcRect/>
            <a:stretch>
              <a:fillRect/>
            </a:stretch>
          </p:blipFill>
          <p:spPr bwMode="auto">
            <a:xfrm>
              <a:off x="665965" y="862526"/>
              <a:ext cx="813211" cy="1086992"/>
            </a:xfrm>
            <a:prstGeom prst="rect">
              <a:avLst/>
            </a:prstGeom>
            <a:noFill/>
            <a:ln w="9525">
              <a:noFill/>
              <a:miter lim="800000"/>
              <a:headEnd/>
              <a:tailEnd/>
            </a:ln>
          </p:spPr>
        </p:pic>
        <p:cxnSp>
          <p:nvCxnSpPr>
            <p:cNvPr id="3" name="Straight Connector 2"/>
            <p:cNvCxnSpPr/>
            <p:nvPr/>
          </p:nvCxnSpPr>
          <p:spPr>
            <a:xfrm flipV="1">
              <a:off x="1667435" y="1361271"/>
              <a:ext cx="8390964"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Picture 4"/>
            <p:cNvPicPr>
              <a:picLocks noChangeAspect="1" noChangeArrowheads="1"/>
            </p:cNvPicPr>
            <p:nvPr/>
          </p:nvPicPr>
          <p:blipFill>
            <a:blip r:embed="rId5" cstate="print"/>
            <a:srcRect/>
            <a:stretch>
              <a:fillRect/>
            </a:stretch>
          </p:blipFill>
          <p:spPr bwMode="auto">
            <a:xfrm>
              <a:off x="5588786" y="1964754"/>
              <a:ext cx="879658" cy="879658"/>
            </a:xfrm>
            <a:prstGeom prst="rect">
              <a:avLst/>
            </a:prstGeom>
            <a:noFill/>
            <a:ln w="9525">
              <a:noFill/>
              <a:miter lim="800000"/>
              <a:headEnd/>
              <a:tailEnd/>
            </a:ln>
          </p:spPr>
        </p:pic>
        <p:cxnSp>
          <p:nvCxnSpPr>
            <p:cNvPr id="5" name="Straight Arrow Connector 4"/>
            <p:cNvCxnSpPr/>
            <p:nvPr/>
          </p:nvCxnSpPr>
          <p:spPr>
            <a:xfrm flipH="1" flipV="1">
              <a:off x="6021423" y="1412222"/>
              <a:ext cx="2859" cy="41627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6" name="Rectangle 75"/>
          <p:cNvSpPr/>
          <p:nvPr/>
        </p:nvSpPr>
        <p:spPr>
          <a:xfrm>
            <a:off x="4710953" y="6181708"/>
            <a:ext cx="2680780" cy="400110"/>
          </a:xfrm>
          <a:prstGeom prst="rect">
            <a:avLst/>
          </a:prstGeom>
        </p:spPr>
        <p:txBody>
          <a:bodyPr wrap="square">
            <a:spAutoFit/>
          </a:bodyPr>
          <a:lstStyle/>
          <a:p>
            <a:r>
              <a:rPr lang="en-US" sz="2000" dirty="0">
                <a:latin typeface="Chalkboard" charset="0"/>
                <a:ea typeface="Chalkboard" charset="0"/>
                <a:cs typeface="Chalkboard" charset="0"/>
                <a:sym typeface="Symbol"/>
              </a:rPr>
              <a:t>Goal of cryptography</a:t>
            </a:r>
            <a:endParaRPr lang="en-US" sz="2000" dirty="0">
              <a:latin typeface="Chalkboard" charset="0"/>
              <a:ea typeface="Chalkboard" charset="0"/>
              <a:cs typeface="Chalkboard" charset="0"/>
            </a:endParaRPr>
          </a:p>
        </p:txBody>
      </p:sp>
      <p:grpSp>
        <p:nvGrpSpPr>
          <p:cNvPr id="13" name="Group 12"/>
          <p:cNvGrpSpPr/>
          <p:nvPr/>
        </p:nvGrpSpPr>
        <p:grpSpPr>
          <a:xfrm>
            <a:off x="304800" y="3772637"/>
            <a:ext cx="11618259" cy="2281226"/>
            <a:chOff x="300318" y="3102077"/>
            <a:chExt cx="11618259" cy="2281226"/>
          </a:xfrm>
        </p:grpSpPr>
        <p:grpSp>
          <p:nvGrpSpPr>
            <p:cNvPr id="12" name="Group 11"/>
            <p:cNvGrpSpPr/>
            <p:nvPr/>
          </p:nvGrpSpPr>
          <p:grpSpPr>
            <a:xfrm>
              <a:off x="300318" y="3102077"/>
              <a:ext cx="11618259" cy="2281226"/>
              <a:chOff x="300318" y="3115524"/>
              <a:chExt cx="11618259" cy="2281226"/>
            </a:xfrm>
          </p:grpSpPr>
          <p:grpSp>
            <p:nvGrpSpPr>
              <p:cNvPr id="64" name="Group 63"/>
              <p:cNvGrpSpPr/>
              <p:nvPr/>
            </p:nvGrpSpPr>
            <p:grpSpPr>
              <a:xfrm>
                <a:off x="300318" y="3115524"/>
                <a:ext cx="11618259" cy="2281226"/>
                <a:chOff x="282388" y="717468"/>
                <a:chExt cx="11618259" cy="2281226"/>
              </a:xfrm>
            </p:grpSpPr>
            <p:sp>
              <p:nvSpPr>
                <p:cNvPr id="65" name="Rectangle 64"/>
                <p:cNvSpPr/>
                <p:nvPr/>
              </p:nvSpPr>
              <p:spPr>
                <a:xfrm>
                  <a:off x="282388" y="717468"/>
                  <a:ext cx="11618259" cy="2281226"/>
                </a:xfrm>
                <a:prstGeom prst="rect">
                  <a:avLst/>
                </a:prstGeom>
                <a:solidFill>
                  <a:schemeClr val="accent6">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4338046" y="798149"/>
                  <a:ext cx="4677562" cy="400110"/>
                </a:xfrm>
                <a:prstGeom prst="rect">
                  <a:avLst/>
                </a:prstGeom>
              </p:spPr>
              <p:txBody>
                <a:bodyPr wrap="square">
                  <a:spAutoFit/>
                </a:bodyPr>
                <a:lstStyle/>
                <a:p>
                  <a:r>
                    <a:rPr lang="en-US" sz="2000" dirty="0">
                      <a:latin typeface="Chalkboard" charset="0"/>
                      <a:ea typeface="Chalkboard" charset="0"/>
                      <a:cs typeface="Chalkboard" charset="0"/>
                      <a:sym typeface="Symbol"/>
                    </a:rPr>
                    <a:t>Private </a:t>
                  </a:r>
                  <a:r>
                    <a:rPr lang="en-US" sz="2000">
                      <a:latin typeface="Chalkboard" charset="0"/>
                      <a:ea typeface="Chalkboard" charset="0"/>
                      <a:cs typeface="Chalkboard" charset="0"/>
                      <a:sym typeface="Symbol"/>
                    </a:rPr>
                    <a:t>and authentic channel</a:t>
                  </a:r>
                  <a:endParaRPr lang="en-US" sz="2000" dirty="0">
                    <a:latin typeface="Chalkboard" charset="0"/>
                    <a:ea typeface="Chalkboard" charset="0"/>
                    <a:cs typeface="Chalkboard" charset="0"/>
                  </a:endParaRPr>
                </a:p>
              </p:txBody>
            </p:sp>
            <p:pic>
              <p:nvPicPr>
                <p:cNvPr id="67" name="Picture 2"/>
                <p:cNvPicPr>
                  <a:picLocks noChangeAspect="1" noChangeArrowheads="1"/>
                </p:cNvPicPr>
                <p:nvPr/>
              </p:nvPicPr>
              <p:blipFill>
                <a:blip r:embed="rId3" cstate="print"/>
                <a:srcRect/>
                <a:stretch>
                  <a:fillRect/>
                </a:stretch>
              </p:blipFill>
              <p:spPr bwMode="auto">
                <a:xfrm>
                  <a:off x="10236165" y="862526"/>
                  <a:ext cx="818392" cy="1086992"/>
                </a:xfrm>
                <a:prstGeom prst="rect">
                  <a:avLst/>
                </a:prstGeom>
                <a:noFill/>
                <a:ln w="9525">
                  <a:noFill/>
                  <a:miter lim="800000"/>
                  <a:headEnd/>
                  <a:tailEnd/>
                </a:ln>
              </p:spPr>
            </p:pic>
            <p:pic>
              <p:nvPicPr>
                <p:cNvPr id="68" name="Picture 3"/>
                <p:cNvPicPr>
                  <a:picLocks noChangeAspect="1" noChangeArrowheads="1"/>
                </p:cNvPicPr>
                <p:nvPr/>
              </p:nvPicPr>
              <p:blipFill>
                <a:blip r:embed="rId4" cstate="print"/>
                <a:srcRect/>
                <a:stretch>
                  <a:fillRect/>
                </a:stretch>
              </p:blipFill>
              <p:spPr bwMode="auto">
                <a:xfrm>
                  <a:off x="665965" y="862526"/>
                  <a:ext cx="813211" cy="1086992"/>
                </a:xfrm>
                <a:prstGeom prst="rect">
                  <a:avLst/>
                </a:prstGeom>
                <a:noFill/>
                <a:ln w="9525">
                  <a:noFill/>
                  <a:miter lim="800000"/>
                  <a:headEnd/>
                  <a:tailEnd/>
                </a:ln>
              </p:spPr>
            </p:pic>
            <p:cxnSp>
              <p:nvCxnSpPr>
                <p:cNvPr id="69" name="Straight Connector 68"/>
                <p:cNvCxnSpPr/>
                <p:nvPr/>
              </p:nvCxnSpPr>
              <p:spPr>
                <a:xfrm flipV="1">
                  <a:off x="1667435" y="1361271"/>
                  <a:ext cx="8390964"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70" name="Picture 4"/>
                <p:cNvPicPr>
                  <a:picLocks noChangeAspect="1" noChangeArrowheads="1"/>
                </p:cNvPicPr>
                <p:nvPr/>
              </p:nvPicPr>
              <p:blipFill>
                <a:blip r:embed="rId5" cstate="print"/>
                <a:srcRect/>
                <a:stretch>
                  <a:fillRect/>
                </a:stretch>
              </p:blipFill>
              <p:spPr bwMode="auto">
                <a:xfrm>
                  <a:off x="5588786" y="1964754"/>
                  <a:ext cx="879658" cy="879658"/>
                </a:xfrm>
                <a:prstGeom prst="rect">
                  <a:avLst/>
                </a:prstGeom>
                <a:noFill/>
                <a:ln w="9525">
                  <a:noFill/>
                  <a:miter lim="800000"/>
                  <a:headEnd/>
                  <a:tailEnd/>
                </a:ln>
              </p:spPr>
            </p:pic>
          </p:grpSp>
          <p:sp>
            <p:nvSpPr>
              <p:cNvPr id="35" name="Rectangle 34"/>
              <p:cNvSpPr/>
              <p:nvPr/>
            </p:nvSpPr>
            <p:spPr>
              <a:xfrm>
                <a:off x="1953091" y="3610055"/>
                <a:ext cx="7970838" cy="271244"/>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halkboard" charset="0"/>
                  <a:ea typeface="Chalkboard" charset="0"/>
                  <a:cs typeface="Chalkboard" charset="0"/>
                </a:endParaRPr>
              </a:p>
            </p:txBody>
          </p:sp>
          <p:grpSp>
            <p:nvGrpSpPr>
              <p:cNvPr id="72" name="Group 71"/>
              <p:cNvGrpSpPr/>
              <p:nvPr/>
            </p:nvGrpSpPr>
            <p:grpSpPr>
              <a:xfrm>
                <a:off x="6664140" y="4256137"/>
                <a:ext cx="648072" cy="576064"/>
                <a:chOff x="5868144" y="4293096"/>
                <a:chExt cx="648072" cy="576064"/>
              </a:xfrm>
            </p:grpSpPr>
            <p:cxnSp>
              <p:nvCxnSpPr>
                <p:cNvPr id="73" name="Straight Connector 72"/>
                <p:cNvCxnSpPr/>
                <p:nvPr/>
              </p:nvCxnSpPr>
              <p:spPr>
                <a:xfrm>
                  <a:off x="5868144" y="4869160"/>
                  <a:ext cx="64807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6516216" y="4293096"/>
                  <a:ext cx="0" cy="576064"/>
                </a:xfrm>
                <a:prstGeom prst="straightConnector1">
                  <a:avLst/>
                </a:prstGeom>
                <a:ln w="254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grpSp>
          <p:sp>
            <p:nvSpPr>
              <p:cNvPr id="75" name="Text Box 7"/>
              <p:cNvSpPr txBox="1">
                <a:spLocks noChangeArrowheads="1"/>
              </p:cNvSpPr>
              <p:nvPr/>
            </p:nvSpPr>
            <p:spPr bwMode="auto">
              <a:xfrm>
                <a:off x="6758989" y="4370535"/>
                <a:ext cx="720080"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t>??</a:t>
                </a:r>
                <a:endParaRPr lang="en-US" sz="2400" dirty="0">
                  <a:solidFill>
                    <a:srgbClr val="0000FF"/>
                  </a:solidFill>
                </a:endParaRPr>
              </a:p>
            </p:txBody>
          </p:sp>
        </p:grpSp>
        <p:sp>
          <p:nvSpPr>
            <p:cNvPr id="77" name="Rectangle 76"/>
            <p:cNvSpPr/>
            <p:nvPr/>
          </p:nvSpPr>
          <p:spPr>
            <a:xfrm>
              <a:off x="1674872" y="4111545"/>
              <a:ext cx="3185160" cy="400110"/>
            </a:xfrm>
            <a:prstGeom prst="rect">
              <a:avLst/>
            </a:prstGeom>
          </p:spPr>
          <p:txBody>
            <a:bodyPr wrap="square">
              <a:spAutoFit/>
            </a:bodyPr>
            <a:lstStyle/>
            <a:p>
              <a:pPr marL="342900" indent="-342900">
                <a:buFont typeface="Wingdings" charset="2"/>
                <a:buChar char="q"/>
              </a:pPr>
              <a:r>
                <a:rPr lang="en-US" sz="2000" dirty="0">
                  <a:latin typeface="Chalkboard" charset="0"/>
                  <a:ea typeface="Chalkboard" charset="0"/>
                  <a:cs typeface="Chalkboard" charset="0"/>
                  <a:sym typeface="Symbol"/>
                </a:rPr>
                <a:t>Privacy</a:t>
              </a:r>
              <a:endParaRPr lang="en-US" sz="2000" dirty="0">
                <a:latin typeface="Chalkboard" charset="0"/>
                <a:ea typeface="Chalkboard" charset="0"/>
                <a:cs typeface="Chalkboard" charset="0"/>
              </a:endParaRPr>
            </a:p>
          </p:txBody>
        </p:sp>
        <p:sp>
          <p:nvSpPr>
            <p:cNvPr id="78" name="Rectangle 77"/>
            <p:cNvSpPr/>
            <p:nvPr/>
          </p:nvSpPr>
          <p:spPr>
            <a:xfrm>
              <a:off x="1692802" y="4519438"/>
              <a:ext cx="3185160" cy="400110"/>
            </a:xfrm>
            <a:prstGeom prst="rect">
              <a:avLst/>
            </a:prstGeom>
          </p:spPr>
          <p:txBody>
            <a:bodyPr wrap="square">
              <a:spAutoFit/>
            </a:bodyPr>
            <a:lstStyle/>
            <a:p>
              <a:pPr marL="342900" indent="-342900">
                <a:buFont typeface="Wingdings" charset="2"/>
                <a:buChar char="q"/>
              </a:pPr>
              <a:r>
                <a:rPr lang="en-US" sz="2000" dirty="0">
                  <a:latin typeface="Chalkboard" charset="0"/>
                  <a:ea typeface="Chalkboard" charset="0"/>
                  <a:cs typeface="Chalkboard" charset="0"/>
                  <a:sym typeface="Symbol"/>
                </a:rPr>
                <a:t>Authenticity</a:t>
              </a:r>
              <a:endParaRPr lang="en-US" sz="2000" dirty="0">
                <a:latin typeface="Chalkboard" charset="0"/>
                <a:ea typeface="Chalkboard" charset="0"/>
                <a:cs typeface="Chalkboard" charset="0"/>
              </a:endParaRPr>
            </a:p>
          </p:txBody>
        </p:sp>
        <p:sp>
          <p:nvSpPr>
            <p:cNvPr id="79" name="Rectangle 78"/>
            <p:cNvSpPr/>
            <p:nvPr/>
          </p:nvSpPr>
          <p:spPr>
            <a:xfrm>
              <a:off x="1710732" y="4927331"/>
              <a:ext cx="3185160" cy="400110"/>
            </a:xfrm>
            <a:prstGeom prst="rect">
              <a:avLst/>
            </a:prstGeom>
          </p:spPr>
          <p:txBody>
            <a:bodyPr wrap="square">
              <a:spAutoFit/>
            </a:bodyPr>
            <a:lstStyle/>
            <a:p>
              <a:pPr marL="342900" indent="-342900">
                <a:buFont typeface="Wingdings" charset="2"/>
                <a:buChar char="q"/>
              </a:pPr>
              <a:r>
                <a:rPr lang="en-US" sz="2000" dirty="0">
                  <a:latin typeface="Chalkboard" charset="0"/>
                  <a:ea typeface="Chalkboard" charset="0"/>
                  <a:cs typeface="Chalkboard" charset="0"/>
                  <a:sym typeface="Symbol"/>
                </a:rPr>
                <a:t>Integrity</a:t>
              </a:r>
              <a:endParaRPr lang="en-US" sz="2000" dirty="0">
                <a:latin typeface="Chalkboard" charset="0"/>
                <a:ea typeface="Chalkboard" charset="0"/>
                <a:cs typeface="Chalkboard" charset="0"/>
              </a:endParaRPr>
            </a:p>
          </p:txBody>
        </p:sp>
      </p:grpSp>
    </p:spTree>
    <p:extLst>
      <p:ext uri="{BB962C8B-B14F-4D97-AF65-F5344CB8AC3E}">
        <p14:creationId xmlns:p14="http://schemas.microsoft.com/office/powerpoint/2010/main" val="108881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
          <p:cNvSpPr txBox="1">
            <a:spLocks noChangeArrowheads="1"/>
          </p:cNvSpPr>
          <p:nvPr/>
        </p:nvSpPr>
        <p:spPr>
          <a:xfrm>
            <a:off x="748755" y="696686"/>
            <a:ext cx="10624410" cy="757808"/>
          </a:xfrm>
          <a:prstGeom prst="rect">
            <a:avLst/>
          </a:prstGeom>
        </p:spPr>
        <p:txBody>
          <a:bodyPr/>
          <a:lstStyle/>
          <a:p>
            <a:pPr algn="ctr">
              <a:defRPr/>
            </a:pPr>
            <a:r>
              <a:rPr lang="en-US" sz="3800" kern="0" dirty="0">
                <a:solidFill>
                  <a:srgbClr val="009900"/>
                </a:solidFill>
                <a:ea typeface="+mj-ea"/>
                <a:cs typeface="+mj-cs"/>
              </a:rPr>
              <a:t>  Types of Cryptographic Primitives</a:t>
            </a:r>
          </a:p>
        </p:txBody>
      </p:sp>
      <p:grpSp>
        <p:nvGrpSpPr>
          <p:cNvPr id="10" name="Group 9"/>
          <p:cNvGrpSpPr/>
          <p:nvPr/>
        </p:nvGrpSpPr>
        <p:grpSpPr>
          <a:xfrm>
            <a:off x="148965" y="1462236"/>
            <a:ext cx="11894069" cy="2268050"/>
            <a:chOff x="134554" y="792444"/>
            <a:chExt cx="11894069" cy="2268050"/>
          </a:xfrm>
        </p:grpSpPr>
        <p:sp>
          <p:nvSpPr>
            <p:cNvPr id="4" name="Rectangle 3"/>
            <p:cNvSpPr/>
            <p:nvPr/>
          </p:nvSpPr>
          <p:spPr>
            <a:xfrm>
              <a:off x="161448" y="832785"/>
              <a:ext cx="11867175" cy="222770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 Box 7"/>
            <p:cNvSpPr txBox="1">
              <a:spLocks noChangeArrowheads="1"/>
            </p:cNvSpPr>
            <p:nvPr/>
          </p:nvSpPr>
          <p:spPr bwMode="auto">
            <a:xfrm>
              <a:off x="6716101" y="1333179"/>
              <a:ext cx="4135679" cy="461665"/>
            </a:xfrm>
            <a:prstGeom prst="rect">
              <a:avLst/>
            </a:prstGeom>
            <a:noFill/>
            <a:ln w="9525">
              <a:noFill/>
              <a:miter lim="800000"/>
              <a:headEnd/>
              <a:tailEnd/>
            </a:ln>
          </p:spPr>
          <p:txBody>
            <a:bodyPr wrap="square">
              <a:spAutoFit/>
            </a:bodyPr>
            <a:lstStyle/>
            <a:p>
              <a:pPr>
                <a:spcBef>
                  <a:spcPct val="50000"/>
                </a:spcBef>
                <a:buFont typeface="Arial" pitchFamily="34" charset="0"/>
                <a:buChar char="•"/>
              </a:pPr>
              <a:r>
                <a:rPr lang="en-US" sz="2400" dirty="0"/>
                <a:t> </a:t>
              </a:r>
              <a:r>
                <a:rPr lang="en-US" sz="2400" dirty="0">
                  <a:solidFill>
                    <a:srgbClr val="FF0000"/>
                  </a:solidFill>
                </a:rPr>
                <a:t>Same k</a:t>
              </a:r>
              <a:r>
                <a:rPr lang="en-US" sz="2400" dirty="0"/>
                <a:t> used at both the ends</a:t>
              </a:r>
              <a:endParaRPr lang="en-US" sz="2400" dirty="0">
                <a:solidFill>
                  <a:srgbClr val="0000FF"/>
                </a:solidFill>
              </a:endParaRPr>
            </a:p>
          </p:txBody>
        </p:sp>
        <p:sp>
          <p:nvSpPr>
            <p:cNvPr id="32" name="Text Box 7"/>
            <p:cNvSpPr txBox="1">
              <a:spLocks noChangeArrowheads="1"/>
            </p:cNvSpPr>
            <p:nvPr/>
          </p:nvSpPr>
          <p:spPr bwMode="auto">
            <a:xfrm>
              <a:off x="134554" y="792444"/>
              <a:ext cx="7947127"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t>Symmetric-key primitives (private-key cryptography)</a:t>
              </a:r>
              <a:endParaRPr lang="en-US" sz="2200" dirty="0">
                <a:solidFill>
                  <a:srgbClr val="0000FF"/>
                </a:solidFill>
              </a:endParaRPr>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0847" y="2255390"/>
              <a:ext cx="870422" cy="675857"/>
            </a:xfrm>
            <a:prstGeom prst="rect">
              <a:avLst/>
            </a:prstGeom>
          </p:spPr>
        </p:pic>
        <p:pic>
          <p:nvPicPr>
            <p:cNvPr id="34" name="Picture 2"/>
            <p:cNvPicPr>
              <a:picLocks noChangeAspect="1" noChangeArrowheads="1"/>
            </p:cNvPicPr>
            <p:nvPr/>
          </p:nvPicPr>
          <p:blipFill>
            <a:blip r:embed="rId4" cstate="print"/>
            <a:srcRect/>
            <a:stretch>
              <a:fillRect/>
            </a:stretch>
          </p:blipFill>
          <p:spPr bwMode="auto">
            <a:xfrm>
              <a:off x="4514546" y="1738823"/>
              <a:ext cx="721274" cy="958000"/>
            </a:xfrm>
            <a:prstGeom prst="rect">
              <a:avLst/>
            </a:prstGeom>
            <a:noFill/>
            <a:ln w="9525">
              <a:noFill/>
              <a:miter lim="800000"/>
              <a:headEnd/>
              <a:tailEnd/>
            </a:ln>
          </p:spPr>
        </p:pic>
        <p:pic>
          <p:nvPicPr>
            <p:cNvPr id="39" name="Picture 3"/>
            <p:cNvPicPr>
              <a:picLocks noChangeAspect="1" noChangeArrowheads="1"/>
            </p:cNvPicPr>
            <p:nvPr/>
          </p:nvPicPr>
          <p:blipFill>
            <a:blip r:embed="rId5" cstate="print"/>
            <a:srcRect/>
            <a:stretch>
              <a:fillRect/>
            </a:stretch>
          </p:blipFill>
          <p:spPr bwMode="auto">
            <a:xfrm>
              <a:off x="1499686" y="1731850"/>
              <a:ext cx="702593" cy="939133"/>
            </a:xfrm>
            <a:prstGeom prst="rect">
              <a:avLst/>
            </a:prstGeom>
            <a:noFill/>
            <a:ln w="9525">
              <a:noFill/>
              <a:miter lim="800000"/>
              <a:headEnd/>
              <a:tailEnd/>
            </a:ln>
          </p:spPr>
        </p:pic>
        <p:sp>
          <p:nvSpPr>
            <p:cNvPr id="43" name="Text Box 7"/>
            <p:cNvSpPr txBox="1">
              <a:spLocks noChangeArrowheads="1"/>
            </p:cNvSpPr>
            <p:nvPr/>
          </p:nvSpPr>
          <p:spPr bwMode="auto">
            <a:xfrm>
              <a:off x="1090630" y="2181338"/>
              <a:ext cx="351656"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t>k</a:t>
              </a:r>
              <a:endParaRPr lang="en-US" sz="2400" dirty="0">
                <a:solidFill>
                  <a:srgbClr val="0000FF"/>
                </a:solidFill>
              </a:endParaRPr>
            </a:p>
          </p:txBody>
        </p:sp>
        <p:sp>
          <p:nvSpPr>
            <p:cNvPr id="44" name="Text Box 7"/>
            <p:cNvSpPr txBox="1">
              <a:spLocks noChangeArrowheads="1"/>
            </p:cNvSpPr>
            <p:nvPr/>
          </p:nvSpPr>
          <p:spPr bwMode="auto">
            <a:xfrm>
              <a:off x="5360807" y="2225773"/>
              <a:ext cx="351656"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t>k</a:t>
              </a:r>
              <a:endParaRPr lang="en-US" sz="2400" dirty="0">
                <a:solidFill>
                  <a:srgbClr val="0000FF"/>
                </a:solidFill>
              </a:endParaRPr>
            </a:p>
          </p:txBody>
        </p:sp>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429" y="2305074"/>
              <a:ext cx="870422" cy="675857"/>
            </a:xfrm>
            <a:prstGeom prst="rect">
              <a:avLst/>
            </a:prstGeom>
          </p:spPr>
        </p:pic>
        <p:sp>
          <p:nvSpPr>
            <p:cNvPr id="25" name="Text Box 7"/>
            <p:cNvSpPr txBox="1">
              <a:spLocks noChangeArrowheads="1"/>
            </p:cNvSpPr>
            <p:nvPr/>
          </p:nvSpPr>
          <p:spPr bwMode="auto">
            <a:xfrm>
              <a:off x="7083653" y="1808307"/>
              <a:ext cx="4135679" cy="461665"/>
            </a:xfrm>
            <a:prstGeom prst="rect">
              <a:avLst/>
            </a:prstGeom>
            <a:noFill/>
            <a:ln w="9525">
              <a:noFill/>
              <a:miter lim="800000"/>
              <a:headEnd/>
              <a:tailEnd/>
            </a:ln>
          </p:spPr>
          <p:txBody>
            <a:bodyPr wrap="square">
              <a:spAutoFit/>
            </a:bodyPr>
            <a:lstStyle/>
            <a:p>
              <a:pPr marL="342900" indent="-342900">
                <a:spcBef>
                  <a:spcPct val="50000"/>
                </a:spcBef>
                <a:buFont typeface="Wingdings" charset="2"/>
                <a:buChar char="v"/>
              </a:pPr>
              <a:r>
                <a:rPr lang="en-US" sz="2400" dirty="0"/>
                <a:t> Computationally efficient</a:t>
              </a:r>
              <a:endParaRPr lang="en-US" sz="2400" dirty="0">
                <a:solidFill>
                  <a:srgbClr val="0000FF"/>
                </a:solidFill>
              </a:endParaRPr>
            </a:p>
          </p:txBody>
        </p:sp>
        <p:sp>
          <p:nvSpPr>
            <p:cNvPr id="26" name="Text Box 7"/>
            <p:cNvSpPr txBox="1">
              <a:spLocks noChangeArrowheads="1"/>
            </p:cNvSpPr>
            <p:nvPr/>
          </p:nvSpPr>
          <p:spPr bwMode="auto">
            <a:xfrm>
              <a:off x="7101583" y="2323776"/>
              <a:ext cx="4135679" cy="461665"/>
            </a:xfrm>
            <a:prstGeom prst="rect">
              <a:avLst/>
            </a:prstGeom>
            <a:noFill/>
            <a:ln w="9525">
              <a:noFill/>
              <a:miter lim="800000"/>
              <a:headEnd/>
              <a:tailEnd/>
            </a:ln>
          </p:spPr>
          <p:txBody>
            <a:bodyPr wrap="square">
              <a:spAutoFit/>
            </a:bodyPr>
            <a:lstStyle/>
            <a:p>
              <a:pPr marL="342900" indent="-342900">
                <a:spcBef>
                  <a:spcPct val="50000"/>
                </a:spcBef>
                <a:buFont typeface="Wingdings" charset="2"/>
                <a:buChar char="v"/>
              </a:pPr>
              <a:r>
                <a:rPr lang="en-US" sz="2400" dirty="0"/>
                <a:t> Key agreement a big issue</a:t>
              </a:r>
              <a:endParaRPr lang="en-US" sz="2400" dirty="0">
                <a:solidFill>
                  <a:srgbClr val="0000FF"/>
                </a:solidFill>
              </a:endParaRPr>
            </a:p>
          </p:txBody>
        </p:sp>
        <p:pic>
          <p:nvPicPr>
            <p:cNvPr id="2" name="Picture 1"/>
            <p:cNvPicPr>
              <a:picLocks noChangeAspect="1"/>
            </p:cNvPicPr>
            <p:nvPr/>
          </p:nvPicPr>
          <p:blipFill>
            <a:blip r:embed="rId6"/>
            <a:stretch>
              <a:fillRect/>
            </a:stretch>
          </p:blipFill>
          <p:spPr>
            <a:xfrm>
              <a:off x="10994147" y="1724676"/>
              <a:ext cx="648531" cy="545296"/>
            </a:xfrm>
            <a:prstGeom prst="rect">
              <a:avLst/>
            </a:prstGeom>
          </p:spPr>
        </p:pic>
        <p:pic>
          <p:nvPicPr>
            <p:cNvPr id="3" name="Picture 2"/>
            <p:cNvPicPr>
              <a:picLocks noChangeAspect="1"/>
            </p:cNvPicPr>
            <p:nvPr/>
          </p:nvPicPr>
          <p:blipFill>
            <a:blip r:embed="rId7"/>
            <a:stretch>
              <a:fillRect/>
            </a:stretch>
          </p:blipFill>
          <p:spPr>
            <a:xfrm>
              <a:off x="10784436" y="2368590"/>
              <a:ext cx="1163505" cy="651563"/>
            </a:xfrm>
            <a:prstGeom prst="rect">
              <a:avLst/>
            </a:prstGeom>
          </p:spPr>
        </p:pic>
      </p:grpSp>
      <p:sp>
        <p:nvSpPr>
          <p:cNvPr id="8" name="TextBox 7"/>
          <p:cNvSpPr txBox="1"/>
          <p:nvPr/>
        </p:nvSpPr>
        <p:spPr>
          <a:xfrm>
            <a:off x="10745164" y="6855439"/>
            <a:ext cx="184731" cy="369332"/>
          </a:xfrm>
          <a:prstGeom prst="rect">
            <a:avLst/>
          </a:prstGeom>
          <a:noFill/>
        </p:spPr>
        <p:txBody>
          <a:bodyPr wrap="none" rtlCol="0">
            <a:spAutoFit/>
          </a:bodyPr>
          <a:lstStyle/>
          <a:p>
            <a:endParaRPr lang="en-US" dirty="0"/>
          </a:p>
        </p:txBody>
      </p:sp>
      <p:grpSp>
        <p:nvGrpSpPr>
          <p:cNvPr id="13" name="Group 12"/>
          <p:cNvGrpSpPr/>
          <p:nvPr/>
        </p:nvGrpSpPr>
        <p:grpSpPr>
          <a:xfrm>
            <a:off x="175859" y="3778369"/>
            <a:ext cx="11920963" cy="2268050"/>
            <a:chOff x="174895" y="3081683"/>
            <a:chExt cx="11920963" cy="2268050"/>
          </a:xfrm>
        </p:grpSpPr>
        <p:pic>
          <p:nvPicPr>
            <p:cNvPr id="12" name="Picture 11"/>
            <p:cNvPicPr>
              <a:picLocks noChangeAspect="1"/>
            </p:cNvPicPr>
            <p:nvPr/>
          </p:nvPicPr>
          <p:blipFill>
            <a:blip r:embed="rId8"/>
            <a:stretch>
              <a:fillRect/>
            </a:stretch>
          </p:blipFill>
          <p:spPr>
            <a:xfrm>
              <a:off x="5711385" y="4645720"/>
              <a:ext cx="794193" cy="428960"/>
            </a:xfrm>
            <a:prstGeom prst="rect">
              <a:avLst/>
            </a:prstGeom>
          </p:spPr>
        </p:pic>
        <p:grpSp>
          <p:nvGrpSpPr>
            <p:cNvPr id="76" name="Group 75"/>
            <p:cNvGrpSpPr/>
            <p:nvPr/>
          </p:nvGrpSpPr>
          <p:grpSpPr>
            <a:xfrm>
              <a:off x="174895" y="3081683"/>
              <a:ext cx="11920963" cy="2268050"/>
              <a:chOff x="134554" y="792444"/>
              <a:chExt cx="11920963" cy="2268050"/>
            </a:xfrm>
          </p:grpSpPr>
          <p:pic>
            <p:nvPicPr>
              <p:cNvPr id="89" name="Picture 88"/>
              <p:cNvPicPr>
                <a:picLocks noChangeAspect="1"/>
              </p:cNvPicPr>
              <p:nvPr/>
            </p:nvPicPr>
            <p:blipFill>
              <a:blip r:embed="rId7"/>
              <a:stretch>
                <a:fillRect/>
              </a:stretch>
            </p:blipFill>
            <p:spPr>
              <a:xfrm>
                <a:off x="10892012" y="1690720"/>
                <a:ext cx="1163505" cy="651563"/>
              </a:xfrm>
              <a:prstGeom prst="rect">
                <a:avLst/>
              </a:prstGeom>
            </p:spPr>
          </p:pic>
          <p:sp>
            <p:nvSpPr>
              <p:cNvPr id="77" name="Rectangle 76"/>
              <p:cNvSpPr/>
              <p:nvPr/>
            </p:nvSpPr>
            <p:spPr>
              <a:xfrm>
                <a:off x="161448" y="832785"/>
                <a:ext cx="11867175" cy="222770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 Box 7"/>
              <p:cNvSpPr txBox="1">
                <a:spLocks noChangeArrowheads="1"/>
              </p:cNvSpPr>
              <p:nvPr/>
            </p:nvSpPr>
            <p:spPr bwMode="auto">
              <a:xfrm>
                <a:off x="6716101" y="1333179"/>
                <a:ext cx="4776651" cy="461665"/>
              </a:xfrm>
              <a:prstGeom prst="rect">
                <a:avLst/>
              </a:prstGeom>
              <a:noFill/>
              <a:ln w="9525">
                <a:noFill/>
                <a:miter lim="800000"/>
                <a:headEnd/>
                <a:tailEnd/>
              </a:ln>
            </p:spPr>
            <p:txBody>
              <a:bodyPr wrap="square">
                <a:spAutoFit/>
              </a:bodyPr>
              <a:lstStyle/>
              <a:p>
                <a:pPr>
                  <a:spcBef>
                    <a:spcPct val="50000"/>
                  </a:spcBef>
                  <a:buFont typeface="Arial" pitchFamily="34" charset="0"/>
                  <a:buChar char="•"/>
                </a:pPr>
                <a:r>
                  <a:rPr lang="en-US" sz="2400" dirty="0"/>
                  <a:t> </a:t>
                </a:r>
                <a:r>
                  <a:rPr lang="en-US" sz="2400" dirty="0">
                    <a:solidFill>
                      <a:srgbClr val="00B0F0"/>
                    </a:solidFill>
                  </a:rPr>
                  <a:t>Different k</a:t>
                </a:r>
                <a:r>
                  <a:rPr lang="en-US" sz="2400" dirty="0"/>
                  <a:t> used at both the ends</a:t>
                </a:r>
                <a:endParaRPr lang="en-US" sz="2400" dirty="0">
                  <a:solidFill>
                    <a:srgbClr val="0000FF"/>
                  </a:solidFill>
                </a:endParaRPr>
              </a:p>
            </p:txBody>
          </p:sp>
          <p:sp>
            <p:nvSpPr>
              <p:cNvPr id="79" name="Text Box 7"/>
              <p:cNvSpPr txBox="1">
                <a:spLocks noChangeArrowheads="1"/>
              </p:cNvSpPr>
              <p:nvPr/>
            </p:nvSpPr>
            <p:spPr bwMode="auto">
              <a:xfrm>
                <a:off x="134554" y="792444"/>
                <a:ext cx="7947127"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t>Asymmetric-key primitives (public-key cryptography)</a:t>
                </a:r>
                <a:endParaRPr lang="en-US" sz="2200" dirty="0">
                  <a:solidFill>
                    <a:srgbClr val="0000FF"/>
                  </a:solidFill>
                </a:endParaRPr>
              </a:p>
            </p:txBody>
          </p:sp>
          <p:pic>
            <p:nvPicPr>
              <p:cNvPr id="81" name="Picture 2"/>
              <p:cNvPicPr>
                <a:picLocks noChangeAspect="1" noChangeArrowheads="1"/>
              </p:cNvPicPr>
              <p:nvPr/>
            </p:nvPicPr>
            <p:blipFill>
              <a:blip r:embed="rId4" cstate="print"/>
              <a:srcRect/>
              <a:stretch>
                <a:fillRect/>
              </a:stretch>
            </p:blipFill>
            <p:spPr bwMode="auto">
              <a:xfrm>
                <a:off x="4514546" y="1738823"/>
                <a:ext cx="721274" cy="958000"/>
              </a:xfrm>
              <a:prstGeom prst="rect">
                <a:avLst/>
              </a:prstGeom>
              <a:noFill/>
              <a:ln w="9525">
                <a:noFill/>
                <a:miter lim="800000"/>
                <a:headEnd/>
                <a:tailEnd/>
              </a:ln>
            </p:spPr>
          </p:pic>
          <p:pic>
            <p:nvPicPr>
              <p:cNvPr id="82" name="Picture 3"/>
              <p:cNvPicPr>
                <a:picLocks noChangeAspect="1" noChangeArrowheads="1"/>
              </p:cNvPicPr>
              <p:nvPr/>
            </p:nvPicPr>
            <p:blipFill>
              <a:blip r:embed="rId5" cstate="print"/>
              <a:srcRect/>
              <a:stretch>
                <a:fillRect/>
              </a:stretch>
            </p:blipFill>
            <p:spPr bwMode="auto">
              <a:xfrm>
                <a:off x="1499686" y="1731850"/>
                <a:ext cx="702593" cy="939133"/>
              </a:xfrm>
              <a:prstGeom prst="rect">
                <a:avLst/>
              </a:prstGeom>
              <a:noFill/>
              <a:ln w="9525">
                <a:noFill/>
                <a:miter lim="800000"/>
                <a:headEnd/>
                <a:tailEnd/>
              </a:ln>
            </p:spPr>
          </p:pic>
          <p:sp>
            <p:nvSpPr>
              <p:cNvPr id="83" name="Text Box 7"/>
              <p:cNvSpPr txBox="1">
                <a:spLocks noChangeArrowheads="1"/>
              </p:cNvSpPr>
              <p:nvPr/>
            </p:nvSpPr>
            <p:spPr bwMode="auto">
              <a:xfrm>
                <a:off x="1090630" y="2181338"/>
                <a:ext cx="568248" cy="461665"/>
              </a:xfrm>
              <a:prstGeom prst="rect">
                <a:avLst/>
              </a:prstGeom>
              <a:noFill/>
              <a:ln w="9525">
                <a:noFill/>
                <a:miter lim="800000"/>
                <a:headEnd/>
                <a:tailEnd/>
              </a:ln>
            </p:spPr>
            <p:txBody>
              <a:bodyPr wrap="square">
                <a:spAutoFit/>
              </a:bodyPr>
              <a:lstStyle/>
              <a:p>
                <a:pPr marL="457200" indent="-457200">
                  <a:spcBef>
                    <a:spcPct val="50000"/>
                  </a:spcBef>
                </a:pPr>
                <a:r>
                  <a:rPr lang="en-US" sz="2400"/>
                  <a:t>pk</a:t>
                </a:r>
                <a:endParaRPr lang="en-US" sz="2400" dirty="0">
                  <a:solidFill>
                    <a:srgbClr val="0000FF"/>
                  </a:solidFill>
                </a:endParaRPr>
              </a:p>
            </p:txBody>
          </p:sp>
          <p:sp>
            <p:nvSpPr>
              <p:cNvPr id="84" name="Text Box 7"/>
              <p:cNvSpPr txBox="1">
                <a:spLocks noChangeArrowheads="1"/>
              </p:cNvSpPr>
              <p:nvPr/>
            </p:nvSpPr>
            <p:spPr bwMode="auto">
              <a:xfrm>
                <a:off x="5360807" y="2225773"/>
                <a:ext cx="491238" cy="461665"/>
              </a:xfrm>
              <a:prstGeom prst="rect">
                <a:avLst/>
              </a:prstGeom>
              <a:noFill/>
              <a:ln w="9525">
                <a:noFill/>
                <a:miter lim="800000"/>
                <a:headEnd/>
                <a:tailEnd/>
              </a:ln>
            </p:spPr>
            <p:txBody>
              <a:bodyPr wrap="square">
                <a:spAutoFit/>
              </a:bodyPr>
              <a:lstStyle/>
              <a:p>
                <a:pPr marL="457200" indent="-457200">
                  <a:spcBef>
                    <a:spcPct val="50000"/>
                  </a:spcBef>
                </a:pPr>
                <a:r>
                  <a:rPr lang="en-US" sz="2400"/>
                  <a:t>sk</a:t>
                </a:r>
                <a:endParaRPr lang="en-US" sz="2400" dirty="0">
                  <a:solidFill>
                    <a:srgbClr val="0000FF"/>
                  </a:solidFill>
                </a:endParaRPr>
              </a:p>
            </p:txBody>
          </p:sp>
          <p:pic>
            <p:nvPicPr>
              <p:cNvPr id="85" name="Picture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429" y="2305074"/>
                <a:ext cx="870422" cy="675857"/>
              </a:xfrm>
              <a:prstGeom prst="rect">
                <a:avLst/>
              </a:prstGeom>
            </p:spPr>
          </p:pic>
          <p:sp>
            <p:nvSpPr>
              <p:cNvPr id="86" name="Text Box 7"/>
              <p:cNvSpPr txBox="1">
                <a:spLocks noChangeArrowheads="1"/>
              </p:cNvSpPr>
              <p:nvPr/>
            </p:nvSpPr>
            <p:spPr bwMode="auto">
              <a:xfrm>
                <a:off x="7083653" y="1808307"/>
                <a:ext cx="4135679" cy="461665"/>
              </a:xfrm>
              <a:prstGeom prst="rect">
                <a:avLst/>
              </a:prstGeom>
              <a:noFill/>
              <a:ln w="9525">
                <a:noFill/>
                <a:miter lim="800000"/>
                <a:headEnd/>
                <a:tailEnd/>
              </a:ln>
            </p:spPr>
            <p:txBody>
              <a:bodyPr wrap="square">
                <a:spAutoFit/>
              </a:bodyPr>
              <a:lstStyle/>
              <a:p>
                <a:pPr marL="342900" indent="-342900">
                  <a:spcBef>
                    <a:spcPct val="50000"/>
                  </a:spcBef>
                  <a:buFont typeface="Wingdings" charset="2"/>
                  <a:buChar char="v"/>
                </a:pPr>
                <a:r>
                  <a:rPr lang="en-US" sz="2400" dirty="0"/>
                  <a:t> Computationally inefficient</a:t>
                </a:r>
                <a:endParaRPr lang="en-US" sz="2400" dirty="0">
                  <a:solidFill>
                    <a:srgbClr val="0000FF"/>
                  </a:solidFill>
                </a:endParaRPr>
              </a:p>
            </p:txBody>
          </p:sp>
          <p:sp>
            <p:nvSpPr>
              <p:cNvPr id="87" name="Text Box 7"/>
              <p:cNvSpPr txBox="1">
                <a:spLocks noChangeArrowheads="1"/>
              </p:cNvSpPr>
              <p:nvPr/>
            </p:nvSpPr>
            <p:spPr bwMode="auto">
              <a:xfrm>
                <a:off x="7101583" y="2323776"/>
                <a:ext cx="4135679" cy="461665"/>
              </a:xfrm>
              <a:prstGeom prst="rect">
                <a:avLst/>
              </a:prstGeom>
              <a:noFill/>
              <a:ln w="9525">
                <a:noFill/>
                <a:miter lim="800000"/>
                <a:headEnd/>
                <a:tailEnd/>
              </a:ln>
            </p:spPr>
            <p:txBody>
              <a:bodyPr wrap="square">
                <a:spAutoFit/>
              </a:bodyPr>
              <a:lstStyle/>
              <a:p>
                <a:pPr marL="342900" indent="-342900">
                  <a:spcBef>
                    <a:spcPct val="50000"/>
                  </a:spcBef>
                  <a:buFont typeface="Wingdings" charset="2"/>
                  <a:buChar char="v"/>
                </a:pPr>
                <a:r>
                  <a:rPr lang="en-US" sz="2400" dirty="0"/>
                  <a:t> No key agreement required</a:t>
                </a:r>
                <a:endParaRPr lang="en-US" sz="2400" dirty="0">
                  <a:solidFill>
                    <a:srgbClr val="0000FF"/>
                  </a:solidFill>
                </a:endParaRPr>
              </a:p>
            </p:txBody>
          </p:sp>
          <p:pic>
            <p:nvPicPr>
              <p:cNvPr id="88" name="Picture 87"/>
              <p:cNvPicPr>
                <a:picLocks noChangeAspect="1"/>
              </p:cNvPicPr>
              <p:nvPr/>
            </p:nvPicPr>
            <p:blipFill>
              <a:blip r:embed="rId6"/>
              <a:stretch>
                <a:fillRect/>
              </a:stretch>
            </p:blipFill>
            <p:spPr>
              <a:xfrm>
                <a:off x="11172260" y="2418187"/>
                <a:ext cx="648531" cy="545296"/>
              </a:xfrm>
              <a:prstGeom prst="rect">
                <a:avLst/>
              </a:prstGeom>
            </p:spPr>
          </p:pic>
        </p:grpSp>
      </p:grpSp>
      <p:sp>
        <p:nvSpPr>
          <p:cNvPr id="90" name="Text Box 7"/>
          <p:cNvSpPr txBox="1">
            <a:spLocks noChangeArrowheads="1"/>
          </p:cNvSpPr>
          <p:nvPr/>
        </p:nvSpPr>
        <p:spPr bwMode="auto">
          <a:xfrm>
            <a:off x="3419074" y="6158242"/>
            <a:ext cx="5524186" cy="461665"/>
          </a:xfrm>
          <a:prstGeom prst="rect">
            <a:avLst/>
          </a:prstGeom>
          <a:noFill/>
          <a:ln w="9525">
            <a:noFill/>
            <a:miter lim="800000"/>
            <a:headEnd/>
            <a:tailEnd/>
          </a:ln>
        </p:spPr>
        <p:txBody>
          <a:bodyPr wrap="square">
            <a:spAutoFit/>
          </a:bodyPr>
          <a:lstStyle/>
          <a:p>
            <a:pPr>
              <a:spcBef>
                <a:spcPct val="50000"/>
              </a:spcBef>
            </a:pPr>
            <a:r>
              <a:rPr lang="en-US" sz="2400" dirty="0"/>
              <a:t> In practice, we use a combination of both</a:t>
            </a:r>
            <a:endParaRPr lang="en-US" sz="2400" dirty="0">
              <a:solidFill>
                <a:srgbClr val="0000FF"/>
              </a:solidFill>
            </a:endParaRPr>
          </a:p>
        </p:txBody>
      </p:sp>
    </p:spTree>
    <p:extLst>
      <p:ext uri="{BB962C8B-B14F-4D97-AF65-F5344CB8AC3E}">
        <p14:creationId xmlns:p14="http://schemas.microsoft.com/office/powerpoint/2010/main" val="36421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272578" y="4130270"/>
            <a:ext cx="11631168" cy="2169274"/>
          </a:xfrm>
          <a:prstGeom prst="roundRect">
            <a:avLst/>
          </a:prstGeom>
          <a:solidFill>
            <a:srgbClr val="D2F5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666338" y="1609990"/>
            <a:ext cx="8856984" cy="2338536"/>
          </a:xfrm>
          <a:prstGeom prst="round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p:cNvSpPr txBox="1">
            <a:spLocks noChangeArrowheads="1"/>
          </p:cNvSpPr>
          <p:nvPr/>
        </p:nvSpPr>
        <p:spPr>
          <a:xfrm>
            <a:off x="1234290" y="852182"/>
            <a:ext cx="9541122" cy="757808"/>
          </a:xfrm>
          <a:prstGeom prst="rect">
            <a:avLst/>
          </a:prstGeom>
        </p:spPr>
        <p:txBody>
          <a:bodyPr/>
          <a:lstStyle/>
          <a:p>
            <a:pPr algn="ctr">
              <a:defRPr/>
            </a:pPr>
            <a:r>
              <a:rPr lang="en-US" sz="3800" kern="0" dirty="0">
                <a:solidFill>
                  <a:srgbClr val="009900"/>
                </a:solidFill>
                <a:ea typeface="+mj-ea"/>
                <a:cs typeface="+mj-cs"/>
              </a:rPr>
              <a:t>  Private-key/Symmetric-key Encryption</a:t>
            </a:r>
          </a:p>
        </p:txBody>
      </p:sp>
      <p:sp>
        <p:nvSpPr>
          <p:cNvPr id="15" name="Text Box 7"/>
          <p:cNvSpPr txBox="1">
            <a:spLocks noChangeArrowheads="1"/>
          </p:cNvSpPr>
          <p:nvPr/>
        </p:nvSpPr>
        <p:spPr bwMode="auto">
          <a:xfrm>
            <a:off x="532482" y="4164551"/>
            <a:ext cx="8856984" cy="461665"/>
          </a:xfrm>
          <a:prstGeom prst="rect">
            <a:avLst/>
          </a:prstGeom>
          <a:noFill/>
          <a:ln w="9525">
            <a:noFill/>
            <a:miter lim="800000"/>
            <a:headEnd/>
            <a:tailEnd/>
          </a:ln>
        </p:spPr>
        <p:txBody>
          <a:bodyPr wrap="square">
            <a:spAutoFit/>
          </a:bodyPr>
          <a:lstStyle/>
          <a:p>
            <a:pPr marL="457200" indent="-457200">
              <a:spcBef>
                <a:spcPct val="50000"/>
              </a:spcBef>
              <a:buFont typeface="Wingdings" charset="2"/>
              <a:buChar char="q"/>
            </a:pPr>
            <a:r>
              <a:rPr lang="en-US" sz="2400" dirty="0"/>
              <a:t>Key k </a:t>
            </a:r>
            <a:r>
              <a:rPr lang="en-US" sz="2400" dirty="0">
                <a:solidFill>
                  <a:srgbClr val="0000FF"/>
                </a:solidFill>
              </a:rPr>
              <a:t>shared in advance </a:t>
            </a:r>
            <a:r>
              <a:rPr lang="en-US" sz="2400" dirty="0"/>
              <a:t>(by “some” mechanism)</a:t>
            </a:r>
            <a:endParaRPr lang="en-US" sz="2200" dirty="0">
              <a:solidFill>
                <a:srgbClr val="0000FF"/>
              </a:solidFill>
            </a:endParaRPr>
          </a:p>
        </p:txBody>
      </p:sp>
      <p:pic>
        <p:nvPicPr>
          <p:cNvPr id="26626" name="Picture 2"/>
          <p:cNvPicPr>
            <a:picLocks noChangeAspect="1" noChangeArrowheads="1"/>
          </p:cNvPicPr>
          <p:nvPr/>
        </p:nvPicPr>
        <p:blipFill>
          <a:blip r:embed="rId3" cstate="print"/>
          <a:srcRect/>
          <a:stretch>
            <a:fillRect/>
          </a:stretch>
        </p:blipFill>
        <p:spPr bwMode="auto">
          <a:xfrm>
            <a:off x="9587218" y="2032376"/>
            <a:ext cx="792088" cy="1052055"/>
          </a:xfrm>
          <a:prstGeom prst="rect">
            <a:avLst/>
          </a:prstGeom>
          <a:noFill/>
          <a:ln w="9525">
            <a:noFill/>
            <a:miter lim="800000"/>
            <a:headEnd/>
            <a:tailEnd/>
          </a:ln>
        </p:spPr>
      </p:pic>
      <p:pic>
        <p:nvPicPr>
          <p:cNvPr id="26627" name="Picture 3"/>
          <p:cNvPicPr>
            <a:picLocks noChangeAspect="1" noChangeArrowheads="1"/>
          </p:cNvPicPr>
          <p:nvPr/>
        </p:nvPicPr>
        <p:blipFill>
          <a:blip r:embed="rId4" cstate="print"/>
          <a:srcRect/>
          <a:stretch>
            <a:fillRect/>
          </a:stretch>
        </p:blipFill>
        <p:spPr bwMode="auto">
          <a:xfrm>
            <a:off x="2458426" y="1932303"/>
            <a:ext cx="792088" cy="1058758"/>
          </a:xfrm>
          <a:prstGeom prst="rect">
            <a:avLst/>
          </a:prstGeom>
          <a:noFill/>
          <a:ln w="9525">
            <a:noFill/>
            <a:miter lim="800000"/>
            <a:headEnd/>
            <a:tailEnd/>
          </a:ln>
        </p:spPr>
      </p:pic>
      <p:cxnSp>
        <p:nvCxnSpPr>
          <p:cNvPr id="27" name="Straight Arrow Connector 26"/>
          <p:cNvCxnSpPr>
            <a:endCxn id="45" idx="1"/>
          </p:cNvCxnSpPr>
          <p:nvPr/>
        </p:nvCxnSpPr>
        <p:spPr>
          <a:xfrm>
            <a:off x="5338746" y="2508367"/>
            <a:ext cx="2088232" cy="1596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35" name="Text Box 7"/>
          <p:cNvSpPr txBox="1">
            <a:spLocks noChangeArrowheads="1"/>
          </p:cNvSpPr>
          <p:nvPr/>
        </p:nvSpPr>
        <p:spPr bwMode="auto">
          <a:xfrm>
            <a:off x="2178778" y="2940415"/>
            <a:ext cx="351656"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t>k</a:t>
            </a:r>
            <a:endParaRPr lang="en-US" sz="2400" dirty="0">
              <a:solidFill>
                <a:srgbClr val="0000FF"/>
              </a:solidFill>
            </a:endParaRPr>
          </a:p>
        </p:txBody>
      </p:sp>
      <p:sp>
        <p:nvSpPr>
          <p:cNvPr id="36" name="Text Box 7"/>
          <p:cNvSpPr txBox="1">
            <a:spLocks noChangeArrowheads="1"/>
          </p:cNvSpPr>
          <p:nvPr/>
        </p:nvSpPr>
        <p:spPr bwMode="auto">
          <a:xfrm>
            <a:off x="9811626" y="3084431"/>
            <a:ext cx="351656"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t>k</a:t>
            </a:r>
            <a:endParaRPr lang="en-US" sz="2400" dirty="0">
              <a:solidFill>
                <a:srgbClr val="0000FF"/>
              </a:solidFill>
            </a:endParaRPr>
          </a:p>
        </p:txBody>
      </p:sp>
      <p:pic>
        <p:nvPicPr>
          <p:cNvPr id="26628" name="Picture 4"/>
          <p:cNvPicPr>
            <a:picLocks noChangeAspect="1" noChangeArrowheads="1"/>
          </p:cNvPicPr>
          <p:nvPr/>
        </p:nvPicPr>
        <p:blipFill>
          <a:blip r:embed="rId5" cstate="print"/>
          <a:srcRect/>
          <a:stretch>
            <a:fillRect/>
          </a:stretch>
        </p:blipFill>
        <p:spPr bwMode="auto">
          <a:xfrm>
            <a:off x="5410754" y="3012422"/>
            <a:ext cx="864096" cy="864096"/>
          </a:xfrm>
          <a:prstGeom prst="rect">
            <a:avLst/>
          </a:prstGeom>
          <a:noFill/>
          <a:ln w="9525">
            <a:noFill/>
            <a:miter lim="800000"/>
            <a:headEnd/>
            <a:tailEnd/>
          </a:ln>
        </p:spPr>
      </p:pic>
      <p:grpSp>
        <p:nvGrpSpPr>
          <p:cNvPr id="2" name="Group 18"/>
          <p:cNvGrpSpPr/>
          <p:nvPr/>
        </p:nvGrpSpPr>
        <p:grpSpPr>
          <a:xfrm>
            <a:off x="6202842" y="2724390"/>
            <a:ext cx="648072" cy="576064"/>
            <a:chOff x="5868144" y="4293096"/>
            <a:chExt cx="648072" cy="576064"/>
          </a:xfrm>
        </p:grpSpPr>
        <p:cxnSp>
          <p:nvCxnSpPr>
            <p:cNvPr id="21" name="Straight Connector 20"/>
            <p:cNvCxnSpPr/>
            <p:nvPr/>
          </p:nvCxnSpPr>
          <p:spPr>
            <a:xfrm>
              <a:off x="5868144" y="4869160"/>
              <a:ext cx="64807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516216" y="4293096"/>
              <a:ext cx="0" cy="576064"/>
            </a:xfrm>
            <a:prstGeom prst="straightConnector1">
              <a:avLst/>
            </a:prstGeom>
            <a:ln w="254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grpSp>
      <p:sp>
        <p:nvSpPr>
          <p:cNvPr id="23" name="Text Box 7"/>
          <p:cNvSpPr txBox="1">
            <a:spLocks noChangeArrowheads="1"/>
          </p:cNvSpPr>
          <p:nvPr/>
        </p:nvSpPr>
        <p:spPr bwMode="auto">
          <a:xfrm>
            <a:off x="6346858" y="2838790"/>
            <a:ext cx="720080"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t>??</a:t>
            </a:r>
            <a:endParaRPr lang="en-US" sz="2400" dirty="0">
              <a:solidFill>
                <a:srgbClr val="0000FF"/>
              </a:solidFill>
            </a:endParaRPr>
          </a:p>
        </p:txBody>
      </p:sp>
      <p:pic>
        <p:nvPicPr>
          <p:cNvPr id="76803" name="Picture 3"/>
          <p:cNvPicPr>
            <a:picLocks noChangeAspect="1" noChangeArrowheads="1"/>
          </p:cNvPicPr>
          <p:nvPr/>
        </p:nvPicPr>
        <p:blipFill>
          <a:blip r:embed="rId6" cstate="print"/>
          <a:srcRect/>
          <a:stretch>
            <a:fillRect/>
          </a:stretch>
        </p:blipFill>
        <p:spPr bwMode="auto">
          <a:xfrm>
            <a:off x="2530434" y="3043510"/>
            <a:ext cx="576064" cy="568218"/>
          </a:xfrm>
          <a:prstGeom prst="rect">
            <a:avLst/>
          </a:prstGeom>
          <a:noFill/>
          <a:ln w="9525">
            <a:noFill/>
            <a:miter lim="800000"/>
            <a:headEnd/>
            <a:tailEnd/>
          </a:ln>
        </p:spPr>
      </p:pic>
      <p:pic>
        <p:nvPicPr>
          <p:cNvPr id="25" name="Picture 3"/>
          <p:cNvPicPr>
            <a:picLocks noChangeAspect="1" noChangeArrowheads="1"/>
          </p:cNvPicPr>
          <p:nvPr/>
        </p:nvPicPr>
        <p:blipFill>
          <a:blip r:embed="rId6" cstate="print"/>
          <a:srcRect/>
          <a:stretch>
            <a:fillRect/>
          </a:stretch>
        </p:blipFill>
        <p:spPr bwMode="auto">
          <a:xfrm rot="10800000">
            <a:off x="9299186" y="3156438"/>
            <a:ext cx="576064" cy="568218"/>
          </a:xfrm>
          <a:prstGeom prst="rect">
            <a:avLst/>
          </a:prstGeom>
          <a:noFill/>
          <a:ln w="9525">
            <a:noFill/>
            <a:miter lim="800000"/>
            <a:headEnd/>
            <a:tailEnd/>
          </a:ln>
        </p:spPr>
      </p:pic>
      <p:sp>
        <p:nvSpPr>
          <p:cNvPr id="32" name="Text Box 7"/>
          <p:cNvSpPr txBox="1">
            <a:spLocks noChangeArrowheads="1"/>
          </p:cNvSpPr>
          <p:nvPr/>
        </p:nvSpPr>
        <p:spPr bwMode="auto">
          <a:xfrm>
            <a:off x="1810354" y="2046702"/>
            <a:ext cx="351656"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t>m</a:t>
            </a:r>
            <a:endParaRPr lang="en-US" sz="2400" dirty="0">
              <a:solidFill>
                <a:srgbClr val="0000FF"/>
              </a:solidFill>
            </a:endParaRPr>
          </a:p>
        </p:txBody>
      </p:sp>
      <p:cxnSp>
        <p:nvCxnSpPr>
          <p:cNvPr id="33" name="Straight Arrow Connector 32"/>
          <p:cNvCxnSpPr/>
          <p:nvPr/>
        </p:nvCxnSpPr>
        <p:spPr>
          <a:xfrm>
            <a:off x="1738346" y="2508366"/>
            <a:ext cx="648072"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39" name="Text Box 7"/>
          <p:cNvSpPr txBox="1">
            <a:spLocks noChangeArrowheads="1"/>
          </p:cNvSpPr>
          <p:nvPr/>
        </p:nvSpPr>
        <p:spPr bwMode="auto">
          <a:xfrm>
            <a:off x="532482" y="4728142"/>
            <a:ext cx="8856984" cy="461665"/>
          </a:xfrm>
          <a:prstGeom prst="rect">
            <a:avLst/>
          </a:prstGeom>
          <a:noFill/>
          <a:ln w="9525">
            <a:noFill/>
            <a:miter lim="800000"/>
            <a:headEnd/>
            <a:tailEnd/>
          </a:ln>
        </p:spPr>
        <p:txBody>
          <a:bodyPr wrap="square">
            <a:spAutoFit/>
          </a:bodyPr>
          <a:lstStyle/>
          <a:p>
            <a:pPr marL="457200" indent="-457200">
              <a:spcBef>
                <a:spcPct val="50000"/>
              </a:spcBef>
              <a:buFont typeface="Wingdings" charset="2"/>
              <a:buChar char="q"/>
            </a:pPr>
            <a:r>
              <a:rPr lang="en-US" sz="2400" dirty="0"/>
              <a:t>m is the </a:t>
            </a:r>
            <a:r>
              <a:rPr lang="en-US" sz="2400" dirty="0">
                <a:solidFill>
                  <a:srgbClr val="0000FF"/>
                </a:solidFill>
              </a:rPr>
              <a:t>plain-text</a:t>
            </a:r>
            <a:endParaRPr lang="en-US" sz="2200" dirty="0">
              <a:solidFill>
                <a:srgbClr val="0000FF"/>
              </a:solidFill>
            </a:endParaRPr>
          </a:p>
        </p:txBody>
      </p:sp>
      <p:grpSp>
        <p:nvGrpSpPr>
          <p:cNvPr id="42" name="Group 41"/>
          <p:cNvGrpSpPr/>
          <p:nvPr/>
        </p:nvGrpSpPr>
        <p:grpSpPr>
          <a:xfrm>
            <a:off x="3754570" y="2220334"/>
            <a:ext cx="1512168" cy="576064"/>
            <a:chOff x="2123728" y="1916832"/>
            <a:chExt cx="1512168" cy="576064"/>
          </a:xfrm>
        </p:grpSpPr>
        <p:sp>
          <p:nvSpPr>
            <p:cNvPr id="40" name="Rectangle 39"/>
            <p:cNvSpPr/>
            <p:nvPr/>
          </p:nvSpPr>
          <p:spPr>
            <a:xfrm>
              <a:off x="2123728" y="1916832"/>
              <a:ext cx="15121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 Box 7"/>
            <p:cNvSpPr txBox="1">
              <a:spLocks noChangeArrowheads="1"/>
            </p:cNvSpPr>
            <p:nvPr/>
          </p:nvSpPr>
          <p:spPr bwMode="auto">
            <a:xfrm>
              <a:off x="2123728" y="2020778"/>
              <a:ext cx="151216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a:t>Encryption</a:t>
              </a:r>
              <a:endParaRPr lang="en-US" sz="2000" dirty="0">
                <a:solidFill>
                  <a:srgbClr val="0000FF"/>
                </a:solidFill>
              </a:endParaRPr>
            </a:p>
          </p:txBody>
        </p:sp>
      </p:grpSp>
      <p:grpSp>
        <p:nvGrpSpPr>
          <p:cNvPr id="43" name="Group 42"/>
          <p:cNvGrpSpPr/>
          <p:nvPr/>
        </p:nvGrpSpPr>
        <p:grpSpPr>
          <a:xfrm>
            <a:off x="7426978" y="2220334"/>
            <a:ext cx="1512168" cy="576064"/>
            <a:chOff x="2123728" y="1916832"/>
            <a:chExt cx="1512168" cy="576064"/>
          </a:xfrm>
        </p:grpSpPr>
        <p:sp>
          <p:nvSpPr>
            <p:cNvPr id="44" name="Rectangle 43"/>
            <p:cNvSpPr/>
            <p:nvPr/>
          </p:nvSpPr>
          <p:spPr>
            <a:xfrm>
              <a:off x="2123728" y="1916832"/>
              <a:ext cx="15121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 Box 7"/>
            <p:cNvSpPr txBox="1">
              <a:spLocks noChangeArrowheads="1"/>
            </p:cNvSpPr>
            <p:nvPr/>
          </p:nvSpPr>
          <p:spPr bwMode="auto">
            <a:xfrm>
              <a:off x="2123728" y="2020778"/>
              <a:ext cx="151216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a:t>Decryption</a:t>
              </a:r>
              <a:endParaRPr lang="en-US" sz="2000" dirty="0">
                <a:solidFill>
                  <a:srgbClr val="0000FF"/>
                </a:solidFill>
              </a:endParaRPr>
            </a:p>
          </p:txBody>
        </p:sp>
      </p:grpSp>
      <p:cxnSp>
        <p:nvCxnSpPr>
          <p:cNvPr id="55" name="Straight Arrow Connector 54"/>
          <p:cNvCxnSpPr/>
          <p:nvPr/>
        </p:nvCxnSpPr>
        <p:spPr>
          <a:xfrm>
            <a:off x="3322522" y="2508366"/>
            <a:ext cx="432048"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58" name="Text Box 7"/>
          <p:cNvSpPr txBox="1">
            <a:spLocks noChangeArrowheads="1"/>
          </p:cNvSpPr>
          <p:nvPr/>
        </p:nvSpPr>
        <p:spPr bwMode="auto">
          <a:xfrm>
            <a:off x="3250514" y="2046702"/>
            <a:ext cx="351656"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t>m</a:t>
            </a:r>
            <a:endParaRPr lang="en-US" sz="2400" dirty="0">
              <a:solidFill>
                <a:srgbClr val="0000FF"/>
              </a:solidFill>
            </a:endParaRPr>
          </a:p>
        </p:txBody>
      </p:sp>
      <p:grpSp>
        <p:nvGrpSpPr>
          <p:cNvPr id="63" name="Group 62"/>
          <p:cNvGrpSpPr/>
          <p:nvPr/>
        </p:nvGrpSpPr>
        <p:grpSpPr>
          <a:xfrm>
            <a:off x="3178506" y="2868406"/>
            <a:ext cx="1080120" cy="576064"/>
            <a:chOff x="1619672" y="2636912"/>
            <a:chExt cx="1080120" cy="576064"/>
          </a:xfrm>
        </p:grpSpPr>
        <p:cxnSp>
          <p:nvCxnSpPr>
            <p:cNvPr id="60" name="Straight Connector 59"/>
            <p:cNvCxnSpPr/>
            <p:nvPr/>
          </p:nvCxnSpPr>
          <p:spPr>
            <a:xfrm>
              <a:off x="1619672" y="3212976"/>
              <a:ext cx="1080120"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2699792" y="2636912"/>
              <a:ext cx="0" cy="576064"/>
            </a:xfrm>
            <a:prstGeom prst="straightConnector1">
              <a:avLst/>
            </a:prstGeom>
            <a:ln w="25400">
              <a:solidFill>
                <a:srgbClr val="0000FF"/>
              </a:solidFill>
              <a:headEnd type="none"/>
              <a:tailEnd type="arrow"/>
            </a:ln>
          </p:spPr>
          <p:style>
            <a:lnRef idx="1">
              <a:schemeClr val="accent1"/>
            </a:lnRef>
            <a:fillRef idx="0">
              <a:schemeClr val="accent1"/>
            </a:fillRef>
            <a:effectRef idx="0">
              <a:schemeClr val="accent1"/>
            </a:effectRef>
            <a:fontRef idx="minor">
              <a:schemeClr val="tx1"/>
            </a:fontRef>
          </p:style>
        </p:cxnSp>
      </p:grpSp>
      <p:sp>
        <p:nvSpPr>
          <p:cNvPr id="64" name="Text Box 7"/>
          <p:cNvSpPr txBox="1">
            <a:spLocks noChangeArrowheads="1"/>
          </p:cNvSpPr>
          <p:nvPr/>
        </p:nvSpPr>
        <p:spPr bwMode="auto">
          <a:xfrm>
            <a:off x="6067210" y="2046702"/>
            <a:ext cx="351656"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t>c</a:t>
            </a:r>
            <a:endParaRPr lang="en-US" sz="2400" dirty="0">
              <a:solidFill>
                <a:srgbClr val="0000FF"/>
              </a:solidFill>
            </a:endParaRPr>
          </a:p>
        </p:txBody>
      </p:sp>
      <p:sp>
        <p:nvSpPr>
          <p:cNvPr id="65" name="Text Box 7"/>
          <p:cNvSpPr txBox="1">
            <a:spLocks noChangeArrowheads="1"/>
          </p:cNvSpPr>
          <p:nvPr/>
        </p:nvSpPr>
        <p:spPr bwMode="auto">
          <a:xfrm>
            <a:off x="532482" y="5280103"/>
            <a:ext cx="8856984" cy="461665"/>
          </a:xfrm>
          <a:prstGeom prst="rect">
            <a:avLst/>
          </a:prstGeom>
          <a:noFill/>
          <a:ln w="9525">
            <a:noFill/>
            <a:miter lim="800000"/>
            <a:headEnd/>
            <a:tailEnd/>
          </a:ln>
        </p:spPr>
        <p:txBody>
          <a:bodyPr wrap="square">
            <a:spAutoFit/>
          </a:bodyPr>
          <a:lstStyle/>
          <a:p>
            <a:pPr marL="457200" indent="-457200">
              <a:spcBef>
                <a:spcPct val="50000"/>
              </a:spcBef>
              <a:buFont typeface="Wingdings" charset="2"/>
              <a:buChar char="q"/>
            </a:pPr>
            <a:r>
              <a:rPr lang="en-US" sz="2400" dirty="0"/>
              <a:t>c is the </a:t>
            </a:r>
            <a:r>
              <a:rPr lang="en-US" sz="2400" dirty="0">
                <a:solidFill>
                  <a:srgbClr val="0000FF"/>
                </a:solidFill>
              </a:rPr>
              <a:t>cipher-text</a:t>
            </a:r>
            <a:r>
              <a:rPr lang="en-US" sz="2400" dirty="0"/>
              <a:t> (scrambled message)</a:t>
            </a:r>
            <a:endParaRPr lang="en-US" sz="2200" dirty="0">
              <a:solidFill>
                <a:srgbClr val="0000FF"/>
              </a:solidFill>
            </a:endParaRPr>
          </a:p>
        </p:txBody>
      </p:sp>
      <p:grpSp>
        <p:nvGrpSpPr>
          <p:cNvPr id="69" name="Group 68"/>
          <p:cNvGrpSpPr/>
          <p:nvPr/>
        </p:nvGrpSpPr>
        <p:grpSpPr>
          <a:xfrm>
            <a:off x="8075050" y="2796398"/>
            <a:ext cx="1080120" cy="576064"/>
            <a:chOff x="6516216" y="2564904"/>
            <a:chExt cx="1080120" cy="576064"/>
          </a:xfrm>
        </p:grpSpPr>
        <p:cxnSp>
          <p:nvCxnSpPr>
            <p:cNvPr id="67" name="Straight Connector 66"/>
            <p:cNvCxnSpPr/>
            <p:nvPr/>
          </p:nvCxnSpPr>
          <p:spPr>
            <a:xfrm>
              <a:off x="6516216" y="3140968"/>
              <a:ext cx="1080120"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6516216" y="2564904"/>
              <a:ext cx="0" cy="576064"/>
            </a:xfrm>
            <a:prstGeom prst="straightConnector1">
              <a:avLst/>
            </a:prstGeom>
            <a:ln w="25400">
              <a:solidFill>
                <a:srgbClr val="0000FF"/>
              </a:solidFill>
              <a:headEnd type="none"/>
              <a:tailEnd type="arrow"/>
            </a:ln>
          </p:spPr>
          <p:style>
            <a:lnRef idx="1">
              <a:schemeClr val="accent1"/>
            </a:lnRef>
            <a:fillRef idx="0">
              <a:schemeClr val="accent1"/>
            </a:fillRef>
            <a:effectRef idx="0">
              <a:schemeClr val="accent1"/>
            </a:effectRef>
            <a:fontRef idx="minor">
              <a:schemeClr val="tx1"/>
            </a:fontRef>
          </p:style>
        </p:cxnSp>
      </p:grpSp>
      <p:cxnSp>
        <p:nvCxnSpPr>
          <p:cNvPr id="70" name="Straight Arrow Connector 69"/>
          <p:cNvCxnSpPr/>
          <p:nvPr/>
        </p:nvCxnSpPr>
        <p:spPr>
          <a:xfrm>
            <a:off x="9011154" y="2508366"/>
            <a:ext cx="576064"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71" name="Text Box 7"/>
          <p:cNvSpPr txBox="1">
            <a:spLocks noChangeArrowheads="1"/>
          </p:cNvSpPr>
          <p:nvPr/>
        </p:nvSpPr>
        <p:spPr bwMode="auto">
          <a:xfrm>
            <a:off x="9011154" y="2076319"/>
            <a:ext cx="351656"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t>m</a:t>
            </a:r>
            <a:endParaRPr lang="en-US" sz="2400" dirty="0">
              <a:solidFill>
                <a:srgbClr val="0000FF"/>
              </a:solidFill>
            </a:endParaRPr>
          </a:p>
        </p:txBody>
      </p:sp>
      <p:sp>
        <p:nvSpPr>
          <p:cNvPr id="76" name="Text Box 7"/>
          <p:cNvSpPr txBox="1">
            <a:spLocks noChangeArrowheads="1"/>
          </p:cNvSpPr>
          <p:nvPr/>
        </p:nvSpPr>
        <p:spPr bwMode="auto">
          <a:xfrm>
            <a:off x="1117698" y="5837879"/>
            <a:ext cx="8856984" cy="461665"/>
          </a:xfrm>
          <a:prstGeom prst="rect">
            <a:avLst/>
          </a:prstGeom>
          <a:noFill/>
          <a:ln w="9525">
            <a:noFill/>
            <a:miter lim="800000"/>
            <a:headEnd/>
            <a:tailEnd/>
          </a:ln>
        </p:spPr>
        <p:txBody>
          <a:bodyPr wrap="square">
            <a:spAutoFit/>
          </a:bodyPr>
          <a:lstStyle/>
          <a:p>
            <a:pPr marL="457200" indent="-457200">
              <a:spcBef>
                <a:spcPct val="50000"/>
              </a:spcBef>
              <a:buFont typeface="Wingdings" charset="2"/>
              <a:buChar char="v"/>
            </a:pPr>
            <a:r>
              <a:rPr lang="en-US" sz="2400" dirty="0">
                <a:solidFill>
                  <a:srgbClr val="0000FF"/>
                </a:solidFill>
              </a:rPr>
              <a:t>Symmetry</a:t>
            </a:r>
            <a:r>
              <a:rPr lang="en-US" sz="2400" dirty="0"/>
              <a:t>: same key used for encryption and decryption</a:t>
            </a:r>
            <a:endParaRPr lang="en-US" sz="2200" dirty="0">
              <a:solidFill>
                <a:srgbClr val="0000FF"/>
              </a:solidFill>
            </a:endParaRPr>
          </a:p>
        </p:txBody>
      </p:sp>
    </p:spTree>
    <p:extLst>
      <p:ext uri="{BB962C8B-B14F-4D97-AF65-F5344CB8AC3E}">
        <p14:creationId xmlns:p14="http://schemas.microsoft.com/office/powerpoint/2010/main" val="54537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par>
                                <p:cTn id="8" presetID="3" presetClass="entr" presetSubtype="10" fill="hold" nodeType="withEffect">
                                  <p:stCondLst>
                                    <p:cond delay="0"/>
                                  </p:stCondLst>
                                  <p:childTnLst>
                                    <p:set>
                                      <p:cBhvr>
                                        <p:cTn id="9" dur="1" fill="hold">
                                          <p:stCondLst>
                                            <p:cond delay="0"/>
                                          </p:stCondLst>
                                        </p:cTn>
                                        <p:tgtEl>
                                          <p:spTgt spid="76803"/>
                                        </p:tgtEl>
                                        <p:attrNameLst>
                                          <p:attrName>style.visibility</p:attrName>
                                        </p:attrNameLst>
                                      </p:cBhvr>
                                      <p:to>
                                        <p:strVal val="visible"/>
                                      </p:to>
                                    </p:set>
                                    <p:animEffect transition="in" filter="blinds(horizontal)">
                                      <p:cBhvr>
                                        <p:cTn id="10" dur="500"/>
                                        <p:tgtEl>
                                          <p:spTgt spid="76803"/>
                                        </p:tgtEl>
                                      </p:cBhvr>
                                    </p:animEffect>
                                  </p:childTnLst>
                                </p:cTn>
                              </p:par>
                              <p:par>
                                <p:cTn id="11" presetID="3" presetClass="entr" presetSubtype="1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blinds(horizontal)">
                                      <p:cBhvr>
                                        <p:cTn id="16" dur="500"/>
                                        <p:tgtEl>
                                          <p:spTgt spid="3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linds(horizontal)">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blinds(horizontal)">
                                      <p:cBhvr>
                                        <p:cTn id="24" dur="500"/>
                                        <p:tgtEl>
                                          <p:spTgt spid="32"/>
                                        </p:tgtEl>
                                      </p:cBhvr>
                                    </p:animEffect>
                                  </p:childTnLst>
                                </p:cTn>
                              </p:par>
                              <p:par>
                                <p:cTn id="25" presetID="3" presetClass="entr" presetSubtype="1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linds(horizontal)">
                                      <p:cBhvr>
                                        <p:cTn id="27" dur="500"/>
                                        <p:tgtEl>
                                          <p:spTgt spid="3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linds(horizontal)">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blinds(horizontal)">
                                      <p:cBhvr>
                                        <p:cTn id="35" dur="500"/>
                                        <p:tgtEl>
                                          <p:spTgt spid="55"/>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blinds(horizontal)">
                                      <p:cBhvr>
                                        <p:cTn id="38" dur="500"/>
                                        <p:tgtEl>
                                          <p:spTgt spid="58"/>
                                        </p:tgtEl>
                                      </p:cBhvr>
                                    </p:animEffect>
                                  </p:childTnLst>
                                </p:cTn>
                              </p:par>
                              <p:par>
                                <p:cTn id="39" presetID="3" presetClass="entr" presetSubtype="1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blinds(horizontal)">
                                      <p:cBhvr>
                                        <p:cTn id="41" dur="500"/>
                                        <p:tgtEl>
                                          <p:spTgt spid="42"/>
                                        </p:tgtEl>
                                      </p:cBhvr>
                                    </p:animEffect>
                                  </p:childTnLst>
                                </p:cTn>
                              </p:par>
                              <p:par>
                                <p:cTn id="42" presetID="3" presetClass="entr" presetSubtype="10" fill="hold" nodeType="with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blinds(horizontal)">
                                      <p:cBhvr>
                                        <p:cTn id="44" dur="500"/>
                                        <p:tgtEl>
                                          <p:spTgt spid="6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blinds(horizontal)">
                                      <p:cBhvr>
                                        <p:cTn id="49" dur="500"/>
                                        <p:tgtEl>
                                          <p:spTgt spid="65"/>
                                        </p:tgtEl>
                                      </p:cBhvr>
                                    </p:animEffect>
                                  </p:childTnLst>
                                </p:cTn>
                              </p:par>
                              <p:par>
                                <p:cTn id="50" presetID="3" presetClass="entr" presetSubtype="10"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blinds(horizontal)">
                                      <p:cBhvr>
                                        <p:cTn id="52" dur="500"/>
                                        <p:tgtEl>
                                          <p:spTgt spid="27"/>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blinds(horizontal)">
                                      <p:cBhvr>
                                        <p:cTn id="55" dur="500"/>
                                        <p:tgtEl>
                                          <p:spTgt spid="64"/>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blinds(horizontal)">
                                      <p:cBhvr>
                                        <p:cTn id="60" dur="500"/>
                                        <p:tgtEl>
                                          <p:spTgt spid="43"/>
                                        </p:tgtEl>
                                      </p:cBhvr>
                                    </p:animEffect>
                                  </p:childTnLst>
                                </p:cTn>
                              </p:par>
                              <p:par>
                                <p:cTn id="61" presetID="3" presetClass="entr" presetSubtype="10" fill="hold" nodeType="with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blinds(horizontal)">
                                      <p:cBhvr>
                                        <p:cTn id="63" dur="500"/>
                                        <p:tgtEl>
                                          <p:spTgt spid="69"/>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blinds(horizontal)">
                                      <p:cBhvr>
                                        <p:cTn id="68" dur="500"/>
                                        <p:tgtEl>
                                          <p:spTgt spid="71"/>
                                        </p:tgtEl>
                                      </p:cBhvr>
                                    </p:animEffect>
                                  </p:childTnLst>
                                </p:cTn>
                              </p:par>
                              <p:par>
                                <p:cTn id="69" presetID="3" presetClass="entr" presetSubtype="10" fill="hold" nodeType="with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blinds(horizontal)">
                                      <p:cBhvr>
                                        <p:cTn id="71" dur="500"/>
                                        <p:tgtEl>
                                          <p:spTgt spid="70"/>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blinds(horizontal)">
                                      <p:cBhvr>
                                        <p:cTn id="74" dur="500"/>
                                        <p:tgtEl>
                                          <p:spTgt spid="23"/>
                                        </p:tgtEl>
                                      </p:cBhvr>
                                    </p:animEffect>
                                  </p:childTnLst>
                                </p:cTn>
                              </p:par>
                              <p:par>
                                <p:cTn id="75" presetID="3" presetClass="entr" presetSubtype="10" fill="hold"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blinds(horizontal)">
                                      <p:cBhvr>
                                        <p:cTn id="77" dur="500"/>
                                        <p:tgtEl>
                                          <p:spTgt spid="2"/>
                                        </p:tgtEl>
                                      </p:cBhvr>
                                    </p:animEffect>
                                  </p:childTnLst>
                                </p:cTn>
                              </p:par>
                            </p:childTnLst>
                          </p:cTn>
                        </p:par>
                      </p:childTnLst>
                    </p:cTn>
                  </p:par>
                  <p:par>
                    <p:cTn id="78" fill="hold">
                      <p:stCondLst>
                        <p:cond delay="indefinite"/>
                      </p:stCondLst>
                      <p:childTnLst>
                        <p:par>
                          <p:cTn id="79" fill="hold">
                            <p:stCondLst>
                              <p:cond delay="0"/>
                            </p:stCondLst>
                            <p:childTnLst>
                              <p:par>
                                <p:cTn id="80" presetID="31" presetClass="entr" presetSubtype="0" fill="hold" nodeType="clickEffect">
                                  <p:stCondLst>
                                    <p:cond delay="0"/>
                                  </p:stCondLst>
                                  <p:childTnLst>
                                    <p:set>
                                      <p:cBhvr>
                                        <p:cTn id="81" dur="1" fill="hold">
                                          <p:stCondLst>
                                            <p:cond delay="0"/>
                                          </p:stCondLst>
                                        </p:cTn>
                                        <p:tgtEl>
                                          <p:spTgt spid="26628"/>
                                        </p:tgtEl>
                                        <p:attrNameLst>
                                          <p:attrName>style.visibility</p:attrName>
                                        </p:attrNameLst>
                                      </p:cBhvr>
                                      <p:to>
                                        <p:strVal val="visible"/>
                                      </p:to>
                                    </p:set>
                                    <p:anim calcmode="lin" valueType="num">
                                      <p:cBhvr>
                                        <p:cTn id="82" dur="1000" fill="hold"/>
                                        <p:tgtEl>
                                          <p:spTgt spid="26628"/>
                                        </p:tgtEl>
                                        <p:attrNameLst>
                                          <p:attrName>ppt_w</p:attrName>
                                        </p:attrNameLst>
                                      </p:cBhvr>
                                      <p:tavLst>
                                        <p:tav tm="0">
                                          <p:val>
                                            <p:fltVal val="0"/>
                                          </p:val>
                                        </p:tav>
                                        <p:tav tm="100000">
                                          <p:val>
                                            <p:strVal val="#ppt_w"/>
                                          </p:val>
                                        </p:tav>
                                      </p:tavLst>
                                    </p:anim>
                                    <p:anim calcmode="lin" valueType="num">
                                      <p:cBhvr>
                                        <p:cTn id="83" dur="1000" fill="hold"/>
                                        <p:tgtEl>
                                          <p:spTgt spid="26628"/>
                                        </p:tgtEl>
                                        <p:attrNameLst>
                                          <p:attrName>ppt_h</p:attrName>
                                        </p:attrNameLst>
                                      </p:cBhvr>
                                      <p:tavLst>
                                        <p:tav tm="0">
                                          <p:val>
                                            <p:fltVal val="0"/>
                                          </p:val>
                                        </p:tav>
                                        <p:tav tm="100000">
                                          <p:val>
                                            <p:strVal val="#ppt_h"/>
                                          </p:val>
                                        </p:tav>
                                      </p:tavLst>
                                    </p:anim>
                                    <p:anim calcmode="lin" valueType="num">
                                      <p:cBhvr>
                                        <p:cTn id="84" dur="1000" fill="hold"/>
                                        <p:tgtEl>
                                          <p:spTgt spid="26628"/>
                                        </p:tgtEl>
                                        <p:attrNameLst>
                                          <p:attrName>style.rotation</p:attrName>
                                        </p:attrNameLst>
                                      </p:cBhvr>
                                      <p:tavLst>
                                        <p:tav tm="0">
                                          <p:val>
                                            <p:fltVal val="90"/>
                                          </p:val>
                                        </p:tav>
                                        <p:tav tm="100000">
                                          <p:val>
                                            <p:fltVal val="0"/>
                                          </p:val>
                                        </p:tav>
                                      </p:tavLst>
                                    </p:anim>
                                    <p:animEffect transition="in" filter="fade">
                                      <p:cBhvr>
                                        <p:cTn id="85" dur="1000"/>
                                        <p:tgtEl>
                                          <p:spTgt spid="26628"/>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76"/>
                                        </p:tgtEl>
                                        <p:attrNameLst>
                                          <p:attrName>style.visibility</p:attrName>
                                        </p:attrNameLst>
                                      </p:cBhvr>
                                      <p:to>
                                        <p:strVal val="visible"/>
                                      </p:to>
                                    </p:set>
                                    <p:animEffect transition="in" filter="blinds(horizontal)">
                                      <p:cBhvr>
                                        <p:cTn id="90" dur="500"/>
                                        <p:tgtEl>
                                          <p:spTgt spid="76"/>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5" grpId="0"/>
      <p:bldP spid="36" grpId="0"/>
      <p:bldP spid="23" grpId="0"/>
      <p:bldP spid="32" grpId="0"/>
      <p:bldP spid="39" grpId="0"/>
      <p:bldP spid="58" grpId="0"/>
      <p:bldP spid="64" grpId="0"/>
      <p:bldP spid="65" grpId="0"/>
      <p:bldP spid="71" grpId="0"/>
      <p:bldP spid="7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9BB3E30-5B13-4B6D-A647-5C55B04921AC}"/>
              </a:ext>
            </a:extLst>
          </p:cNvPr>
          <p:cNvSpPr txBox="1">
            <a:spLocks/>
          </p:cNvSpPr>
          <p:nvPr/>
        </p:nvSpPr>
        <p:spPr>
          <a:xfrm>
            <a:off x="675549" y="924288"/>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TYPES OF CRYPTOGRAPHY</a:t>
            </a:r>
          </a:p>
        </p:txBody>
      </p:sp>
      <p:pic>
        <p:nvPicPr>
          <p:cNvPr id="4" name="Picture 6" descr="https://sachi73blog.files.wordpress.com/2013/11/ic168364.gif">
            <a:extLst>
              <a:ext uri="{FF2B5EF4-FFF2-40B4-BE49-F238E27FC236}">
                <a16:creationId xmlns:a16="http://schemas.microsoft.com/office/drawing/2014/main" id="{CE5B7C70-9415-4EFC-882A-F9EB7242A96F}"/>
              </a:ext>
            </a:extLst>
          </p:cNvPr>
          <p:cNvPicPr>
            <a:picLocks noChangeAspect="1" noChangeArrowheads="1"/>
          </p:cNvPicPr>
          <p:nvPr/>
        </p:nvPicPr>
        <p:blipFill>
          <a:blip r:embed="rId2"/>
          <a:srcRect/>
          <a:stretch>
            <a:fillRect/>
          </a:stretch>
        </p:blipFill>
        <p:spPr bwMode="auto">
          <a:xfrm>
            <a:off x="675549" y="2376851"/>
            <a:ext cx="5165725" cy="2706687"/>
          </a:xfrm>
          <a:prstGeom prst="rect">
            <a:avLst/>
          </a:prstGeom>
          <a:noFill/>
          <a:ln>
            <a:solidFill>
              <a:schemeClr val="tx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8" descr="https://sachi73blog.files.wordpress.com/2013/11/ic155063.gif">
            <a:extLst>
              <a:ext uri="{FF2B5EF4-FFF2-40B4-BE49-F238E27FC236}">
                <a16:creationId xmlns:a16="http://schemas.microsoft.com/office/drawing/2014/main" id="{CEE14446-F64B-4333-8B17-C425D88FFB4B}"/>
              </a:ext>
            </a:extLst>
          </p:cNvPr>
          <p:cNvPicPr>
            <a:picLocks noChangeAspect="1" noChangeArrowheads="1"/>
          </p:cNvPicPr>
          <p:nvPr/>
        </p:nvPicPr>
        <p:blipFill>
          <a:blip r:embed="rId3"/>
          <a:srcRect/>
          <a:stretch>
            <a:fillRect/>
          </a:stretch>
        </p:blipFill>
        <p:spPr bwMode="auto">
          <a:xfrm>
            <a:off x="6071462" y="2375263"/>
            <a:ext cx="5486400" cy="3657600"/>
          </a:xfrm>
          <a:prstGeom prst="rect">
            <a:avLst/>
          </a:prstGeom>
          <a:noFill/>
          <a:ln>
            <a:solidFill>
              <a:schemeClr val="tx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9DA85D7-D033-4F3C-8D23-F000495B60AD}"/>
              </a:ext>
            </a:extLst>
          </p:cNvPr>
          <p:cNvSpPr txBox="1">
            <a:spLocks noChangeArrowheads="1"/>
          </p:cNvSpPr>
          <p:nvPr/>
        </p:nvSpPr>
        <p:spPr bwMode="auto">
          <a:xfrm>
            <a:off x="2009049" y="1910126"/>
            <a:ext cx="2543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b="1"/>
              <a:t>Symmetric Cryptography</a:t>
            </a:r>
          </a:p>
        </p:txBody>
      </p:sp>
      <p:sp>
        <p:nvSpPr>
          <p:cNvPr id="7" name="TextBox 7">
            <a:extLst>
              <a:ext uri="{FF2B5EF4-FFF2-40B4-BE49-F238E27FC236}">
                <a16:creationId xmlns:a16="http://schemas.microsoft.com/office/drawing/2014/main" id="{E7FEA0D9-E029-4BC1-9098-D8B169EC292D}"/>
              </a:ext>
            </a:extLst>
          </p:cNvPr>
          <p:cNvSpPr txBox="1">
            <a:spLocks noChangeArrowheads="1"/>
          </p:cNvSpPr>
          <p:nvPr/>
        </p:nvSpPr>
        <p:spPr bwMode="auto">
          <a:xfrm>
            <a:off x="7508149" y="1910126"/>
            <a:ext cx="2665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b="1"/>
              <a:t>Asymmetric Cryptography</a:t>
            </a:r>
          </a:p>
        </p:txBody>
      </p:sp>
      <p:sp>
        <p:nvSpPr>
          <p:cNvPr id="8" name="Rectangle 7">
            <a:extLst>
              <a:ext uri="{FF2B5EF4-FFF2-40B4-BE49-F238E27FC236}">
                <a16:creationId xmlns:a16="http://schemas.microsoft.com/office/drawing/2014/main" id="{8E2B065A-C070-4F83-A4A7-3D4803FE82D1}"/>
              </a:ext>
            </a:extLst>
          </p:cNvPr>
          <p:cNvSpPr>
            <a:spLocks noChangeArrowheads="1"/>
          </p:cNvSpPr>
          <p:nvPr/>
        </p:nvSpPr>
        <p:spPr bwMode="auto">
          <a:xfrm>
            <a:off x="2494824" y="6128113"/>
            <a:ext cx="71501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sz="1100"/>
              <a:t>Source: [19/10/2018] https://sachi73blog.wordpress.com/2013/11/21/symmetric-encryption-vs-asymmetric-encryption/</a:t>
            </a:r>
          </a:p>
        </p:txBody>
      </p:sp>
    </p:spTree>
    <p:extLst>
      <p:ext uri="{BB962C8B-B14F-4D97-AF65-F5344CB8AC3E}">
        <p14:creationId xmlns:p14="http://schemas.microsoft.com/office/powerpoint/2010/main" val="2201156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1937</Words>
  <Application>Microsoft Office PowerPoint</Application>
  <PresentationFormat>Widescreen</PresentationFormat>
  <Paragraphs>253</Paragraphs>
  <Slides>35</Slides>
  <Notes>29</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Cryptography</vt:lpstr>
      <vt:lpstr>PowerPoint Presentation</vt:lpstr>
      <vt:lpstr>Fundamental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OTP?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&amp;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INTRODUCTION &amp; OVERVIEW TO CYBER SECURITY</dc:title>
  <dc:creator>Harish Ramani</dc:creator>
  <cp:lastModifiedBy>Ashutosh Chauhan</cp:lastModifiedBy>
  <cp:revision>17</cp:revision>
  <dcterms:created xsi:type="dcterms:W3CDTF">2020-05-30T03:36:43Z</dcterms:created>
  <dcterms:modified xsi:type="dcterms:W3CDTF">2020-09-29T10:54:20Z</dcterms:modified>
</cp:coreProperties>
</file>