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09" r:id="rId2"/>
    <p:sldId id="310" r:id="rId3"/>
    <p:sldId id="311" r:id="rId4"/>
    <p:sldId id="334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</p:sldIdLst>
  <p:sldSz cx="12192000" cy="6858000"/>
  <p:notesSz cx="12192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6"/>
    <p:restoredTop sz="94847"/>
  </p:normalViewPr>
  <p:slideViewPr>
    <p:cSldViewPr>
      <p:cViewPr>
        <p:scale>
          <a:sx n="100" d="100"/>
          <a:sy n="100" d="100"/>
        </p:scale>
        <p:origin x="432" y="-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6915C5-1A86-4902-A0B7-7D66D61FCC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DA81B-F9C6-4A00-BD8A-719EED31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08F53E5-7608-4140-944E-2413B948C0B3}" type="datetimeFigureOut">
              <a:rPr lang="en-US" altLang="en-US"/>
              <a:pPr/>
              <a:t>9/29/2020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1C170-2CD3-47E5-9822-1B7281E9D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20CD-4EA3-482C-B201-334DF85DF8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5E36C3B-2195-4CEA-932A-85F748ACE7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>
            <a:extLst>
              <a:ext uri="{FF2B5EF4-FFF2-40B4-BE49-F238E27FC236}">
                <a16:creationId xmlns:a16="http://schemas.microsoft.com/office/drawing/2014/main" id="{DC26ED0B-7A03-45DE-9C98-4849DD5FEE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6" name="Notes Placeholder 2">
            <a:extLst>
              <a:ext uri="{FF2B5EF4-FFF2-40B4-BE49-F238E27FC236}">
                <a16:creationId xmlns:a16="http://schemas.microsoft.com/office/drawing/2014/main" id="{7515E745-343A-422E-A47E-31AEDA2ED1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Confidentiality: authorized access, Integrity : accurate unmodified consistent, Availability: get when needed. Security implies trust.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6C437272-74F9-4B76-9164-E477C85F2B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4B6856-CF9B-4169-947E-7B1F5072E9FA}" type="slidenum">
              <a:rPr lang="en-US" altLang="en-US">
                <a:latin typeface="Times" panose="02020603050405020304" pitchFamily="18" charset="0"/>
              </a:rPr>
              <a:pPr eaLnBrk="1" hangingPunct="1"/>
              <a:t>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0F5941EF-E84C-477D-95F7-FAD0808785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BE3EE272-CB7D-457F-9ABF-EAC6D5FE76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bomb, trojans, virus, trapdoor, information leak, worm</a:t>
            </a:r>
          </a:p>
          <a:p>
            <a:endParaRPr lang="en-US" altLang="en-US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77936552-1FB6-4F3B-84BC-907E224A35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434585-35E4-471A-AFE8-563DFEAA48A4}" type="slidenum">
              <a:rPr lang="en-US" altLang="en-US">
                <a:latin typeface="Times" panose="02020603050405020304" pitchFamily="18" charset="0"/>
              </a:rPr>
              <a:pPr eaLnBrk="1" hangingPunct="1"/>
              <a:t>14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33F8E3AF-482F-4C3D-811D-392E43DEE3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3C4F6902-A0E1-4DFA-B105-E665FB7C4C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Script kiddies, crackers, professional criminals, hacktivists, terrorist, phishers, insiders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A9E07154-D345-4E57-A6EE-480CC31F78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25492B-7D2C-4687-8F37-CC472A4BFAF3}" type="slidenum">
              <a:rPr lang="en-US" altLang="en-US">
                <a:latin typeface="Times" panose="02020603050405020304" pitchFamily="18" charset="0"/>
              </a:rPr>
              <a:pPr eaLnBrk="1" hangingPunct="1"/>
              <a:t>16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5EA3EA65-218D-49CE-9B19-1AA0E6F8EB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9374C5FE-70E1-4571-B787-0F67B6A27B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70% of attacks internal? Still relevant?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073ECB89-4EAE-490E-ABD6-73E0121542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2DEBF8-871C-4DB7-8B5D-8ADED9688D1A}" type="slidenum">
              <a:rPr lang="en-US" altLang="en-US">
                <a:latin typeface="Times" panose="02020603050405020304" pitchFamily="18" charset="0"/>
              </a:rPr>
              <a:pPr eaLnBrk="1" hangingPunct="1"/>
              <a:t>17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62E3CF5E-C37F-42D4-923E-0183500022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5594A2A1-0DD4-404D-9681-7F2450536C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CISSP ways to deal with risk, accept, mitigate, transfer, avoid. Book: prevent it, deter it, deflect it, detect it, recover</a:t>
            </a:r>
          </a:p>
          <a:p>
            <a:endParaRPr lang="en-US" altLang="en-US" dirty="0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26B47E61-0BCF-4261-BB93-25D8E044F8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C06196-2092-4977-AC6D-AB097ECA1DC7}" type="slidenum">
              <a:rPr lang="en-US" altLang="en-US">
                <a:latin typeface="Times" panose="02020603050405020304" pitchFamily="18" charset="0"/>
              </a:rPr>
              <a:pPr eaLnBrk="1" hangingPunct="1"/>
              <a:t>19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7F816C05-5424-450F-AA2C-51AD910897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8AF65167-ABFF-4D40-9CE4-A6EBA6235F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54063" y="451643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CISSP ways to deal with risk. Book: prevent it by fixing vulnerability, deter it making it harder, deflect it by making other targets more attractive, detect it as it happens, recover from its effects.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Reference: Conrad, E., Misenar, S., Feldman, J. (2010) CISSP Study Guide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6B2FBB8C-2464-4E67-8227-D33B23E08D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35489C-63DD-44EF-8782-8F609FA9A594}" type="slidenum">
              <a:rPr lang="en-US" altLang="en-US">
                <a:latin typeface="Times" panose="02020603050405020304" pitchFamily="18" charset="0"/>
              </a:rPr>
              <a:pPr eaLnBrk="1" hangingPunct="1"/>
              <a:t>20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EAC425F5-77BC-48BC-BAA7-5CFA621252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26CB0FA1-30F4-4997-89DE-65C61A360E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Encrypt data at rest and communication channels. Policies must be easy to follow and understandable.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F42E2A32-318D-4CD5-9260-ACCBAE88ED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4359B5-BD89-42FD-9EA4-AEB502A2289F}" type="slidenum">
              <a:rPr lang="en-US" altLang="en-US">
                <a:latin typeface="Times" panose="02020603050405020304" pitchFamily="18" charset="0"/>
              </a:rPr>
              <a:pPr eaLnBrk="1" hangingPunct="1"/>
              <a:t>22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9F4DF6D2-E91E-465C-872A-E3E0871BE0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F981765D-A3DC-4E8B-ADD7-AE600D42AA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Reference: Conrad, E., Misenar, S., Feldman, J. (2010) CISSP Study Guide</a:t>
            </a:r>
          </a:p>
          <a:p>
            <a:endParaRPr lang="en-US" altLang="en-US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41F1D692-F555-48D7-88D4-001925AB80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65ADF8-7DEE-4EB4-8CF3-441785DAC696}" type="slidenum">
              <a:rPr lang="en-US" altLang="en-US">
                <a:latin typeface="Times" panose="02020603050405020304" pitchFamily="18" charset="0"/>
              </a:rPr>
              <a:pPr eaLnBrk="1" hangingPunct="1"/>
              <a:t>23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3226278D-C921-4275-9DE3-4D94C90066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3E6F53FD-060D-4F53-90F4-90B08EC7EA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Defense in Depth. Is it still valuable? Attackers now leverage email, social engineering, viruses to get inside access.</a:t>
            </a: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E71B1A34-565F-4A97-BB52-773A97B5BD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9CD9E3-1B2D-461E-A826-A01152FC074A}" type="slidenum">
              <a:rPr lang="en-US" altLang="en-US">
                <a:latin typeface="Times" panose="02020603050405020304" pitchFamily="18" charset="0"/>
              </a:rPr>
              <a:pPr eaLnBrk="1" hangingPunct="1"/>
              <a:t>24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40E658BF-D03F-4E82-9746-7681FA9916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16F8F58F-D7E0-448D-B755-84FCFF47F7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4 principles mentioned in chapter 1.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04D529DA-D01C-4BB5-902B-0EB41617A4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21A37C-12AA-4ABB-997D-1D3738A2B1D7}" type="slidenum">
              <a:rPr lang="en-US" altLang="en-US">
                <a:latin typeface="Times" panose="02020603050405020304" pitchFamily="18" charset="0"/>
              </a:rPr>
              <a:pPr eaLnBrk="1" hangingPunct="1"/>
              <a:t>25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48CC917B-1976-46AC-8EE0-1A96A5FC0E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B4800EB2-C276-4D6E-B15A-BD6D233435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Vulnerability = weakness Threat = potential negative harmful occurrence, Control = protective measure</a:t>
            </a:r>
          </a:p>
          <a:p>
            <a:endParaRPr lang="en-US" altLang="en-US"/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A41774AF-B19A-4BFC-B4EF-1B00CA79EB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0BE31C-5372-4321-83DE-686DE4706CF1}" type="slidenum">
              <a:rPr lang="en-US" altLang="en-US">
                <a:latin typeface="Times" panose="02020603050405020304" pitchFamily="18" charset="0"/>
              </a:rPr>
              <a:pPr eaLnBrk="1" hangingPunct="1"/>
              <a:t>2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1E308A3D-61AF-4560-8ACF-34EBA74373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C89A1F3B-F303-4D61-B219-4157B8B7FE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F73B8A30-E22F-4F92-B16E-BA0F2BB81C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295C44-D602-4267-9217-3BDB4448891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0EB1452D-8BA7-4B29-A2DA-AA3BBF09E5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6FFC5C6B-647E-42E5-8C72-6F0BA85236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9B2511CF-A8FF-4CDE-BAC5-94D4DFBF95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B08A75-FBC6-409F-ACFC-84E73D4D29BC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77924F2B-AF9D-495C-AA32-9582CBF5E7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AA993038-D493-41E8-B1DB-AF5C9DACEC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Combine all 3 equally and get a secure environment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58BC4B5C-FBB3-4419-ADDD-5F637844F5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25DB5-52E6-450F-82E5-C1FEC1ABDAE9}" type="slidenum">
              <a:rPr lang="en-US" altLang="en-US">
                <a:latin typeface="Times" panose="02020603050405020304" pitchFamily="18" charset="0"/>
              </a:rPr>
              <a:pPr eaLnBrk="1" hangingPunct="1"/>
              <a:t>7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148C1920-C44F-43C8-9605-566A7C0040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541FBF5B-C2C1-409C-8EC0-52B0ADFB8F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CIA Triad, Note as we move away from Disclosure we move towards confidentiality, etc. Reference: CISSP Study Guide by Conrad, Misenar, Feldman.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8EAFE3C8-FEEA-46B1-88C3-09486D1631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621AF5-C5BB-496F-9537-4D7B3E944FD7}" type="slidenum">
              <a:rPr lang="en-US" altLang="en-US">
                <a:latin typeface="Times" panose="02020603050405020304" pitchFamily="18" charset="0"/>
              </a:rPr>
              <a:pPr eaLnBrk="1" hangingPunct="1"/>
              <a:t>8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D4435FAB-5B3B-4F17-86FC-5B9DD00BAD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8B02B169-1DA5-47B0-BBD9-7E14D6707C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Interception, interruption, Modification, Fabrication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277ED7F4-72E8-46E4-93D7-66ECDA1BAB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BDD722-C634-4464-A8ED-4BE18451D9AC}" type="slidenum">
              <a:rPr lang="en-US" altLang="en-US">
                <a:latin typeface="Times" panose="02020603050405020304" pitchFamily="18" charset="0"/>
              </a:rPr>
              <a:pPr eaLnBrk="1" hangingPunct="1"/>
              <a:t>9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8BD1CF56-0E64-44EB-B158-C1FA622C57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6D73F1EE-5468-465E-A2C3-FC4BF28232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Confidentiality protect access, Integrity: protect change, Availability keep accessible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A085FD5B-8ADF-4E0B-A9D3-2770C244F7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A018D2-E6EF-4F5B-BF96-C8A7CBDECDED}" type="slidenum">
              <a:rPr lang="en-US" altLang="en-US">
                <a:latin typeface="Times" panose="02020603050405020304" pitchFamily="18" charset="0"/>
              </a:rPr>
              <a:pPr eaLnBrk="1" hangingPunct="1"/>
              <a:t>11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BCD960BE-FC8A-4274-8BF0-5CCED99559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6A3A430E-0D10-4EB8-A934-027438594E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Method (skill), opportunity, motive</a:t>
            </a:r>
          </a:p>
          <a:p>
            <a:endParaRPr lang="en-US" altLang="en-US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F9664394-3008-4AE8-8693-EDF246D51F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87FDCE-9F74-486A-ABB3-83851C38F669}" type="slidenum">
              <a:rPr lang="en-US" altLang="en-US">
                <a:latin typeface="Times" panose="02020603050405020304" pitchFamily="18" charset="0"/>
              </a:rPr>
              <a:pPr eaLnBrk="1" hangingPunct="1"/>
              <a:t>12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0A96F877-A997-44E3-ACCF-4B41CCA700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D675CE55-93EF-4F02-99AE-A5224D53D4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B3A6904-B530-4F5C-9858-14A482A1E108}" type="datetimeFigureOut">
              <a:rPr lang="en-US" altLang="en-US"/>
              <a:pPr/>
              <a:t>9/29/2020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EB791A9-DCC7-4C4D-ACEF-16B29B66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1C3BD-B14F-47FA-9E65-69B4EA16EA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09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5E8018EA-F203-400F-B4A9-AE8E4E2874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B19DB403-F2AD-4587-AB88-303445D2C6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4D8CC0E-9FD3-4202-9FB6-7E1BBDDEC3E5}" type="datetimeFigureOut">
              <a:rPr lang="en-US" altLang="en-US"/>
              <a:pPr/>
              <a:t>9/29/2020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210BA80-5FD0-4748-B8C9-0A7CD211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47722-4E9B-4F59-BFEA-5C688B16C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74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7C5DDD61-46A9-42A8-A32B-801B202CEB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F1F46DB1-5DCD-43D1-AEE0-637B31E3679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BF2FEC4-ACD6-46DA-B4C1-70472E565F94}" type="datetimeFigureOut">
              <a:rPr lang="en-US" altLang="en-US"/>
              <a:pPr/>
              <a:t>9/29/2020</a:t>
            </a:fld>
            <a:endParaRPr lang="en-US" alt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4D7242B3-4385-4722-BB6F-89C7C5BB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85309-58F6-4078-B0D9-706871645E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53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AE1525E6-41FE-4494-A898-1F65A77A99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B444333C-C1AE-419C-88CC-6E6B5D117C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356F4DE-8FE5-4259-9244-0518875A6D6F}" type="datetimeFigureOut">
              <a:rPr lang="en-US" altLang="en-US"/>
              <a:pPr/>
              <a:t>9/29/2020</a:t>
            </a:fld>
            <a:endParaRPr lang="en-US" alt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B20DB659-636D-45A9-9398-B86B0EEE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EC942-3DF9-4B6E-8B6E-AC76A96A13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1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53B9A554-7383-404E-8D20-AE60A0A228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7E20A9EC-3552-47C3-9051-3ADD824945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8177A33-A2A0-4E1A-9CA0-7271E58DFE09}" type="datetimeFigureOut">
              <a:rPr lang="en-US" altLang="en-US"/>
              <a:pPr/>
              <a:t>9/29/2020</a:t>
            </a:fld>
            <a:endParaRPr lang="en-US" alt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6EC47EFF-4AF3-49AA-BC64-DC9741F2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3A9B3-B538-4207-9687-6357DD5E11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1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84" y="693739"/>
            <a:ext cx="965200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524000"/>
            <a:ext cx="472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524000"/>
            <a:ext cx="472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4D22-3EDE-471C-942F-6F8BA8FD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2523"/>
                </a:solidFill>
              </a:defRPr>
            </a:lvl1pPr>
          </a:lstStyle>
          <a:p>
            <a:fld id="{A389FC54-DFAC-405F-BB0F-63BA0E0D6D24}" type="datetime1">
              <a:rPr lang="en-US" altLang="en-US"/>
              <a:pPr/>
              <a:t>9/29/2020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38B4-AF19-4A6F-82D2-35A9FECE79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835E01"/>
                </a:solidFill>
              </a:defRPr>
            </a:lvl1pPr>
          </a:lstStyle>
          <a:p>
            <a:fld id="{CDC51CDD-11CC-419D-B73B-2EFE646A36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C6C097-D63A-4C4A-9BF1-85A5CA52E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632523"/>
                </a:solidFill>
              </a:defRPr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11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id="{04BDFB1B-C304-425C-B4A4-6431ACB752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546100"/>
            <a:ext cx="1036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4AA87429-B008-4A84-84AF-94FDD13A3A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19138" y="1817688"/>
            <a:ext cx="107537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6A2617C4-6ED6-4892-AF73-D8E4C5DC7EA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22318573-60B8-4E41-BAAE-40C129F7E761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B443DFDC-54B1-408A-A6F5-EC8B4E4E74BA}" type="datetimeFigureOut">
              <a:rPr lang="en-US" altLang="en-US"/>
              <a:pPr/>
              <a:t>9/29/2020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5F3A427E-C96E-46C0-820B-D9B20683DD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fld id="{49C2757C-77E2-402C-A952-00813B024DD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8">
            <a:extLst>
              <a:ext uri="{FF2B5EF4-FFF2-40B4-BE49-F238E27FC236}">
                <a16:creationId xmlns:a16="http://schemas.microsoft.com/office/drawing/2014/main" id="{942406C1-E5C8-42BA-8C90-E08B2CC2DC1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023938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>
            <a:extLst>
              <a:ext uri="{FF2B5EF4-FFF2-40B4-BE49-F238E27FC236}">
                <a16:creationId xmlns:a16="http://schemas.microsoft.com/office/drawing/2014/main" id="{1A4F4FE3-3772-4DF2-97FE-A63ED782936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988" y="34925"/>
            <a:ext cx="10604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9ED70107-8F3E-46EB-8368-61EE0D7E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What does secure mean?</a:t>
            </a:r>
          </a:p>
        </p:txBody>
      </p:sp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9B8DA663-BF2E-4ED8-ACC7-3778AE9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What does secure imply?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3">
            <a:extLst>
              <a:ext uri="{FF2B5EF4-FFF2-40B4-BE49-F238E27FC236}">
                <a16:creationId xmlns:a16="http://schemas.microsoft.com/office/drawing/2014/main" id="{9B07B451-AC7E-4888-9F16-E7E99C563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5581650"/>
            <a:ext cx="601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" panose="02020603050405020304" pitchFamily="18" charset="0"/>
              </a:rPr>
              <a:t>Figure - Vulnerabilities of Computing Systems.</a:t>
            </a:r>
          </a:p>
        </p:txBody>
      </p:sp>
      <p:pic>
        <p:nvPicPr>
          <p:cNvPr id="66562" name="Picture 2">
            <a:extLst>
              <a:ext uri="{FF2B5EF4-FFF2-40B4-BE49-F238E27FC236}">
                <a16:creationId xmlns:a16="http://schemas.microsoft.com/office/drawing/2014/main" id="{505CAE9C-FF5F-4A52-B66E-0626DBE0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309563"/>
            <a:ext cx="6113463" cy="262731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6563" name="Picture 3">
            <a:extLst>
              <a:ext uri="{FF2B5EF4-FFF2-40B4-BE49-F238E27FC236}">
                <a16:creationId xmlns:a16="http://schemas.microsoft.com/office/drawing/2014/main" id="{A88E364C-F6D5-495E-9657-87A37C74A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3181350"/>
            <a:ext cx="4349750" cy="2217738"/>
          </a:xfrm>
          <a:prstGeom prst="rect">
            <a:avLst/>
          </a:prstGeom>
          <a:noFill/>
          <a:ln w="25400">
            <a:solidFill>
              <a:srgbClr val="611617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6564" name="Picture 4">
            <a:extLst>
              <a:ext uri="{FF2B5EF4-FFF2-40B4-BE49-F238E27FC236}">
                <a16:creationId xmlns:a16="http://schemas.microsoft.com/office/drawing/2014/main" id="{279095C6-7364-438C-B90B-F4CB1D61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3194050"/>
            <a:ext cx="3489325" cy="1820863"/>
          </a:xfrm>
          <a:prstGeom prst="rect">
            <a:avLst/>
          </a:prstGeom>
          <a:noFill/>
          <a:ln w="25400">
            <a:solidFill>
              <a:srgbClr val="4B2203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3">
            <a:extLst>
              <a:ext uri="{FF2B5EF4-FFF2-40B4-BE49-F238E27FC236}">
                <a16:creationId xmlns:a16="http://schemas.microsoft.com/office/drawing/2014/main" id="{E706CCBF-38BC-4FDC-9F22-29D225CC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5897563"/>
            <a:ext cx="3413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" panose="02020603050405020304" pitchFamily="18" charset="0"/>
              </a:rPr>
              <a:t>Figure -  Security of Data.</a:t>
            </a:r>
          </a:p>
        </p:txBody>
      </p:sp>
      <p:pic>
        <p:nvPicPr>
          <p:cNvPr id="9219" name="Picture 4">
            <a:extLst>
              <a:ext uri="{FF2B5EF4-FFF2-40B4-BE49-F238E27FC236}">
                <a16:creationId xmlns:a16="http://schemas.microsoft.com/office/drawing/2014/main" id="{6E468784-D162-446C-A368-E6263684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0" y="69850"/>
            <a:ext cx="6811963" cy="5827713"/>
          </a:xfrm>
          <a:prstGeom prst="rect">
            <a:avLst/>
          </a:prstGeom>
          <a:noFill/>
          <a:ln w="25400">
            <a:solidFill>
              <a:srgbClr val="835E0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BFD36D62-23D5-4D7F-A14D-A91AB234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Attacker Needs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B5833131-A16C-4BCA-A4B5-164CED02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What are 3 things must an attacker have?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5C2178D9-77F7-440D-B698-BBD022B6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An Attacker Must Have: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9E19F239-8ECC-4540-AC54-B408C255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Method: skills, knowledge, tools.</a:t>
            </a:r>
          </a:p>
          <a:p>
            <a:pPr lvl="1" eaLnBrk="1" hangingPunct="1"/>
            <a:r>
              <a:rPr lang="en-US" altLang="en-US"/>
              <a:t>Capability to conduct an attack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Opportunity: time and access to accomplish attack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Motive: a reason to want to attack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54B69BF9-3F57-47E7-8485-8A5E914D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Software Vulnerabilities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9173B970-65C7-44F1-88FB-248DA0CB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Define some different types.</a:t>
            </a:r>
          </a:p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/>
              <a:t>There are many to chose from….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F7343CE5-4DAD-4EBE-8788-ACF31248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Software Vulnerabilities	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F8FBA44-237E-4FBA-B4C0-07020B63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5" y="1374775"/>
            <a:ext cx="9277350" cy="5192713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Logic Bomb: employee modification.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Trojan Horse: Overtly does one thing and another covertly.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Virus: malware which requires a carrier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Trapdoor: secret entry points.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Information Leak: makes information accessible to unauthorized people.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Worm: malware that self-propagates.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ABC1459D-BEC7-4204-85EB-6E355E08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Criminals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8FFD4100-C1E4-4DCC-A3E5-FFC1A349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Define different types of computer criminals and their motive or motives?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3D38B864-78FA-4949-828B-EC0BCF3E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Computer Criminals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737D52EE-C113-4A3C-807E-14FDEF07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Script Kiddies: Amateurs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Crackers/Malicious Hackers: Black Hats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Career Criminals: botnets, bank thefts.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Terrorists: local and remote.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Hacktivists: politically motivated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Insiders: employees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Phishers/Spear Phishers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EF56E75E-CB1F-47AB-82C0-211A8D14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Motives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93B97924-7F0E-43B9-B158-870C87D5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Financial gain: make money.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Competitive advantage: steal information.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Curiosity: test skills.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Political: achieve a political goal.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Cause Harm/damage: reputation or financial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Vendetta/Disgruntled: fired employees.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61C87577-713F-493B-811D-A9BE5448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Risk 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832AC97E-7800-4FF1-82E1-4100D6AB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What are the different ways a company can deal with risk?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Content Placeholder 2">
            <a:extLst>
              <a:ext uri="{FF2B5EF4-FFF2-40B4-BE49-F238E27FC236}">
                <a16:creationId xmlns:a16="http://schemas.microsoft.com/office/drawing/2014/main" id="{9F57C48F-A9AA-41CF-A164-FBF3214C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What is a vulnerability?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What is a threat?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What is a control? </a:t>
            </a:r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19A563A0-82FB-4041-A213-30270215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Calibri Light" panose="020F0302020204030204" pitchFamily="34" charset="0"/>
                <a:cs typeface="Calibri Light" panose="020F0302020204030204" pitchFamily="34" charset="0"/>
              </a:rPr>
              <a:t>Vulnerabilities, Threats &amp; Controls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406C83AF-49AC-4D6D-9871-D60571BE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How to deal with Risk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7E07266-E518-4942-B2FC-82A10AE64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Char char="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Accept it: cheaper to leave it unprotected.</a:t>
            </a:r>
          </a:p>
          <a:p>
            <a:pPr eaLnBrk="1" hangingPunct="1">
              <a:buFont typeface="Wingdings 2" panose="05020102010507070707" pitchFamily="18" charset="2"/>
              <a:buChar char="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 2" panose="05020102010507070707" pitchFamily="18" charset="2"/>
              <a:buChar char="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Mitigate it: lowering the risk to an acceptable level e.g. (laptop encryption).</a:t>
            </a:r>
          </a:p>
          <a:p>
            <a:pPr eaLnBrk="1" hangingPunct="1">
              <a:buFont typeface="Wingdings 2" panose="05020102010507070707" pitchFamily="18" charset="2"/>
              <a:buChar char="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 2" panose="05020102010507070707" pitchFamily="18" charset="2"/>
              <a:buChar char="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Transfer it: insurance model.</a:t>
            </a:r>
          </a:p>
          <a:p>
            <a:pPr eaLnBrk="1" hangingPunct="1">
              <a:buFont typeface="Wingdings 2" panose="05020102010507070707" pitchFamily="18" charset="2"/>
              <a:buChar char="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 2" panose="05020102010507070707" pitchFamily="18" charset="2"/>
              <a:buChar char="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Avoid it: sometimes it is better not to do something that creates a great risk.</a:t>
            </a: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441CAE6E-8DF5-4D4B-A26C-11D0C198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Risk mitigation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C1E10505-2D05-4CAE-A839-D0C1C90C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Prevent it by fixing vulnerability, 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Deter it making it harder, 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Deflect it by making other targets more attractive, 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Detect it as it happens, 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Recover from its effects</a:t>
            </a: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A3DEA9F-8F08-4A2B-A1C8-631395EE7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70388"/>
            <a:ext cx="6096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Reference: Conrad, E., </a:t>
            </a:r>
            <a:r>
              <a:rPr lang="en-US" altLang="en-US" dirty="0" err="1"/>
              <a:t>Misenar</a:t>
            </a:r>
            <a:r>
              <a:rPr lang="en-US" altLang="en-US" dirty="0"/>
              <a:t>, S., Feldman, J. (2010) CISSP Study Guide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25FC2C37-F20E-4D81-AEEF-2A37FA02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Possible Controls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F8A2A71C-FA5F-48F3-A70F-D39DC9974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817688"/>
            <a:ext cx="10753725" cy="248683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Encryption: confidentiality, integrity</a:t>
            </a:r>
          </a:p>
          <a:p>
            <a:pPr lvl="1" eaLnBrk="1" hangingPunct="1"/>
            <a:r>
              <a:rPr lang="en-US" altLang="en-US" dirty="0"/>
              <a:t>VPN, SSH, Hashes, data at rest, laptops.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Software: operating system, development.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Hardware: Firewall, locks, IDS, 2-factor.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Policies and Procedures: password changes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Physical: gates, guards, site planning.</a:t>
            </a:r>
          </a:p>
          <a:p>
            <a:pPr eaLnBrk="1" hangingPunct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762F2C5A-4899-4996-A028-026B7D69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Types of Controls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664FCE7E-8380-4EF3-B5B4-07277AE8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Preventive: prevent actions.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Detective: notice &amp; alert.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Corrective: correcting a damaged system.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Recovery: restore functionality after incident.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Deterrent: deter users from performing actions.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Compensating: compensate for weakness in another control.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3">
            <a:extLst>
              <a:ext uri="{FF2B5EF4-FFF2-40B4-BE49-F238E27FC236}">
                <a16:creationId xmlns:a16="http://schemas.microsoft.com/office/drawing/2014/main" id="{760FFBB8-148D-4404-952D-740935E9E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826125"/>
            <a:ext cx="3516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" panose="02020603050405020304" pitchFamily="18" charset="0"/>
              </a:rPr>
              <a:t>Figure - Multiple Controls.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E7E01505-55DE-422F-85F2-093540C4E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27100"/>
            <a:ext cx="10023475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4D4C5441-30FC-4B04-8434-8649908D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Principles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140E8F9E-CACD-41E2-8A58-5C31310C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900" y="1709738"/>
            <a:ext cx="9793288" cy="252412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Easiest Penetration: attackers use any means available to attack.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Adequate Protection: protect computers/data until they lose their value.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Effectiveness: controls must be used properly to be effective. Efficiency key.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Weakest Link: only as strong as weakest link - People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A8E168AB-1608-4156-905D-A705986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CIA summary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9CBDC39E-9663-4666-A8E4-7F0FD4F7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Confidentiality: authorized access</a:t>
            </a:r>
          </a:p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Integrity : accurate unmodified consistent data</a:t>
            </a:r>
          </a:p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Availability: get when needed. </a:t>
            </a:r>
          </a:p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4000" b="1" i="1">
                <a:latin typeface="Calibri" panose="020F0502020204030204" pitchFamily="34" charset="0"/>
                <a:cs typeface="Calibri" panose="020F0502020204030204" pitchFamily="34" charset="0"/>
              </a:rPr>
              <a:t>Security implies ‘trust’.</a:t>
            </a:r>
          </a:p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C2DBFCD7-8F7C-4CA4-8158-7A74CBFB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373063"/>
            <a:ext cx="7750175" cy="693737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Calibri Light" panose="020F0302020204030204" pitchFamily="34" charset="0"/>
                <a:cs typeface="Calibri Light" panose="020F0302020204030204" pitchFamily="34" charset="0"/>
              </a:rPr>
              <a:t>Vulnerabilities, Threats &amp; Controls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DA81CE44-12FD-43B8-BC29-831EF53F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25" y="1630363"/>
            <a:ext cx="9064625" cy="4532312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Vulnerability = a weakness in a system</a:t>
            </a:r>
          </a:p>
          <a:p>
            <a:pPr lvl="1" eaLnBrk="1" hangingPunct="1"/>
            <a:r>
              <a:rPr lang="en-US" altLang="en-US"/>
              <a:t>Allows a threat to cause harm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Threat = a potential negative harmful occurrence</a:t>
            </a:r>
          </a:p>
          <a:p>
            <a:pPr lvl="1" eaLnBrk="1" hangingPunct="1"/>
            <a:r>
              <a:rPr lang="en-US" altLang="en-US"/>
              <a:t>Earthquake, worm, virus, hackers.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Control/Safeguard = a protective measure</a:t>
            </a:r>
          </a:p>
          <a:p>
            <a:pPr lvl="1" eaLnBrk="1" hangingPunct="1"/>
            <a:r>
              <a:rPr lang="en-US" altLang="en-US"/>
              <a:t>Reduce risk to protect an asset.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145E44EC-4D27-456F-98A3-59F33DC9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6100"/>
            <a:ext cx="10363200" cy="677863"/>
          </a:xfrm>
        </p:spPr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What is CIA ?</a:t>
            </a:r>
          </a:p>
        </p:txBody>
      </p:sp>
      <p:sp>
        <p:nvSpPr>
          <p:cNvPr id="55298" name="Text Placeholder 2">
            <a:extLst>
              <a:ext uri="{FF2B5EF4-FFF2-40B4-BE49-F238E27FC236}">
                <a16:creationId xmlns:a16="http://schemas.microsoft.com/office/drawing/2014/main" id="{E8C1F8B2-0011-4703-99A0-C42A1437E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BC4BDBD4-7B30-49B9-B81A-97C8D1F2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152400"/>
            <a:ext cx="9652000" cy="731838"/>
          </a:xfrm>
        </p:spPr>
        <p:txBody>
          <a:bodyPr/>
          <a:lstStyle/>
          <a:p>
            <a:r>
              <a:rPr lang="en-US" altLang="en-US"/>
              <a:t>CIA Triad</a:t>
            </a:r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605B1DE1-527C-4EEE-924C-8BBA54E6AA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BAE81D-75B3-4178-BC45-0A171106CE92}" type="slidenum">
              <a:rPr lang="en-US" altLang="en-US">
                <a:solidFill>
                  <a:srgbClr val="835E01"/>
                </a:solidFill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835E0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102CA7A-07CE-434B-801D-0E059B2AE617}"/>
              </a:ext>
            </a:extLst>
          </p:cNvPr>
          <p:cNvSpPr/>
          <p:nvPr/>
        </p:nvSpPr>
        <p:spPr>
          <a:xfrm>
            <a:off x="2935288" y="457200"/>
            <a:ext cx="6172200" cy="45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B7316C1-08E4-4D69-B203-E4797D161F68}"/>
              </a:ext>
            </a:extLst>
          </p:cNvPr>
          <p:cNvSpPr/>
          <p:nvPr/>
        </p:nvSpPr>
        <p:spPr>
          <a:xfrm>
            <a:off x="4191000" y="1905000"/>
            <a:ext cx="3657600" cy="2514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0807EE-4D83-4E60-A578-AFDFDA353977}"/>
              </a:ext>
            </a:extLst>
          </p:cNvPr>
          <p:cNvCxnSpPr>
            <a:endCxn id="9" idx="0"/>
          </p:cNvCxnSpPr>
          <p:nvPr/>
        </p:nvCxnSpPr>
        <p:spPr>
          <a:xfrm rot="5400000">
            <a:off x="5219700" y="1104900"/>
            <a:ext cx="16002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C3C076-7DCD-49AB-8A0E-E659D72DD764}"/>
              </a:ext>
            </a:extLst>
          </p:cNvPr>
          <p:cNvCxnSpPr>
            <a:stCxn id="9" idx="4"/>
            <a:endCxn id="8" idx="4"/>
          </p:cNvCxnSpPr>
          <p:nvPr/>
        </p:nvCxnSpPr>
        <p:spPr>
          <a:xfrm rot="16200000" flipH="1">
            <a:off x="8173244" y="4094956"/>
            <a:ext cx="609600" cy="12588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4BDA8C-EE89-4166-983E-D4707EE6D4A9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>
            <a:off x="3258344" y="4096544"/>
            <a:ext cx="609600" cy="125571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Box 19">
            <a:extLst>
              <a:ext uri="{FF2B5EF4-FFF2-40B4-BE49-F238E27FC236}">
                <a16:creationId xmlns:a16="http://schemas.microsoft.com/office/drawing/2014/main" id="{5E0B0083-1E80-4DE4-B059-E71D8B41A0D2}"/>
              </a:ext>
            </a:extLst>
          </p:cNvPr>
          <p:cNvSpPr txBox="1">
            <a:spLocks noChangeArrowheads="1"/>
          </p:cNvSpPr>
          <p:nvPr/>
        </p:nvSpPr>
        <p:spPr bwMode="auto">
          <a:xfrm rot="-3308989">
            <a:off x="3697288" y="2784475"/>
            <a:ext cx="2120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Confidentiality</a:t>
            </a:r>
          </a:p>
        </p:txBody>
      </p:sp>
      <p:sp>
        <p:nvSpPr>
          <p:cNvPr id="15369" name="TextBox 21">
            <a:extLst>
              <a:ext uri="{FF2B5EF4-FFF2-40B4-BE49-F238E27FC236}">
                <a16:creationId xmlns:a16="http://schemas.microsoft.com/office/drawing/2014/main" id="{C1B835AA-E623-4D70-B9DD-05F7282CBFCF}"/>
              </a:ext>
            </a:extLst>
          </p:cNvPr>
          <p:cNvSpPr txBox="1">
            <a:spLocks noChangeArrowheads="1"/>
          </p:cNvSpPr>
          <p:nvPr/>
        </p:nvSpPr>
        <p:spPr bwMode="auto">
          <a:xfrm rot="3365075">
            <a:off x="6595269" y="2723356"/>
            <a:ext cx="127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Integrity</a:t>
            </a:r>
          </a:p>
        </p:txBody>
      </p:sp>
      <p:sp>
        <p:nvSpPr>
          <p:cNvPr id="15370" name="TextBox 22">
            <a:extLst>
              <a:ext uri="{FF2B5EF4-FFF2-40B4-BE49-F238E27FC236}">
                <a16:creationId xmlns:a16="http://schemas.microsoft.com/office/drawing/2014/main" id="{9FCDF5FE-315E-456A-843C-FC566553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5" y="4491038"/>
            <a:ext cx="1636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Availability</a:t>
            </a:r>
          </a:p>
        </p:txBody>
      </p:sp>
      <p:sp>
        <p:nvSpPr>
          <p:cNvPr id="15371" name="TextBox 23">
            <a:extLst>
              <a:ext uri="{FF2B5EF4-FFF2-40B4-BE49-F238E27FC236}">
                <a16:creationId xmlns:a16="http://schemas.microsoft.com/office/drawing/2014/main" id="{B98BAA04-7852-4553-83CD-2514F7735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00400"/>
            <a:ext cx="1403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Information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Security</a:t>
            </a:r>
          </a:p>
        </p:txBody>
      </p:sp>
      <p:sp>
        <p:nvSpPr>
          <p:cNvPr id="15372" name="TextBox 24">
            <a:extLst>
              <a:ext uri="{FF2B5EF4-FFF2-40B4-BE49-F238E27FC236}">
                <a16:creationId xmlns:a16="http://schemas.microsoft.com/office/drawing/2014/main" id="{9EE855FA-6293-4FB6-B986-F1F817E5E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943600"/>
            <a:ext cx="746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400">
                <a:latin typeface="Arial" panose="020B0604020202020204" pitchFamily="34" charset="0"/>
              </a:rPr>
              <a:t>Note: From “Information Security Illuminated”(p.3), by Solomon and Chapple, 2005, Sudbury, MA: Jones and Bartlett.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393308-188D-4F6A-B4D7-9D5FBCBAE279}"/>
              </a:ext>
            </a:extLst>
          </p:cNvPr>
          <p:cNvSpPr txBox="1"/>
          <p:nvPr/>
        </p:nvSpPr>
        <p:spPr>
          <a:xfrm>
            <a:off x="2743200" y="1752600"/>
            <a:ext cx="16764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charset="0"/>
                <a:ea typeface="Arial" charset="0"/>
                <a:cs typeface="Arial" charset="0"/>
              </a:rPr>
              <a:t>Information kept must be available only to authorized individuals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D44E0-F536-4752-8BC2-BD94EFFDDF70}"/>
              </a:ext>
            </a:extLst>
          </p:cNvPr>
          <p:cNvSpPr txBox="1"/>
          <p:nvPr/>
        </p:nvSpPr>
        <p:spPr>
          <a:xfrm>
            <a:off x="8229600" y="1905000"/>
            <a:ext cx="16764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charset="0"/>
                <a:ea typeface="Arial" charset="0"/>
                <a:cs typeface="Arial" charset="0"/>
              </a:rPr>
              <a:t>Unauthorized changes must be prevented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A86CB-96A0-4540-B923-FF2B3F262EA9}"/>
              </a:ext>
            </a:extLst>
          </p:cNvPr>
          <p:cNvSpPr txBox="1"/>
          <p:nvPr/>
        </p:nvSpPr>
        <p:spPr>
          <a:xfrm>
            <a:off x="3962400" y="5145088"/>
            <a:ext cx="42672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charset="0"/>
                <a:ea typeface="Arial" charset="0"/>
                <a:cs typeface="Arial" charset="0"/>
              </a:rPr>
              <a:t>Authorized users must have access to their information for legitimate purposes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D9E549FD-9EF8-40B6-9046-F3FA520A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693738"/>
            <a:ext cx="9652000" cy="731837"/>
          </a:xfrm>
        </p:spPr>
        <p:txBody>
          <a:bodyPr/>
          <a:lstStyle/>
          <a:p>
            <a:r>
              <a:rPr lang="en-US" altLang="en-US"/>
              <a:t>Threats</a:t>
            </a:r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92703B03-D271-438B-A27E-7B988F0DA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F91FD7-8541-46D0-87D1-EDAD50383A55}" type="slidenum">
              <a:rPr lang="en-US" altLang="en-US">
                <a:solidFill>
                  <a:srgbClr val="835E01"/>
                </a:solidFill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835E0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78E49FA-07EF-4C68-B9C2-E5A2E2235FC0}"/>
              </a:ext>
            </a:extLst>
          </p:cNvPr>
          <p:cNvSpPr/>
          <p:nvPr/>
        </p:nvSpPr>
        <p:spPr>
          <a:xfrm>
            <a:off x="2971800" y="990600"/>
            <a:ext cx="6172200" cy="457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84D214C-855B-435D-BD88-51AC0B232E99}"/>
              </a:ext>
            </a:extLst>
          </p:cNvPr>
          <p:cNvSpPr/>
          <p:nvPr/>
        </p:nvSpPr>
        <p:spPr>
          <a:xfrm>
            <a:off x="4191000" y="2438400"/>
            <a:ext cx="3657600" cy="2514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AD288-6FC6-4061-BCA6-8B9B3A0A3D35}"/>
              </a:ext>
            </a:extLst>
          </p:cNvPr>
          <p:cNvCxnSpPr>
            <a:endCxn id="9" idx="0"/>
          </p:cNvCxnSpPr>
          <p:nvPr/>
        </p:nvCxnSpPr>
        <p:spPr>
          <a:xfrm rot="5400000">
            <a:off x="5219700" y="1638300"/>
            <a:ext cx="16002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7492A7-A016-4881-BC4D-7235E8E0FE19}"/>
              </a:ext>
            </a:extLst>
          </p:cNvPr>
          <p:cNvCxnSpPr>
            <a:stCxn id="9" idx="4"/>
            <a:endCxn id="8" idx="4"/>
          </p:cNvCxnSpPr>
          <p:nvPr/>
        </p:nvCxnSpPr>
        <p:spPr>
          <a:xfrm rot="16200000" flipH="1">
            <a:off x="8191500" y="4610100"/>
            <a:ext cx="609600" cy="1295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FD626C-18AF-4AF3-9B6E-0AACB2D40DD5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>
            <a:off x="3276600" y="4648200"/>
            <a:ext cx="609600" cy="12192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TextBox 19">
            <a:extLst>
              <a:ext uri="{FF2B5EF4-FFF2-40B4-BE49-F238E27FC236}">
                <a16:creationId xmlns:a16="http://schemas.microsoft.com/office/drawing/2014/main" id="{997ED0DC-76E5-4250-A1E4-2F2DA5996F09}"/>
              </a:ext>
            </a:extLst>
          </p:cNvPr>
          <p:cNvSpPr txBox="1">
            <a:spLocks noChangeArrowheads="1"/>
          </p:cNvSpPr>
          <p:nvPr/>
        </p:nvSpPr>
        <p:spPr bwMode="auto">
          <a:xfrm rot="-3308989">
            <a:off x="3697288" y="3317875"/>
            <a:ext cx="2120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Confidentiality</a:t>
            </a:r>
          </a:p>
        </p:txBody>
      </p:sp>
      <p:sp>
        <p:nvSpPr>
          <p:cNvPr id="17417" name="TextBox 21">
            <a:extLst>
              <a:ext uri="{FF2B5EF4-FFF2-40B4-BE49-F238E27FC236}">
                <a16:creationId xmlns:a16="http://schemas.microsoft.com/office/drawing/2014/main" id="{3B940A4A-7C3D-4961-B660-C9A5154F5959}"/>
              </a:ext>
            </a:extLst>
          </p:cNvPr>
          <p:cNvSpPr txBox="1">
            <a:spLocks noChangeArrowheads="1"/>
          </p:cNvSpPr>
          <p:nvPr/>
        </p:nvSpPr>
        <p:spPr bwMode="auto">
          <a:xfrm rot="3365075">
            <a:off x="6595269" y="3256756"/>
            <a:ext cx="127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Integrity</a:t>
            </a:r>
          </a:p>
        </p:txBody>
      </p:sp>
      <p:sp>
        <p:nvSpPr>
          <p:cNvPr id="17418" name="TextBox 22">
            <a:extLst>
              <a:ext uri="{FF2B5EF4-FFF2-40B4-BE49-F238E27FC236}">
                <a16:creationId xmlns:a16="http://schemas.microsoft.com/office/drawing/2014/main" id="{DA18D6ED-9B1E-423F-A2CA-A75568919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5" y="5024438"/>
            <a:ext cx="1636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Availability</a:t>
            </a:r>
          </a:p>
        </p:txBody>
      </p:sp>
      <p:sp>
        <p:nvSpPr>
          <p:cNvPr id="17419" name="TextBox 23">
            <a:extLst>
              <a:ext uri="{FF2B5EF4-FFF2-40B4-BE49-F238E27FC236}">
                <a16:creationId xmlns:a16="http://schemas.microsoft.com/office/drawing/2014/main" id="{F7C9A484-4B09-449F-80CA-393FFA68B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1403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Information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Security</a:t>
            </a:r>
          </a:p>
        </p:txBody>
      </p:sp>
      <p:sp>
        <p:nvSpPr>
          <p:cNvPr id="17420" name="TextBox 24">
            <a:extLst>
              <a:ext uri="{FF2B5EF4-FFF2-40B4-BE49-F238E27FC236}">
                <a16:creationId xmlns:a16="http://schemas.microsoft.com/office/drawing/2014/main" id="{41D17D06-1491-40DE-B15B-3714C3F44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943600"/>
            <a:ext cx="746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400">
                <a:latin typeface="Arial" panose="020B0604020202020204" pitchFamily="34" charset="0"/>
              </a:rPr>
              <a:t>Note: From “Information Security Illuminated”(p.5), by Solomon and Chapple, 2005, Sudbury, MA: Jones and Bartlett.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DC7BA-DFC5-4586-934F-7B9982C33318}"/>
              </a:ext>
            </a:extLst>
          </p:cNvPr>
          <p:cNvSpPr txBox="1"/>
          <p:nvPr/>
        </p:nvSpPr>
        <p:spPr>
          <a:xfrm rot="18128870">
            <a:off x="3296444" y="2848769"/>
            <a:ext cx="14827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5"/>
                </a:solidFill>
                <a:latin typeface="Calibri" charset="0"/>
                <a:ea typeface="Arial" charset="0"/>
                <a:cs typeface="Arial" charset="0"/>
              </a:rPr>
              <a:t>Disclosure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0C55D6-F080-4C13-9C5B-07997A55DFD6}"/>
              </a:ext>
            </a:extLst>
          </p:cNvPr>
          <p:cNvSpPr txBox="1"/>
          <p:nvPr/>
        </p:nvSpPr>
        <p:spPr>
          <a:xfrm rot="3409585">
            <a:off x="7200901" y="2840037"/>
            <a:ext cx="147796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5"/>
                </a:solidFill>
                <a:latin typeface="Calibri" charset="0"/>
                <a:ea typeface="Arial" charset="0"/>
                <a:cs typeface="Arial" charset="0"/>
              </a:rPr>
              <a:t>Alteration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18223A-4FFC-4C7A-A569-D29A6312DEEA}"/>
              </a:ext>
            </a:extLst>
          </p:cNvPr>
          <p:cNvSpPr txBox="1"/>
          <p:nvPr/>
        </p:nvSpPr>
        <p:spPr>
          <a:xfrm>
            <a:off x="5715000" y="5562600"/>
            <a:ext cx="10033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5"/>
                </a:solidFill>
                <a:latin typeface="Calibri" charset="0"/>
                <a:ea typeface="Arial" charset="0"/>
                <a:cs typeface="Arial" charset="0"/>
              </a:rPr>
              <a:t>Denial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3">
            <a:extLst>
              <a:ext uri="{FF2B5EF4-FFF2-40B4-BE49-F238E27FC236}">
                <a16:creationId xmlns:a16="http://schemas.microsoft.com/office/drawing/2014/main" id="{EBEA8C42-57D7-4749-8291-0EFC659EA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5745163"/>
            <a:ext cx="78184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" panose="02020603050405020304" pitchFamily="18" charset="0"/>
              </a:rPr>
              <a:t>Figure Relationship Between Confidentiality, Integrity, and Availability.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ECB738-448E-4580-BEDE-02FD88303750}"/>
              </a:ext>
            </a:extLst>
          </p:cNvPr>
          <p:cNvSpPr/>
          <p:nvPr/>
        </p:nvSpPr>
        <p:spPr>
          <a:xfrm>
            <a:off x="4564872" y="572482"/>
            <a:ext cx="3140992" cy="3020719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1">
                <a:solidFill>
                  <a:schemeClr val="bg1"/>
                </a:solidFill>
              </a:rPr>
              <a:t>Confidentiality</a:t>
            </a:r>
          </a:p>
          <a:p>
            <a:pPr algn="ctr"/>
            <a:endParaRPr lang="en-US" altLang="en-US">
              <a:solidFill>
                <a:srgbClr val="FFFFFF"/>
              </a:solidFill>
            </a:endParaRPr>
          </a:p>
          <a:p>
            <a:pPr algn="ctr"/>
            <a:endParaRPr lang="en-US" altLang="en-US">
              <a:solidFill>
                <a:srgbClr val="FFFFFF"/>
              </a:solidFill>
            </a:endParaRPr>
          </a:p>
          <a:p>
            <a:pPr algn="ctr"/>
            <a:endParaRPr lang="en-US" altLang="en-US">
              <a:solidFill>
                <a:srgbClr val="FFFFFF"/>
              </a:solidFill>
            </a:endParaRPr>
          </a:p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391B7-61FB-46FC-831F-E439704D4A80}"/>
              </a:ext>
            </a:extLst>
          </p:cNvPr>
          <p:cNvSpPr/>
          <p:nvPr/>
        </p:nvSpPr>
        <p:spPr>
          <a:xfrm>
            <a:off x="5902122" y="1703675"/>
            <a:ext cx="3140992" cy="3020719"/>
          </a:xfrm>
          <a:prstGeom prst="ellipse">
            <a:avLst/>
          </a:prstGeom>
          <a:solidFill>
            <a:schemeClr val="accent4">
              <a:lumMod val="50000"/>
              <a:alpha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en-US" altLang="en-US" sz="2400" b="1" i="1">
              <a:solidFill>
                <a:schemeClr val="bg1"/>
              </a:solidFill>
            </a:endParaRPr>
          </a:p>
          <a:p>
            <a:pPr algn="r"/>
            <a:endParaRPr lang="en-US" altLang="en-US" sz="2400" b="1" i="1">
              <a:solidFill>
                <a:schemeClr val="bg1"/>
              </a:solidFill>
            </a:endParaRPr>
          </a:p>
          <a:p>
            <a:pPr algn="r"/>
            <a:endParaRPr lang="en-US" altLang="en-US" sz="2400" b="1" i="1">
              <a:solidFill>
                <a:schemeClr val="bg1"/>
              </a:solidFill>
            </a:endParaRPr>
          </a:p>
          <a:p>
            <a:pPr algn="r"/>
            <a:endParaRPr lang="en-US" altLang="en-US" sz="2400" b="1" i="1">
              <a:solidFill>
                <a:schemeClr val="bg1"/>
              </a:solidFill>
            </a:endParaRPr>
          </a:p>
          <a:p>
            <a:pPr algn="r"/>
            <a:r>
              <a:rPr lang="en-US" altLang="en-US" sz="2400" b="1" i="1">
                <a:solidFill>
                  <a:schemeClr val="bg1"/>
                </a:solidFill>
              </a:rPr>
              <a:t>Availability</a:t>
            </a:r>
          </a:p>
          <a:p>
            <a:pPr algn="ctr"/>
            <a:endParaRPr lang="en-US" altLang="en-US">
              <a:solidFill>
                <a:srgbClr val="FFFFFF"/>
              </a:solidFill>
            </a:endParaRPr>
          </a:p>
          <a:p>
            <a:pPr algn="ctr"/>
            <a:endParaRPr lang="en-US" altLang="en-US">
              <a:solidFill>
                <a:srgbClr val="FFFFFF"/>
              </a:solidFill>
            </a:endParaRPr>
          </a:p>
          <a:p>
            <a:pPr algn="ctr"/>
            <a:endParaRPr lang="en-US" altLang="en-US">
              <a:solidFill>
                <a:srgbClr val="FFFFFF"/>
              </a:solidFill>
            </a:endParaRPr>
          </a:p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A45155-DDFF-43BA-9A7E-F5325096E792}"/>
              </a:ext>
            </a:extLst>
          </p:cNvPr>
          <p:cNvSpPr/>
          <p:nvPr/>
        </p:nvSpPr>
        <p:spPr>
          <a:xfrm>
            <a:off x="3478747" y="1817436"/>
            <a:ext cx="3140992" cy="3020719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solidFill>
              <a:schemeClr val="accent6">
                <a:lumMod val="75000"/>
                <a:alpha val="4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 b="1" i="1">
              <a:solidFill>
                <a:schemeClr val="bg1"/>
              </a:solidFill>
            </a:endParaRPr>
          </a:p>
          <a:p>
            <a:endParaRPr lang="en-US" altLang="en-US" sz="2400" b="1" i="1">
              <a:solidFill>
                <a:schemeClr val="bg1"/>
              </a:solidFill>
            </a:endParaRPr>
          </a:p>
          <a:p>
            <a:endParaRPr lang="en-US" altLang="en-US" sz="2400" b="1" i="1">
              <a:solidFill>
                <a:schemeClr val="bg1"/>
              </a:solidFill>
            </a:endParaRPr>
          </a:p>
          <a:p>
            <a:endParaRPr lang="en-US" altLang="en-US" sz="2400" b="1" i="1">
              <a:solidFill>
                <a:schemeClr val="bg1"/>
              </a:solidFill>
            </a:endParaRPr>
          </a:p>
          <a:p>
            <a:r>
              <a:rPr lang="en-US" altLang="en-US" sz="2400" b="1" i="1">
                <a:solidFill>
                  <a:schemeClr val="bg1"/>
                </a:solidFill>
              </a:rPr>
              <a:t>Integrity</a:t>
            </a:r>
          </a:p>
          <a:p>
            <a:pPr algn="ctr"/>
            <a:endParaRPr lang="en-US" altLang="en-US">
              <a:solidFill>
                <a:srgbClr val="FFFFFF"/>
              </a:solidFill>
            </a:endParaRPr>
          </a:p>
          <a:p>
            <a:pPr algn="ctr"/>
            <a:endParaRPr lang="en-US" altLang="en-US">
              <a:solidFill>
                <a:srgbClr val="FFFFFF"/>
              </a:solidFill>
            </a:endParaRPr>
          </a:p>
          <a:p>
            <a:pPr algn="ctr"/>
            <a:endParaRPr lang="en-US" altLang="en-US">
              <a:solidFill>
                <a:srgbClr val="FFFFFF"/>
              </a:solidFill>
            </a:endParaRPr>
          </a:p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9467" name="TextBox 2">
            <a:extLst>
              <a:ext uri="{FF2B5EF4-FFF2-40B4-BE49-F238E27FC236}">
                <a16:creationId xmlns:a16="http://schemas.microsoft.com/office/drawing/2014/main" id="{F2E2FDBF-044F-4AD4-AA89-A53842706E0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633244" y="2769394"/>
            <a:ext cx="1160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Secure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0221F46-B82D-4205-A98B-F6CBCADC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 Light" panose="020F0302020204030204" pitchFamily="34" charset="0"/>
                <a:cs typeface="Calibri Light" panose="020F0302020204030204" pitchFamily="34" charset="0"/>
              </a:rPr>
              <a:t>CIA Triad</a:t>
            </a:r>
          </a:p>
        </p:txBody>
      </p:sp>
      <p:pic>
        <p:nvPicPr>
          <p:cNvPr id="21506" name="Content Placeholder 3" descr="CIATRIAD.jpg">
            <a:extLst>
              <a:ext uri="{FF2B5EF4-FFF2-40B4-BE49-F238E27FC236}">
                <a16:creationId xmlns:a16="http://schemas.microsoft.com/office/drawing/2014/main" id="{0C7DA197-4AC0-404D-B102-6B285965E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2700" y="1981200"/>
            <a:ext cx="4546600" cy="4114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D261684-82AE-451A-AADB-58878D83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863" y="377825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Threats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1B386B19-3F7E-4B2F-A949-B927752E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575" y="1355725"/>
            <a:ext cx="9170988" cy="50847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Interception: gained access to an asset.</a:t>
            </a:r>
          </a:p>
          <a:p>
            <a:pPr marL="742950" lvl="2" indent="-342900"/>
            <a:r>
              <a:rPr lang="en-US" altLang="en-US"/>
              <a:t>Wireless network, hacked system, etc.</a:t>
            </a:r>
          </a:p>
          <a:p>
            <a:pPr marL="742950" lvl="2" indent="-342900"/>
            <a:r>
              <a:rPr lang="en-US" altLang="en-US"/>
              <a:t>Impacts confidentiality.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Interruption</a:t>
            </a:r>
          </a:p>
          <a:p>
            <a:pPr lvl="1" eaLnBrk="1" hangingPunct="1"/>
            <a:r>
              <a:rPr lang="en-US" altLang="en-US"/>
              <a:t>Unavailability, reduced availability.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Modification</a:t>
            </a:r>
          </a:p>
          <a:p>
            <a:pPr lvl="1" eaLnBrk="1" hangingPunct="1"/>
            <a:r>
              <a:rPr lang="en-US" altLang="en-US"/>
              <a:t>Tamper with data, impacts integrity.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Fabrication</a:t>
            </a:r>
          </a:p>
          <a:p>
            <a:pPr lvl="1" eaLnBrk="1" hangingPunct="1"/>
            <a:r>
              <a:rPr lang="en-US" altLang="en-US"/>
              <a:t>Spurious transactions, impacts integrity.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799383F-14CB-4CE5-86A3-9B747D0DB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1474788"/>
            <a:ext cx="4538663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</TotalTime>
  <Words>1010</Words>
  <Application>Microsoft Office PowerPoint</Application>
  <PresentationFormat>Widescreen</PresentationFormat>
  <Paragraphs>197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What does secure mean?</vt:lpstr>
      <vt:lpstr>Vulnerabilities, Threats &amp; Controls</vt:lpstr>
      <vt:lpstr>Vulnerabilities, Threats &amp; Controls</vt:lpstr>
      <vt:lpstr>What is CIA ?</vt:lpstr>
      <vt:lpstr>CIA Triad</vt:lpstr>
      <vt:lpstr>Threats</vt:lpstr>
      <vt:lpstr>PowerPoint Presentation</vt:lpstr>
      <vt:lpstr>CIA Triad</vt:lpstr>
      <vt:lpstr>Threats</vt:lpstr>
      <vt:lpstr>PowerPoint Presentation</vt:lpstr>
      <vt:lpstr>PowerPoint Presentation</vt:lpstr>
      <vt:lpstr>Attacker Needs</vt:lpstr>
      <vt:lpstr>An Attacker Must Have:</vt:lpstr>
      <vt:lpstr>Software Vulnerabilities</vt:lpstr>
      <vt:lpstr>Software Vulnerabilities </vt:lpstr>
      <vt:lpstr>Criminals</vt:lpstr>
      <vt:lpstr>Computer Criminals</vt:lpstr>
      <vt:lpstr>Motives</vt:lpstr>
      <vt:lpstr>Risk </vt:lpstr>
      <vt:lpstr>How to deal with Risk</vt:lpstr>
      <vt:lpstr>Risk mitigation</vt:lpstr>
      <vt:lpstr>Possible Controls</vt:lpstr>
      <vt:lpstr>Types of Controls</vt:lpstr>
      <vt:lpstr>PowerPoint Presentation</vt:lpstr>
      <vt:lpstr>Principles</vt:lpstr>
      <vt:lpstr>CIA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Ashutosh Chauhan</cp:lastModifiedBy>
  <cp:revision>12</cp:revision>
  <dcterms:created xsi:type="dcterms:W3CDTF">2018-01-04T07:47:37Z</dcterms:created>
  <dcterms:modified xsi:type="dcterms:W3CDTF">2020-09-29T09:44:09Z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2018-01-04T00:00:00Z</vt:filetime>
  </property>
  <property fmtid="{D5CDD505-2E9C-101B-9397-08002B2CF9AE}" pid="3" name="LastSaved">
    <vt:filetime>2018-01-04T00:00:00Z</vt:filetime>
  </property>
</Properties>
</file>