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2" r:id="rId2"/>
    <p:sldMasterId id="2147483708" r:id="rId3"/>
    <p:sldMasterId id="2147483726" r:id="rId4"/>
    <p:sldMasterId id="2147483744" r:id="rId5"/>
  </p:sldMasterIdLst>
  <p:notesMasterIdLst>
    <p:notesMasterId r:id="rId24"/>
  </p:notesMasterIdLst>
  <p:handoutMasterIdLst>
    <p:handoutMasterId r:id="rId25"/>
  </p:handoutMasterIdLst>
  <p:sldIdLst>
    <p:sldId id="264" r:id="rId6"/>
    <p:sldId id="279" r:id="rId7"/>
    <p:sldId id="292" r:id="rId8"/>
    <p:sldId id="302" r:id="rId9"/>
    <p:sldId id="281" r:id="rId10"/>
    <p:sldId id="285" r:id="rId11"/>
    <p:sldId id="282" r:id="rId12"/>
    <p:sldId id="283" r:id="rId13"/>
    <p:sldId id="305" r:id="rId14"/>
    <p:sldId id="296" r:id="rId15"/>
    <p:sldId id="288" r:id="rId16"/>
    <p:sldId id="298" r:id="rId17"/>
    <p:sldId id="301" r:id="rId18"/>
    <p:sldId id="299" r:id="rId19"/>
    <p:sldId id="300" r:id="rId20"/>
    <p:sldId id="290" r:id="rId21"/>
    <p:sldId id="303" r:id="rId22"/>
    <p:sldId id="304" r:id="rId2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504" autoAdjust="0"/>
  </p:normalViewPr>
  <p:slideViewPr>
    <p:cSldViewPr>
      <p:cViewPr>
        <p:scale>
          <a:sx n="86" d="100"/>
          <a:sy n="86" d="100"/>
        </p:scale>
        <p:origin x="1098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664575"/>
            <a:ext cx="3103562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2T16:52:12.6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63,'26'0,"-1"-1,33-6,-31 4,-21 3,0 0,0-1,-1 0,1 0,0-1,0 0,6-2,-5 1,-1 0,1 0,0 1,1 0,-1 1,0 0,11-1,55 3,-31 1,1465-2,-1490 1,0 1,29 6,14 2,164-6,-127-6,-76 2,0 1,38 6,-40-4,1-1,24 0,-22-2,34 5,-21-1,1-1,59-4,-30 0,-30 1,-12-1,0 1,-1 1,34 6,-46-5,0-1,0 0,15-1,-13-1,-1 2,14 1,-21-1,0 0,0 0,0 1,7 3,-7-2,1-2,-1 1,0 0,7 1,14 0,0-1,49-3,-21-1,655 2,-696-1,0 0,0-1,0-1,-1 0,16-6,12-4,-21 8,1 1,0 1,0 1,31-1,306 4,-445-7,8-1,69 6,1 0,-1-1,1-1,-22-7,20 5,0 1,0 1,-19-2,-60 3,59 2,-59-6,44 1,-1 2,-55 5,24-1,-589-1,662 1,0 0,1 0,-1 0,0 1,1 0,0 0,-12 6,11-5,1 0,-1 0,-1 0,1-1,0-1,-12 3,-103-5,-16 1,91 5,23-1,-28-1,16-3,7-1,-1 1,-53 8,-54 10,99-13,23-2,-26 0,5-3,-29 0,57 1,1 0,-1 0,0 1,1 0,-1 0,-8 5,11-5,-1 0,0 0,0-1,0 0,0 0,-11 1,-39-3,23 0,8 0,16 0,0 0,0 1,0 1,0-1,0 1,0 1,0 0,-12 4,13-3,-1 0,0 0,0-1,0 0,0-1,-11 1,-58-3,32 0,-596 1,623-1,-24-4,24 2,-24 0,-51 4,-73-2,71-11,57 7,15 1,-35 0,11 5,-55-2,77-5,22 5,1 0,-1 0,1 0,-1 0,1 1,-1 0,-6 0,13-1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2T16:52:35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62,'349'0,"-337"1,0 0,13 3,22 2,352-5,-195-2,577 1,-765-1,25-4,11-1,-43 5,0 0,0-1,-1 0,13-4,-12 3,0 0,1 1,15-2,-15 3,-1-1,1 0,-1 0,0-1,11-5,-11 4,0 1,0 0,0 1,0-1,17 0,232 2,-122 2,387-1,-516 1,0 0,0 0,0 0,0 1,10 4,-9-3,0-1,1 1,10 0,78 11,-80-12,115 8,371-11,-485 1,26-6,-26 3,24 0,108 4,-143-2,0 0,-1 0,1 0,0-1,11-5,-10 4,0 1,0 0,13-3,128 4,-77 2,-43-1,-14-1,1 1,-1 0,0 1,29 6,-40-5,0 0,0 0,0 0,0 1,6 4,1 1,-11-8,0 0,0 0,0 0,0 0,0 0,0 0,0 0,0 0,0 0,0 0,0 0,0 0,0 0,0 0,0 0,0 0,1 0,-1 1,0-1,0 0,0 0,0 0,0 0,0 0,0 0,0 0,0 0,0 0,0 0,0 0,0 0,0 0,0 0,0 0,0 0,0 1,0-1,0 0,0 0,0 0,0 0,0 0,0 0,0 0,0 0,0 0,-1 0,1 0,0 0,0 0,0 0,0 0,0 0,0 0,0 0,0 0,0 1,0-1,0 0,0 0,0 0,0 0,0 0,0 0,0 0,0 0,-1 0,1 0,-8 1,-9-1,-447-1,266 1,180 1,-26 5,25-4,-23 2,-547-5,577 2,0 0,-13 3,-22 2,-159-5,98-2,90 2,-26 4,26-2,-25 0,-693-3,737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2T17:00:45.4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17,'123'0,"131"0,-118 0,-69-8,-31 4,0 2,65 4,-83 0,-2-1,23 5,-33-4,0-1,-1 1,1 1,-1-1,1 1,-1 0,8 5,0 3,-5-5,0 0,15 9,-15-13,-7-1,1-1,-1 1,1-1,0 1,-1-1,1 1,-1 0,0 0,1-1,-1 1,2 2,-3-3,-1 0,1 1,0-1,0 0,-1 0,1 0,0 0,0 0,-1 1,1-1,0 0,-1 0,1 0,0 0,-1 0,1 0,0 0,-1 0,1 0,0 0,-1 0,1 0,0 0,0 0,-1 0,1-1,0 1,-1 0,1 0,-1 0,-10-3,8 2,-5-2,-1 0,1 0,0-1,0 0,0 0,-9-8,17 12,-1 0,1-1,-1 1,1-1,-1 1,1 0,0-1,-1 1,1-1,-1 1,1-1,0 1,0-1,-1 0,1 1,0-1,0 1,0-1,-1 1,1-1,0 0,0 1,0-1,0 1,0-1,0 0,1 0,-1 0,1 0,-1 1,1-1,0 1,-1-1,1 1,0-1,0 1,-1-1,1 1,0 0,0-1,0 1,0 0,-1 0,3-1,5 0,1 0,15 1,-20 0,13 0,51 1,92-11,-152 10,1-1,15 3,11-2,202-5,-215 5,102-7,120 4,-212 6,263 4,-7-4,-214-3,28-8,-11 0,-64 7,171 2,-165 3,14-4,93 13,45 20,-173-30,-2-2,0-1,0 0,-1 0,1-1,0 0,0-1,12-3,-8 2,0 0,22 0,-8 3,-26 0,-3 0,-15 0,-80 0,90-1,8-2,9 0,-8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2T17:00:59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3235 29,'-60'-5,"41"2,-24 0,-10 3,-42 1,72 3,22-4,0 0,0 0,0 0,1 1,-1-1,0 0,0 1,0-1,1 0,-1 1,0-1,0 1,1-1,-1 1,0 0,1-1,-1 1,0 0,1-1,-1 1,1 0,-1 1,1-2,0 1,0-1,1 0,-1 1,0-1,1 0,-1 0,0 1,0-1,1 0,-1 0,0 1,1-1,-1 0,1 0,-1 0,0 0,1 0,-1 0,1 1,-1-1,0 0,1 0,-1 0,1 0,-1 0,1-1,15 1,-13 0,115-4,-280-2,-76 1,143 7,-492-2,555 3,6-4,-48-10,-12 0,59 8,19 2,0 0,0 1,0 0,0 0,-13 2,-32 18,46-18,-1 0,1 0,-1-1,0 0,0 0,1-1,-10 0,16 0,-13 0,-17 0,-53-6,66 5,-1 0,-33 3,-207 4,250-7,1 0,-1 0,1-1,-1 0,-14-6,16 5,-1 0,-1 1,1 0,0 0,-1 1,-12-1,-91 2,110 1,0-1,1 1,-1-1,0 1,0-1,0 1,1 0,-1 0,0 0,-2 2,3-2,-1 1,0-1,1 0,-1 0,1-1,-1 1,0 0,0-1,1 1,-1 0,0-1,0 0,-3 1,-208-2,91 5,-2-4,71 6,-217-6,266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2T17:01:12.9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1143 11,'-144'1,"-146"-3,195-3,-145 1,239 4,0 0,0 0,0 0,0 0,1 1,-1-1,0 0,0 1,0-1,0 1,0-1,1 1,-1-1,0 1,0-1,1 1,-1 0,0 0,1-1,-1 1,1 0,-1 0,1-1,-1 1,1 0,0 0,-1 0,1 0,0 0,0 0,0 0,0 0,-1 0,2 1,-6 15,-5 10,2 0,1 0,-6 46,0 87,9-94,3-51,1-8,0 0,-1-1,0 1,0-1,0 1,-1-1,0 1,-4 6,4-8,0 1,1-1,-3 10,3-10,0 0,0 0,-1 0,1-1,-5 8,6-12,0 1,0-1,-1 1,1-1,0 1,-1-1,1 0,-1 1,1-1,-1 1,1-1,0 0,-1 1,0-1,1 0,-1 0,1 1,-1-1,1 0,-1 0,1 0,-1 0,0 0,1 0,-1 0,1 0,-1 0,1 0,-1 0,0 0,1 0,-1 0,1 0,-1-1,-22-13,3 1,6 10,0 1,0 0,0 2,-1-1,-19 3,-4-1,26-2,9 1,0-1,-1 1,1 0,0 0,0 0,-1 0,1 1,0-1,0 1,-3 1,5-2,1 0,0 0,0 1,-1-1,1 0,0 0,0 0,-1 1,1-1,0 0,0 0,0 0,-1 1,1-1,0 0,0 1,0-1,0 0,0 0,0 1,0-1,0 0,-1 1,1-1,0 0,0 0,0 1,0-1,0 0,1 1,-1-1,0 0,0 1,0-1,0 0,0 0,0 1,0-1,1 0,-1 0,0 1,0-1,0 0,1 0,-1 0,0 1,0-1,0 0,1 0,-1 0,0 0,0 1,1-1,-1 0,0 0,1 0,-1 0,0 0,0 0,1 0,20 7,-18-7,-1 1,1 0,0 0,0-1,-1 1,1-1,0 0,0 1,0-1,0-1,0 1,-1 0,1-1,0 1,0-1,0 0,-1 0,5-2,-3 1,0 0,1 1,-1-1,0 1,0 0,1 1,7-2,36 3,-25 0,299-4,-311 3,0 1,0 1,0-1,14 6,-24-7,17 2,-15-2,-1 0,0 0,1 1,-1-1,1 0,-1 1,5 1,-3 0,0-1,0 0,0-1,0 1,0-1,0 0,0 0,1 0,5-1,22 0,5 8,-20-3,22 1,-12-3,60 3,-71-6,1-1,18-4,-19 3,0 1,23-1,-29 3,-6 1,-1-1,0 0,1 0,-1 0,0-1,1 1,-1-1,0 1,0-1,0 0,6-3,3 1,-9 2,-10 0,-154-10,109 10,-55 2,95 0,0 0,0 1,-21 6,31-8,0 1,0-1,1 1,-1 0,0-1,0 1,0 0,0 0,1 1,-1-1,0 0,1 0,-1 1,1-1,0 1,-1 0,1-1,0 1,0 0,0-1,-1 5,1-6,1 1,-1 0,1-1,-1 1,1 0,-1-1,0 1,1-1,-1 1,0-1,1 0,-1 1,0-1,0 0,0 1,1-1,-1 0,0 0,0 0,0 0,0 1,-1-1,-23-1,19 1,-11-1,-31-6,33 4,0 0,-27 0,41 3,-10 0,10 0,1 0,0 0,0 0,0 0,-1 0,1 0,0 0,0 0,0 0,0 0,-1 0,1 0,0 0,0 0,0 0,-1 0,1 0,0 0,0 0,0 0,0 0,-1-1,1 1,0 0,0 0,0 0,0 0,0 0,-1-1,1 1,0 0,0 0,0 0,0 0,0-1,0 1,1-2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2T17:01:17.9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3,'-5'1,"0"-1,0 1,0-1,-9-1,-16 1,-149 3,102-4,77 1,-1 0,1 1,-1-1,1 0,-1 0,1-1,-1 1,1 0,0 0,-1 0,1 0,-1 0,1 0,0 0,-1-1,1 1,-1 0,1 0,0-1,-1 1,1 0,0 0,-1-1,1 0,-1-1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2T17:01:22.7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18,'-215'-3,"206"2,0 0,0 0,-10-3,11 2,-1 0,1 1,-15-1,-2 2,23-1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C16283-BD92-4339-8247-06E73D674713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1560" y="6524625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38F060-0E64-45EC-A68C-1011D140D922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2" y="3618385"/>
            <a:ext cx="8928344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4" y="1927267"/>
            <a:ext cx="8524557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50" b="1"/>
            </a:lvl1pPr>
            <a:lvl2pPr marL="355484" indent="0">
              <a:buFont typeface="Arial" panose="020B0604020202020204" pitchFamily="34" charset="0"/>
              <a:buNone/>
              <a:defRPr sz="2599" b="1"/>
            </a:lvl2pPr>
            <a:lvl3pPr marL="717317" indent="0">
              <a:buFont typeface="Arial" panose="020B0604020202020204" pitchFamily="34" charset="0"/>
              <a:buNone/>
              <a:defRPr sz="2599" b="1"/>
            </a:lvl3pPr>
            <a:lvl4pPr marL="1072802" indent="0">
              <a:buFont typeface="Arial" panose="020B0604020202020204" pitchFamily="34" charset="0"/>
              <a:buNone/>
              <a:defRPr sz="2599" b="1"/>
            </a:lvl4pPr>
            <a:lvl5pPr marL="1434634" indent="0">
              <a:buFont typeface="Arial" panose="020B0604020202020204" pitchFamily="34" charset="0"/>
              <a:buNone/>
              <a:defRPr sz="2599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6" y="2639094"/>
            <a:ext cx="8515675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799" b="1" i="0" baseline="0"/>
            </a:lvl1pPr>
            <a:lvl2pPr marL="355484" indent="0">
              <a:buFont typeface="Arial" panose="020B0604020202020204" pitchFamily="34" charset="0"/>
              <a:buNone/>
              <a:defRPr sz="1799" b="1" i="0"/>
            </a:lvl2pPr>
            <a:lvl3pPr marL="717317" indent="0">
              <a:buFont typeface="Arial" panose="020B0604020202020204" pitchFamily="34" charset="0"/>
              <a:buNone/>
              <a:defRPr sz="1799" b="1" i="0"/>
            </a:lvl3pPr>
            <a:lvl4pPr marL="1072802" indent="0">
              <a:buFont typeface="Arial" panose="020B0604020202020204" pitchFamily="34" charset="0"/>
              <a:buNone/>
              <a:defRPr sz="1799" b="1" i="0"/>
            </a:lvl4pPr>
            <a:lvl5pPr marL="1434634" indent="0">
              <a:buFont typeface="Arial" panose="020B0604020202020204" pitchFamily="34" charset="0"/>
              <a:buNone/>
              <a:defRPr sz="17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1" y="6525687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l" defTabSz="457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6" y="6432822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457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1" y="479853"/>
            <a:ext cx="1621550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2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platzhalter 3">
            <a:extLst>
              <a:ext uri="{FF2B5EF4-FFF2-40B4-BE49-F238E27FC236}">
                <a16:creationId xmlns:a16="http://schemas.microsoft.com/office/drawing/2014/main" id="{E8F0924D-5395-FD43-B8E8-D373CC7C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17232" y="3625452"/>
            <a:ext cx="8928344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4" y="1927267"/>
            <a:ext cx="8524557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50" b="1"/>
            </a:lvl1pPr>
            <a:lvl2pPr marL="355484" indent="0">
              <a:buFont typeface="Arial" panose="020B0604020202020204" pitchFamily="34" charset="0"/>
              <a:buNone/>
              <a:defRPr sz="2599" b="1"/>
            </a:lvl2pPr>
            <a:lvl3pPr marL="717317" indent="0">
              <a:buFont typeface="Arial" panose="020B0604020202020204" pitchFamily="34" charset="0"/>
              <a:buNone/>
              <a:defRPr sz="2599" b="1"/>
            </a:lvl3pPr>
            <a:lvl4pPr marL="1072802" indent="0">
              <a:buFont typeface="Arial" panose="020B0604020202020204" pitchFamily="34" charset="0"/>
              <a:buNone/>
              <a:defRPr sz="2599" b="1"/>
            </a:lvl4pPr>
            <a:lvl5pPr marL="1434634" indent="0">
              <a:buFont typeface="Arial" panose="020B0604020202020204" pitchFamily="34" charset="0"/>
              <a:buNone/>
              <a:defRPr sz="2599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6" y="2639094"/>
            <a:ext cx="8515675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799" b="1" i="0" baseline="0"/>
            </a:lvl1pPr>
            <a:lvl2pPr marL="355484" indent="0">
              <a:buFont typeface="Arial" panose="020B0604020202020204" pitchFamily="34" charset="0"/>
              <a:buNone/>
              <a:defRPr sz="1799" b="1" i="0"/>
            </a:lvl2pPr>
            <a:lvl3pPr marL="717317" indent="0">
              <a:buFont typeface="Arial" panose="020B0604020202020204" pitchFamily="34" charset="0"/>
              <a:buNone/>
              <a:defRPr sz="1799" b="1" i="0"/>
            </a:lvl3pPr>
            <a:lvl4pPr marL="1072802" indent="0">
              <a:buFont typeface="Arial" panose="020B0604020202020204" pitchFamily="34" charset="0"/>
              <a:buNone/>
              <a:defRPr sz="1799" b="1" i="0"/>
            </a:lvl4pPr>
            <a:lvl5pPr marL="1434634" indent="0">
              <a:buFont typeface="Arial" panose="020B0604020202020204" pitchFamily="34" charset="0"/>
              <a:buNone/>
              <a:defRPr sz="17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1" y="6525687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l" defTabSz="457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6" y="6432822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457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1" y="479853"/>
            <a:ext cx="1621550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3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583512"/>
            <a:ext cx="83439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575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972A1FD8-603F-438E-AC40-DD7043440C8D}" type="datetime4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October 3, 2023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1696EC4-B4CF-4701-AD06-A8439D6D8E12}" type="slidenum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4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583512"/>
            <a:ext cx="41148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583512"/>
            <a:ext cx="41147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15654299-21F5-4380-A5B0-36A76B3ABC3F}" type="datetime4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October 3, 2023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1696EC4-B4CF-4701-AD06-A8439D6D8E12}" type="slidenum">
              <a:rPr lang="de-DE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77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20" y="1584471"/>
            <a:ext cx="4100831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583512"/>
            <a:ext cx="41148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3DB31224-A2BA-46E6-8C08-B9EBE4CA9847}" type="datetime4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October 3, 2023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1696EC4-B4CF-4701-AD06-A8439D6D8E12}" type="slidenum">
              <a:rPr lang="de-DE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08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583512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1950" b="1"/>
            </a:lvl1pPr>
            <a:lvl2pPr marL="342880" indent="0">
              <a:buNone/>
              <a:defRPr sz="1499" b="1"/>
            </a:lvl2pPr>
            <a:lvl3pPr marL="685760" indent="0">
              <a:buNone/>
              <a:defRPr sz="1349" b="1"/>
            </a:lvl3pPr>
            <a:lvl4pPr marL="1028639" indent="0">
              <a:buNone/>
              <a:defRPr sz="1199" b="1"/>
            </a:lvl4pPr>
            <a:lvl5pPr marL="1371520" indent="0">
              <a:buNone/>
              <a:defRPr sz="1199" b="1"/>
            </a:lvl5pPr>
            <a:lvl6pPr marL="1714400" indent="0">
              <a:buNone/>
              <a:defRPr sz="1199" b="1"/>
            </a:lvl6pPr>
            <a:lvl7pPr marL="2057280" indent="0">
              <a:buNone/>
              <a:defRPr sz="1199" b="1"/>
            </a:lvl7pPr>
            <a:lvl8pPr marL="2400160" indent="0">
              <a:buNone/>
              <a:defRPr sz="1199" b="1"/>
            </a:lvl8pPr>
            <a:lvl9pPr marL="2743040" indent="0">
              <a:buNone/>
              <a:defRPr sz="11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2582459"/>
            <a:ext cx="4098132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583512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1950" b="1"/>
            </a:lvl1pPr>
            <a:lvl2pPr marL="342880" indent="0">
              <a:buNone/>
              <a:defRPr sz="1499" b="1"/>
            </a:lvl2pPr>
            <a:lvl3pPr marL="685760" indent="0">
              <a:buNone/>
              <a:defRPr sz="1349" b="1"/>
            </a:lvl3pPr>
            <a:lvl4pPr marL="1028639" indent="0">
              <a:buNone/>
              <a:defRPr sz="1199" b="1"/>
            </a:lvl4pPr>
            <a:lvl5pPr marL="1371520" indent="0">
              <a:buNone/>
              <a:defRPr sz="1199" b="1"/>
            </a:lvl5pPr>
            <a:lvl6pPr marL="1714400" indent="0">
              <a:buNone/>
              <a:defRPr sz="1199" b="1"/>
            </a:lvl6pPr>
            <a:lvl7pPr marL="2057280" indent="0">
              <a:buNone/>
              <a:defRPr sz="1199" b="1"/>
            </a:lvl7pPr>
            <a:lvl8pPr marL="2400160" indent="0">
              <a:buNone/>
              <a:defRPr sz="1199" b="1"/>
            </a:lvl8pPr>
            <a:lvl9pPr marL="2743040" indent="0">
              <a:buNone/>
              <a:defRPr sz="11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2582458"/>
            <a:ext cx="4098132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4335A851-D77C-41AE-86D7-230684EEBDD1}" type="datetime4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October 3, 2023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1696EC4-B4CF-4701-AD06-A8439D6D8E12}" type="slidenum">
              <a:rPr lang="de-DE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51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20" y="2590004"/>
            <a:ext cx="4100831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583512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1950" b="1"/>
            </a:lvl1pPr>
            <a:lvl2pPr marL="342880" indent="0">
              <a:buNone/>
              <a:defRPr sz="1499" b="1"/>
            </a:lvl2pPr>
            <a:lvl3pPr marL="685760" indent="0">
              <a:buNone/>
              <a:defRPr sz="1349" b="1"/>
            </a:lvl3pPr>
            <a:lvl4pPr marL="1028639" indent="0">
              <a:buNone/>
              <a:defRPr sz="1199" b="1"/>
            </a:lvl4pPr>
            <a:lvl5pPr marL="1371520" indent="0">
              <a:buNone/>
              <a:defRPr sz="1199" b="1"/>
            </a:lvl5pPr>
            <a:lvl6pPr marL="1714400" indent="0">
              <a:buNone/>
              <a:defRPr sz="1199" b="1"/>
            </a:lvl6pPr>
            <a:lvl7pPr marL="2057280" indent="0">
              <a:buNone/>
              <a:defRPr sz="1199" b="1"/>
            </a:lvl7pPr>
            <a:lvl8pPr marL="2400160" indent="0">
              <a:buNone/>
              <a:defRPr sz="1199" b="1"/>
            </a:lvl8pPr>
            <a:lvl9pPr marL="2743040" indent="0">
              <a:buNone/>
              <a:defRPr sz="11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2582459"/>
            <a:ext cx="4098132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583512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1950" b="1"/>
            </a:lvl1pPr>
            <a:lvl2pPr marL="342880" indent="0">
              <a:buNone/>
              <a:defRPr sz="1499" b="1"/>
            </a:lvl2pPr>
            <a:lvl3pPr marL="685760" indent="0">
              <a:buNone/>
              <a:defRPr sz="1349" b="1"/>
            </a:lvl3pPr>
            <a:lvl4pPr marL="1028639" indent="0">
              <a:buNone/>
              <a:defRPr sz="1199" b="1"/>
            </a:lvl4pPr>
            <a:lvl5pPr marL="1371520" indent="0">
              <a:buNone/>
              <a:defRPr sz="1199" b="1"/>
            </a:lvl5pPr>
            <a:lvl6pPr marL="1714400" indent="0">
              <a:buNone/>
              <a:defRPr sz="1199" b="1"/>
            </a:lvl6pPr>
            <a:lvl7pPr marL="2057280" indent="0">
              <a:buNone/>
              <a:defRPr sz="1199" b="1"/>
            </a:lvl7pPr>
            <a:lvl8pPr marL="2400160" indent="0">
              <a:buNone/>
              <a:defRPr sz="1199" b="1"/>
            </a:lvl8pPr>
            <a:lvl9pPr marL="2743040" indent="0">
              <a:buNone/>
              <a:defRPr sz="11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12D4E77B-683C-46D8-9FBD-45D28C443896}" type="datetime4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October 3, 2023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1696EC4-B4CF-4701-AD06-A8439D6D8E12}" type="slidenum">
              <a:rPr lang="de-DE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78818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48B8F8E-2E80-4FE8-B44D-BD31B836C218}" type="datetime4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October 3, 2023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1696EC4-B4CF-4701-AD06-A8439D6D8E12}" type="slidenum">
              <a:rPr lang="de-DE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1"/>
            <a:ext cx="9144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199220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525022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04.10.2023</a:t>
            </a:r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AD469279-E5C8-404C-94A7-9CE4F8C2F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1" y="1770681"/>
            <a:ext cx="9143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AE96706-7997-401A-B3C6-DD0629218309}" type="datetime4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October 3, 2023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1696EC4-B4CF-4701-AD06-A8439D6D8E12}" type="slidenum">
              <a:rPr lang="de-DE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84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9A255E0C-BA46-414C-B93B-463A74B6056A}" type="datetime4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October 3, 2023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1696EC4-B4CF-4701-AD06-A8439D6D8E12}" type="slidenum">
              <a:rPr lang="de-DE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9"/>
            <a:ext cx="9144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9144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090921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34CE5320-35BE-2940-A98A-E8624493D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0" y="1770680"/>
            <a:ext cx="9143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9456F2AD-B082-4C40-B548-5501F8DAA2FD}" type="datetime4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October 3, 2023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1696EC4-B4CF-4701-AD06-A8439D6D8E12}" type="slidenum">
              <a:rPr lang="de-DE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9"/>
            <a:ext cx="9144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980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F4EBDE6-AB90-41AA-9FD9-5846A1BF5E6C}" type="datetime4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October 3, 2023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1696EC4-B4CF-4701-AD06-A8439D6D8E12}" type="slidenum">
              <a:rPr lang="de-DE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86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740A20F6-92DA-404A-A087-191B135303C4}" type="datetime4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October 3, 2023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1696EC4-B4CF-4701-AD06-A8439D6D8E12}" type="slidenum">
              <a:rPr lang="de-DE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085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583512"/>
            <a:ext cx="4882310" cy="4277541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75"/>
            </a:lvl3pPr>
            <a:lvl4pPr>
              <a:defRPr sz="1350"/>
            </a:lvl4pPr>
            <a:lvl5pPr marL="1076262" indent="0">
              <a:buNone/>
              <a:defRPr sz="11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</a:t>
            </a:r>
          </a:p>
          <a:p>
            <a:pPr lvl="3"/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2" y="1583513"/>
            <a:ext cx="3178969" cy="4277541"/>
          </a:xfrm>
        </p:spPr>
        <p:txBody>
          <a:bodyPr>
            <a:normAutofit/>
          </a:bodyPr>
          <a:lstStyle>
            <a:lvl1pPr marL="0" indent="0">
              <a:buNone/>
              <a:defRPr sz="1950"/>
            </a:lvl1pPr>
            <a:lvl2pPr marL="342880" indent="0">
              <a:buNone/>
              <a:defRPr sz="1050"/>
            </a:lvl2pPr>
            <a:lvl3pPr marL="685760" indent="0">
              <a:buNone/>
              <a:defRPr sz="900"/>
            </a:lvl3pPr>
            <a:lvl4pPr marL="1028639" indent="0">
              <a:buNone/>
              <a:defRPr sz="750"/>
            </a:lvl4pPr>
            <a:lvl5pPr marL="1371520" indent="0">
              <a:buNone/>
              <a:defRPr sz="750"/>
            </a:lvl5pPr>
            <a:lvl6pPr marL="1714400" indent="0">
              <a:buNone/>
              <a:defRPr sz="750"/>
            </a:lvl6pPr>
            <a:lvl7pPr marL="2057280" indent="0">
              <a:buNone/>
              <a:defRPr sz="750"/>
            </a:lvl7pPr>
            <a:lvl8pPr marL="2400160" indent="0">
              <a:buNone/>
              <a:defRPr sz="750"/>
            </a:lvl8pPr>
            <a:lvl9pPr marL="2743040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B89AAD7E-45FA-4315-A93D-FBFB11BECEC9}" type="datetime4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October 3, 2023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1696EC4-B4CF-4701-AD06-A8439D6D8E12}" type="slidenum">
              <a:rPr lang="de-DE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917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6" y="624691"/>
            <a:ext cx="5471285" cy="41492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0" indent="0">
              <a:buNone/>
              <a:defRPr sz="2100"/>
            </a:lvl2pPr>
            <a:lvl3pPr marL="685760" indent="0">
              <a:buNone/>
              <a:defRPr sz="1799"/>
            </a:lvl3pPr>
            <a:lvl4pPr marL="1028639" indent="0">
              <a:buNone/>
              <a:defRPr sz="1499"/>
            </a:lvl4pPr>
            <a:lvl5pPr marL="1371520" indent="0">
              <a:buNone/>
              <a:defRPr sz="1499"/>
            </a:lvl5pPr>
            <a:lvl6pPr marL="1714400" indent="0">
              <a:buNone/>
              <a:defRPr sz="1499"/>
            </a:lvl6pPr>
            <a:lvl7pPr marL="2057280" indent="0">
              <a:buNone/>
              <a:defRPr sz="1499"/>
            </a:lvl7pPr>
            <a:lvl8pPr marL="2400160" indent="0">
              <a:buNone/>
              <a:defRPr sz="1499"/>
            </a:lvl8pPr>
            <a:lvl9pPr marL="2743040" indent="0">
              <a:buNone/>
              <a:defRPr sz="14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F31C92CB-E887-49A1-89D8-F84D7E851A6D}" type="datetime4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October 3, 2023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1696EC4-B4CF-4701-AD06-A8439D6D8E12}" type="slidenum">
              <a:rPr lang="de-DE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5" y="4836497"/>
            <a:ext cx="5468677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4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3" y="5463730"/>
            <a:ext cx="5468677" cy="769581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880" indent="0">
              <a:buNone/>
              <a:defRPr sz="1050"/>
            </a:lvl2pPr>
            <a:lvl3pPr marL="685760" indent="0">
              <a:buNone/>
              <a:defRPr sz="900"/>
            </a:lvl3pPr>
            <a:lvl4pPr marL="1028639" indent="0">
              <a:buNone/>
              <a:defRPr sz="750"/>
            </a:lvl4pPr>
            <a:lvl5pPr marL="1371520" indent="0">
              <a:buNone/>
              <a:defRPr sz="750"/>
            </a:lvl5pPr>
            <a:lvl6pPr marL="1714400" indent="0">
              <a:buNone/>
              <a:defRPr sz="750"/>
            </a:lvl6pPr>
            <a:lvl7pPr marL="2057280" indent="0">
              <a:buNone/>
              <a:defRPr sz="750"/>
            </a:lvl7pPr>
            <a:lvl8pPr marL="2400160" indent="0">
              <a:buNone/>
              <a:defRPr sz="750"/>
            </a:lvl8pPr>
            <a:lvl9pPr marL="2743040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507379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423973"/>
            <a:ext cx="83439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988EC468-4A16-43E1-AE8D-AFB1783B0BBF}" type="datetime4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October 3, 2023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1696EC4-B4CF-4701-AD06-A8439D6D8E12}" type="slidenum">
              <a:rPr lang="de-DE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93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365124"/>
            <a:ext cx="1971675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1" y="365124"/>
            <a:ext cx="6225572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79F28A5-A458-41A3-A1F3-3D6D30ECF45F}" type="datetime4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October 3, 2023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1696EC4-B4CF-4701-AD06-A8439D6D8E12}" type="slidenum">
              <a:rPr lang="de-DE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815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2" y="3618385"/>
            <a:ext cx="8928344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4" y="1927267"/>
            <a:ext cx="8524557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50" b="1"/>
            </a:lvl1pPr>
            <a:lvl2pPr marL="355484" indent="0">
              <a:buFont typeface="Arial" panose="020B0604020202020204" pitchFamily="34" charset="0"/>
              <a:buNone/>
              <a:defRPr sz="2599" b="1"/>
            </a:lvl2pPr>
            <a:lvl3pPr marL="717317" indent="0">
              <a:buFont typeface="Arial" panose="020B0604020202020204" pitchFamily="34" charset="0"/>
              <a:buNone/>
              <a:defRPr sz="2599" b="1"/>
            </a:lvl3pPr>
            <a:lvl4pPr marL="1072802" indent="0">
              <a:buFont typeface="Arial" panose="020B0604020202020204" pitchFamily="34" charset="0"/>
              <a:buNone/>
              <a:defRPr sz="2599" b="1"/>
            </a:lvl4pPr>
            <a:lvl5pPr marL="1434634" indent="0">
              <a:buFont typeface="Arial" panose="020B0604020202020204" pitchFamily="34" charset="0"/>
              <a:buNone/>
              <a:defRPr sz="2599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6" y="2639094"/>
            <a:ext cx="8515675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799" b="1" i="0" baseline="0"/>
            </a:lvl1pPr>
            <a:lvl2pPr marL="355484" indent="0">
              <a:buFont typeface="Arial" panose="020B0604020202020204" pitchFamily="34" charset="0"/>
              <a:buNone/>
              <a:defRPr sz="1799" b="1" i="0"/>
            </a:lvl2pPr>
            <a:lvl3pPr marL="717317" indent="0">
              <a:buFont typeface="Arial" panose="020B0604020202020204" pitchFamily="34" charset="0"/>
              <a:buNone/>
              <a:defRPr sz="1799" b="1" i="0"/>
            </a:lvl3pPr>
            <a:lvl4pPr marL="1072802" indent="0">
              <a:buFont typeface="Arial" panose="020B0604020202020204" pitchFamily="34" charset="0"/>
              <a:buNone/>
              <a:defRPr sz="1799" b="1" i="0"/>
            </a:lvl4pPr>
            <a:lvl5pPr marL="1434634" indent="0">
              <a:buFont typeface="Arial" panose="020B0604020202020204" pitchFamily="34" charset="0"/>
              <a:buNone/>
              <a:defRPr sz="17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1" y="6525687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6" y="6432822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1" y="479853"/>
            <a:ext cx="1621550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0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9">
            <a:extLst>
              <a:ext uri="{FF2B5EF4-FFF2-40B4-BE49-F238E27FC236}">
                <a16:creationId xmlns:a16="http://schemas.microsoft.com/office/drawing/2014/main" id="{97C4D92F-F6CA-B6D6-FC25-6EF1B697D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775" y="6525022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04.10.2023</a:t>
            </a:r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platzhalter 3">
            <a:extLst>
              <a:ext uri="{FF2B5EF4-FFF2-40B4-BE49-F238E27FC236}">
                <a16:creationId xmlns:a16="http://schemas.microsoft.com/office/drawing/2014/main" id="{E8F0924D-5395-FD43-B8E8-D373CC7C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17232" y="3625452"/>
            <a:ext cx="8928344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4" y="1927267"/>
            <a:ext cx="8524557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50" b="1"/>
            </a:lvl1pPr>
            <a:lvl2pPr marL="355484" indent="0">
              <a:buFont typeface="Arial" panose="020B0604020202020204" pitchFamily="34" charset="0"/>
              <a:buNone/>
              <a:defRPr sz="2599" b="1"/>
            </a:lvl2pPr>
            <a:lvl3pPr marL="717317" indent="0">
              <a:buFont typeface="Arial" panose="020B0604020202020204" pitchFamily="34" charset="0"/>
              <a:buNone/>
              <a:defRPr sz="2599" b="1"/>
            </a:lvl3pPr>
            <a:lvl4pPr marL="1072802" indent="0">
              <a:buFont typeface="Arial" panose="020B0604020202020204" pitchFamily="34" charset="0"/>
              <a:buNone/>
              <a:defRPr sz="2599" b="1"/>
            </a:lvl4pPr>
            <a:lvl5pPr marL="1434634" indent="0">
              <a:buFont typeface="Arial" panose="020B0604020202020204" pitchFamily="34" charset="0"/>
              <a:buNone/>
              <a:defRPr sz="2599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6" y="2639094"/>
            <a:ext cx="8515675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799" b="1" i="0" baseline="0"/>
            </a:lvl1pPr>
            <a:lvl2pPr marL="355484" indent="0">
              <a:buFont typeface="Arial" panose="020B0604020202020204" pitchFamily="34" charset="0"/>
              <a:buNone/>
              <a:defRPr sz="1799" b="1" i="0"/>
            </a:lvl2pPr>
            <a:lvl3pPr marL="717317" indent="0">
              <a:buFont typeface="Arial" panose="020B0604020202020204" pitchFamily="34" charset="0"/>
              <a:buNone/>
              <a:defRPr sz="1799" b="1" i="0"/>
            </a:lvl3pPr>
            <a:lvl4pPr marL="1072802" indent="0">
              <a:buFont typeface="Arial" panose="020B0604020202020204" pitchFamily="34" charset="0"/>
              <a:buNone/>
              <a:defRPr sz="1799" b="1" i="0"/>
            </a:lvl4pPr>
            <a:lvl5pPr marL="1434634" indent="0">
              <a:buFont typeface="Arial" panose="020B0604020202020204" pitchFamily="34" charset="0"/>
              <a:buNone/>
              <a:defRPr sz="17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1" y="6525687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6" y="6432822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1" y="479853"/>
            <a:ext cx="1621550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57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583512"/>
            <a:ext cx="83439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575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972A1FD8-603F-438E-AC40-DD7043440C8D}" type="datetime4">
              <a:rPr lang="en-US" noProof="0" smtClean="0"/>
              <a:t>October 3, 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677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583512"/>
            <a:ext cx="41148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583512"/>
            <a:ext cx="41147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15654299-21F5-4380-A5B0-36A76B3ABC3F}" type="datetime4">
              <a:rPr lang="en-US" smtClean="0"/>
              <a:t>October 3, 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795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20" y="1584471"/>
            <a:ext cx="4100831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583512"/>
            <a:ext cx="41148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3DB31224-A2BA-46E6-8C08-B9EBE4CA9847}" type="datetime4">
              <a:rPr lang="en-US" smtClean="0"/>
              <a:t>October 3, 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962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583512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1950" b="1"/>
            </a:lvl1pPr>
            <a:lvl2pPr marL="342880" indent="0">
              <a:buNone/>
              <a:defRPr sz="1499" b="1"/>
            </a:lvl2pPr>
            <a:lvl3pPr marL="685760" indent="0">
              <a:buNone/>
              <a:defRPr sz="1349" b="1"/>
            </a:lvl3pPr>
            <a:lvl4pPr marL="1028639" indent="0">
              <a:buNone/>
              <a:defRPr sz="1199" b="1"/>
            </a:lvl4pPr>
            <a:lvl5pPr marL="1371520" indent="0">
              <a:buNone/>
              <a:defRPr sz="1199" b="1"/>
            </a:lvl5pPr>
            <a:lvl6pPr marL="1714400" indent="0">
              <a:buNone/>
              <a:defRPr sz="1199" b="1"/>
            </a:lvl6pPr>
            <a:lvl7pPr marL="2057280" indent="0">
              <a:buNone/>
              <a:defRPr sz="1199" b="1"/>
            </a:lvl7pPr>
            <a:lvl8pPr marL="2400160" indent="0">
              <a:buNone/>
              <a:defRPr sz="1199" b="1"/>
            </a:lvl8pPr>
            <a:lvl9pPr marL="2743040" indent="0">
              <a:buNone/>
              <a:defRPr sz="11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2582459"/>
            <a:ext cx="4098132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583512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1950" b="1"/>
            </a:lvl1pPr>
            <a:lvl2pPr marL="342880" indent="0">
              <a:buNone/>
              <a:defRPr sz="1499" b="1"/>
            </a:lvl2pPr>
            <a:lvl3pPr marL="685760" indent="0">
              <a:buNone/>
              <a:defRPr sz="1349" b="1"/>
            </a:lvl3pPr>
            <a:lvl4pPr marL="1028639" indent="0">
              <a:buNone/>
              <a:defRPr sz="1199" b="1"/>
            </a:lvl4pPr>
            <a:lvl5pPr marL="1371520" indent="0">
              <a:buNone/>
              <a:defRPr sz="1199" b="1"/>
            </a:lvl5pPr>
            <a:lvl6pPr marL="1714400" indent="0">
              <a:buNone/>
              <a:defRPr sz="1199" b="1"/>
            </a:lvl6pPr>
            <a:lvl7pPr marL="2057280" indent="0">
              <a:buNone/>
              <a:defRPr sz="1199" b="1"/>
            </a:lvl7pPr>
            <a:lvl8pPr marL="2400160" indent="0">
              <a:buNone/>
              <a:defRPr sz="1199" b="1"/>
            </a:lvl8pPr>
            <a:lvl9pPr marL="2743040" indent="0">
              <a:buNone/>
              <a:defRPr sz="11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2582458"/>
            <a:ext cx="4098132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4335A851-D77C-41AE-86D7-230684EEBDD1}" type="datetime4">
              <a:rPr lang="en-US" smtClean="0"/>
              <a:t>October 3, 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522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20" y="2590004"/>
            <a:ext cx="4100831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583512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1950" b="1"/>
            </a:lvl1pPr>
            <a:lvl2pPr marL="342880" indent="0">
              <a:buNone/>
              <a:defRPr sz="1499" b="1"/>
            </a:lvl2pPr>
            <a:lvl3pPr marL="685760" indent="0">
              <a:buNone/>
              <a:defRPr sz="1349" b="1"/>
            </a:lvl3pPr>
            <a:lvl4pPr marL="1028639" indent="0">
              <a:buNone/>
              <a:defRPr sz="1199" b="1"/>
            </a:lvl4pPr>
            <a:lvl5pPr marL="1371520" indent="0">
              <a:buNone/>
              <a:defRPr sz="1199" b="1"/>
            </a:lvl5pPr>
            <a:lvl6pPr marL="1714400" indent="0">
              <a:buNone/>
              <a:defRPr sz="1199" b="1"/>
            </a:lvl6pPr>
            <a:lvl7pPr marL="2057280" indent="0">
              <a:buNone/>
              <a:defRPr sz="1199" b="1"/>
            </a:lvl7pPr>
            <a:lvl8pPr marL="2400160" indent="0">
              <a:buNone/>
              <a:defRPr sz="1199" b="1"/>
            </a:lvl8pPr>
            <a:lvl9pPr marL="2743040" indent="0">
              <a:buNone/>
              <a:defRPr sz="11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2582459"/>
            <a:ext cx="4098132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583512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1950" b="1"/>
            </a:lvl1pPr>
            <a:lvl2pPr marL="342880" indent="0">
              <a:buNone/>
              <a:defRPr sz="1499" b="1"/>
            </a:lvl2pPr>
            <a:lvl3pPr marL="685760" indent="0">
              <a:buNone/>
              <a:defRPr sz="1349" b="1"/>
            </a:lvl3pPr>
            <a:lvl4pPr marL="1028639" indent="0">
              <a:buNone/>
              <a:defRPr sz="1199" b="1"/>
            </a:lvl4pPr>
            <a:lvl5pPr marL="1371520" indent="0">
              <a:buNone/>
              <a:defRPr sz="1199" b="1"/>
            </a:lvl5pPr>
            <a:lvl6pPr marL="1714400" indent="0">
              <a:buNone/>
              <a:defRPr sz="1199" b="1"/>
            </a:lvl6pPr>
            <a:lvl7pPr marL="2057280" indent="0">
              <a:buNone/>
              <a:defRPr sz="1199" b="1"/>
            </a:lvl7pPr>
            <a:lvl8pPr marL="2400160" indent="0">
              <a:buNone/>
              <a:defRPr sz="1199" b="1"/>
            </a:lvl8pPr>
            <a:lvl9pPr marL="2743040" indent="0">
              <a:buNone/>
              <a:defRPr sz="11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12D4E77B-683C-46D8-9FBD-45D28C443896}" type="datetime4">
              <a:rPr lang="en-US" smtClean="0"/>
              <a:t>October 3, 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918870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648B8F8E-2E80-4FE8-B44D-BD31B836C218}" type="datetime4">
              <a:rPr lang="en-US" smtClean="0"/>
              <a:t>October 3,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1"/>
            <a:ext cx="9144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046003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AD469279-E5C8-404C-94A7-9CE4F8C2F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1" y="1770681"/>
            <a:ext cx="9143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6AE96706-7997-401A-B3C6-DD0629218309}" type="datetime4">
              <a:rPr lang="en-US" smtClean="0"/>
              <a:t>October 3,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474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9A255E0C-BA46-414C-B93B-463A74B6056A}" type="datetime4">
              <a:rPr lang="en-US" smtClean="0"/>
              <a:t>October 3,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9"/>
            <a:ext cx="9144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9144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3755123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34CE5320-35BE-2940-A98A-E8624493D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0" y="1770680"/>
            <a:ext cx="9143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9456F2AD-B082-4C40-B548-5501F8DAA2FD}" type="datetime4">
              <a:rPr lang="en-US" smtClean="0"/>
              <a:t>October 3,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9"/>
            <a:ext cx="9144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/>
          </a:p>
        </p:txBody>
      </p:sp>
    </p:spTree>
    <p:extLst>
      <p:ext uri="{BB962C8B-B14F-4D97-AF65-F5344CB8AC3E}">
        <p14:creationId xmlns:p14="http://schemas.microsoft.com/office/powerpoint/2010/main" val="39065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9">
            <a:extLst>
              <a:ext uri="{FF2B5EF4-FFF2-40B4-BE49-F238E27FC236}">
                <a16:creationId xmlns:a16="http://schemas.microsoft.com/office/drawing/2014/main" id="{7B5AC352-F698-DD17-48EC-39D8F4D0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2775" y="6525022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04.10.2023</a:t>
            </a:r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6F4EBDE6-AB90-41AA-9FD9-5846A1BF5E6C}" type="datetime4">
              <a:rPr lang="en-US" smtClean="0"/>
              <a:t>October 3,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434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740A20F6-92DA-404A-A087-191B135303C4}" type="datetime4">
              <a:rPr lang="en-US" smtClean="0"/>
              <a:t>October 3, 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0505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583512"/>
            <a:ext cx="4882310" cy="4277541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75"/>
            </a:lvl3pPr>
            <a:lvl4pPr>
              <a:defRPr sz="1350"/>
            </a:lvl4pPr>
            <a:lvl5pPr marL="1076262" indent="0">
              <a:buNone/>
              <a:defRPr sz="11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</a:t>
            </a:r>
          </a:p>
          <a:p>
            <a:pPr lvl="3"/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2" y="1583513"/>
            <a:ext cx="3178969" cy="4277541"/>
          </a:xfrm>
        </p:spPr>
        <p:txBody>
          <a:bodyPr>
            <a:normAutofit/>
          </a:bodyPr>
          <a:lstStyle>
            <a:lvl1pPr marL="0" indent="0">
              <a:buNone/>
              <a:defRPr sz="1950"/>
            </a:lvl1pPr>
            <a:lvl2pPr marL="342880" indent="0">
              <a:buNone/>
              <a:defRPr sz="1050"/>
            </a:lvl2pPr>
            <a:lvl3pPr marL="685760" indent="0">
              <a:buNone/>
              <a:defRPr sz="900"/>
            </a:lvl3pPr>
            <a:lvl4pPr marL="1028639" indent="0">
              <a:buNone/>
              <a:defRPr sz="750"/>
            </a:lvl4pPr>
            <a:lvl5pPr marL="1371520" indent="0">
              <a:buNone/>
              <a:defRPr sz="750"/>
            </a:lvl5pPr>
            <a:lvl6pPr marL="1714400" indent="0">
              <a:buNone/>
              <a:defRPr sz="750"/>
            </a:lvl6pPr>
            <a:lvl7pPr marL="2057280" indent="0">
              <a:buNone/>
              <a:defRPr sz="750"/>
            </a:lvl7pPr>
            <a:lvl8pPr marL="2400160" indent="0">
              <a:buNone/>
              <a:defRPr sz="750"/>
            </a:lvl8pPr>
            <a:lvl9pPr marL="2743040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B89AAD7E-45FA-4315-A93D-FBFB11BECEC9}" type="datetime4">
              <a:rPr lang="en-US" smtClean="0"/>
              <a:t>October 3, 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714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6" y="624691"/>
            <a:ext cx="5471285" cy="41492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0" indent="0">
              <a:buNone/>
              <a:defRPr sz="2100"/>
            </a:lvl2pPr>
            <a:lvl3pPr marL="685760" indent="0">
              <a:buNone/>
              <a:defRPr sz="1799"/>
            </a:lvl3pPr>
            <a:lvl4pPr marL="1028639" indent="0">
              <a:buNone/>
              <a:defRPr sz="1499"/>
            </a:lvl4pPr>
            <a:lvl5pPr marL="1371520" indent="0">
              <a:buNone/>
              <a:defRPr sz="1499"/>
            </a:lvl5pPr>
            <a:lvl6pPr marL="1714400" indent="0">
              <a:buNone/>
              <a:defRPr sz="1499"/>
            </a:lvl6pPr>
            <a:lvl7pPr marL="2057280" indent="0">
              <a:buNone/>
              <a:defRPr sz="1499"/>
            </a:lvl7pPr>
            <a:lvl8pPr marL="2400160" indent="0">
              <a:buNone/>
              <a:defRPr sz="1499"/>
            </a:lvl8pPr>
            <a:lvl9pPr marL="2743040" indent="0">
              <a:buNone/>
              <a:defRPr sz="14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F31C92CB-E887-49A1-89D8-F84D7E851A6D}" type="datetime4">
              <a:rPr lang="en-US" smtClean="0"/>
              <a:t>October 3, 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5" y="4836497"/>
            <a:ext cx="5468677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4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3" y="5463730"/>
            <a:ext cx="5468677" cy="769581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880" indent="0">
              <a:buNone/>
              <a:defRPr sz="1050"/>
            </a:lvl2pPr>
            <a:lvl3pPr marL="685760" indent="0">
              <a:buNone/>
              <a:defRPr sz="900"/>
            </a:lvl3pPr>
            <a:lvl4pPr marL="1028639" indent="0">
              <a:buNone/>
              <a:defRPr sz="750"/>
            </a:lvl4pPr>
            <a:lvl5pPr marL="1371520" indent="0">
              <a:buNone/>
              <a:defRPr sz="750"/>
            </a:lvl5pPr>
            <a:lvl6pPr marL="1714400" indent="0">
              <a:buNone/>
              <a:defRPr sz="750"/>
            </a:lvl6pPr>
            <a:lvl7pPr marL="2057280" indent="0">
              <a:buNone/>
              <a:defRPr sz="750"/>
            </a:lvl7pPr>
            <a:lvl8pPr marL="2400160" indent="0">
              <a:buNone/>
              <a:defRPr sz="750"/>
            </a:lvl8pPr>
            <a:lvl9pPr marL="2743040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777738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423973"/>
            <a:ext cx="83439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988EC468-4A16-43E1-AE8D-AFB1783B0BBF}" type="datetime4">
              <a:rPr lang="en-US" smtClean="0"/>
              <a:t>October 3, 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599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365124"/>
            <a:ext cx="1971675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1" y="365124"/>
            <a:ext cx="6225572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679F28A5-A458-41A3-A1F3-3D6D30ECF45F}" type="datetime4">
              <a:rPr lang="en-US" smtClean="0"/>
              <a:t>October 3, 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167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2" y="3618385"/>
            <a:ext cx="8928344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4" y="1927267"/>
            <a:ext cx="8524557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50" b="1"/>
            </a:lvl1pPr>
            <a:lvl2pPr marL="355484" indent="0">
              <a:buFont typeface="Arial" panose="020B0604020202020204" pitchFamily="34" charset="0"/>
              <a:buNone/>
              <a:defRPr sz="2599" b="1"/>
            </a:lvl2pPr>
            <a:lvl3pPr marL="717317" indent="0">
              <a:buFont typeface="Arial" panose="020B0604020202020204" pitchFamily="34" charset="0"/>
              <a:buNone/>
              <a:defRPr sz="2599" b="1"/>
            </a:lvl3pPr>
            <a:lvl4pPr marL="1072802" indent="0">
              <a:buFont typeface="Arial" panose="020B0604020202020204" pitchFamily="34" charset="0"/>
              <a:buNone/>
              <a:defRPr sz="2599" b="1"/>
            </a:lvl4pPr>
            <a:lvl5pPr marL="1434634" indent="0">
              <a:buFont typeface="Arial" panose="020B0604020202020204" pitchFamily="34" charset="0"/>
              <a:buNone/>
              <a:defRPr sz="2599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6" y="2639094"/>
            <a:ext cx="8515675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799" b="1" i="0" baseline="0"/>
            </a:lvl1pPr>
            <a:lvl2pPr marL="355484" indent="0">
              <a:buFont typeface="Arial" panose="020B0604020202020204" pitchFamily="34" charset="0"/>
              <a:buNone/>
              <a:defRPr sz="1799" b="1" i="0"/>
            </a:lvl2pPr>
            <a:lvl3pPr marL="717317" indent="0">
              <a:buFont typeface="Arial" panose="020B0604020202020204" pitchFamily="34" charset="0"/>
              <a:buNone/>
              <a:defRPr sz="1799" b="1" i="0"/>
            </a:lvl3pPr>
            <a:lvl4pPr marL="1072802" indent="0">
              <a:buFont typeface="Arial" panose="020B0604020202020204" pitchFamily="34" charset="0"/>
              <a:buNone/>
              <a:defRPr sz="1799" b="1" i="0"/>
            </a:lvl4pPr>
            <a:lvl5pPr marL="1434634" indent="0">
              <a:buFont typeface="Arial" panose="020B0604020202020204" pitchFamily="34" charset="0"/>
              <a:buNone/>
              <a:defRPr sz="17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1" y="6525687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6" y="6432822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1" y="479853"/>
            <a:ext cx="1621550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784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3">
            <a:extLst>
              <a:ext uri="{FF2B5EF4-FFF2-40B4-BE49-F238E27FC236}">
                <a16:creationId xmlns:a16="http://schemas.microsoft.com/office/drawing/2014/main" id="{352817DA-0A74-AE46-BBA5-4ADB5D4F88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9" b="31679"/>
          <a:stretch/>
        </p:blipFill>
        <p:spPr>
          <a:xfrm>
            <a:off x="117232" y="3625452"/>
            <a:ext cx="8928344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4" y="1927267"/>
            <a:ext cx="8524557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50" b="1"/>
            </a:lvl1pPr>
            <a:lvl2pPr marL="355484" indent="0">
              <a:buFont typeface="Arial" panose="020B0604020202020204" pitchFamily="34" charset="0"/>
              <a:buNone/>
              <a:defRPr sz="2599" b="1"/>
            </a:lvl2pPr>
            <a:lvl3pPr marL="717317" indent="0">
              <a:buFont typeface="Arial" panose="020B0604020202020204" pitchFamily="34" charset="0"/>
              <a:buNone/>
              <a:defRPr sz="2599" b="1"/>
            </a:lvl3pPr>
            <a:lvl4pPr marL="1072802" indent="0">
              <a:buFont typeface="Arial" panose="020B0604020202020204" pitchFamily="34" charset="0"/>
              <a:buNone/>
              <a:defRPr sz="2599" b="1"/>
            </a:lvl4pPr>
            <a:lvl5pPr marL="1434634" indent="0">
              <a:buFont typeface="Arial" panose="020B0604020202020204" pitchFamily="34" charset="0"/>
              <a:buNone/>
              <a:defRPr sz="2599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6" y="2639094"/>
            <a:ext cx="8515675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799" b="1" i="0" baseline="0"/>
            </a:lvl1pPr>
            <a:lvl2pPr marL="355484" indent="0">
              <a:buFont typeface="Arial" panose="020B0604020202020204" pitchFamily="34" charset="0"/>
              <a:buNone/>
              <a:defRPr sz="1799" b="1" i="0"/>
            </a:lvl2pPr>
            <a:lvl3pPr marL="717317" indent="0">
              <a:buFont typeface="Arial" panose="020B0604020202020204" pitchFamily="34" charset="0"/>
              <a:buNone/>
              <a:defRPr sz="1799" b="1" i="0"/>
            </a:lvl3pPr>
            <a:lvl4pPr marL="1072802" indent="0">
              <a:buFont typeface="Arial" panose="020B0604020202020204" pitchFamily="34" charset="0"/>
              <a:buNone/>
              <a:defRPr sz="1799" b="1" i="0"/>
            </a:lvl4pPr>
            <a:lvl5pPr marL="1434634" indent="0">
              <a:buFont typeface="Arial" panose="020B0604020202020204" pitchFamily="34" charset="0"/>
              <a:buNone/>
              <a:defRPr sz="17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1" y="6525687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6" y="6432822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1" y="479853"/>
            <a:ext cx="1621550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383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583512"/>
            <a:ext cx="83439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575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C974CED3-EFED-4069-95EA-4CD91F652799}" type="datetime4">
              <a:rPr lang="en-US" noProof="0" smtClean="0"/>
              <a:t>October 3, 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419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583512"/>
            <a:ext cx="41148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583512"/>
            <a:ext cx="41147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24C77D95-51C1-4D00-BFF0-7F99CC3627C5}" type="datetime4">
              <a:rPr lang="en-US" smtClean="0"/>
              <a:t>October 3, 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9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525022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71FD0D-5C3E-40CA-A845-DFAF6558C36F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20" y="1584471"/>
            <a:ext cx="4100831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583512"/>
            <a:ext cx="41148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4A352D04-419C-4B25-A572-CBA5FE51B2EF}" type="datetime4">
              <a:rPr lang="en-US" smtClean="0"/>
              <a:t>October 3, 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845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583512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1950" b="1"/>
            </a:lvl1pPr>
            <a:lvl2pPr marL="342880" indent="0">
              <a:buNone/>
              <a:defRPr sz="1499" b="1"/>
            </a:lvl2pPr>
            <a:lvl3pPr marL="685760" indent="0">
              <a:buNone/>
              <a:defRPr sz="1349" b="1"/>
            </a:lvl3pPr>
            <a:lvl4pPr marL="1028639" indent="0">
              <a:buNone/>
              <a:defRPr sz="1199" b="1"/>
            </a:lvl4pPr>
            <a:lvl5pPr marL="1371520" indent="0">
              <a:buNone/>
              <a:defRPr sz="1199" b="1"/>
            </a:lvl5pPr>
            <a:lvl6pPr marL="1714400" indent="0">
              <a:buNone/>
              <a:defRPr sz="1199" b="1"/>
            </a:lvl6pPr>
            <a:lvl7pPr marL="2057280" indent="0">
              <a:buNone/>
              <a:defRPr sz="1199" b="1"/>
            </a:lvl7pPr>
            <a:lvl8pPr marL="2400160" indent="0">
              <a:buNone/>
              <a:defRPr sz="1199" b="1"/>
            </a:lvl8pPr>
            <a:lvl9pPr marL="2743040" indent="0">
              <a:buNone/>
              <a:defRPr sz="11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2582459"/>
            <a:ext cx="4098132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583512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1950" b="1"/>
            </a:lvl1pPr>
            <a:lvl2pPr marL="342880" indent="0">
              <a:buNone/>
              <a:defRPr sz="1499" b="1"/>
            </a:lvl2pPr>
            <a:lvl3pPr marL="685760" indent="0">
              <a:buNone/>
              <a:defRPr sz="1349" b="1"/>
            </a:lvl3pPr>
            <a:lvl4pPr marL="1028639" indent="0">
              <a:buNone/>
              <a:defRPr sz="1199" b="1"/>
            </a:lvl4pPr>
            <a:lvl5pPr marL="1371520" indent="0">
              <a:buNone/>
              <a:defRPr sz="1199" b="1"/>
            </a:lvl5pPr>
            <a:lvl6pPr marL="1714400" indent="0">
              <a:buNone/>
              <a:defRPr sz="1199" b="1"/>
            </a:lvl6pPr>
            <a:lvl7pPr marL="2057280" indent="0">
              <a:buNone/>
              <a:defRPr sz="1199" b="1"/>
            </a:lvl7pPr>
            <a:lvl8pPr marL="2400160" indent="0">
              <a:buNone/>
              <a:defRPr sz="1199" b="1"/>
            </a:lvl8pPr>
            <a:lvl9pPr marL="2743040" indent="0">
              <a:buNone/>
              <a:defRPr sz="11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2582458"/>
            <a:ext cx="4098132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91A6A913-06DA-4771-B4FD-7A780A785411}" type="datetime4">
              <a:rPr lang="en-US" smtClean="0"/>
              <a:t>October 3, 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847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20" y="2590004"/>
            <a:ext cx="4100831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583512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1950" b="1"/>
            </a:lvl1pPr>
            <a:lvl2pPr marL="342880" indent="0">
              <a:buNone/>
              <a:defRPr sz="1499" b="1"/>
            </a:lvl2pPr>
            <a:lvl3pPr marL="685760" indent="0">
              <a:buNone/>
              <a:defRPr sz="1349" b="1"/>
            </a:lvl3pPr>
            <a:lvl4pPr marL="1028639" indent="0">
              <a:buNone/>
              <a:defRPr sz="1199" b="1"/>
            </a:lvl4pPr>
            <a:lvl5pPr marL="1371520" indent="0">
              <a:buNone/>
              <a:defRPr sz="1199" b="1"/>
            </a:lvl5pPr>
            <a:lvl6pPr marL="1714400" indent="0">
              <a:buNone/>
              <a:defRPr sz="1199" b="1"/>
            </a:lvl6pPr>
            <a:lvl7pPr marL="2057280" indent="0">
              <a:buNone/>
              <a:defRPr sz="1199" b="1"/>
            </a:lvl7pPr>
            <a:lvl8pPr marL="2400160" indent="0">
              <a:buNone/>
              <a:defRPr sz="1199" b="1"/>
            </a:lvl8pPr>
            <a:lvl9pPr marL="2743040" indent="0">
              <a:buNone/>
              <a:defRPr sz="11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2582459"/>
            <a:ext cx="4098132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583512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1950" b="1"/>
            </a:lvl1pPr>
            <a:lvl2pPr marL="342880" indent="0">
              <a:buNone/>
              <a:defRPr sz="1499" b="1"/>
            </a:lvl2pPr>
            <a:lvl3pPr marL="685760" indent="0">
              <a:buNone/>
              <a:defRPr sz="1349" b="1"/>
            </a:lvl3pPr>
            <a:lvl4pPr marL="1028639" indent="0">
              <a:buNone/>
              <a:defRPr sz="1199" b="1"/>
            </a:lvl4pPr>
            <a:lvl5pPr marL="1371520" indent="0">
              <a:buNone/>
              <a:defRPr sz="1199" b="1"/>
            </a:lvl5pPr>
            <a:lvl6pPr marL="1714400" indent="0">
              <a:buNone/>
              <a:defRPr sz="1199" b="1"/>
            </a:lvl6pPr>
            <a:lvl7pPr marL="2057280" indent="0">
              <a:buNone/>
              <a:defRPr sz="1199" b="1"/>
            </a:lvl7pPr>
            <a:lvl8pPr marL="2400160" indent="0">
              <a:buNone/>
              <a:defRPr sz="1199" b="1"/>
            </a:lvl8pPr>
            <a:lvl9pPr marL="2743040" indent="0">
              <a:buNone/>
              <a:defRPr sz="11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9CD596A2-C669-4CD0-A976-13ED2B2147EE}" type="datetime4">
              <a:rPr lang="en-US" smtClean="0"/>
              <a:t>October 3, 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786489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A8B043BB-F1AC-41E3-A31B-3BED2C404C7F}" type="datetime4">
              <a:rPr lang="en-US" smtClean="0"/>
              <a:t>October 3,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1"/>
            <a:ext cx="9144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53899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DA42B4DC-7C82-BE42-8B43-98733C90CC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1" y="1770681"/>
            <a:ext cx="9143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8F0F412E-6302-43BD-86F3-68C92BCEFAA7}" type="datetime4">
              <a:rPr lang="en-US" smtClean="0"/>
              <a:t>October 3,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928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12B8D648-917D-4B0C-9FBD-207A63C03E30}" type="datetime4">
              <a:rPr lang="en-US" smtClean="0"/>
              <a:t>October 3,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9"/>
            <a:ext cx="9144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9144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13729431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E69B8DE6-021B-7F4B-B1A0-828F13A9BD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0" y="1770680"/>
            <a:ext cx="9143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52BAD8AA-579C-4682-B026-173A722795AB}" type="datetime4">
              <a:rPr lang="en-US" smtClean="0"/>
              <a:t>October 3,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9"/>
            <a:ext cx="9144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/>
          </a:p>
        </p:txBody>
      </p:sp>
    </p:spTree>
    <p:extLst>
      <p:ext uri="{BB962C8B-B14F-4D97-AF65-F5344CB8AC3E}">
        <p14:creationId xmlns:p14="http://schemas.microsoft.com/office/powerpoint/2010/main" val="113186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367F34DA-B1E1-4786-BB5F-D171B8612B89}" type="datetime4">
              <a:rPr lang="en-US" smtClean="0"/>
              <a:t>October 3,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191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3ACDFCFC-E949-42B0-9976-6FB2A855129B}" type="datetime4">
              <a:rPr lang="en-US" smtClean="0"/>
              <a:t>October 3, 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7669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583512"/>
            <a:ext cx="4882310" cy="4277541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75"/>
            </a:lvl3pPr>
            <a:lvl4pPr>
              <a:defRPr sz="1350"/>
            </a:lvl4pPr>
            <a:lvl5pPr marL="1076262" indent="0">
              <a:buNone/>
              <a:defRPr sz="11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2" y="1583513"/>
            <a:ext cx="3178969" cy="4277541"/>
          </a:xfrm>
        </p:spPr>
        <p:txBody>
          <a:bodyPr>
            <a:normAutofit/>
          </a:bodyPr>
          <a:lstStyle>
            <a:lvl1pPr marL="0" indent="0">
              <a:buNone/>
              <a:defRPr sz="1950"/>
            </a:lvl1pPr>
            <a:lvl2pPr marL="342880" indent="0">
              <a:buNone/>
              <a:defRPr sz="1050"/>
            </a:lvl2pPr>
            <a:lvl3pPr marL="685760" indent="0">
              <a:buNone/>
              <a:defRPr sz="900"/>
            </a:lvl3pPr>
            <a:lvl4pPr marL="1028639" indent="0">
              <a:buNone/>
              <a:defRPr sz="750"/>
            </a:lvl4pPr>
            <a:lvl5pPr marL="1371520" indent="0">
              <a:buNone/>
              <a:defRPr sz="750"/>
            </a:lvl5pPr>
            <a:lvl6pPr marL="1714400" indent="0">
              <a:buNone/>
              <a:defRPr sz="750"/>
            </a:lvl6pPr>
            <a:lvl7pPr marL="2057280" indent="0">
              <a:buNone/>
              <a:defRPr sz="750"/>
            </a:lvl7pPr>
            <a:lvl8pPr marL="2400160" indent="0">
              <a:buNone/>
              <a:defRPr sz="750"/>
            </a:lvl8pPr>
            <a:lvl9pPr marL="2743040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1CF4CAD5-4F8E-4ED3-BFA6-CA791BA9F821}" type="datetime4">
              <a:rPr lang="en-US" smtClean="0"/>
              <a:t>October 3, 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2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525022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C80176-B451-4CDC-A83E-8BA2712CF6E3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6" y="624691"/>
            <a:ext cx="5471285" cy="41492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0" indent="0">
              <a:buNone/>
              <a:defRPr sz="2100"/>
            </a:lvl2pPr>
            <a:lvl3pPr marL="685760" indent="0">
              <a:buNone/>
              <a:defRPr sz="1799"/>
            </a:lvl3pPr>
            <a:lvl4pPr marL="1028639" indent="0">
              <a:buNone/>
              <a:defRPr sz="1499"/>
            </a:lvl4pPr>
            <a:lvl5pPr marL="1371520" indent="0">
              <a:buNone/>
              <a:defRPr sz="1499"/>
            </a:lvl5pPr>
            <a:lvl6pPr marL="1714400" indent="0">
              <a:buNone/>
              <a:defRPr sz="1499"/>
            </a:lvl6pPr>
            <a:lvl7pPr marL="2057280" indent="0">
              <a:buNone/>
              <a:defRPr sz="1499"/>
            </a:lvl7pPr>
            <a:lvl8pPr marL="2400160" indent="0">
              <a:buNone/>
              <a:defRPr sz="1499"/>
            </a:lvl8pPr>
            <a:lvl9pPr marL="2743040" indent="0">
              <a:buNone/>
              <a:defRPr sz="14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C2542C8C-558F-4137-8265-9B321A1AE65B}" type="datetime4">
              <a:rPr lang="en-US" smtClean="0"/>
              <a:t>October 3, 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5" y="4836497"/>
            <a:ext cx="5468677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4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3" y="5463730"/>
            <a:ext cx="5468677" cy="769581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880" indent="0">
              <a:buNone/>
              <a:defRPr sz="1050"/>
            </a:lvl2pPr>
            <a:lvl3pPr marL="685760" indent="0">
              <a:buNone/>
              <a:defRPr sz="900"/>
            </a:lvl3pPr>
            <a:lvl4pPr marL="1028639" indent="0">
              <a:buNone/>
              <a:defRPr sz="750"/>
            </a:lvl4pPr>
            <a:lvl5pPr marL="1371520" indent="0">
              <a:buNone/>
              <a:defRPr sz="750"/>
            </a:lvl5pPr>
            <a:lvl6pPr marL="1714400" indent="0">
              <a:buNone/>
              <a:defRPr sz="750"/>
            </a:lvl6pPr>
            <a:lvl7pPr marL="2057280" indent="0">
              <a:buNone/>
              <a:defRPr sz="750"/>
            </a:lvl7pPr>
            <a:lvl8pPr marL="2400160" indent="0">
              <a:buNone/>
              <a:defRPr sz="750"/>
            </a:lvl8pPr>
            <a:lvl9pPr marL="2743040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4688451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423973"/>
            <a:ext cx="83439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5E74290C-0FB7-4906-971D-5853136A201E}" type="datetime4">
              <a:rPr lang="en-US" smtClean="0"/>
              <a:t>October 3, 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462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365124"/>
            <a:ext cx="1971675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1" y="365124"/>
            <a:ext cx="6225572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DA9EFB5C-AFDB-4565-A383-24999B966811}" type="datetime4">
              <a:rPr lang="en-US" smtClean="0"/>
              <a:t>October 3, 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915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2" y="3618385"/>
            <a:ext cx="8928344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4" y="1927267"/>
            <a:ext cx="8524557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50" b="1"/>
            </a:lvl1pPr>
            <a:lvl2pPr marL="355484" indent="0">
              <a:buFont typeface="Arial" panose="020B0604020202020204" pitchFamily="34" charset="0"/>
              <a:buNone/>
              <a:defRPr sz="2599" b="1"/>
            </a:lvl2pPr>
            <a:lvl3pPr marL="717317" indent="0">
              <a:buFont typeface="Arial" panose="020B0604020202020204" pitchFamily="34" charset="0"/>
              <a:buNone/>
              <a:defRPr sz="2599" b="1"/>
            </a:lvl3pPr>
            <a:lvl4pPr marL="1072802" indent="0">
              <a:buFont typeface="Arial" panose="020B0604020202020204" pitchFamily="34" charset="0"/>
              <a:buNone/>
              <a:defRPr sz="2599" b="1"/>
            </a:lvl4pPr>
            <a:lvl5pPr marL="1434634" indent="0">
              <a:buFont typeface="Arial" panose="020B0604020202020204" pitchFamily="34" charset="0"/>
              <a:buNone/>
              <a:defRPr sz="2599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6" y="2639094"/>
            <a:ext cx="8515675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799" b="1" i="0" baseline="0"/>
            </a:lvl1pPr>
            <a:lvl2pPr marL="355484" indent="0">
              <a:buFont typeface="Arial" panose="020B0604020202020204" pitchFamily="34" charset="0"/>
              <a:buNone/>
              <a:defRPr sz="1799" b="1" i="0"/>
            </a:lvl2pPr>
            <a:lvl3pPr marL="717317" indent="0">
              <a:buFont typeface="Arial" panose="020B0604020202020204" pitchFamily="34" charset="0"/>
              <a:buNone/>
              <a:defRPr sz="1799" b="1" i="0"/>
            </a:lvl3pPr>
            <a:lvl4pPr marL="1072802" indent="0">
              <a:buFont typeface="Arial" panose="020B0604020202020204" pitchFamily="34" charset="0"/>
              <a:buNone/>
              <a:defRPr sz="1799" b="1" i="0"/>
            </a:lvl4pPr>
            <a:lvl5pPr marL="1434634" indent="0">
              <a:buFont typeface="Arial" panose="020B0604020202020204" pitchFamily="34" charset="0"/>
              <a:buNone/>
              <a:defRPr sz="17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1" y="6525687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6" y="6432822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1" y="479853"/>
            <a:ext cx="1621550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298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17232" y="3625452"/>
            <a:ext cx="8928344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4" y="1927267"/>
            <a:ext cx="8524557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50" b="1"/>
            </a:lvl1pPr>
            <a:lvl2pPr marL="355484" indent="0">
              <a:buFont typeface="Arial" panose="020B0604020202020204" pitchFamily="34" charset="0"/>
              <a:buNone/>
              <a:defRPr sz="2599" b="1"/>
            </a:lvl2pPr>
            <a:lvl3pPr marL="717317" indent="0">
              <a:buFont typeface="Arial" panose="020B0604020202020204" pitchFamily="34" charset="0"/>
              <a:buNone/>
              <a:defRPr sz="2599" b="1"/>
            </a:lvl3pPr>
            <a:lvl4pPr marL="1072802" indent="0">
              <a:buFont typeface="Arial" panose="020B0604020202020204" pitchFamily="34" charset="0"/>
              <a:buNone/>
              <a:defRPr sz="2599" b="1"/>
            </a:lvl4pPr>
            <a:lvl5pPr marL="1434634" indent="0">
              <a:buFont typeface="Arial" panose="020B0604020202020204" pitchFamily="34" charset="0"/>
              <a:buNone/>
              <a:defRPr sz="2599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6" y="2639094"/>
            <a:ext cx="8515675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799" b="1" i="0" baseline="0"/>
            </a:lvl1pPr>
            <a:lvl2pPr marL="355484" indent="0">
              <a:buFont typeface="Arial" panose="020B0604020202020204" pitchFamily="34" charset="0"/>
              <a:buNone/>
              <a:defRPr sz="1799" b="1" i="0"/>
            </a:lvl2pPr>
            <a:lvl3pPr marL="717317" indent="0">
              <a:buFont typeface="Arial" panose="020B0604020202020204" pitchFamily="34" charset="0"/>
              <a:buNone/>
              <a:defRPr sz="1799" b="1" i="0"/>
            </a:lvl3pPr>
            <a:lvl4pPr marL="1072802" indent="0">
              <a:buFont typeface="Arial" panose="020B0604020202020204" pitchFamily="34" charset="0"/>
              <a:buNone/>
              <a:defRPr sz="1799" b="1" i="0"/>
            </a:lvl4pPr>
            <a:lvl5pPr marL="1434634" indent="0">
              <a:buFont typeface="Arial" panose="020B0604020202020204" pitchFamily="34" charset="0"/>
              <a:buNone/>
              <a:defRPr sz="17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1" y="6525687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6" y="6432822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1" y="479853"/>
            <a:ext cx="1621550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7118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583512"/>
            <a:ext cx="83439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575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October 3, 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186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583512"/>
            <a:ext cx="41148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583512"/>
            <a:ext cx="41147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October 3, 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95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20" y="1584471"/>
            <a:ext cx="4100831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583512"/>
            <a:ext cx="41148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October 3, 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06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583512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1950" b="1"/>
            </a:lvl1pPr>
            <a:lvl2pPr marL="342880" indent="0">
              <a:buNone/>
              <a:defRPr sz="1499" b="1"/>
            </a:lvl2pPr>
            <a:lvl3pPr marL="685760" indent="0">
              <a:buNone/>
              <a:defRPr sz="1349" b="1"/>
            </a:lvl3pPr>
            <a:lvl4pPr marL="1028639" indent="0">
              <a:buNone/>
              <a:defRPr sz="1199" b="1"/>
            </a:lvl4pPr>
            <a:lvl5pPr marL="1371520" indent="0">
              <a:buNone/>
              <a:defRPr sz="1199" b="1"/>
            </a:lvl5pPr>
            <a:lvl6pPr marL="1714400" indent="0">
              <a:buNone/>
              <a:defRPr sz="1199" b="1"/>
            </a:lvl6pPr>
            <a:lvl7pPr marL="2057280" indent="0">
              <a:buNone/>
              <a:defRPr sz="1199" b="1"/>
            </a:lvl7pPr>
            <a:lvl8pPr marL="2400160" indent="0">
              <a:buNone/>
              <a:defRPr sz="1199" b="1"/>
            </a:lvl8pPr>
            <a:lvl9pPr marL="2743040" indent="0">
              <a:buNone/>
              <a:defRPr sz="11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2582459"/>
            <a:ext cx="4098132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583512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1950" b="1"/>
            </a:lvl1pPr>
            <a:lvl2pPr marL="342880" indent="0">
              <a:buNone/>
              <a:defRPr sz="1499" b="1"/>
            </a:lvl2pPr>
            <a:lvl3pPr marL="685760" indent="0">
              <a:buNone/>
              <a:defRPr sz="1349" b="1"/>
            </a:lvl3pPr>
            <a:lvl4pPr marL="1028639" indent="0">
              <a:buNone/>
              <a:defRPr sz="1199" b="1"/>
            </a:lvl4pPr>
            <a:lvl5pPr marL="1371520" indent="0">
              <a:buNone/>
              <a:defRPr sz="1199" b="1"/>
            </a:lvl5pPr>
            <a:lvl6pPr marL="1714400" indent="0">
              <a:buNone/>
              <a:defRPr sz="1199" b="1"/>
            </a:lvl6pPr>
            <a:lvl7pPr marL="2057280" indent="0">
              <a:buNone/>
              <a:defRPr sz="1199" b="1"/>
            </a:lvl7pPr>
            <a:lvl8pPr marL="2400160" indent="0">
              <a:buNone/>
              <a:defRPr sz="1199" b="1"/>
            </a:lvl8pPr>
            <a:lvl9pPr marL="2743040" indent="0">
              <a:buNone/>
              <a:defRPr sz="11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2582458"/>
            <a:ext cx="4098132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October 3, 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8373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20" y="2590004"/>
            <a:ext cx="4100831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583512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1950" b="1"/>
            </a:lvl1pPr>
            <a:lvl2pPr marL="342880" indent="0">
              <a:buNone/>
              <a:defRPr sz="1499" b="1"/>
            </a:lvl2pPr>
            <a:lvl3pPr marL="685760" indent="0">
              <a:buNone/>
              <a:defRPr sz="1349" b="1"/>
            </a:lvl3pPr>
            <a:lvl4pPr marL="1028639" indent="0">
              <a:buNone/>
              <a:defRPr sz="1199" b="1"/>
            </a:lvl4pPr>
            <a:lvl5pPr marL="1371520" indent="0">
              <a:buNone/>
              <a:defRPr sz="1199" b="1"/>
            </a:lvl5pPr>
            <a:lvl6pPr marL="1714400" indent="0">
              <a:buNone/>
              <a:defRPr sz="1199" b="1"/>
            </a:lvl6pPr>
            <a:lvl7pPr marL="2057280" indent="0">
              <a:buNone/>
              <a:defRPr sz="1199" b="1"/>
            </a:lvl7pPr>
            <a:lvl8pPr marL="2400160" indent="0">
              <a:buNone/>
              <a:defRPr sz="1199" b="1"/>
            </a:lvl8pPr>
            <a:lvl9pPr marL="2743040" indent="0">
              <a:buNone/>
              <a:defRPr sz="11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2582459"/>
            <a:ext cx="4098132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583512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1950" b="1"/>
            </a:lvl1pPr>
            <a:lvl2pPr marL="342880" indent="0">
              <a:buNone/>
              <a:defRPr sz="1499" b="1"/>
            </a:lvl2pPr>
            <a:lvl3pPr marL="685760" indent="0">
              <a:buNone/>
              <a:defRPr sz="1349" b="1"/>
            </a:lvl3pPr>
            <a:lvl4pPr marL="1028639" indent="0">
              <a:buNone/>
              <a:defRPr sz="1199" b="1"/>
            </a:lvl4pPr>
            <a:lvl5pPr marL="1371520" indent="0">
              <a:buNone/>
              <a:defRPr sz="1199" b="1"/>
            </a:lvl5pPr>
            <a:lvl6pPr marL="1714400" indent="0">
              <a:buNone/>
              <a:defRPr sz="1199" b="1"/>
            </a:lvl6pPr>
            <a:lvl7pPr marL="2057280" indent="0">
              <a:buNone/>
              <a:defRPr sz="1199" b="1"/>
            </a:lvl7pPr>
            <a:lvl8pPr marL="2400160" indent="0">
              <a:buNone/>
              <a:defRPr sz="1199" b="1"/>
            </a:lvl8pPr>
            <a:lvl9pPr marL="2743040" indent="0">
              <a:buNone/>
              <a:defRPr sz="11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October 3, 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5632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2EF331-533D-43E8-98EF-D5E77BEEC685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October 3,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1"/>
            <a:ext cx="9144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2441708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1"/>
            <a:ext cx="9143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October 3,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890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October 3,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9"/>
            <a:ext cx="9144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9144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6688472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9143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October 3,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405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October 3,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534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October 3, 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9200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583512"/>
            <a:ext cx="4882310" cy="4277541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75"/>
            </a:lvl3pPr>
            <a:lvl4pPr>
              <a:defRPr sz="1350"/>
            </a:lvl4pPr>
            <a:lvl5pPr marL="1076262" indent="0">
              <a:buNone/>
              <a:defRPr sz="11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2" y="1583513"/>
            <a:ext cx="3178969" cy="4277541"/>
          </a:xfrm>
        </p:spPr>
        <p:txBody>
          <a:bodyPr>
            <a:normAutofit/>
          </a:bodyPr>
          <a:lstStyle>
            <a:lvl1pPr marL="0" indent="0">
              <a:buNone/>
              <a:defRPr sz="1950"/>
            </a:lvl1pPr>
            <a:lvl2pPr marL="342880" indent="0">
              <a:buNone/>
              <a:defRPr sz="1050"/>
            </a:lvl2pPr>
            <a:lvl3pPr marL="685760" indent="0">
              <a:buNone/>
              <a:defRPr sz="900"/>
            </a:lvl3pPr>
            <a:lvl4pPr marL="1028639" indent="0">
              <a:buNone/>
              <a:defRPr sz="750"/>
            </a:lvl4pPr>
            <a:lvl5pPr marL="1371520" indent="0">
              <a:buNone/>
              <a:defRPr sz="750"/>
            </a:lvl5pPr>
            <a:lvl6pPr marL="1714400" indent="0">
              <a:buNone/>
              <a:defRPr sz="750"/>
            </a:lvl6pPr>
            <a:lvl7pPr marL="2057280" indent="0">
              <a:buNone/>
              <a:defRPr sz="750"/>
            </a:lvl7pPr>
            <a:lvl8pPr marL="2400160" indent="0">
              <a:buNone/>
              <a:defRPr sz="750"/>
            </a:lvl8pPr>
            <a:lvl9pPr marL="2743040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October 3, 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0380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6" y="624691"/>
            <a:ext cx="5471285" cy="41492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0" indent="0">
              <a:buNone/>
              <a:defRPr sz="2100"/>
            </a:lvl2pPr>
            <a:lvl3pPr marL="685760" indent="0">
              <a:buNone/>
              <a:defRPr sz="1799"/>
            </a:lvl3pPr>
            <a:lvl4pPr marL="1028639" indent="0">
              <a:buNone/>
              <a:defRPr sz="1499"/>
            </a:lvl4pPr>
            <a:lvl5pPr marL="1371520" indent="0">
              <a:buNone/>
              <a:defRPr sz="1499"/>
            </a:lvl5pPr>
            <a:lvl6pPr marL="1714400" indent="0">
              <a:buNone/>
              <a:defRPr sz="1499"/>
            </a:lvl6pPr>
            <a:lvl7pPr marL="2057280" indent="0">
              <a:buNone/>
              <a:defRPr sz="1499"/>
            </a:lvl7pPr>
            <a:lvl8pPr marL="2400160" indent="0">
              <a:buNone/>
              <a:defRPr sz="1499"/>
            </a:lvl8pPr>
            <a:lvl9pPr marL="2743040" indent="0">
              <a:buNone/>
              <a:defRPr sz="14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October 3, 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5" y="4836497"/>
            <a:ext cx="5468677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4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3" y="5463730"/>
            <a:ext cx="5468677" cy="769581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880" indent="0">
              <a:buNone/>
              <a:defRPr sz="1050"/>
            </a:lvl2pPr>
            <a:lvl3pPr marL="685760" indent="0">
              <a:buNone/>
              <a:defRPr sz="900"/>
            </a:lvl3pPr>
            <a:lvl4pPr marL="1028639" indent="0">
              <a:buNone/>
              <a:defRPr sz="750"/>
            </a:lvl4pPr>
            <a:lvl5pPr marL="1371520" indent="0">
              <a:buNone/>
              <a:defRPr sz="750"/>
            </a:lvl5pPr>
            <a:lvl6pPr marL="1714400" indent="0">
              <a:buNone/>
              <a:defRPr sz="750"/>
            </a:lvl6pPr>
            <a:lvl7pPr marL="2057280" indent="0">
              <a:buNone/>
              <a:defRPr sz="750"/>
            </a:lvl7pPr>
            <a:lvl8pPr marL="2400160" indent="0">
              <a:buNone/>
              <a:defRPr sz="750"/>
            </a:lvl8pPr>
            <a:lvl9pPr marL="2743040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7933730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423973"/>
            <a:ext cx="83439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October 3, 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0160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365124"/>
            <a:ext cx="1971675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1" y="365124"/>
            <a:ext cx="6225572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35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October 3, 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45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7CE587-F783-4721-A2C7-B2525FC3CB84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5FB47F-7F63-4220-9184-D2D5EDBCAE3E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5431333" y="6524625"/>
            <a:ext cx="331261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sz="900" noProof="0" dirty="0">
                <a:latin typeface="Arial" pitchFamily="34" charset="0"/>
              </a:rPr>
              <a:t>Steinbuch </a:t>
            </a:r>
            <a:r>
              <a:rPr lang="de-DE" sz="900" noProof="0" dirty="0" err="1">
                <a:latin typeface="Arial" pitchFamily="34" charset="0"/>
              </a:rPr>
              <a:t>Centre</a:t>
            </a:r>
            <a:r>
              <a:rPr lang="de-DE" sz="900" noProof="0" dirty="0">
                <a:latin typeface="Arial" pitchFamily="34" charset="0"/>
              </a:rPr>
              <a:t> </a:t>
            </a:r>
            <a:r>
              <a:rPr lang="de-DE" sz="900" noProof="0" dirty="0" err="1">
                <a:latin typeface="Arial" pitchFamily="34" charset="0"/>
              </a:rPr>
              <a:t>for</a:t>
            </a:r>
            <a:r>
              <a:rPr lang="de-DE" sz="900" noProof="0" dirty="0">
                <a:latin typeface="Arial" pitchFamily="34" charset="0"/>
              </a:rPr>
              <a:t> Computing</a:t>
            </a:r>
          </a:p>
        </p:txBody>
      </p:sp>
      <p:sp>
        <p:nvSpPr>
          <p:cNvPr id="1030" name="Text Box 11"/>
          <p:cNvSpPr txBox="1">
            <a:spLocks noChangeArrowheads="1"/>
          </p:cNvSpPr>
          <p:nvPr userDrawn="1"/>
        </p:nvSpPr>
        <p:spPr bwMode="auto">
          <a:xfrm>
            <a:off x="250825" y="6525468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 dirty="0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F1077C92-48DE-43A2-BF22-C1A5F238D5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54386" y="6524625"/>
            <a:ext cx="5832053" cy="38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900" dirty="0"/>
              <a:t>Öz, Muhammed:  </a:t>
            </a:r>
            <a:r>
              <a:rPr lang="de-DE" sz="900" dirty="0" err="1"/>
              <a:t>Towards</a:t>
            </a:r>
            <a:r>
              <a:rPr lang="de-DE" sz="900" dirty="0"/>
              <a:t> efficient and parallel </a:t>
            </a:r>
            <a:r>
              <a:rPr lang="de-DE" sz="900" dirty="0" err="1"/>
              <a:t>neural</a:t>
            </a:r>
            <a:r>
              <a:rPr lang="de-DE" sz="900" dirty="0"/>
              <a:t> network </a:t>
            </a:r>
            <a:r>
              <a:rPr lang="de-DE" sz="900" dirty="0" err="1"/>
              <a:t>ensembles</a:t>
            </a:r>
            <a:endParaRPr lang="de-DE" sz="900" dirty="0"/>
          </a:p>
        </p:txBody>
      </p:sp>
      <p:sp>
        <p:nvSpPr>
          <p:cNvPr id="3" name="Datumsplatzhalter 9">
            <a:extLst>
              <a:ext uri="{FF2B5EF4-FFF2-40B4-BE49-F238E27FC236}">
                <a16:creationId xmlns:a16="http://schemas.microsoft.com/office/drawing/2014/main" id="{BF2C72E5-2B1A-AC50-F79A-2415B739D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6961" y="6524625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04.10.2023</a:t>
            </a:r>
          </a:p>
        </p:txBody>
      </p:sp>
      <p:cxnSp>
        <p:nvCxnSpPr>
          <p:cNvPr id="19" name="Gerade Verbindung 11">
            <a:extLst>
              <a:ext uri="{FF2B5EF4-FFF2-40B4-BE49-F238E27FC236}">
                <a16:creationId xmlns:a16="http://schemas.microsoft.com/office/drawing/2014/main" id="{0512A124-CF7E-20ED-3F8F-0CE69ACBDA7B}"/>
              </a:ext>
            </a:extLst>
          </p:cNvPr>
          <p:cNvCxnSpPr>
            <a:cxnSpLocks/>
          </p:cNvCxnSpPr>
          <p:nvPr userDrawn="1"/>
        </p:nvCxnSpPr>
        <p:spPr>
          <a:xfrm>
            <a:off x="143930" y="6319881"/>
            <a:ext cx="88205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1" y="1582633"/>
            <a:ext cx="8351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8" y="6319881"/>
            <a:ext cx="8928107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1" y="441465"/>
            <a:ext cx="107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B594C81A-DFE5-4252-ACE3-7B558C600C33}" type="datetime4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October 3, 2023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pPr defTabSz="457120" fontAlgn="auto">
              <a:spcBef>
                <a:spcPts val="0"/>
              </a:spcBef>
              <a:spcAft>
                <a:spcPts val="0"/>
              </a:spcAft>
            </a:pPr>
            <a:fld id="{61696EC4-B4CF-4701-AD06-A8439D6D8E12}" type="slidenum">
              <a:rPr lang="en-US" smtClean="0">
                <a:solidFill>
                  <a:prstClr val="black"/>
                </a:solidFill>
                <a:latin typeface="Arial"/>
              </a:rPr>
              <a:pPr defTabSz="45712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1" y="6329812"/>
            <a:ext cx="3681295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Name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Surname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1" y="6329812"/>
            <a:ext cx="324505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207178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/>
  <p:txStyles>
    <p:titleStyle>
      <a:lvl1pPr algn="l" defTabSz="685760" rtl="0" eaLnBrk="1" latinLnBrk="0" hangingPunct="1">
        <a:lnSpc>
          <a:spcPct val="90000"/>
        </a:lnSpc>
        <a:spcBef>
          <a:spcPct val="0"/>
        </a:spcBef>
        <a:buNone/>
        <a:defRPr lang="en-US" sz="23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03586" indent="-203586" algn="l" defTabSz="685760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70270" indent="-203586" algn="l" defTabSz="685760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36955" indent="-198824" algn="l" defTabSz="673854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008401" indent="-203586" algn="l" defTabSz="685760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275086" indent="-198824" algn="l" defTabSz="685760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199" kern="1200">
          <a:solidFill>
            <a:schemeClr val="tx1"/>
          </a:solidFill>
          <a:latin typeface="+mn-lt"/>
          <a:ea typeface="+mn-ea"/>
          <a:cs typeface="+mn-cs"/>
        </a:defRPr>
      </a:lvl5pPr>
      <a:lvl6pPr marL="1885840" indent="-171440" algn="l" defTabSz="68576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720" indent="-171440" algn="l" defTabSz="68576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600" indent="-171440" algn="l" defTabSz="68576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480" indent="-171440" algn="l" defTabSz="68576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88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76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9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40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28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6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04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>
          <p15:clr>
            <a:srgbClr val="F26B43"/>
          </p15:clr>
        </p15:guide>
        <p15:guide id="3" orient="horz" pos="618">
          <p15:clr>
            <a:srgbClr val="F26B43"/>
          </p15:clr>
        </p15:guide>
        <p15:guide id="4" pos="60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1" y="1582633"/>
            <a:ext cx="8351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8" y="6319881"/>
            <a:ext cx="8928107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1" y="441465"/>
            <a:ext cx="107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594C81A-DFE5-4252-ACE3-7B558C600C33}" type="datetime4">
              <a:rPr lang="en-US" smtClean="0"/>
              <a:t>October 3, 2023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1" y="6329812"/>
            <a:ext cx="3681295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/>
              <a:t>Name </a:t>
            </a:r>
            <a:r>
              <a:rPr lang="de-DE" sz="900" dirty="0" err="1"/>
              <a:t>Surname</a:t>
            </a:r>
            <a:r>
              <a:rPr lang="de-DE" sz="900" dirty="0"/>
              <a:t>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1" y="6329812"/>
            <a:ext cx="324505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09386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/>
  <p:txStyles>
    <p:titleStyle>
      <a:lvl1pPr algn="l" defTabSz="685760" rtl="0" eaLnBrk="1" latinLnBrk="0" hangingPunct="1">
        <a:lnSpc>
          <a:spcPct val="90000"/>
        </a:lnSpc>
        <a:spcBef>
          <a:spcPct val="0"/>
        </a:spcBef>
        <a:buNone/>
        <a:defRPr lang="en-US" sz="23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03586" indent="-203586" algn="l" defTabSz="685760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70270" indent="-203586" algn="l" defTabSz="685760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36955" indent="-198824" algn="l" defTabSz="673854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008401" indent="-203586" algn="l" defTabSz="685760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275086" indent="-198824" algn="l" defTabSz="685760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199" kern="1200">
          <a:solidFill>
            <a:schemeClr val="tx1"/>
          </a:solidFill>
          <a:latin typeface="+mn-lt"/>
          <a:ea typeface="+mn-ea"/>
          <a:cs typeface="+mn-cs"/>
        </a:defRPr>
      </a:lvl5pPr>
      <a:lvl6pPr marL="1885840" indent="-171440" algn="l" defTabSz="68576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720" indent="-171440" algn="l" defTabSz="68576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600" indent="-171440" algn="l" defTabSz="68576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480" indent="-171440" algn="l" defTabSz="68576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88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76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9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40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28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6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04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>
          <p15:clr>
            <a:srgbClr val="F26B43"/>
          </p15:clr>
        </p15:guide>
        <p15:guide id="3" orient="horz" pos="618">
          <p15:clr>
            <a:srgbClr val="F26B43"/>
          </p15:clr>
        </p15:guide>
        <p15:guide id="4" pos="60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1" y="1582633"/>
            <a:ext cx="8351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8" y="6319881"/>
            <a:ext cx="8928107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1" y="441465"/>
            <a:ext cx="107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02C4C1C-1ED3-4954-B0E9-D63D775CC421}" type="datetime4">
              <a:rPr lang="en-US" smtClean="0"/>
              <a:t>October 3, 2023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1" y="6329812"/>
            <a:ext cx="3681295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1" y="6329812"/>
            <a:ext cx="324505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39747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/>
  <p:txStyles>
    <p:titleStyle>
      <a:lvl1pPr algn="l" defTabSz="685760" rtl="0" eaLnBrk="1" latinLnBrk="0" hangingPunct="1">
        <a:lnSpc>
          <a:spcPct val="90000"/>
        </a:lnSpc>
        <a:spcBef>
          <a:spcPct val="0"/>
        </a:spcBef>
        <a:buNone/>
        <a:defRPr lang="en-US" sz="23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03586" indent="-203586" algn="l" defTabSz="685760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70270" indent="-203586" algn="l" defTabSz="685760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36955" indent="-198824" algn="l" defTabSz="673854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008401" indent="-203586" algn="l" defTabSz="685760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275086" indent="-198824" algn="l" defTabSz="685760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199" kern="1200">
          <a:solidFill>
            <a:schemeClr val="tx1"/>
          </a:solidFill>
          <a:latin typeface="+mn-lt"/>
          <a:ea typeface="+mn-ea"/>
          <a:cs typeface="+mn-cs"/>
        </a:defRPr>
      </a:lvl5pPr>
      <a:lvl6pPr marL="1885840" indent="-171440" algn="l" defTabSz="68576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720" indent="-171440" algn="l" defTabSz="68576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600" indent="-171440" algn="l" defTabSz="68576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480" indent="-171440" algn="l" defTabSz="68576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88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76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9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40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28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6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04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>
          <p15:clr>
            <a:srgbClr val="F26B43"/>
          </p15:clr>
        </p15:guide>
        <p15:guide id="3" orient="horz" pos="618">
          <p15:clr>
            <a:srgbClr val="F26B43"/>
          </p15:clr>
        </p15:guide>
        <p15:guide id="4" pos="60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394871"/>
            <a:ext cx="6869178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1" y="1582633"/>
            <a:ext cx="8351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8" y="6319881"/>
            <a:ext cx="8928107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1" y="441465"/>
            <a:ext cx="107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5" y="6329812"/>
            <a:ext cx="1027755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October 3, 2023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6329812"/>
            <a:ext cx="326368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1" y="6329812"/>
            <a:ext cx="3681295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1" y="6329812"/>
            <a:ext cx="324505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/>
              <a:t>Name of Division, Institute, Business Unit</a:t>
            </a:r>
            <a:endParaRPr lang="en-US" altLang="de-DE" sz="900" dirty="0"/>
          </a:p>
        </p:txBody>
      </p:sp>
    </p:spTree>
    <p:extLst>
      <p:ext uri="{BB962C8B-B14F-4D97-AF65-F5344CB8AC3E}">
        <p14:creationId xmlns:p14="http://schemas.microsoft.com/office/powerpoint/2010/main" val="296298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/>
  <p:txStyles>
    <p:titleStyle>
      <a:lvl1pPr algn="l" defTabSz="685760" rtl="0" eaLnBrk="1" latinLnBrk="0" hangingPunct="1">
        <a:lnSpc>
          <a:spcPct val="90000"/>
        </a:lnSpc>
        <a:spcBef>
          <a:spcPct val="0"/>
        </a:spcBef>
        <a:buNone/>
        <a:defRPr lang="en-US" sz="23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03586" indent="-203586" algn="l" defTabSz="685760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70270" indent="-203586" algn="l" defTabSz="685760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36955" indent="-198824" algn="l" defTabSz="673854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008401" indent="-203586" algn="l" defTabSz="685760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275086" indent="-198824" algn="l" defTabSz="685760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199" kern="1200">
          <a:solidFill>
            <a:schemeClr val="tx1"/>
          </a:solidFill>
          <a:latin typeface="+mn-lt"/>
          <a:ea typeface="+mn-ea"/>
          <a:cs typeface="+mn-cs"/>
        </a:defRPr>
      </a:lvl5pPr>
      <a:lvl6pPr marL="1885840" indent="-171440" algn="l" defTabSz="68576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720" indent="-171440" algn="l" defTabSz="68576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600" indent="-171440" algn="l" defTabSz="68576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480" indent="-171440" algn="l" defTabSz="68576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88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76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9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40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28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6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040" algn="l" defTabSz="68576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>
          <p15:clr>
            <a:srgbClr val="F26B43"/>
          </p15:clr>
        </p15:guide>
        <p15:guide id="3" orient="horz" pos="618">
          <p15:clr>
            <a:srgbClr val="F26B43"/>
          </p15:clr>
        </p15:guide>
        <p15:guide id="4" pos="6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.png"/><Relationship Id="rId7" Type="http://schemas.openxmlformats.org/officeDocument/2006/relationships/image" Target="../media/image3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doi.org/10.3390/electronics1019234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12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0.png"/><Relationship Id="rId5" Type="http://schemas.openxmlformats.org/officeDocument/2006/relationships/image" Target="../media/image48.png"/><Relationship Id="rId10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openxmlformats.org/officeDocument/2006/relationships/image" Target="../media/image5.png"/><Relationship Id="rId1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8550/arXiv.1803.0363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994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hyperlink" Target="https://www.researchgate.net/figure/Flowchart-of-the-particle-swarm-optimization_fig5_335655787" TargetMode="Externa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toronto.edu/~kriz/cifar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pypi.org/project/torch-pso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02.01852v1.pdf" TargetMode="Externa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hyperlink" Target="https://www.researchgate.net/figure/Flowchart-of-the-particle-swarm-optimization_fig5_335655787" TargetMode="External"/><Relationship Id="rId21" Type="http://schemas.openxmlformats.org/officeDocument/2006/relationships/customXml" Target="../ink/ink5.xml"/><Relationship Id="rId7" Type="http://schemas.openxmlformats.org/officeDocument/2006/relationships/image" Target="../media/image5.png"/><Relationship Id="rId17" Type="http://schemas.openxmlformats.org/officeDocument/2006/relationships/customXml" Target="../ink/ink3.xml"/><Relationship Id="rId25" Type="http://schemas.openxmlformats.org/officeDocument/2006/relationships/customXml" Target="../ink/ink7.xml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1.xml"/><Relationship Id="rId24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customXml" Target="../ink/ink2.xml"/><Relationship Id="rId23" Type="http://schemas.openxmlformats.org/officeDocument/2006/relationships/customXml" Target="../ink/ink6.xml"/><Relationship Id="rId10" Type="http://schemas.openxmlformats.org/officeDocument/2006/relationships/image" Target="../media/image24.png"/><Relationship Id="rId19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hyperlink" Target="https://arxiv.org/abs/1905.04522" TargetMode="Externa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cs.toronto.edu/~kriz/cifar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10085957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ieeexplore.ieee.org/document/8942375" TargetMode="External"/><Relationship Id="rId12" Type="http://schemas.openxmlformats.org/officeDocument/2006/relationships/hyperlink" Target="https://ieeexplore.ieee.org/document/986458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952197612000371" TargetMode="External"/><Relationship Id="rId11" Type="http://schemas.openxmlformats.org/officeDocument/2006/relationships/hyperlink" Target="https://arxiv.org/abs/2202.01943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ieeexplore.ieee.org/document/9207698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jiki.cs.ui.ac.id/index.php/jiki/article/view/366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536" y="1412875"/>
            <a:ext cx="828092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600" b="1" dirty="0">
                <a:solidFill>
                  <a:schemeClr val="tx2"/>
                </a:solidFill>
              </a:rPr>
              <a:t>Towards efficient and parallel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e-DE" sz="2600" b="1" dirty="0">
                <a:solidFill>
                  <a:schemeClr val="tx2"/>
                </a:solidFill>
              </a:rPr>
              <a:t>neural network ensembles</a:t>
            </a:r>
            <a:endParaRPr lang="de-DE" altLang="de-DE" sz="26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rgbClr val="000000"/>
                </a:solidFill>
              </a:rPr>
              <a:t>Muhammed Öz  | </a:t>
            </a:r>
            <a:r>
              <a:rPr lang="de-DE" altLang="de-DE" sz="1600" b="1" dirty="0" err="1">
                <a:solidFill>
                  <a:srgbClr val="000000"/>
                </a:solidFill>
              </a:rPr>
              <a:t>Master‘s</a:t>
            </a:r>
            <a:r>
              <a:rPr lang="de-DE" altLang="de-DE" sz="1600" b="1" dirty="0">
                <a:solidFill>
                  <a:srgbClr val="000000"/>
                </a:solidFill>
              </a:rPr>
              <a:t> Thesis | </a:t>
            </a:r>
            <a:r>
              <a:rPr lang="de-DE" altLang="de-DE" sz="1600" b="1" dirty="0" err="1">
                <a:solidFill>
                  <a:srgbClr val="000000"/>
                </a:solidFill>
              </a:rPr>
              <a:t>Advisor</a:t>
            </a:r>
            <a:r>
              <a:rPr lang="de-DE" altLang="de-DE" sz="1600" b="1" dirty="0">
                <a:solidFill>
                  <a:srgbClr val="000000"/>
                </a:solidFill>
              </a:rPr>
              <a:t>: Markus Götz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rgbClr val="000000"/>
                </a:solidFill>
              </a:rPr>
              <a:t>04.10.2023</a:t>
            </a:r>
          </a:p>
        </p:txBody>
      </p:sp>
      <p:pic>
        <p:nvPicPr>
          <p:cNvPr id="3" name="Grafik 2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EEED18D7-24E6-1694-8B93-91D0B6B76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32656"/>
            <a:ext cx="1952625" cy="1352550"/>
          </a:xfrm>
          <a:prstGeom prst="rect">
            <a:avLst/>
          </a:prstGeom>
        </p:spPr>
      </p:pic>
      <p:pic>
        <p:nvPicPr>
          <p:cNvPr id="4" name="Grafik 3" descr="Ein Bild, das Diagramm, Screenshot, Text, Plan enthält.&#10;&#10;Automatisch generierte Beschreibung">
            <a:extLst>
              <a:ext uri="{FF2B5EF4-FFF2-40B4-BE49-F238E27FC236}">
                <a16:creationId xmlns:a16="http://schemas.microsoft.com/office/drawing/2014/main" id="{BFE5685B-1F17-C1C3-ACD9-F9A08C27E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93359"/>
            <a:ext cx="8111219" cy="25765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BCD43659-2E7F-2FD1-DF65-48DC320AC496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393700" y="1268760"/>
            <a:ext cx="83566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u="sng" kern="0" dirty="0"/>
              <a:t>PSO-BP-CD</a:t>
            </a:r>
            <a:r>
              <a:rPr lang="de-DE" sz="1800" kern="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4">
                <a:extLst>
                  <a:ext uri="{FF2B5EF4-FFF2-40B4-BE49-F238E27FC236}">
                    <a16:creationId xmlns:a16="http://schemas.microsoft.com/office/drawing/2014/main" id="{00362CE5-D1F6-235F-7886-C4EE26A43F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3700" y="1268760"/>
                <a:ext cx="8356600" cy="5112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1432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9057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209675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5735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9550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sz="1800" u="sng" kern="0" dirty="0"/>
                  <a:t>PSO-BP-CD</a:t>
                </a:r>
                <a:r>
                  <a:rPr lang="de-DE" sz="1800" kern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800" kern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de-DE" sz="1800" kern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de-DE" sz="1800" kern="0" smtClean="0">
                          <a:latin typeface="Cambria Math" panose="02040503050406030204" pitchFamily="18" charset="0"/>
                        </a:rPr>
                        <m:t>ωv</m:t>
                      </m:r>
                      <m:r>
                        <a:rPr lang="de-DE" sz="1800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0" smtClean="0">
                              <a:latin typeface="Cambria Math" panose="02040503050406030204" pitchFamily="18" charset="0"/>
                            </a:rPr>
                            <m:t>decay</m:t>
                          </m:r>
                          <m:r>
                            <a:rPr lang="de-DE" sz="1800" kern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de-DE" sz="1800" kern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1800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de-DE" sz="1800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800" kern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1800" kern="0" smtClean="0">
                                  <a:latin typeface="Cambria Math" panose="02040503050406030204" pitchFamily="18" charset="0"/>
                                </a:rPr>
                                <m:t>best</m:t>
                              </m:r>
                            </m:sub>
                          </m:sSub>
                          <m:r>
                            <a:rPr lang="de-DE" sz="1800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sz="1800" kern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de-DE" sz="1800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0" smtClean="0">
                              <a:latin typeface="Cambria Math" panose="02040503050406030204" pitchFamily="18" charset="0"/>
                            </a:rPr>
                            <m:t>decay</m:t>
                          </m:r>
                          <m:r>
                            <a:rPr lang="de-DE" sz="1800" kern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de-DE" sz="1800" kern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1800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de-DE" sz="1800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800" kern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1800" kern="0" smtClean="0">
                                  <a:latin typeface="Cambria Math" panose="02040503050406030204" pitchFamily="18" charset="0"/>
                                </a:rPr>
                                <m:t>best</m:t>
                              </m:r>
                            </m:sub>
                          </m:sSub>
                          <m:r>
                            <a:rPr lang="de-DE" sz="1800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sz="1800" kern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de-DE" sz="1800" kern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1800" kern="0" smtClean="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de-DE" sz="1800" kern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sz="1800" kern="0" smtClean="0">
                          <a:latin typeface="Cambria Math" panose="02040503050406030204" pitchFamily="18" charset="0"/>
                        </a:rPr>
                        <m:t>grad</m:t>
                      </m:r>
                    </m:oMath>
                  </m:oMathPara>
                </a14:m>
                <a:endParaRPr lang="de-DE" sz="1800" kern="0" dirty="0"/>
              </a:p>
              <a:p>
                <a:pPr marL="0" indent="0">
                  <a:buNone/>
                </a:pPr>
                <a:endParaRPr lang="de-DE" sz="1800" kern="0" dirty="0"/>
              </a:p>
              <a:p>
                <a:r>
                  <a:rPr lang="de-DE" sz="1800" b="1" kern="0" dirty="0" err="1"/>
                  <a:t>Why</a:t>
                </a:r>
                <a:r>
                  <a:rPr lang="de-DE" sz="1800" b="1" kern="0" dirty="0"/>
                  <a:t> </a:t>
                </a:r>
                <a:r>
                  <a:rPr lang="de-DE" sz="1800" b="1" kern="0" dirty="0" err="1"/>
                  <a:t>does</a:t>
                </a:r>
                <a:r>
                  <a:rPr lang="de-DE" sz="1800" b="1" kern="0" dirty="0"/>
                  <a:t> PSO </a:t>
                </a:r>
                <a:r>
                  <a:rPr lang="de-DE" sz="1800" b="1" kern="0" dirty="0" err="1"/>
                  <a:t>hinder</a:t>
                </a:r>
                <a:r>
                  <a:rPr lang="de-DE" sz="1800" b="1" kern="0" dirty="0"/>
                  <a:t> </a:t>
                </a:r>
                <a:r>
                  <a:rPr lang="de-DE" sz="1800" b="1" kern="0" dirty="0" err="1"/>
                  <a:t>training</a:t>
                </a:r>
                <a:r>
                  <a:rPr lang="de-DE" sz="1800" b="1" kern="0" dirty="0"/>
                  <a:t>?</a:t>
                </a:r>
                <a:endParaRPr lang="de-DE" sz="1800" kern="0" dirty="0"/>
              </a:p>
              <a:p>
                <a:pPr marL="0" indent="0">
                  <a:buNone/>
                </a:pPr>
                <a:endParaRPr lang="de-DE" sz="1800" kern="0" dirty="0"/>
              </a:p>
              <a:p>
                <a:r>
                  <a:rPr lang="de-DE" sz="1800" kern="0" dirty="0"/>
                  <a:t>Hypothesis:</a:t>
                </a:r>
                <a:endParaRPr lang="de-DE" sz="1600" kern="0" dirty="0"/>
              </a:p>
              <a:p>
                <a:pPr lvl="1"/>
                <a:r>
                  <a:rPr lang="de-DE" sz="1600" kern="0" dirty="0"/>
                  <a:t>Overestimation </a:t>
                </a:r>
                <a:r>
                  <a:rPr lang="de-DE" sz="1600" kern="0" dirty="0" err="1"/>
                  <a:t>of</a:t>
                </a:r>
                <a:r>
                  <a:rPr lang="de-DE" sz="16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 kern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kern="0" smtClean="0">
                            <a:latin typeface="Cambria Math" panose="02040503050406030204" pitchFamily="18" charset="0"/>
                          </a:rPr>
                          <m:t>best</m:t>
                        </m:r>
                      </m:sub>
                    </m:sSub>
                  </m:oMath>
                </a14:m>
                <a:r>
                  <a:rPr lang="de-DE" sz="1600" kern="0" dirty="0"/>
                  <a:t> </a:t>
                </a:r>
              </a:p>
              <a:p>
                <a:pPr lvl="2"/>
                <a:r>
                  <a:rPr lang="de-DE" sz="1400" kern="0" dirty="0"/>
                  <a:t>Experiment: </a:t>
                </a:r>
                <a:r>
                  <a:rPr lang="de-DE" sz="1400" kern="0" dirty="0" err="1"/>
                  <a:t>compare</a:t>
                </a:r>
                <a:r>
                  <a:rPr lang="de-DE" sz="1400" kern="0" dirty="0"/>
                  <a:t> </a:t>
                </a:r>
                <a:r>
                  <a:rPr lang="de-DE" sz="1400" kern="0" dirty="0" err="1"/>
                  <a:t>fitness</a:t>
                </a:r>
                <a:r>
                  <a:rPr lang="de-DE" sz="1400" kern="0" dirty="0"/>
                  <a:t> </a:t>
                </a:r>
                <a:r>
                  <a:rPr lang="de-DE" sz="1400" kern="0" dirty="0" err="1"/>
                  <a:t>evaluation</a:t>
                </a:r>
                <a:r>
                  <a:rPr lang="de-DE" sz="1400" kern="0" dirty="0"/>
                  <a:t> with different sample </a:t>
                </a:r>
                <a:r>
                  <a:rPr lang="de-DE" sz="1400" kern="0" dirty="0" err="1"/>
                  <a:t>sizes</a:t>
                </a:r>
                <a:r>
                  <a:rPr lang="de-DE" sz="1400" kern="0" dirty="0"/>
                  <a:t> </a:t>
                </a:r>
                <a:r>
                  <a:rPr lang="de-DE" sz="1400" kern="0" dirty="0">
                    <a:sym typeface="Wingdings" panose="05000000000000000000" pitchFamily="2" charset="2"/>
                  </a:rPr>
                  <a:t> no </a:t>
                </a:r>
                <a:r>
                  <a:rPr lang="de-DE" sz="1400" kern="0" dirty="0" err="1">
                    <a:sym typeface="Wingdings" panose="05000000000000000000" pitchFamily="2" charset="2"/>
                  </a:rPr>
                  <a:t>change</a:t>
                </a:r>
                <a:endParaRPr lang="de-DE" sz="1600" kern="0" dirty="0"/>
              </a:p>
              <a:p>
                <a:r>
                  <a:rPr lang="de-DE" sz="1800" kern="0" dirty="0"/>
                  <a:t>New </a:t>
                </a:r>
                <a:r>
                  <a:rPr lang="de-DE" sz="1800" kern="0" dirty="0" err="1"/>
                  <a:t>hypothesis</a:t>
                </a:r>
                <a:r>
                  <a:rPr lang="de-DE" sz="1800" b="1" kern="0" dirty="0"/>
                  <a:t>:</a:t>
                </a:r>
              </a:p>
              <a:p>
                <a:pPr lvl="1"/>
                <a:r>
                  <a:rPr lang="de-DE" sz="1600" kern="0" dirty="0"/>
                  <a:t>Information </a:t>
                </a:r>
                <a:r>
                  <a:rPr lang="de-DE" sz="1600" kern="0" dirty="0" err="1"/>
                  <a:t>loss</a:t>
                </a:r>
                <a:r>
                  <a:rPr lang="de-DE" sz="1600" kern="0" dirty="0"/>
                  <a:t> from social pull</a:t>
                </a:r>
              </a:p>
              <a:p>
                <a:pPr lvl="2"/>
                <a:r>
                  <a:rPr lang="de-DE" sz="1400" kern="0" dirty="0"/>
                  <a:t>Data </a:t>
                </a:r>
                <a:r>
                  <a:rPr lang="de-DE" sz="1400" kern="0" dirty="0" err="1"/>
                  <a:t>is</a:t>
                </a:r>
                <a:r>
                  <a:rPr lang="de-DE" sz="1400" kern="0" dirty="0"/>
                  <a:t> not </a:t>
                </a:r>
                <a:r>
                  <a:rPr lang="de-DE" sz="1400" kern="0" dirty="0" err="1"/>
                  <a:t>shared</a:t>
                </a:r>
                <a:endParaRPr lang="de-DE" sz="1400" kern="0" dirty="0"/>
              </a:p>
              <a:p>
                <a:pPr lvl="1"/>
                <a:r>
                  <a:rPr lang="de-DE" sz="1600" kern="0" dirty="0"/>
                  <a:t>Experiment:</a:t>
                </a:r>
              </a:p>
              <a:p>
                <a:pPr lvl="2"/>
                <a:r>
                  <a:rPr lang="de-DE" sz="1400" kern="0" dirty="0" err="1"/>
                  <a:t>Social</a:t>
                </a:r>
                <a:r>
                  <a:rPr lang="de-DE" sz="1400" kern="0" dirty="0"/>
                  <a:t> pull </a:t>
                </a:r>
                <a:r>
                  <a:rPr lang="de-DE" sz="1400" kern="0" dirty="0" err="1"/>
                  <a:t>worse</a:t>
                </a:r>
                <a:r>
                  <a:rPr lang="de-DE" sz="1400" kern="0" dirty="0"/>
                  <a:t> </a:t>
                </a:r>
                <a:r>
                  <a:rPr lang="de-DE" sz="1400" kern="0" dirty="0" err="1"/>
                  <a:t>than</a:t>
                </a:r>
                <a:r>
                  <a:rPr lang="de-DE" sz="1400" kern="0" dirty="0"/>
                  <a:t> no </a:t>
                </a:r>
                <a:r>
                  <a:rPr lang="de-DE" sz="1400" kern="0" dirty="0" err="1"/>
                  <a:t>communication</a:t>
                </a:r>
                <a:endParaRPr lang="de-DE" kern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sz="1600" kern="0" dirty="0">
                    <a:sym typeface="Wingdings" panose="05000000000000000000" pitchFamily="2" charset="2"/>
                  </a:rPr>
                  <a:t>Experiment:</a:t>
                </a:r>
              </a:p>
              <a:p>
                <a:pPr lvl="2"/>
                <a:r>
                  <a:rPr lang="de-DE" sz="1400" kern="0" dirty="0" err="1">
                    <a:sym typeface="Wingdings" panose="05000000000000000000" pitchFamily="2" charset="2"/>
                  </a:rPr>
                  <a:t>Adding</a:t>
                </a:r>
                <a:r>
                  <a:rPr lang="de-DE" sz="1400" kern="0" dirty="0">
                    <a:sym typeface="Wingdings" panose="05000000000000000000" pitchFamily="2" charset="2"/>
                  </a:rPr>
                  <a:t> </a:t>
                </a:r>
                <a:r>
                  <a:rPr lang="de-DE" sz="1400" kern="0" dirty="0" err="1">
                    <a:sym typeface="Wingdings" panose="05000000000000000000" pitchFamily="2" charset="2"/>
                  </a:rPr>
                  <a:t>particles</a:t>
                </a:r>
                <a:r>
                  <a:rPr lang="de-DE" sz="1400" kern="0" dirty="0">
                    <a:sym typeface="Wingdings" panose="05000000000000000000" pitchFamily="2" charset="2"/>
                  </a:rPr>
                  <a:t> </a:t>
                </a:r>
                <a:r>
                  <a:rPr lang="de-DE" sz="1400" kern="0" dirty="0" err="1">
                    <a:sym typeface="Wingdings" panose="05000000000000000000" pitchFamily="2" charset="2"/>
                  </a:rPr>
                  <a:t>does</a:t>
                </a:r>
                <a:r>
                  <a:rPr lang="de-DE" sz="1400" kern="0" dirty="0">
                    <a:sym typeface="Wingdings" panose="05000000000000000000" pitchFamily="2" charset="2"/>
                  </a:rPr>
                  <a:t> not </a:t>
                </a:r>
                <a:r>
                  <a:rPr lang="de-DE" sz="1400" kern="0" dirty="0" err="1">
                    <a:sym typeface="Wingdings" panose="05000000000000000000" pitchFamily="2" charset="2"/>
                  </a:rPr>
                  <a:t>increase</a:t>
                </a:r>
                <a:r>
                  <a:rPr lang="de-DE" sz="1400" kern="0" dirty="0">
                    <a:sym typeface="Wingdings" panose="05000000000000000000" pitchFamily="2" charset="2"/>
                  </a:rPr>
                  <a:t> accuracy </a:t>
                </a:r>
                <a:r>
                  <a:rPr lang="de-DE" sz="1400" kern="0" dirty="0" err="1">
                    <a:sym typeface="Wingdings" panose="05000000000000000000" pitchFamily="2" charset="2"/>
                  </a:rPr>
                  <a:t>or</a:t>
                </a:r>
                <a:r>
                  <a:rPr lang="de-DE" sz="1400" kern="0" dirty="0">
                    <a:sym typeface="Wingdings" panose="05000000000000000000" pitchFamily="2" charset="2"/>
                  </a:rPr>
                  <a:t> </a:t>
                </a:r>
                <a:r>
                  <a:rPr lang="de-DE" sz="1400" kern="0" dirty="0" err="1">
                    <a:sym typeface="Wingdings" panose="05000000000000000000" pitchFamily="2" charset="2"/>
                  </a:rPr>
                  <a:t>lower</a:t>
                </a:r>
                <a:r>
                  <a:rPr lang="de-DE" sz="1400" kern="0" dirty="0">
                    <a:sym typeface="Wingdings" panose="05000000000000000000" pitchFamily="2" charset="2"/>
                  </a:rPr>
                  <a:t> </a:t>
                </a:r>
                <a:r>
                  <a:rPr lang="de-DE" sz="1400" kern="0" dirty="0" err="1">
                    <a:sym typeface="Wingdings" panose="05000000000000000000" pitchFamily="2" charset="2"/>
                  </a:rPr>
                  <a:t>training</a:t>
                </a:r>
                <a:r>
                  <a:rPr lang="de-DE" sz="1400" kern="0" dirty="0">
                    <a:sym typeface="Wingdings" panose="05000000000000000000" pitchFamily="2" charset="2"/>
                  </a:rPr>
                  <a:t> time. 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de-DE" sz="1800" kern="0" dirty="0">
                    <a:sym typeface="Wingdings" panose="05000000000000000000" pitchFamily="2" charset="2"/>
                  </a:rPr>
                  <a:t>Information </a:t>
                </a:r>
                <a:r>
                  <a:rPr lang="de-DE" sz="1800" kern="0" dirty="0" err="1">
                    <a:sym typeface="Wingdings" panose="05000000000000000000" pitchFamily="2" charset="2"/>
                  </a:rPr>
                  <a:t>is</a:t>
                </a:r>
                <a:r>
                  <a:rPr lang="de-DE" sz="1800" kern="0" dirty="0">
                    <a:sym typeface="Wingdings" panose="05000000000000000000" pitchFamily="2" charset="2"/>
                  </a:rPr>
                  <a:t> lost</a:t>
                </a:r>
              </a:p>
              <a:p>
                <a:pPr marL="0" indent="0">
                  <a:buNone/>
                </a:pPr>
                <a:r>
                  <a:rPr lang="de-DE" sz="1600" kern="0" dirty="0">
                    <a:sym typeface="Wingdings" panose="05000000000000000000" pitchFamily="2" charset="2"/>
                  </a:rPr>
                  <a:t>			Possible fix: </a:t>
                </a:r>
                <a:r>
                  <a:rPr lang="de-DE" sz="1600" b="1" kern="0" dirty="0">
                    <a:sym typeface="Wingdings" panose="05000000000000000000" pitchFamily="2" charset="2"/>
                  </a:rPr>
                  <a:t>Average pull</a:t>
                </a:r>
                <a:endParaRPr lang="de-DE" sz="1600" kern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Inhaltsplatzhalter 4">
                <a:extLst>
                  <a:ext uri="{FF2B5EF4-FFF2-40B4-BE49-F238E27FC236}">
                    <a16:creationId xmlns:a16="http://schemas.microsoft.com/office/drawing/2014/main" id="{00362CE5-D1F6-235F-7886-C4EE26A4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700" y="1268760"/>
                <a:ext cx="8356600" cy="5112568"/>
              </a:xfrm>
              <a:prstGeom prst="rect">
                <a:avLst/>
              </a:prstGeom>
              <a:blipFill>
                <a:blip r:embed="rId6"/>
                <a:stretch>
                  <a:fillRect l="-1606" t="-1549" b="-4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567BC9BA-99A4-00B6-62D5-DC469803CFB5}"/>
              </a:ext>
            </a:extLst>
          </p:cNvPr>
          <p:cNvSpPr txBox="1">
            <a:spLocks/>
          </p:cNvSpPr>
          <p:nvPr/>
        </p:nvSpPr>
        <p:spPr bwMode="auto">
          <a:xfrm>
            <a:off x="5574899" y="981098"/>
            <a:ext cx="1275294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social pull</a:t>
            </a:r>
          </a:p>
        </p:txBody>
      </p: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037C954D-16DC-7E76-3DD7-D5E6DEEA7298}"/>
              </a:ext>
            </a:extLst>
          </p:cNvPr>
          <p:cNvSpPr txBox="1">
            <a:spLocks/>
          </p:cNvSpPr>
          <p:nvPr/>
        </p:nvSpPr>
        <p:spPr bwMode="auto">
          <a:xfrm>
            <a:off x="3069739" y="981098"/>
            <a:ext cx="1553546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 err="1"/>
              <a:t>cognitive</a:t>
            </a:r>
            <a:r>
              <a:rPr lang="de-DE" sz="1800" kern="0" dirty="0"/>
              <a:t> pull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A2DBB9E1-50BF-D935-536A-4F343E5A3D2F}"/>
              </a:ext>
            </a:extLst>
          </p:cNvPr>
          <p:cNvSpPr/>
          <p:nvPr/>
        </p:nvSpPr>
        <p:spPr>
          <a:xfrm>
            <a:off x="8100392" y="3429000"/>
            <a:ext cx="329138" cy="33833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97D37369-E73E-2135-B32E-1C89FB6FFA11}"/>
              </a:ext>
            </a:extLst>
          </p:cNvPr>
          <p:cNvSpPr/>
          <p:nvPr/>
        </p:nvSpPr>
        <p:spPr>
          <a:xfrm rot="16200000">
            <a:off x="3551473" y="754385"/>
            <a:ext cx="240853" cy="13681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4D0B3209-B64B-D9EE-CB55-628E349C621C}"/>
              </a:ext>
            </a:extLst>
          </p:cNvPr>
          <p:cNvSpPr/>
          <p:nvPr/>
        </p:nvSpPr>
        <p:spPr>
          <a:xfrm rot="16200000">
            <a:off x="6042944" y="783195"/>
            <a:ext cx="240853" cy="13105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7EC777A3-B08F-FDF1-2882-D00E028BA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4935155-AB15-78FE-547A-B27D5D982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69006"/>
              </p:ext>
            </p:extLst>
          </p:nvPr>
        </p:nvGraphicFramePr>
        <p:xfrm>
          <a:off x="4211960" y="4293096"/>
          <a:ext cx="4457301" cy="54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17">
                  <a:extLst>
                    <a:ext uri="{9D8B030D-6E8A-4147-A177-3AD203B41FA5}">
                      <a16:colId xmlns:a16="http://schemas.microsoft.com/office/drawing/2014/main" val="34423251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25774410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38309418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1295382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048179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 err="1"/>
                        <a:t>component</a:t>
                      </a:r>
                      <a:r>
                        <a:rPr lang="de-DE" sz="11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social+cognitive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none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averaging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88804"/>
                  </a:ext>
                </a:extLst>
              </a:tr>
              <a:tr h="282568">
                <a:tc>
                  <a:txBody>
                    <a:bodyPr/>
                    <a:lstStyle/>
                    <a:p>
                      <a:r>
                        <a:rPr lang="de-DE" sz="1100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0.405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0.415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0.422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8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18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188640"/>
            <a:ext cx="6911975" cy="561975"/>
          </a:xfrm>
        </p:spPr>
        <p:txBody>
          <a:bodyPr/>
          <a:lstStyle/>
          <a:p>
            <a:r>
              <a:rPr lang="de-DE" dirty="0"/>
              <a:t>Average pull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0671C605-98B2-9223-C5B6-588A5D5F5D5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392113" y="835993"/>
                <a:ext cx="8356600" cy="4894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1432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9057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209675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5735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9550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sz="1800" kern="0" dirty="0"/>
                  <a:t>Goal: Use all </a:t>
                </a:r>
                <a:r>
                  <a:rPr lang="de-DE" sz="1800" kern="0" dirty="0" err="1"/>
                  <a:t>samples</a:t>
                </a:r>
                <a:endParaRPr lang="de-DE" sz="1800" kern="0" dirty="0"/>
              </a:p>
              <a:p>
                <a:r>
                  <a:rPr lang="de-DE" sz="1800" dirty="0"/>
                  <a:t>Average Pull: </a:t>
                </a:r>
              </a:p>
              <a:p>
                <a:pPr lvl="1"/>
                <a:r>
                  <a:rPr lang="de-DE" kern="0" dirty="0"/>
                  <a:t>4 local SGD-updates, </a:t>
                </a:r>
                <a:r>
                  <a:rPr lang="de-DE" kern="0" dirty="0" err="1"/>
                  <a:t>then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𝑎𝑣𝑒𝑟𝑎𝑔𝑒𝑃𝑎𝑟𝑡𝑖𝑐𝑙𝑒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DE" i="1" kern="0" dirty="0">
                  <a:latin typeface="Cambria Math" panose="02040503050406030204" pitchFamily="18" charset="0"/>
                </a:endParaRPr>
              </a:p>
              <a:p>
                <a:r>
                  <a:rPr lang="de-DE" sz="1800" dirty="0"/>
                  <a:t>PSO - Average Pull:</a:t>
                </a:r>
                <a:endParaRPr lang="de-DE" sz="18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600" i="1" kern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sz="1600" i="1" kern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de-DE" sz="1600" i="1" kern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600" i="1" kern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sz="1600" i="1" kern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𝑑𝑒𝑐𝑎𝑦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6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60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16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600" i="1" kern="0" smtClean="0">
                                <a:latin typeface="Cambria Math" panose="02040503050406030204" pitchFamily="18" charset="0"/>
                              </a:rPr>
                              <m:t>𝑏𝑒𝑠𝑡</m:t>
                            </m:r>
                          </m:sub>
                        </m:sSub>
                        <m:r>
                          <a:rPr lang="de-DE" sz="16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6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600" i="1" kern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𝑑𝑒𝑐𝑎𝑦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6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60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e-DE" sz="16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sz="1600" i="1" kern="0" smtClean="0">
                                <a:latin typeface="Cambria Math" panose="02040503050406030204" pitchFamily="18" charset="0"/>
                              </a:rPr>
                              <m:t>𝑏𝑒𝑠𝑡</m:t>
                            </m:r>
                          </m:sub>
                        </m:sSub>
                        <m:r>
                          <a:rPr lang="de-DE" sz="16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6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𝑔𝑟𝑎𝑑</m:t>
                    </m:r>
                  </m:oMath>
                </a14:m>
                <a:endParaRPr lang="de-DE" sz="1600" b="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𝑎𝑣𝑒𝑟𝑎𝑔𝑒𝑃𝑎𝑟𝑡𝑖𝑐𝑙𝑒</m:t>
                      </m:r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800" b="0" i="1" kern="0" dirty="0"/>
              </a:p>
              <a:p>
                <a:pPr marL="0" indent="0">
                  <a:buNone/>
                </a:pPr>
                <a:endParaRPr lang="de-DE" sz="1800" kern="0" dirty="0"/>
              </a:p>
            </p:txBody>
          </p:sp>
        </mc:Choice>
        <mc:Fallback xmlns="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0671C605-98B2-9223-C5B6-588A5D5F5D5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92113" y="835993"/>
                <a:ext cx="8356600" cy="4894262"/>
              </a:xfrm>
              <a:prstGeom prst="rect">
                <a:avLst/>
              </a:prstGeom>
              <a:blipFill>
                <a:blip r:embed="rId6"/>
                <a:stretch>
                  <a:fillRect t="-16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32B9AA0C-6FAD-BDE3-EAA8-7CAE1755B8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53" y="2708920"/>
            <a:ext cx="3115931" cy="2311336"/>
          </a:xfrm>
          <a:prstGeom prst="rect">
            <a:avLst/>
          </a:prstGeom>
        </p:spPr>
      </p:pic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71BA18DF-A38F-3645-E250-B3A233F4D76E}"/>
              </a:ext>
            </a:extLst>
          </p:cNvPr>
          <p:cNvSpPr txBox="1">
            <a:spLocks/>
          </p:cNvSpPr>
          <p:nvPr/>
        </p:nvSpPr>
        <p:spPr bwMode="auto">
          <a:xfrm>
            <a:off x="1503497" y="5085184"/>
            <a:ext cx="2924487" cy="20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000" i="1" kern="0" dirty="0">
                <a:sym typeface="Wingdings" panose="05000000000000000000" pitchFamily="2" charset="2"/>
              </a:rPr>
              <a:t>Average Pull with a large local </a:t>
            </a:r>
            <a:r>
              <a:rPr lang="de-DE" sz="1000" i="1" kern="0" dirty="0" err="1">
                <a:sym typeface="Wingdings" panose="05000000000000000000" pitchFamily="2" charset="2"/>
              </a:rPr>
              <a:t>batch</a:t>
            </a:r>
            <a:r>
              <a:rPr lang="de-DE" sz="1000" i="1" kern="0" dirty="0">
                <a:sym typeface="Wingdings" panose="05000000000000000000" pitchFamily="2" charset="2"/>
              </a:rPr>
              <a:t> </a:t>
            </a:r>
            <a:r>
              <a:rPr lang="de-DE" sz="1000" i="1" kern="0" dirty="0" err="1">
                <a:sym typeface="Wingdings" panose="05000000000000000000" pitchFamily="2" charset="2"/>
              </a:rPr>
              <a:t>size</a:t>
            </a:r>
            <a:r>
              <a:rPr lang="de-DE" sz="1000" i="1" kern="0" dirty="0">
                <a:sym typeface="Wingdings" panose="05000000000000000000" pitchFamily="2" charset="2"/>
              </a:rPr>
              <a:t> </a:t>
            </a:r>
            <a:r>
              <a:rPr lang="de-DE" sz="1000" i="1" kern="0" dirty="0" err="1">
                <a:sym typeface="Wingdings" panose="05000000000000000000" pitchFamily="2" charset="2"/>
              </a:rPr>
              <a:t>of</a:t>
            </a:r>
            <a:r>
              <a:rPr lang="de-DE" sz="1000" i="1" kern="0" dirty="0">
                <a:sym typeface="Wingdings" panose="05000000000000000000" pitchFamily="2" charset="2"/>
              </a:rPr>
              <a:t> 2048</a:t>
            </a:r>
            <a:endParaRPr lang="de-DE" sz="1000" i="1" kern="0" dirty="0"/>
          </a:p>
        </p:txBody>
      </p:sp>
      <p:pic>
        <p:nvPicPr>
          <p:cNvPr id="12" name="Grafik 11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04C940AD-803A-FEB8-5161-37459BEB7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708920"/>
            <a:ext cx="3125014" cy="2343760"/>
          </a:xfrm>
          <a:prstGeom prst="rect">
            <a:avLst/>
          </a:prstGeom>
        </p:spPr>
      </p:pic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EA2E8E7F-B1F9-C7CF-51ED-0A820BD2363E}"/>
              </a:ext>
            </a:extLst>
          </p:cNvPr>
          <p:cNvSpPr txBox="1">
            <a:spLocks/>
          </p:cNvSpPr>
          <p:nvPr/>
        </p:nvSpPr>
        <p:spPr bwMode="auto">
          <a:xfrm>
            <a:off x="5478112" y="5060434"/>
            <a:ext cx="1182120" cy="16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000" i="1" kern="0" dirty="0">
                <a:sym typeface="Wingdings" panose="05000000000000000000" pitchFamily="2" charset="2"/>
              </a:rPr>
              <a:t>PSO – Average Pull</a:t>
            </a: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7DEAC364-8AD4-13DF-F5E3-CD8A925EB89E}"/>
              </a:ext>
            </a:extLst>
          </p:cNvPr>
          <p:cNvSpPr txBox="1">
            <a:spLocks/>
          </p:cNvSpPr>
          <p:nvPr/>
        </p:nvSpPr>
        <p:spPr bwMode="auto">
          <a:xfrm>
            <a:off x="390525" y="5301208"/>
            <a:ext cx="8934003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600" kern="0" dirty="0"/>
              <a:t>Insight 1: </a:t>
            </a:r>
            <a:r>
              <a:rPr lang="de-DE" sz="1600" kern="0" dirty="0" err="1"/>
              <a:t>Slightly</a:t>
            </a:r>
            <a:r>
              <a:rPr lang="de-DE" sz="1600" kern="0" dirty="0"/>
              <a:t> </a:t>
            </a:r>
            <a:r>
              <a:rPr lang="de-DE" sz="1600" kern="0" dirty="0" err="1"/>
              <a:t>worse</a:t>
            </a:r>
            <a:r>
              <a:rPr lang="de-DE" sz="1600" kern="0" dirty="0"/>
              <a:t>, </a:t>
            </a:r>
            <a:r>
              <a:rPr lang="de-DE" sz="1600" kern="0" dirty="0" err="1"/>
              <a:t>slightly</a:t>
            </a:r>
            <a:r>
              <a:rPr lang="de-DE" sz="1600" kern="0" dirty="0"/>
              <a:t> </a:t>
            </a:r>
            <a:r>
              <a:rPr lang="de-DE" sz="1600" kern="0" dirty="0" err="1"/>
              <a:t>less</a:t>
            </a:r>
            <a:r>
              <a:rPr lang="de-DE" sz="1600" kern="0" dirty="0"/>
              <a:t> </a:t>
            </a:r>
            <a:r>
              <a:rPr lang="de-DE" sz="1600" kern="0" dirty="0" err="1"/>
              <a:t>scalable</a:t>
            </a:r>
            <a:r>
              <a:rPr lang="de-DE" sz="1600" kern="0" dirty="0"/>
              <a:t> </a:t>
            </a:r>
            <a:r>
              <a:rPr lang="de-DE" sz="1600" kern="0" dirty="0" err="1"/>
              <a:t>than</a:t>
            </a:r>
            <a:r>
              <a:rPr lang="de-DE" sz="1600" kern="0" dirty="0"/>
              <a:t> </a:t>
            </a:r>
            <a:r>
              <a:rPr lang="de-DE" sz="1600" kern="0" dirty="0" err="1"/>
              <a:t>synchronous</a:t>
            </a:r>
            <a:r>
              <a:rPr lang="de-DE" sz="1600" kern="0" dirty="0"/>
              <a:t> SGD</a:t>
            </a:r>
          </a:p>
          <a:p>
            <a:r>
              <a:rPr lang="de-DE" sz="1600" kern="0" dirty="0"/>
              <a:t>Insight 2: Can still </a:t>
            </a:r>
            <a:r>
              <a:rPr lang="de-DE" sz="1600" kern="0" dirty="0" err="1"/>
              <a:t>be</a:t>
            </a:r>
            <a:r>
              <a:rPr lang="de-DE" sz="1600" kern="0" dirty="0"/>
              <a:t> </a:t>
            </a:r>
            <a:r>
              <a:rPr lang="de-DE" sz="1600" kern="0" dirty="0" err="1"/>
              <a:t>used</a:t>
            </a:r>
            <a:r>
              <a:rPr lang="de-DE" sz="1600" kern="0" dirty="0"/>
              <a:t> to </a:t>
            </a:r>
            <a:r>
              <a:rPr lang="de-DE" sz="1600" kern="0" dirty="0" err="1"/>
              <a:t>increase</a:t>
            </a:r>
            <a:r>
              <a:rPr lang="de-DE" sz="1600" kern="0" dirty="0"/>
              <a:t> </a:t>
            </a:r>
            <a:r>
              <a:rPr lang="de-DE" sz="1600" kern="0" dirty="0" err="1"/>
              <a:t>ensemble</a:t>
            </a:r>
            <a:r>
              <a:rPr lang="de-DE" sz="1600" kern="0" dirty="0"/>
              <a:t> </a:t>
            </a:r>
            <a:r>
              <a:rPr lang="de-DE" sz="1600" kern="0" dirty="0" err="1"/>
              <a:t>diversity</a:t>
            </a:r>
            <a:r>
              <a:rPr lang="de-DE" sz="1600" kern="0" dirty="0"/>
              <a:t>, </a:t>
            </a:r>
            <a:r>
              <a:rPr lang="de-DE" sz="1600" kern="0" dirty="0" err="1"/>
              <a:t>even</a:t>
            </a:r>
            <a:r>
              <a:rPr lang="de-DE" sz="1600" kern="0" dirty="0"/>
              <a:t> with different </a:t>
            </a:r>
            <a:r>
              <a:rPr lang="de-DE" sz="1600" kern="0" dirty="0" err="1"/>
              <a:t>initialisations</a:t>
            </a:r>
            <a:r>
              <a:rPr lang="de-DE" sz="1600" kern="0" dirty="0"/>
              <a:t>!</a:t>
            </a:r>
          </a:p>
          <a:p>
            <a:r>
              <a:rPr lang="de-DE" sz="1600" kern="0" dirty="0"/>
              <a:t>Insight 3: </a:t>
            </a:r>
            <a:r>
              <a:rPr lang="de-DE" sz="1600" b="1" kern="0" dirty="0" err="1"/>
              <a:t>Does</a:t>
            </a:r>
            <a:r>
              <a:rPr lang="de-DE" sz="1600" b="1" kern="0" dirty="0"/>
              <a:t> not fix </a:t>
            </a:r>
            <a:r>
              <a:rPr lang="de-DE" sz="1600" b="1" kern="0" dirty="0" err="1"/>
              <a:t>information</a:t>
            </a:r>
            <a:r>
              <a:rPr lang="de-DE" sz="1600" b="1" kern="0" dirty="0"/>
              <a:t> </a:t>
            </a:r>
            <a:r>
              <a:rPr lang="de-DE" sz="1600" b="1" kern="0" dirty="0" err="1"/>
              <a:t>forgetting</a:t>
            </a:r>
            <a:r>
              <a:rPr lang="de-DE" sz="1600" b="1" kern="0" dirty="0"/>
              <a:t> </a:t>
            </a:r>
            <a:r>
              <a:rPr lang="de-DE" sz="1600" b="1" kern="0" dirty="0" err="1"/>
              <a:t>problem</a:t>
            </a:r>
            <a:r>
              <a:rPr lang="de-DE" sz="1600" kern="0" dirty="0"/>
              <a:t>. </a:t>
            </a:r>
            <a:r>
              <a:rPr lang="de-DE" sz="1600" kern="0" dirty="0">
                <a:sym typeface="Wingdings" panose="05000000000000000000" pitchFamily="2" charset="2"/>
              </a:rPr>
              <a:t> Drop social pull!</a:t>
            </a:r>
            <a:endParaRPr lang="de-DE" sz="1600" kern="0" dirty="0"/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00DA713-9B55-F8AB-EF40-4419BFD86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586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Ensembles</a:t>
            </a:r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9A07127F-FBA1-0BD4-DA31-E5DB7EEED523}"/>
              </a:ext>
            </a:extLst>
          </p:cNvPr>
          <p:cNvSpPr txBox="1">
            <a:spLocks/>
          </p:cNvSpPr>
          <p:nvPr/>
        </p:nvSpPr>
        <p:spPr bwMode="auto">
          <a:xfrm>
            <a:off x="544513" y="1133128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800" kern="0" dirty="0"/>
          </a:p>
          <a:p>
            <a:endParaRPr lang="de-DE" sz="1800" kern="0" dirty="0"/>
          </a:p>
          <a:p>
            <a:endParaRPr lang="de-DE" sz="1800" kern="0" dirty="0"/>
          </a:p>
          <a:p>
            <a:endParaRPr lang="de-DE" sz="1800" kern="0" dirty="0"/>
          </a:p>
          <a:p>
            <a:endParaRPr lang="de-DE" sz="1800" kern="0" dirty="0"/>
          </a:p>
          <a:p>
            <a:endParaRPr lang="de-DE" sz="1800" kern="0" dirty="0"/>
          </a:p>
          <a:p>
            <a:endParaRPr lang="de-DE" sz="1800" kern="0" dirty="0"/>
          </a:p>
          <a:p>
            <a:endParaRPr lang="de-DE" sz="1800" kern="0" dirty="0"/>
          </a:p>
          <a:p>
            <a:endParaRPr lang="de-DE" sz="1800" kern="0" dirty="0"/>
          </a:p>
          <a:p>
            <a:endParaRPr lang="de-DE" sz="1800" kern="0" dirty="0"/>
          </a:p>
          <a:p>
            <a:endParaRPr lang="de-DE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1439B2-76E9-2A2B-5C9D-0AB265F666E1}"/>
                  </a:ext>
                </a:extLst>
              </p:cNvPr>
              <p:cNvSpPr txBox="1"/>
              <p:nvPr/>
            </p:nvSpPr>
            <p:spPr>
              <a:xfrm>
                <a:off x="612775" y="1331476"/>
                <a:ext cx="74168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800" kern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de-DE" sz="1800" kern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de-DE" sz="1800" kern="0" smtClean="0">
                          <a:latin typeface="Cambria Math" panose="02040503050406030204" pitchFamily="18" charset="0"/>
                        </a:rPr>
                        <m:t>ωv</m:t>
                      </m:r>
                      <m:r>
                        <a:rPr lang="de-DE" sz="1800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decay</m:t>
                          </m:r>
                          <m:r>
                            <a:rPr lang="de-DE" sz="1800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de-DE" sz="1800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1800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800" i="1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de-DE" sz="1800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1800" i="1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 kern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800" kern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1800" kern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best</m:t>
                              </m:r>
                            </m:sub>
                          </m:sSub>
                          <m:r>
                            <a:rPr lang="de-DE" sz="1800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sz="1800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de-DE" sz="1800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decay</m:t>
                          </m:r>
                          <m:r>
                            <a:rPr lang="de-DE" sz="1800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de-DE" sz="1800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1800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sz="1800" i="1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de-DE" sz="1800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sz="1800" i="1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 kern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800" kern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1800" kern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best</m:t>
                              </m:r>
                            </m:sub>
                          </m:sSub>
                          <m:r>
                            <a:rPr lang="de-DE" sz="1800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sz="1800" kern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de-DE" sz="1800" kern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1800" kern="0" smtClean="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de-DE" sz="1800" kern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sz="1800" kern="0" smtClean="0">
                          <a:latin typeface="Cambria Math" panose="02040503050406030204" pitchFamily="18" charset="0"/>
                        </a:rPr>
                        <m:t>grad</m:t>
                      </m:r>
                    </m:oMath>
                  </m:oMathPara>
                </a14:m>
                <a:endParaRPr lang="de-DE" sz="1800" kern="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1439B2-76E9-2A2B-5C9D-0AB265F66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" y="1331476"/>
                <a:ext cx="7416824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EF3D430-0523-1493-3D59-8701C1594DAC}"/>
                  </a:ext>
                </a:extLst>
              </p:cNvPr>
              <p:cNvSpPr txBox="1"/>
              <p:nvPr/>
            </p:nvSpPr>
            <p:spPr>
              <a:xfrm>
                <a:off x="-180528" y="4293096"/>
                <a:ext cx="8797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800" kern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de-DE" sz="1800" kern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de-DE" sz="1800" kern="0" smtClean="0">
                          <a:latin typeface="Cambria Math" panose="02040503050406030204" pitchFamily="18" charset="0"/>
                        </a:rPr>
                        <m:t>ωv</m:t>
                      </m:r>
                      <m:r>
                        <a:rPr lang="de-DE" sz="1800" kern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1800" kern="0" smtClean="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de-DE" sz="1800" kern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sz="1800" kern="0" smtClean="0">
                          <a:latin typeface="Cambria Math" panose="02040503050406030204" pitchFamily="18" charset="0"/>
                        </a:rPr>
                        <m:t>grad</m:t>
                      </m:r>
                    </m:oMath>
                  </m:oMathPara>
                </a14:m>
                <a:endParaRPr lang="de-DE" sz="1800" kern="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EF3D430-0523-1493-3D59-8701C1594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4293096"/>
                <a:ext cx="8797353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81F9B8AE-A1BC-B979-751E-AC662BC7D187}"/>
              </a:ext>
            </a:extLst>
          </p:cNvPr>
          <p:cNvSpPr/>
          <p:nvPr/>
        </p:nvSpPr>
        <p:spPr>
          <a:xfrm>
            <a:off x="3780386" y="2039094"/>
            <a:ext cx="789084" cy="20162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Inhaltsplatzhalter 4">
                <a:extLst>
                  <a:ext uri="{FF2B5EF4-FFF2-40B4-BE49-F238E27FC236}">
                    <a16:creationId xmlns:a16="http://schemas.microsoft.com/office/drawing/2014/main" id="{CD60DF61-1EDB-037B-77CC-FEA9142957D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440066" y="2743005"/>
                <a:ext cx="1582613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1432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9057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209675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5735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9550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1800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 ker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1800" b="0" i="0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800" b="1" kern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4" name="Inhaltsplatzhalter 4">
                <a:extLst>
                  <a:ext uri="{FF2B5EF4-FFF2-40B4-BE49-F238E27FC236}">
                    <a16:creationId xmlns:a16="http://schemas.microsoft.com/office/drawing/2014/main" id="{CD60DF61-1EDB-037B-77CC-FEA914295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0066" y="2743005"/>
                <a:ext cx="1582613" cy="432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nhaltsplatzhalter 4">
            <a:extLst>
              <a:ext uri="{FF2B5EF4-FFF2-40B4-BE49-F238E27FC236}">
                <a16:creationId xmlns:a16="http://schemas.microsoft.com/office/drawing/2014/main" id="{C97242A9-18E7-521D-3689-B460F2139F22}"/>
              </a:ext>
            </a:extLst>
          </p:cNvPr>
          <p:cNvSpPr txBox="1">
            <a:spLocks/>
          </p:cNvSpPr>
          <p:nvPr/>
        </p:nvSpPr>
        <p:spPr bwMode="auto">
          <a:xfrm>
            <a:off x="1703762" y="4842088"/>
            <a:ext cx="5472608" cy="42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>
                <a:sym typeface="Wingdings" panose="05000000000000000000" pitchFamily="2" charset="2"/>
              </a:rPr>
              <a:t> </a:t>
            </a:r>
            <a:r>
              <a:rPr lang="de-DE" sz="1800" b="1" kern="0" dirty="0">
                <a:sym typeface="Wingdings" panose="05000000000000000000" pitchFamily="2" charset="2"/>
              </a:rPr>
              <a:t>Ensemble</a:t>
            </a:r>
            <a:r>
              <a:rPr lang="de-DE" sz="1800" kern="0" dirty="0">
                <a:sym typeface="Wingdings" panose="05000000000000000000" pitchFamily="2" charset="2"/>
              </a:rPr>
              <a:t> </a:t>
            </a:r>
            <a:r>
              <a:rPr lang="de-DE" sz="1800" kern="0" dirty="0" err="1">
                <a:sym typeface="Wingdings" panose="05000000000000000000" pitchFamily="2" charset="2"/>
              </a:rPr>
              <a:t>of</a:t>
            </a:r>
            <a:r>
              <a:rPr lang="de-DE" sz="1800" kern="0" dirty="0">
                <a:sym typeface="Wingdings" panose="05000000000000000000" pitchFamily="2" charset="2"/>
              </a:rPr>
              <a:t> </a:t>
            </a:r>
            <a:r>
              <a:rPr lang="de-DE" sz="1800" kern="0" dirty="0" err="1">
                <a:sym typeface="Wingdings" panose="05000000000000000000" pitchFamily="2" charset="2"/>
              </a:rPr>
              <a:t>p</a:t>
            </a:r>
            <a:r>
              <a:rPr lang="de-DE" sz="1800" kern="0" dirty="0" err="1"/>
              <a:t>articles</a:t>
            </a:r>
            <a:r>
              <a:rPr lang="de-DE" sz="1800" kern="0" dirty="0"/>
              <a:t> </a:t>
            </a:r>
            <a:r>
              <a:rPr lang="de-DE" sz="1800" kern="0" dirty="0" err="1"/>
              <a:t>using</a:t>
            </a:r>
            <a:r>
              <a:rPr lang="de-DE" sz="1800" kern="0" dirty="0"/>
              <a:t> SGD </a:t>
            </a:r>
            <a:r>
              <a:rPr lang="de-DE" sz="1800" kern="0" dirty="0" err="1"/>
              <a:t>independently</a:t>
            </a:r>
            <a:endParaRPr lang="de-DE" sz="1800" kern="0" dirty="0"/>
          </a:p>
          <a:p>
            <a:endParaRPr lang="de-DE" sz="1800" kern="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125CC6E-6E10-CA8F-2495-A514E50981E6}"/>
              </a:ext>
            </a:extLst>
          </p:cNvPr>
          <p:cNvSpPr/>
          <p:nvPr/>
        </p:nvSpPr>
        <p:spPr>
          <a:xfrm>
            <a:off x="7133408" y="5508875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7996592-79FD-BC3B-FAAC-DDE769072A57}"/>
              </a:ext>
            </a:extLst>
          </p:cNvPr>
          <p:cNvSpPr/>
          <p:nvPr/>
        </p:nvSpPr>
        <p:spPr>
          <a:xfrm>
            <a:off x="7128088" y="5748675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EF39D0E-4908-F1E2-B90D-65C7053D5FB3}"/>
              </a:ext>
            </a:extLst>
          </p:cNvPr>
          <p:cNvSpPr/>
          <p:nvPr/>
        </p:nvSpPr>
        <p:spPr>
          <a:xfrm>
            <a:off x="7372611" y="5508875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07C9C06-125A-C178-DEDA-2EFD496B8CE7}"/>
              </a:ext>
            </a:extLst>
          </p:cNvPr>
          <p:cNvSpPr/>
          <p:nvPr/>
        </p:nvSpPr>
        <p:spPr>
          <a:xfrm>
            <a:off x="7372611" y="5748675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BF06557-1DC1-E7B5-D632-02AFE2F63A7E}"/>
              </a:ext>
            </a:extLst>
          </p:cNvPr>
          <p:cNvCxnSpPr>
            <a:cxnSpLocks/>
          </p:cNvCxnSpPr>
          <p:nvPr/>
        </p:nvCxnSpPr>
        <p:spPr>
          <a:xfrm>
            <a:off x="7660643" y="5704926"/>
            <a:ext cx="31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6F50C335-E6B7-FD54-AF74-61547848C799}"/>
              </a:ext>
            </a:extLst>
          </p:cNvPr>
          <p:cNvSpPr/>
          <p:nvPr/>
        </p:nvSpPr>
        <p:spPr>
          <a:xfrm>
            <a:off x="8067615" y="5604659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Inhaltsplatzhalter 4">
            <a:extLst>
              <a:ext uri="{FF2B5EF4-FFF2-40B4-BE49-F238E27FC236}">
                <a16:creationId xmlns:a16="http://schemas.microsoft.com/office/drawing/2014/main" id="{33D02564-C099-13BF-26EF-3DAA8CC03CE0}"/>
              </a:ext>
            </a:extLst>
          </p:cNvPr>
          <p:cNvSpPr txBox="1">
            <a:spLocks/>
          </p:cNvSpPr>
          <p:nvPr/>
        </p:nvSpPr>
        <p:spPr bwMode="auto">
          <a:xfrm>
            <a:off x="806257" y="5647331"/>
            <a:ext cx="3499807" cy="44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 err="1"/>
              <a:t>How</a:t>
            </a:r>
            <a:r>
              <a:rPr lang="de-DE" sz="1800" kern="0" dirty="0"/>
              <a:t> to </a:t>
            </a:r>
            <a:r>
              <a:rPr lang="de-DE" sz="1800" kern="0" dirty="0" err="1"/>
              <a:t>extract</a:t>
            </a:r>
            <a:r>
              <a:rPr lang="de-DE" sz="1800" kern="0" dirty="0"/>
              <a:t> </a:t>
            </a:r>
            <a:r>
              <a:rPr lang="de-DE" sz="1800" kern="0" dirty="0" err="1"/>
              <a:t>winning</a:t>
            </a:r>
            <a:r>
              <a:rPr lang="de-DE" sz="1800" kern="0" dirty="0"/>
              <a:t> </a:t>
            </a:r>
            <a:r>
              <a:rPr lang="de-DE" sz="1800" kern="0" dirty="0" err="1"/>
              <a:t>tickets</a:t>
            </a:r>
            <a:r>
              <a:rPr lang="de-DE" sz="1800" kern="0" dirty="0"/>
              <a:t>?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8A33570-EF88-EF85-4722-035ECE2812A6}"/>
              </a:ext>
            </a:extLst>
          </p:cNvPr>
          <p:cNvSpPr/>
          <p:nvPr/>
        </p:nvSpPr>
        <p:spPr>
          <a:xfrm>
            <a:off x="7361822" y="2069920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B1829F9-92ED-77FA-1FCD-0AB6C2D254BC}"/>
              </a:ext>
            </a:extLst>
          </p:cNvPr>
          <p:cNvSpPr/>
          <p:nvPr/>
        </p:nvSpPr>
        <p:spPr>
          <a:xfrm>
            <a:off x="7595334" y="2069920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0928255-8195-406E-3079-46751F71ECF9}"/>
              </a:ext>
            </a:extLst>
          </p:cNvPr>
          <p:cNvSpPr/>
          <p:nvPr/>
        </p:nvSpPr>
        <p:spPr>
          <a:xfrm>
            <a:off x="7828846" y="2069920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032E2B7-0266-4C05-0FD1-1F2ACC831792}"/>
              </a:ext>
            </a:extLst>
          </p:cNvPr>
          <p:cNvSpPr/>
          <p:nvPr/>
        </p:nvSpPr>
        <p:spPr>
          <a:xfrm>
            <a:off x="8062358" y="2069920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E954DE5-163A-B886-B87C-95CA7B5A89A5}"/>
              </a:ext>
            </a:extLst>
          </p:cNvPr>
          <p:cNvCxnSpPr>
            <a:cxnSpLocks/>
          </p:cNvCxnSpPr>
          <p:nvPr/>
        </p:nvCxnSpPr>
        <p:spPr>
          <a:xfrm>
            <a:off x="7913816" y="177200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93A2AA91-2898-646F-7768-E0238A0EF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82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Ensembles</a:t>
            </a:r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9A07127F-FBA1-0BD4-DA31-E5DB7EEED523}"/>
              </a:ext>
            </a:extLst>
          </p:cNvPr>
          <p:cNvSpPr txBox="1">
            <a:spLocks/>
          </p:cNvSpPr>
          <p:nvPr/>
        </p:nvSpPr>
        <p:spPr bwMode="auto">
          <a:xfrm>
            <a:off x="544513" y="1124744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/>
              <a:t>Do not </a:t>
            </a:r>
            <a:r>
              <a:rPr lang="de-DE" sz="1800" b="1" kern="0" dirty="0" err="1"/>
              <a:t>select</a:t>
            </a:r>
            <a:r>
              <a:rPr lang="de-DE" sz="1800" kern="0" dirty="0"/>
              <a:t> </a:t>
            </a:r>
            <a:r>
              <a:rPr lang="de-DE" sz="1800" kern="0" dirty="0" err="1"/>
              <a:t>particles</a:t>
            </a:r>
            <a:r>
              <a:rPr lang="de-DE" sz="1800" kern="0" dirty="0"/>
              <a:t>, </a:t>
            </a:r>
            <a:r>
              <a:rPr lang="de-DE" sz="1800" b="1" kern="0" dirty="0" err="1"/>
              <a:t>combine</a:t>
            </a:r>
            <a:r>
              <a:rPr lang="de-DE" sz="1800" kern="0" dirty="0"/>
              <a:t> </a:t>
            </a:r>
            <a:r>
              <a:rPr lang="de-DE" sz="1800" kern="0" dirty="0" err="1"/>
              <a:t>them</a:t>
            </a:r>
            <a:r>
              <a:rPr lang="de-DE" sz="1800" kern="0" dirty="0"/>
              <a:t>!</a:t>
            </a:r>
          </a:p>
          <a:p>
            <a:endParaRPr lang="de-DE" sz="1800" kern="0" dirty="0"/>
          </a:p>
          <a:p>
            <a:r>
              <a:rPr lang="en-US" sz="1600" b="0" i="0" dirty="0">
                <a:solidFill>
                  <a:srgbClr val="333333"/>
                </a:solidFill>
                <a:effectLst/>
              </a:rPr>
              <a:t>“</a:t>
            </a:r>
            <a:r>
              <a:rPr lang="en-US" sz="1600" b="0" i="1" dirty="0">
                <a:solidFill>
                  <a:srgbClr val="333333"/>
                </a:solidFill>
                <a:effectLst/>
              </a:rPr>
              <a:t>Ensemble learning methods train multiple base learners and combine their predictions to obtain improved performance and better generalization ability than the individual base learners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”</a:t>
            </a:r>
            <a:endParaRPr lang="de-DE" sz="1800" kern="0" dirty="0"/>
          </a:p>
          <a:p>
            <a:endParaRPr lang="de-DE" sz="1800" kern="0" dirty="0"/>
          </a:p>
          <a:p>
            <a:endParaRPr lang="de-DE" sz="1800" kern="0" dirty="0"/>
          </a:p>
          <a:p>
            <a:endParaRPr lang="de-DE" sz="1800" kern="0" dirty="0"/>
          </a:p>
          <a:p>
            <a:endParaRPr lang="de-DE" sz="1800" kern="0" dirty="0"/>
          </a:p>
          <a:p>
            <a:endParaRPr lang="de-DE" sz="1800" kern="0" dirty="0"/>
          </a:p>
          <a:p>
            <a:endParaRPr lang="de-DE" sz="1800" kern="0" dirty="0"/>
          </a:p>
          <a:p>
            <a:endParaRPr lang="de-DE" sz="1800" kern="0" dirty="0"/>
          </a:p>
          <a:p>
            <a:endParaRPr lang="de-DE" sz="1800" kern="0" dirty="0"/>
          </a:p>
          <a:p>
            <a:pPr marL="0" indent="0">
              <a:buNone/>
            </a:pPr>
            <a:endParaRPr lang="de-DE" sz="1800" kern="0" dirty="0"/>
          </a:p>
          <a:p>
            <a:pPr marL="0" indent="0">
              <a:buNone/>
            </a:pPr>
            <a:endParaRPr lang="de-DE" sz="1800" kern="0" dirty="0"/>
          </a:p>
          <a:p>
            <a:pPr marL="0" indent="0">
              <a:buNone/>
            </a:pPr>
            <a:r>
              <a:rPr lang="de-DE" sz="1800" kern="0" dirty="0">
                <a:sym typeface="Wingdings" panose="05000000000000000000" pitchFamily="2" charset="2"/>
              </a:rPr>
              <a:t>	           </a:t>
            </a:r>
            <a:r>
              <a:rPr lang="de-DE" sz="1800" kern="0" dirty="0"/>
              <a:t>Ensemble </a:t>
            </a:r>
            <a:r>
              <a:rPr lang="de-DE" sz="1800" kern="0" dirty="0" err="1"/>
              <a:t>outperforms</a:t>
            </a:r>
            <a:r>
              <a:rPr lang="de-DE" sz="1800" kern="0" dirty="0"/>
              <a:t> large </a:t>
            </a:r>
            <a:r>
              <a:rPr lang="de-DE" sz="1800" kern="0" dirty="0" err="1"/>
              <a:t>model</a:t>
            </a:r>
            <a:endParaRPr lang="de-DE" sz="1800" kern="0" dirty="0"/>
          </a:p>
        </p:txBody>
      </p:sp>
      <p:pic>
        <p:nvPicPr>
          <p:cNvPr id="25" name="Grafik 2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310D7DD-132B-0603-F705-46CFE8052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31" y="2350559"/>
            <a:ext cx="4510262" cy="3382697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187E705-83DB-6899-1957-BD96FCCE2E7F}"/>
              </a:ext>
            </a:extLst>
          </p:cNvPr>
          <p:cNvSpPr txBox="1"/>
          <p:nvPr/>
        </p:nvSpPr>
        <p:spPr>
          <a:xfrm>
            <a:off x="1968888" y="2276872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sz="1100" b="0" i="0" u="none" strike="noStrike" dirty="0">
                <a:solidFill>
                  <a:srgbClr val="536479"/>
                </a:solidFill>
                <a:effectLst/>
                <a:latin typeface="+mn-lt"/>
                <a:hlinkClick r:id="rId7"/>
              </a:rPr>
              <a:t>10.3390/electronics10192347</a:t>
            </a:r>
            <a:endParaRPr lang="de-DE" sz="1100" b="0" i="0" dirty="0">
              <a:solidFill>
                <a:srgbClr val="536479"/>
              </a:solidFill>
              <a:effectLst/>
              <a:latin typeface="+mn-lt"/>
            </a:endParaRP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6005534-2261-A9EC-73F9-01A97AA2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15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Concatenation</a:t>
            </a:r>
            <a:r>
              <a:rPr lang="de-DE" dirty="0"/>
              <a:t> </a:t>
            </a:r>
            <a:r>
              <a:rPr lang="de-DE" dirty="0" err="1"/>
              <a:t>pruning</a:t>
            </a:r>
            <a:endParaRPr lang="de-DE" dirty="0"/>
          </a:p>
        </p:txBody>
      </p:sp>
      <p:pic>
        <p:nvPicPr>
          <p:cNvPr id="8" name="Grafik 7" descr="Ein Bild, das Diagramm, Screenshot, Text, Plan enthält.&#10;&#10;Automatisch generierte Beschreibung">
            <a:extLst>
              <a:ext uri="{FF2B5EF4-FFF2-40B4-BE49-F238E27FC236}">
                <a16:creationId xmlns:a16="http://schemas.microsoft.com/office/drawing/2014/main" id="{73DF523D-DD7D-E12A-06EF-F962FE2E9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232634"/>
            <a:ext cx="6084168" cy="1932670"/>
          </a:xfrm>
          <a:prstGeom prst="rect">
            <a:avLst/>
          </a:prstGeom>
        </p:spPr>
      </p:pic>
      <p:pic>
        <p:nvPicPr>
          <p:cNvPr id="12" name="Grafik 11" descr="Ein Bild, das Diagramm, Text, Zeichnung, Design enthält.&#10;&#10;Automatisch generierte Beschreibung">
            <a:extLst>
              <a:ext uri="{FF2B5EF4-FFF2-40B4-BE49-F238E27FC236}">
                <a16:creationId xmlns:a16="http://schemas.microsoft.com/office/drawing/2014/main" id="{F81F783B-D680-3ED6-3503-34FB149C7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10" y="1454452"/>
            <a:ext cx="3983886" cy="293712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AFB7602F-A2CA-3031-1D86-45E9567E943D}"/>
              </a:ext>
            </a:extLst>
          </p:cNvPr>
          <p:cNvSpPr/>
          <p:nvPr/>
        </p:nvSpPr>
        <p:spPr>
          <a:xfrm>
            <a:off x="1778215" y="3176059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D1ECDE5-807A-9E90-AAB8-42432536FF0C}"/>
              </a:ext>
            </a:extLst>
          </p:cNvPr>
          <p:cNvSpPr/>
          <p:nvPr/>
        </p:nvSpPr>
        <p:spPr>
          <a:xfrm>
            <a:off x="1772895" y="3415859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CBCCA33-8D01-4672-B3AA-AF7D6622CA4B}"/>
              </a:ext>
            </a:extLst>
          </p:cNvPr>
          <p:cNvSpPr/>
          <p:nvPr/>
        </p:nvSpPr>
        <p:spPr>
          <a:xfrm>
            <a:off x="2017418" y="3176059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81F4B2-82BC-63FA-1440-BCC39B1F3DB3}"/>
              </a:ext>
            </a:extLst>
          </p:cNvPr>
          <p:cNvSpPr/>
          <p:nvPr/>
        </p:nvSpPr>
        <p:spPr>
          <a:xfrm>
            <a:off x="2017418" y="3415859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D5AFE5-B2B8-D810-35D9-D56E561BB6FD}"/>
              </a:ext>
            </a:extLst>
          </p:cNvPr>
          <p:cNvCxnSpPr>
            <a:cxnSpLocks/>
          </p:cNvCxnSpPr>
          <p:nvPr/>
        </p:nvCxnSpPr>
        <p:spPr>
          <a:xfrm>
            <a:off x="2305450" y="3372110"/>
            <a:ext cx="31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51323DC-5BCD-891B-97EF-2D3D279312B4}"/>
              </a:ext>
            </a:extLst>
          </p:cNvPr>
          <p:cNvCxnSpPr>
            <a:cxnSpLocks/>
          </p:cNvCxnSpPr>
          <p:nvPr/>
        </p:nvCxnSpPr>
        <p:spPr>
          <a:xfrm>
            <a:off x="3326100" y="3372110"/>
            <a:ext cx="31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D4BE1035-3A1B-402A-E5D3-717536323FEE}"/>
              </a:ext>
            </a:extLst>
          </p:cNvPr>
          <p:cNvSpPr/>
          <p:nvPr/>
        </p:nvSpPr>
        <p:spPr>
          <a:xfrm>
            <a:off x="3859419" y="3320417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C30AD16D-0D37-F685-E68C-835DD849F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A01EC04-D9D2-13E2-99D4-461A991BF2ED}"/>
              </a:ext>
            </a:extLst>
          </p:cNvPr>
          <p:cNvSpPr/>
          <p:nvPr/>
        </p:nvSpPr>
        <p:spPr>
          <a:xfrm>
            <a:off x="2771800" y="3166336"/>
            <a:ext cx="397952" cy="4075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EAAA77D-D220-969E-733D-AEF1FAEF30EF}"/>
              </a:ext>
            </a:extLst>
          </p:cNvPr>
          <p:cNvSpPr txBox="1">
            <a:spLocks/>
          </p:cNvSpPr>
          <p:nvPr/>
        </p:nvSpPr>
        <p:spPr bwMode="auto">
          <a:xfrm>
            <a:off x="539552" y="1044445"/>
            <a:ext cx="6336704" cy="188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 err="1"/>
              <a:t>Proposed</a:t>
            </a:r>
            <a:r>
              <a:rPr lang="de-DE" sz="1800" kern="0" dirty="0"/>
              <a:t> algorithm: </a:t>
            </a:r>
            <a:r>
              <a:rPr lang="de-DE" sz="1800" b="1" kern="0" dirty="0" err="1"/>
              <a:t>Concatenation</a:t>
            </a:r>
            <a:r>
              <a:rPr lang="de-DE" sz="1800" b="1" kern="0" dirty="0"/>
              <a:t> </a:t>
            </a:r>
            <a:r>
              <a:rPr lang="de-DE" sz="1800" b="1" kern="0" dirty="0" err="1"/>
              <a:t>pruning</a:t>
            </a:r>
            <a:endParaRPr lang="de-DE" sz="1800" kern="0" dirty="0"/>
          </a:p>
          <a:p>
            <a:pPr lvl="1"/>
            <a:r>
              <a:rPr lang="de-DE" sz="1600" kern="0" dirty="0"/>
              <a:t>Train with different </a:t>
            </a:r>
            <a:r>
              <a:rPr lang="de-DE" sz="1600" kern="0" dirty="0" err="1"/>
              <a:t>seeds</a:t>
            </a:r>
            <a:r>
              <a:rPr lang="de-DE" sz="1600" kern="0" dirty="0"/>
              <a:t> and all </a:t>
            </a:r>
            <a:r>
              <a:rPr lang="de-DE" sz="1600" kern="0" dirty="0" err="1"/>
              <a:t>data</a:t>
            </a:r>
            <a:endParaRPr lang="de-DE" sz="1600" kern="0" dirty="0"/>
          </a:p>
          <a:p>
            <a:pPr lvl="1"/>
            <a:r>
              <a:rPr lang="de-DE" sz="1600" kern="0" dirty="0"/>
              <a:t>Combine </a:t>
            </a:r>
            <a:r>
              <a:rPr lang="de-DE" sz="1600" kern="0" dirty="0" err="1"/>
              <a:t>models</a:t>
            </a:r>
            <a:r>
              <a:rPr lang="de-DE" sz="1600" kern="0" dirty="0"/>
              <a:t> via </a:t>
            </a:r>
            <a:r>
              <a:rPr lang="de-DE" sz="1600" kern="0" dirty="0" err="1"/>
              <a:t>concatenation</a:t>
            </a:r>
            <a:endParaRPr lang="de-DE" sz="1600" kern="0" dirty="0"/>
          </a:p>
          <a:p>
            <a:pPr lvl="1"/>
            <a:r>
              <a:rPr lang="de-DE" sz="1600" kern="0" dirty="0"/>
              <a:t>Prune </a:t>
            </a:r>
            <a:r>
              <a:rPr lang="de-DE" sz="1600" kern="0" dirty="0" err="1"/>
              <a:t>layerwise</a:t>
            </a:r>
            <a:r>
              <a:rPr lang="de-DE" sz="1600" kern="0" dirty="0"/>
              <a:t> via </a:t>
            </a:r>
            <a:r>
              <a:rPr lang="de-DE" sz="1600" kern="0" dirty="0" err="1"/>
              <a:t>magnitude</a:t>
            </a:r>
            <a:r>
              <a:rPr lang="de-DE" sz="1600" kern="0" dirty="0"/>
              <a:t> </a:t>
            </a:r>
            <a:r>
              <a:rPr lang="de-DE" sz="1600" kern="0" dirty="0" err="1"/>
              <a:t>pruning</a:t>
            </a:r>
            <a:endParaRPr lang="de-DE" sz="1600" kern="0" dirty="0"/>
          </a:p>
          <a:p>
            <a:pPr lvl="1"/>
            <a:r>
              <a:rPr lang="de-DE" sz="1600" kern="0" dirty="0" err="1"/>
              <a:t>Finetune</a:t>
            </a:r>
            <a:endParaRPr lang="de-DE" sz="1600" kern="0" dirty="0"/>
          </a:p>
          <a:p>
            <a:pPr lvl="1"/>
            <a:endParaRPr lang="de-DE" sz="1600" kern="0" dirty="0"/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145582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Concatenation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 - </a:t>
            </a:r>
            <a:r>
              <a:rPr lang="de-DE" dirty="0" err="1"/>
              <a:t>experiments</a:t>
            </a:r>
            <a:endParaRPr lang="de-DE" dirty="0"/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9A07127F-FBA1-0BD4-DA31-E5DB7EEED523}"/>
              </a:ext>
            </a:extLst>
          </p:cNvPr>
          <p:cNvSpPr txBox="1">
            <a:spLocks/>
          </p:cNvSpPr>
          <p:nvPr/>
        </p:nvSpPr>
        <p:spPr bwMode="auto">
          <a:xfrm>
            <a:off x="539552" y="1044445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 err="1"/>
              <a:t>Proposed</a:t>
            </a:r>
            <a:r>
              <a:rPr lang="de-DE" sz="1800" kern="0" dirty="0"/>
              <a:t> algorithm: </a:t>
            </a:r>
            <a:r>
              <a:rPr lang="de-DE" sz="1800" b="1" kern="0" dirty="0" err="1"/>
              <a:t>Concatenation</a:t>
            </a:r>
            <a:r>
              <a:rPr lang="de-DE" sz="1800" b="1" kern="0" dirty="0"/>
              <a:t> </a:t>
            </a:r>
            <a:r>
              <a:rPr lang="de-DE" sz="1800" b="1" kern="0" dirty="0" err="1"/>
              <a:t>pruning</a:t>
            </a:r>
            <a:endParaRPr lang="de-DE" sz="1800" kern="0" dirty="0"/>
          </a:p>
          <a:p>
            <a:pPr lvl="1"/>
            <a:r>
              <a:rPr lang="de-DE" sz="1600" kern="0" dirty="0"/>
              <a:t>Train with different </a:t>
            </a:r>
            <a:r>
              <a:rPr lang="de-DE" sz="1600" kern="0" dirty="0" err="1"/>
              <a:t>seeds</a:t>
            </a:r>
            <a:r>
              <a:rPr lang="de-DE" sz="1600" kern="0" dirty="0"/>
              <a:t> and all </a:t>
            </a:r>
            <a:r>
              <a:rPr lang="de-DE" sz="1600" kern="0" dirty="0" err="1"/>
              <a:t>data</a:t>
            </a:r>
            <a:endParaRPr lang="de-DE" sz="1600" kern="0" dirty="0"/>
          </a:p>
          <a:p>
            <a:pPr lvl="1"/>
            <a:r>
              <a:rPr lang="de-DE" sz="1600" kern="0" dirty="0"/>
              <a:t>Combine </a:t>
            </a:r>
            <a:r>
              <a:rPr lang="de-DE" sz="1600" kern="0" dirty="0" err="1"/>
              <a:t>models</a:t>
            </a:r>
            <a:r>
              <a:rPr lang="de-DE" sz="1600" kern="0" dirty="0"/>
              <a:t> via </a:t>
            </a:r>
            <a:r>
              <a:rPr lang="de-DE" sz="1600" kern="0" dirty="0" err="1"/>
              <a:t>concatenation</a:t>
            </a:r>
            <a:endParaRPr lang="de-DE" sz="1600" kern="0" dirty="0"/>
          </a:p>
          <a:p>
            <a:pPr lvl="1"/>
            <a:r>
              <a:rPr lang="de-DE" sz="1600" kern="0" dirty="0"/>
              <a:t>Prune </a:t>
            </a:r>
            <a:r>
              <a:rPr lang="de-DE" sz="1600" kern="0" dirty="0" err="1"/>
              <a:t>layerwise</a:t>
            </a:r>
            <a:r>
              <a:rPr lang="de-DE" sz="1600" kern="0" dirty="0"/>
              <a:t> via </a:t>
            </a:r>
            <a:r>
              <a:rPr lang="de-DE" sz="1600" kern="0" dirty="0" err="1"/>
              <a:t>magnitude</a:t>
            </a:r>
            <a:r>
              <a:rPr lang="de-DE" sz="1600" kern="0" dirty="0"/>
              <a:t> </a:t>
            </a:r>
            <a:r>
              <a:rPr lang="de-DE" sz="1600" kern="0" dirty="0" err="1"/>
              <a:t>pruning</a:t>
            </a:r>
            <a:endParaRPr lang="de-DE" sz="1600" kern="0" dirty="0"/>
          </a:p>
          <a:p>
            <a:pPr lvl="1"/>
            <a:r>
              <a:rPr lang="de-DE" sz="1600" kern="0" dirty="0" err="1"/>
              <a:t>Finetune</a:t>
            </a:r>
            <a:endParaRPr lang="de-DE" sz="1600" kern="0" dirty="0"/>
          </a:p>
          <a:p>
            <a:pPr lvl="1"/>
            <a:endParaRPr lang="de-DE" sz="1600" kern="0" dirty="0"/>
          </a:p>
          <a:p>
            <a:endParaRPr lang="de-DE" sz="1800" kern="0" dirty="0"/>
          </a:p>
        </p:txBody>
      </p:sp>
      <p:pic>
        <p:nvPicPr>
          <p:cNvPr id="9" name="Grafik 8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1A77D841-2A4F-386F-D104-4CFFAD8DF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36912"/>
            <a:ext cx="4468168" cy="3351126"/>
          </a:xfrm>
          <a:prstGeom prst="rect">
            <a:avLst/>
          </a:prstGeom>
        </p:spPr>
      </p:pic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23A0475C-1D43-15BB-9730-1C0E523982B7}"/>
              </a:ext>
            </a:extLst>
          </p:cNvPr>
          <p:cNvSpPr txBox="1">
            <a:spLocks/>
          </p:cNvSpPr>
          <p:nvPr/>
        </p:nvSpPr>
        <p:spPr bwMode="auto">
          <a:xfrm>
            <a:off x="4189500" y="2078556"/>
            <a:ext cx="511256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476250" lvl="1" indent="0">
              <a:buNone/>
            </a:pPr>
            <a:endParaRPr lang="de-DE" sz="1600" kern="0" dirty="0"/>
          </a:p>
          <a:p>
            <a:r>
              <a:rPr lang="de-DE" sz="1800" kern="0" dirty="0" err="1"/>
              <a:t>Some</a:t>
            </a:r>
            <a:r>
              <a:rPr lang="de-DE" sz="1800" kern="0" dirty="0"/>
              <a:t> </a:t>
            </a:r>
            <a:r>
              <a:rPr lang="de-DE" sz="1800" kern="0" dirty="0" err="1"/>
              <a:t>results</a:t>
            </a:r>
            <a:r>
              <a:rPr lang="de-DE" sz="1800" kern="0" dirty="0"/>
              <a:t>:</a:t>
            </a:r>
          </a:p>
          <a:p>
            <a:pPr lvl="1"/>
            <a:r>
              <a:rPr lang="de-DE" sz="1600" b="1" kern="0" dirty="0" err="1"/>
              <a:t>Recovering</a:t>
            </a:r>
            <a:r>
              <a:rPr lang="de-DE" sz="1600" b="1" kern="0" dirty="0"/>
              <a:t> </a:t>
            </a:r>
            <a:r>
              <a:rPr lang="de-DE" sz="1600" b="1" kern="0" dirty="0" err="1"/>
              <a:t>ensemble</a:t>
            </a:r>
            <a:r>
              <a:rPr lang="de-DE" sz="1600" b="1" kern="0" dirty="0"/>
              <a:t> accuracy possible</a:t>
            </a:r>
            <a:endParaRPr lang="de-DE" sz="1600" kern="0" dirty="0"/>
          </a:p>
          <a:p>
            <a:pPr marL="476250" lvl="1" indent="0">
              <a:buNone/>
            </a:pPr>
            <a:endParaRPr lang="de-DE" sz="1600" kern="0" dirty="0"/>
          </a:p>
          <a:p>
            <a:pPr lvl="1"/>
            <a:r>
              <a:rPr lang="de-DE" sz="1600" kern="0" dirty="0"/>
              <a:t>Pruning/</a:t>
            </a:r>
            <a:r>
              <a:rPr lang="de-DE" sz="1600" kern="0" dirty="0" err="1"/>
              <a:t>combing</a:t>
            </a:r>
            <a:r>
              <a:rPr lang="de-DE" sz="1600" kern="0" dirty="0"/>
              <a:t> - </a:t>
            </a:r>
            <a:r>
              <a:rPr lang="de-DE" sz="1600" kern="0" dirty="0" err="1"/>
              <a:t>order</a:t>
            </a:r>
            <a:r>
              <a:rPr lang="de-DE" sz="1600" kern="0" dirty="0"/>
              <a:t> irrelevant!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sz="1400" b="1" kern="0" dirty="0">
                <a:sym typeface="Wingdings" panose="05000000000000000000" pitchFamily="2" charset="2"/>
              </a:rPr>
              <a:t>Prune </a:t>
            </a:r>
            <a:r>
              <a:rPr lang="de-DE" sz="1400" b="1" kern="0" dirty="0" err="1">
                <a:sym typeface="Wingdings" panose="05000000000000000000" pitchFamily="2" charset="2"/>
              </a:rPr>
              <a:t>first</a:t>
            </a:r>
            <a:r>
              <a:rPr lang="de-DE" sz="1400" b="1" kern="0" dirty="0">
                <a:sym typeface="Wingdings" panose="05000000000000000000" pitchFamily="2" charset="2"/>
              </a:rPr>
              <a:t> </a:t>
            </a:r>
            <a:r>
              <a:rPr lang="de-DE" sz="1400" b="1" kern="0" dirty="0" err="1">
                <a:sym typeface="Wingdings" panose="05000000000000000000" pitchFamily="2" charset="2"/>
              </a:rPr>
              <a:t>for</a:t>
            </a:r>
            <a:r>
              <a:rPr lang="de-DE" sz="1400" b="1" kern="0" dirty="0">
                <a:sym typeface="Wingdings" panose="05000000000000000000" pitchFamily="2" charset="2"/>
              </a:rPr>
              <a:t> </a:t>
            </a:r>
            <a:r>
              <a:rPr lang="de-DE" sz="1400" b="1" kern="0" dirty="0" err="1">
                <a:sym typeface="Wingdings" panose="05000000000000000000" pitchFamily="2" charset="2"/>
              </a:rPr>
              <a:t>memory</a:t>
            </a:r>
            <a:endParaRPr lang="de-DE" sz="1400" b="1" kern="0" dirty="0">
              <a:sym typeface="Wingdings" panose="05000000000000000000" pitchFamily="2" charset="2"/>
            </a:endParaRPr>
          </a:p>
          <a:p>
            <a:pPr marL="933450" lvl="2" indent="0">
              <a:buNone/>
            </a:pPr>
            <a:endParaRPr lang="de-DE" sz="1400" b="1" kern="0" dirty="0"/>
          </a:p>
          <a:p>
            <a:pPr lvl="1"/>
            <a:r>
              <a:rPr lang="de-DE" sz="1600" b="1" kern="0" dirty="0" err="1"/>
              <a:t>Only</a:t>
            </a:r>
            <a:r>
              <a:rPr lang="de-DE" sz="1600" b="1" kern="0" dirty="0"/>
              <a:t> </a:t>
            </a:r>
            <a:r>
              <a:rPr lang="de-DE" sz="1600" b="1" kern="0" dirty="0" err="1"/>
              <a:t>needs</a:t>
            </a:r>
            <a:r>
              <a:rPr lang="de-DE" sz="1600" b="1" kern="0" dirty="0"/>
              <a:t> a </a:t>
            </a:r>
            <a:r>
              <a:rPr lang="de-DE" sz="1600" b="1" kern="0" dirty="0" err="1"/>
              <a:t>few</a:t>
            </a:r>
            <a:r>
              <a:rPr lang="de-DE" sz="1600" b="1" kern="0" dirty="0"/>
              <a:t> </a:t>
            </a:r>
            <a:r>
              <a:rPr lang="de-DE" sz="1600" b="1" kern="0" dirty="0" err="1"/>
              <a:t>epochs</a:t>
            </a:r>
            <a:r>
              <a:rPr lang="de-DE" sz="1600" b="1" kern="0" dirty="0"/>
              <a:t> </a:t>
            </a:r>
            <a:r>
              <a:rPr lang="de-DE" sz="1600" b="1" kern="0" dirty="0" err="1"/>
              <a:t>finetuning</a:t>
            </a:r>
            <a:endParaRPr lang="de-DE" sz="1600" b="1" kern="0" dirty="0"/>
          </a:p>
          <a:p>
            <a:pPr marL="476250" lvl="1" indent="0">
              <a:buNone/>
            </a:pPr>
            <a:endParaRPr lang="de-DE" sz="1600" b="1" kern="0" dirty="0"/>
          </a:p>
          <a:p>
            <a:pPr lvl="1"/>
            <a:r>
              <a:rPr lang="de-DE" sz="1600" kern="0" dirty="0"/>
              <a:t>Works </a:t>
            </a:r>
            <a:r>
              <a:rPr lang="de-DE" sz="1600" kern="0" dirty="0" err="1"/>
              <a:t>well</a:t>
            </a:r>
            <a:r>
              <a:rPr lang="de-DE" sz="1600" kern="0" dirty="0"/>
              <a:t> on </a:t>
            </a:r>
            <a:r>
              <a:rPr lang="de-DE" sz="1600" kern="0" dirty="0" err="1"/>
              <a:t>shallow</a:t>
            </a:r>
            <a:r>
              <a:rPr lang="de-DE" sz="1600" kern="0" dirty="0"/>
              <a:t> </a:t>
            </a:r>
            <a:r>
              <a:rPr lang="de-DE" sz="1600" kern="0" dirty="0" err="1"/>
              <a:t>networks</a:t>
            </a:r>
            <a:endParaRPr lang="de-DE" sz="1600" kern="0" dirty="0"/>
          </a:p>
          <a:p>
            <a:pPr lvl="2"/>
            <a:r>
              <a:rPr lang="de-DE" sz="1400" kern="0" dirty="0"/>
              <a:t>E.g. &lt;= 5 layers, e.g. </a:t>
            </a:r>
            <a:r>
              <a:rPr lang="de-DE" sz="1400" kern="0" dirty="0" err="1"/>
              <a:t>LeNet</a:t>
            </a:r>
            <a:endParaRPr lang="de-DE" sz="1400" kern="0" dirty="0"/>
          </a:p>
          <a:p>
            <a:pPr lvl="1"/>
            <a:r>
              <a:rPr lang="de-DE" sz="1600" kern="0" dirty="0"/>
              <a:t>Struggles with </a:t>
            </a:r>
            <a:r>
              <a:rPr lang="de-DE" sz="1600" kern="0" dirty="0" err="1"/>
              <a:t>deeper</a:t>
            </a:r>
            <a:r>
              <a:rPr lang="de-DE" sz="1600" kern="0" dirty="0"/>
              <a:t> </a:t>
            </a:r>
            <a:r>
              <a:rPr lang="de-DE" sz="1600" kern="0" dirty="0" err="1"/>
              <a:t>networks</a:t>
            </a:r>
            <a:endParaRPr lang="de-DE" sz="1600" kern="0" dirty="0"/>
          </a:p>
          <a:p>
            <a:pPr lvl="2"/>
            <a:r>
              <a:rPr lang="de-DE" sz="1400" kern="0" dirty="0"/>
              <a:t>E.g. 7 layers, e.g. VGG-11 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FF8873D-D7B2-4049-FABB-DA4D7316AC09}"/>
              </a:ext>
            </a:extLst>
          </p:cNvPr>
          <p:cNvSpPr txBox="1"/>
          <p:nvPr/>
        </p:nvSpPr>
        <p:spPr>
          <a:xfrm>
            <a:off x="6308911" y="5903741"/>
            <a:ext cx="29521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https://doi.org/10.48550/arXiv.2301.04275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4D58B26-08F8-8358-49D2-B8EFF81E5E88}"/>
              </a:ext>
            </a:extLst>
          </p:cNvPr>
          <p:cNvSpPr txBox="1"/>
          <p:nvPr/>
        </p:nvSpPr>
        <p:spPr>
          <a:xfrm>
            <a:off x="6300192" y="6043605"/>
            <a:ext cx="47339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https://doi.org/10.48550/arXiv.1409.1556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38FEBA2-219C-74C9-DA4F-7A9AD12E2B18}"/>
              </a:ext>
            </a:extLst>
          </p:cNvPr>
          <p:cNvSpPr txBox="1"/>
          <p:nvPr/>
        </p:nvSpPr>
        <p:spPr>
          <a:xfrm>
            <a:off x="5292080" y="5973673"/>
            <a:ext cx="47339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 err="1"/>
              <a:t>LeNet</a:t>
            </a:r>
            <a:r>
              <a:rPr lang="de-DE" sz="1100" dirty="0"/>
              <a:t> / VGG: 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4215F73F-EBCB-5C6E-E977-DADD55B1F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680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16632"/>
            <a:ext cx="6911975" cy="561975"/>
          </a:xfr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0671C605-98B2-9223-C5B6-588A5D5F5D5D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393700" y="764704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600" dirty="0"/>
              <a:t>Standard PSO:</a:t>
            </a:r>
          </a:p>
          <a:p>
            <a:pPr lvl="1"/>
            <a:r>
              <a:rPr lang="de-DE" sz="1400" b="1" dirty="0"/>
              <a:t>Search </a:t>
            </a:r>
            <a:r>
              <a:rPr lang="de-DE" sz="1400" b="1" dirty="0" err="1"/>
              <a:t>space</a:t>
            </a:r>
            <a:r>
              <a:rPr lang="de-DE" sz="1400" b="1" dirty="0"/>
              <a:t> not large </a:t>
            </a:r>
            <a:r>
              <a:rPr lang="de-DE" sz="1400" b="1" dirty="0" err="1"/>
              <a:t>enough</a:t>
            </a:r>
            <a:endParaRPr lang="de-DE" sz="1400" b="1" dirty="0"/>
          </a:p>
          <a:p>
            <a:pPr lvl="1"/>
            <a:r>
              <a:rPr lang="de-DE" sz="1400" dirty="0"/>
              <a:t>Needs </a:t>
            </a:r>
            <a:r>
              <a:rPr lang="de-DE" sz="1400" dirty="0" err="1"/>
              <a:t>special</a:t>
            </a:r>
            <a:r>
              <a:rPr lang="de-DE" sz="1400" dirty="0"/>
              <a:t> </a:t>
            </a:r>
            <a:r>
              <a:rPr lang="de-DE" sz="1400" dirty="0" err="1"/>
              <a:t>treatment</a:t>
            </a:r>
            <a:r>
              <a:rPr lang="de-DE" sz="1400" dirty="0"/>
              <a:t>:</a:t>
            </a:r>
            <a:endParaRPr lang="de-DE" sz="1200" dirty="0"/>
          </a:p>
          <a:p>
            <a:pPr lvl="2"/>
            <a:r>
              <a:rPr lang="de-DE" sz="1200" dirty="0" err="1"/>
              <a:t>Careful</a:t>
            </a:r>
            <a:r>
              <a:rPr lang="de-DE" sz="1200" dirty="0"/>
              <a:t> with </a:t>
            </a:r>
            <a:r>
              <a:rPr lang="de-DE" sz="1200" dirty="0" err="1"/>
              <a:t>random</a:t>
            </a:r>
            <a:r>
              <a:rPr lang="de-DE" sz="1200" dirty="0"/>
              <a:t> </a:t>
            </a:r>
            <a:r>
              <a:rPr lang="de-DE" sz="1200" dirty="0" err="1"/>
              <a:t>velocities</a:t>
            </a:r>
            <a:r>
              <a:rPr lang="de-DE" sz="1200" dirty="0"/>
              <a:t> </a:t>
            </a:r>
            <a:r>
              <a:rPr lang="de-DE" sz="1200" dirty="0" err="1"/>
              <a:t>coupled</a:t>
            </a:r>
            <a:r>
              <a:rPr lang="de-DE" sz="1200" dirty="0"/>
              <a:t> with large </a:t>
            </a:r>
            <a:r>
              <a:rPr lang="de-DE" sz="1200" dirty="0" err="1"/>
              <a:t>inertia</a:t>
            </a:r>
            <a:endParaRPr lang="de-DE" sz="1200" dirty="0"/>
          </a:p>
          <a:p>
            <a:pPr lvl="2"/>
            <a:r>
              <a:rPr lang="de-DE" sz="1200" dirty="0"/>
              <a:t>Fitness </a:t>
            </a:r>
            <a:r>
              <a:rPr lang="de-DE" sz="1200" dirty="0" err="1"/>
              <a:t>evaluation</a:t>
            </a:r>
            <a:r>
              <a:rPr lang="de-DE" sz="1200" dirty="0"/>
              <a:t> expensive, </a:t>
            </a:r>
            <a:r>
              <a:rPr lang="de-DE" sz="1200" dirty="0" err="1"/>
              <a:t>tradeoff</a:t>
            </a:r>
            <a:r>
              <a:rPr lang="de-DE" sz="1200" dirty="0"/>
              <a:t>: accuracy vs. </a:t>
            </a:r>
            <a:r>
              <a:rPr lang="de-DE" sz="1200" dirty="0" err="1"/>
              <a:t>efficiency</a:t>
            </a:r>
            <a:endParaRPr lang="de-DE" sz="1200" dirty="0"/>
          </a:p>
          <a:p>
            <a:pPr marL="476250" lvl="1" indent="0">
              <a:buNone/>
            </a:pPr>
            <a:endParaRPr lang="de-DE" sz="1400" dirty="0"/>
          </a:p>
          <a:p>
            <a:r>
              <a:rPr lang="de-DE" sz="1600" dirty="0"/>
              <a:t>PSO with </a:t>
            </a:r>
            <a:r>
              <a:rPr lang="de-DE" sz="1600" dirty="0" err="1"/>
              <a:t>gradients</a:t>
            </a:r>
            <a:r>
              <a:rPr lang="de-DE" sz="1600" dirty="0"/>
              <a:t>:</a:t>
            </a:r>
          </a:p>
          <a:p>
            <a:pPr lvl="1"/>
            <a:r>
              <a:rPr lang="de-DE" sz="1400" b="1" dirty="0"/>
              <a:t>Information </a:t>
            </a:r>
            <a:r>
              <a:rPr lang="de-DE" sz="1400" b="1" dirty="0" err="1"/>
              <a:t>loss</a:t>
            </a:r>
            <a:r>
              <a:rPr lang="de-DE" sz="1400" b="1" dirty="0"/>
              <a:t> </a:t>
            </a:r>
            <a:r>
              <a:rPr lang="de-DE" sz="1400" dirty="0"/>
              <a:t>from social pull</a:t>
            </a:r>
          </a:p>
          <a:p>
            <a:pPr marL="933450" lvl="2" indent="0">
              <a:buNone/>
            </a:pPr>
            <a:r>
              <a:rPr lang="de-DE" sz="1200" dirty="0">
                <a:sym typeface="Wingdings" panose="05000000000000000000" pitchFamily="2" charset="2"/>
              </a:rPr>
              <a:t> Scales </a:t>
            </a:r>
            <a:r>
              <a:rPr lang="de-DE" sz="1200" dirty="0" err="1">
                <a:sym typeface="Wingdings" panose="05000000000000000000" pitchFamily="2" charset="2"/>
              </a:rPr>
              <a:t>badly</a:t>
            </a:r>
            <a:endParaRPr lang="de-DE" sz="1200" dirty="0"/>
          </a:p>
          <a:p>
            <a:pPr lvl="1"/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reaches</a:t>
            </a:r>
            <a:r>
              <a:rPr lang="de-DE" sz="1400" dirty="0"/>
              <a:t> SGD-accuracy</a:t>
            </a:r>
          </a:p>
          <a:p>
            <a:pPr marL="476250" lvl="1" indent="0">
              <a:buNone/>
            </a:pPr>
            <a:endParaRPr lang="de-DE" sz="1600" dirty="0"/>
          </a:p>
          <a:p>
            <a:r>
              <a:rPr lang="de-DE" sz="1600" dirty="0"/>
              <a:t>Average Pull:</a:t>
            </a:r>
          </a:p>
          <a:p>
            <a:pPr lvl="1"/>
            <a:r>
              <a:rPr lang="de-DE" sz="1400" dirty="0" err="1"/>
              <a:t>Scalability</a:t>
            </a:r>
            <a:r>
              <a:rPr lang="de-DE" sz="1400" dirty="0"/>
              <a:t> </a:t>
            </a:r>
            <a:r>
              <a:rPr lang="de-DE" sz="1400" dirty="0" err="1"/>
              <a:t>slightly</a:t>
            </a:r>
            <a:r>
              <a:rPr lang="de-DE" sz="1400" dirty="0"/>
              <a:t> </a:t>
            </a:r>
            <a:r>
              <a:rPr lang="de-DE" sz="1400" dirty="0" err="1"/>
              <a:t>worse</a:t>
            </a:r>
            <a:r>
              <a:rPr lang="de-DE" sz="1400" dirty="0"/>
              <a:t> </a:t>
            </a:r>
            <a:r>
              <a:rPr lang="de-DE" sz="1400" dirty="0" err="1"/>
              <a:t>than</a:t>
            </a:r>
            <a:r>
              <a:rPr lang="de-DE" sz="1400" dirty="0"/>
              <a:t> </a:t>
            </a:r>
            <a:r>
              <a:rPr lang="de-DE" sz="1400" dirty="0" err="1"/>
              <a:t>synchronous</a:t>
            </a:r>
            <a:r>
              <a:rPr lang="de-DE" sz="1400" dirty="0"/>
              <a:t> SGD</a:t>
            </a:r>
          </a:p>
          <a:p>
            <a:pPr lvl="1"/>
            <a:r>
              <a:rPr lang="de-DE" sz="1400" dirty="0"/>
              <a:t>Can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 </a:t>
            </a:r>
            <a:r>
              <a:rPr lang="de-DE" sz="1400" dirty="0" err="1"/>
              <a:t>even</a:t>
            </a:r>
            <a:r>
              <a:rPr lang="de-DE" sz="1400" dirty="0"/>
              <a:t> with different </a:t>
            </a:r>
            <a:r>
              <a:rPr lang="de-DE" sz="1400" dirty="0" err="1"/>
              <a:t>initializations</a:t>
            </a:r>
            <a:r>
              <a:rPr lang="de-DE" sz="1400" dirty="0"/>
              <a:t> and </a:t>
            </a:r>
            <a:r>
              <a:rPr lang="de-DE" sz="1400" dirty="0" err="1"/>
              <a:t>low</a:t>
            </a:r>
            <a:r>
              <a:rPr lang="de-DE" sz="1400" dirty="0"/>
              <a:t> pull </a:t>
            </a:r>
            <a:r>
              <a:rPr lang="de-DE" sz="1400" dirty="0" err="1"/>
              <a:t>factors</a:t>
            </a:r>
            <a:r>
              <a:rPr lang="de-DE" sz="1400" dirty="0"/>
              <a:t> to </a:t>
            </a:r>
            <a:r>
              <a:rPr lang="de-DE" sz="1400" dirty="0" err="1"/>
              <a:t>increase</a:t>
            </a:r>
            <a:r>
              <a:rPr lang="de-DE" sz="1400" dirty="0"/>
              <a:t> </a:t>
            </a:r>
            <a:r>
              <a:rPr lang="de-DE" sz="1400" dirty="0" err="1"/>
              <a:t>diversity</a:t>
            </a:r>
            <a:endParaRPr lang="de-DE" sz="1400" dirty="0"/>
          </a:p>
          <a:p>
            <a:pPr lvl="1"/>
            <a:r>
              <a:rPr lang="de-DE" sz="1400" b="1" dirty="0" err="1"/>
              <a:t>Does</a:t>
            </a:r>
            <a:r>
              <a:rPr lang="de-DE" sz="1400" b="1" dirty="0"/>
              <a:t> not fix </a:t>
            </a:r>
            <a:r>
              <a:rPr lang="de-DE" sz="1400" b="1" dirty="0" err="1"/>
              <a:t>information</a:t>
            </a:r>
            <a:r>
              <a:rPr lang="de-DE" sz="1400" b="1" dirty="0"/>
              <a:t> </a:t>
            </a:r>
            <a:r>
              <a:rPr lang="de-DE" sz="1400" b="1" dirty="0" err="1"/>
              <a:t>loss</a:t>
            </a:r>
            <a:r>
              <a:rPr lang="de-DE" sz="1400" b="1" dirty="0"/>
              <a:t> </a:t>
            </a:r>
            <a:r>
              <a:rPr lang="de-DE" sz="1400" b="1" dirty="0" err="1"/>
              <a:t>problem</a:t>
            </a:r>
            <a:endParaRPr lang="de-DE" sz="1400" b="1" dirty="0"/>
          </a:p>
          <a:p>
            <a:pPr lvl="1"/>
            <a:endParaRPr lang="de-DE" sz="1400" dirty="0"/>
          </a:p>
          <a:p>
            <a:r>
              <a:rPr lang="de-DE" sz="1600" dirty="0" err="1"/>
              <a:t>Concatenation</a:t>
            </a:r>
            <a:r>
              <a:rPr lang="de-DE" sz="1600" dirty="0"/>
              <a:t> Pruning:</a:t>
            </a:r>
          </a:p>
          <a:p>
            <a:pPr lvl="1"/>
            <a:r>
              <a:rPr lang="de-DE" sz="1400" dirty="0"/>
              <a:t>Train – Prune – Combine – </a:t>
            </a:r>
            <a:r>
              <a:rPr lang="de-DE" sz="1400" dirty="0" err="1"/>
              <a:t>Finetune</a:t>
            </a:r>
            <a:endParaRPr lang="de-DE" sz="1400" dirty="0"/>
          </a:p>
          <a:p>
            <a:pPr lvl="1"/>
            <a:r>
              <a:rPr lang="de-DE" sz="1400" b="1" dirty="0"/>
              <a:t>Prune </a:t>
            </a:r>
            <a:r>
              <a:rPr lang="de-DE" sz="1400" b="1" dirty="0" err="1"/>
              <a:t>first</a:t>
            </a:r>
            <a:r>
              <a:rPr lang="de-DE" sz="1400" b="1" dirty="0"/>
              <a:t> </a:t>
            </a:r>
            <a:r>
              <a:rPr lang="de-DE" sz="1400" b="1" dirty="0" err="1"/>
              <a:t>for</a:t>
            </a:r>
            <a:r>
              <a:rPr lang="de-DE" sz="1400" b="1" dirty="0"/>
              <a:t> </a:t>
            </a:r>
            <a:r>
              <a:rPr lang="de-DE" sz="1400" b="1" dirty="0" err="1"/>
              <a:t>memory</a:t>
            </a:r>
            <a:endParaRPr lang="de-DE" sz="1400" b="1" dirty="0"/>
          </a:p>
          <a:p>
            <a:pPr lvl="1"/>
            <a:r>
              <a:rPr lang="de-DE" sz="1400" b="1" dirty="0" err="1"/>
              <a:t>Only</a:t>
            </a:r>
            <a:r>
              <a:rPr lang="de-DE" sz="1400" b="1" dirty="0"/>
              <a:t> 2 </a:t>
            </a:r>
            <a:r>
              <a:rPr lang="de-DE" sz="1400" b="1" dirty="0" err="1"/>
              <a:t>epochs</a:t>
            </a:r>
            <a:r>
              <a:rPr lang="de-DE" sz="1400" b="1" dirty="0"/>
              <a:t> </a:t>
            </a:r>
            <a:r>
              <a:rPr lang="de-DE" sz="1400" b="1" dirty="0" err="1"/>
              <a:t>finetuning</a:t>
            </a:r>
            <a:endParaRPr lang="de-DE" sz="1400" b="1" dirty="0"/>
          </a:p>
          <a:p>
            <a:pPr lvl="1"/>
            <a:r>
              <a:rPr lang="de-DE" sz="1400" dirty="0"/>
              <a:t>Works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shallow</a:t>
            </a:r>
            <a:r>
              <a:rPr lang="de-DE" sz="1400" dirty="0"/>
              <a:t> </a:t>
            </a:r>
            <a:r>
              <a:rPr lang="de-DE" sz="1400" dirty="0" err="1"/>
              <a:t>networks</a:t>
            </a:r>
            <a:endParaRPr lang="de-DE" sz="14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4AF45FA-6607-62DC-7450-8C61D635F05D}"/>
              </a:ext>
            </a:extLst>
          </p:cNvPr>
          <p:cNvSpPr/>
          <p:nvPr/>
        </p:nvSpPr>
        <p:spPr>
          <a:xfrm>
            <a:off x="4716016" y="2646794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A750A96-C0C8-4558-26DB-0A8B09D15947}"/>
              </a:ext>
            </a:extLst>
          </p:cNvPr>
          <p:cNvSpPr/>
          <p:nvPr/>
        </p:nvSpPr>
        <p:spPr>
          <a:xfrm>
            <a:off x="4949528" y="2646794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551448-C6C6-1DB2-DDE8-5F93094EA877}"/>
              </a:ext>
            </a:extLst>
          </p:cNvPr>
          <p:cNvSpPr/>
          <p:nvPr/>
        </p:nvSpPr>
        <p:spPr>
          <a:xfrm>
            <a:off x="5183040" y="2646794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D829ED6-8DF3-975E-A983-616E9C0093F3}"/>
              </a:ext>
            </a:extLst>
          </p:cNvPr>
          <p:cNvSpPr/>
          <p:nvPr/>
        </p:nvSpPr>
        <p:spPr>
          <a:xfrm>
            <a:off x="5416552" y="2646794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00E2BB1-14BA-BC9E-F57C-7C4BA8131CA3}"/>
              </a:ext>
            </a:extLst>
          </p:cNvPr>
          <p:cNvCxnSpPr>
            <a:cxnSpLocks/>
          </p:cNvCxnSpPr>
          <p:nvPr/>
        </p:nvCxnSpPr>
        <p:spPr>
          <a:xfrm>
            <a:off x="5268010" y="234888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09064616-7395-AFB0-54D8-262C994012D7}"/>
              </a:ext>
            </a:extLst>
          </p:cNvPr>
          <p:cNvSpPr/>
          <p:nvPr/>
        </p:nvSpPr>
        <p:spPr>
          <a:xfrm>
            <a:off x="4716016" y="5275049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01A9EAE-F448-CBBC-176B-8F0A883763B9}"/>
              </a:ext>
            </a:extLst>
          </p:cNvPr>
          <p:cNvSpPr/>
          <p:nvPr/>
        </p:nvSpPr>
        <p:spPr>
          <a:xfrm>
            <a:off x="4710696" y="5514849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0F1DFFF-0898-C931-666B-24A64E6EB6BB}"/>
              </a:ext>
            </a:extLst>
          </p:cNvPr>
          <p:cNvSpPr/>
          <p:nvPr/>
        </p:nvSpPr>
        <p:spPr>
          <a:xfrm>
            <a:off x="4955219" y="5275049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3B1FDFA-44F1-604A-0950-20769D71A87C}"/>
              </a:ext>
            </a:extLst>
          </p:cNvPr>
          <p:cNvSpPr/>
          <p:nvPr/>
        </p:nvSpPr>
        <p:spPr>
          <a:xfrm>
            <a:off x="4955219" y="5514849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3419CCA-41BC-045E-A1B0-5FD3D2520D5D}"/>
              </a:ext>
            </a:extLst>
          </p:cNvPr>
          <p:cNvCxnSpPr>
            <a:cxnSpLocks/>
          </p:cNvCxnSpPr>
          <p:nvPr/>
        </p:nvCxnSpPr>
        <p:spPr>
          <a:xfrm>
            <a:off x="5243251" y="5471100"/>
            <a:ext cx="31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707DAE6-7004-5BBC-A269-DD6901670198}"/>
              </a:ext>
            </a:extLst>
          </p:cNvPr>
          <p:cNvSpPr/>
          <p:nvPr/>
        </p:nvSpPr>
        <p:spPr>
          <a:xfrm>
            <a:off x="5650223" y="5370833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734DD800-371E-9F60-F407-1FCD9964A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483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16632"/>
            <a:ext cx="6911975" cy="561975"/>
          </a:xfrm>
        </p:spPr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</a:t>
            </a:r>
            <a:endParaRPr lang="de-DE" dirty="0"/>
          </a:p>
        </p:txBody>
      </p:sp>
      <p:pic>
        <p:nvPicPr>
          <p:cNvPr id="17" name="Grafik 16" descr="Ein Bild, das Text, Screenshot, Display, Reihe enthält.&#10;&#10;Automatisch generierte Beschreibung">
            <a:extLst>
              <a:ext uri="{FF2B5EF4-FFF2-40B4-BE49-F238E27FC236}">
                <a16:creationId xmlns:a16="http://schemas.microsoft.com/office/drawing/2014/main" id="{8E2CBC41-3778-BF2E-D366-5562FEE75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6" y="863199"/>
            <a:ext cx="2260659" cy="1695494"/>
          </a:xfrm>
          <a:prstGeom prst="rect">
            <a:avLst/>
          </a:prstGeom>
        </p:spPr>
      </p:pic>
      <p:pic>
        <p:nvPicPr>
          <p:cNvPr id="19" name="Grafik 1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E8A80A51-E72C-4A06-41F5-7F70AE3EF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68" y="892950"/>
            <a:ext cx="2152467" cy="1614350"/>
          </a:xfrm>
          <a:prstGeom prst="rect">
            <a:avLst/>
          </a:prstGeom>
        </p:spPr>
      </p:pic>
      <p:pic>
        <p:nvPicPr>
          <p:cNvPr id="21" name="Grafik 2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8DC6DF05-16F6-B327-2005-22E67A7CFC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0" y="2852936"/>
            <a:ext cx="2121996" cy="1591497"/>
          </a:xfrm>
          <a:prstGeom prst="rect">
            <a:avLst/>
          </a:prstGeom>
        </p:spPr>
      </p:pic>
      <p:pic>
        <p:nvPicPr>
          <p:cNvPr id="23" name="Grafik 22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5452D6D2-0B96-D639-C7D3-E0988652D6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833253"/>
            <a:ext cx="2112236" cy="1584177"/>
          </a:xfrm>
          <a:prstGeom prst="rect">
            <a:avLst/>
          </a:prstGeom>
        </p:spPr>
      </p:pic>
      <p:sp>
        <p:nvSpPr>
          <p:cNvPr id="24" name="Inhaltsplatzhalter 4">
            <a:extLst>
              <a:ext uri="{FF2B5EF4-FFF2-40B4-BE49-F238E27FC236}">
                <a16:creationId xmlns:a16="http://schemas.microsoft.com/office/drawing/2014/main" id="{528CB3F4-9219-6623-284C-52B5DC7B6162}"/>
              </a:ext>
            </a:extLst>
          </p:cNvPr>
          <p:cNvSpPr txBox="1">
            <a:spLocks/>
          </p:cNvSpPr>
          <p:nvPr/>
        </p:nvSpPr>
        <p:spPr bwMode="auto">
          <a:xfrm>
            <a:off x="2237786" y="4445359"/>
            <a:ext cx="3499807" cy="44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/>
              <a:t>1*128, 3*512, 5*512, 7*64</a:t>
            </a:r>
          </a:p>
        </p:txBody>
      </p:sp>
      <p:pic>
        <p:nvPicPr>
          <p:cNvPr id="26" name="Grafik 2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2EE52F8E-AF88-94C1-3F9F-0C953AFF16F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2852936"/>
            <a:ext cx="2112235" cy="1584176"/>
          </a:xfrm>
          <a:prstGeom prst="rect">
            <a:avLst/>
          </a:prstGeom>
        </p:spPr>
      </p:pic>
      <p:pic>
        <p:nvPicPr>
          <p:cNvPr id="28" name="Grafik 27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3406539-3D90-98AC-52C3-DB4315F919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852936"/>
            <a:ext cx="2112234" cy="158417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360D3FC-389F-48F8-4185-4881A0AF45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552" y="4888072"/>
            <a:ext cx="7167615" cy="1047758"/>
          </a:xfrm>
          <a:prstGeom prst="rect">
            <a:avLst/>
          </a:prstGeom>
        </p:spPr>
      </p:pic>
      <p:sp>
        <p:nvSpPr>
          <p:cNvPr id="31" name="Inhaltsplatzhalter 4">
            <a:extLst>
              <a:ext uri="{FF2B5EF4-FFF2-40B4-BE49-F238E27FC236}">
                <a16:creationId xmlns:a16="http://schemas.microsoft.com/office/drawing/2014/main" id="{EFCFE1B6-132D-3772-1D6C-119CB8B81FBF}"/>
              </a:ext>
            </a:extLst>
          </p:cNvPr>
          <p:cNvSpPr txBox="1">
            <a:spLocks/>
          </p:cNvSpPr>
          <p:nvPr/>
        </p:nvSpPr>
        <p:spPr bwMode="auto">
          <a:xfrm>
            <a:off x="515342" y="2615658"/>
            <a:ext cx="3499807" cy="44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 err="1"/>
              <a:t>finetuning</a:t>
            </a:r>
            <a:endParaRPr lang="de-DE" sz="1800" kern="0" dirty="0"/>
          </a:p>
        </p:txBody>
      </p:sp>
      <p:sp>
        <p:nvSpPr>
          <p:cNvPr id="32" name="Inhaltsplatzhalter 4">
            <a:extLst>
              <a:ext uri="{FF2B5EF4-FFF2-40B4-BE49-F238E27FC236}">
                <a16:creationId xmlns:a16="http://schemas.microsoft.com/office/drawing/2014/main" id="{DAB137FE-2515-EEFC-BFF3-CCC92697B110}"/>
              </a:ext>
            </a:extLst>
          </p:cNvPr>
          <p:cNvSpPr txBox="1">
            <a:spLocks/>
          </p:cNvSpPr>
          <p:nvPr/>
        </p:nvSpPr>
        <p:spPr bwMode="auto">
          <a:xfrm>
            <a:off x="2800599" y="2622995"/>
            <a:ext cx="2419473" cy="44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 err="1"/>
              <a:t>data</a:t>
            </a:r>
            <a:r>
              <a:rPr lang="de-DE" sz="1800" kern="0" dirty="0"/>
              <a:t>-parallel</a:t>
            </a:r>
          </a:p>
        </p:txBody>
      </p:sp>
      <p:pic>
        <p:nvPicPr>
          <p:cNvPr id="34" name="Grafik 33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15D2775F-726B-EDF6-747D-89497755866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16" y="918858"/>
            <a:ext cx="2112235" cy="1584176"/>
          </a:xfrm>
          <a:prstGeom prst="rect">
            <a:avLst/>
          </a:prstGeom>
        </p:spPr>
      </p:pic>
      <p:sp>
        <p:nvSpPr>
          <p:cNvPr id="35" name="Inhaltsplatzhalter 4">
            <a:extLst>
              <a:ext uri="{FF2B5EF4-FFF2-40B4-BE49-F238E27FC236}">
                <a16:creationId xmlns:a16="http://schemas.microsoft.com/office/drawing/2014/main" id="{E6570B91-1FE3-D440-82AF-EFDD449861C8}"/>
              </a:ext>
            </a:extLst>
          </p:cNvPr>
          <p:cNvSpPr txBox="1">
            <a:spLocks/>
          </p:cNvSpPr>
          <p:nvPr/>
        </p:nvSpPr>
        <p:spPr bwMode="auto">
          <a:xfrm>
            <a:off x="5004048" y="2622995"/>
            <a:ext cx="2419473" cy="44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 err="1"/>
              <a:t>first</a:t>
            </a:r>
            <a:r>
              <a:rPr lang="de-DE" sz="1800" kern="0" dirty="0"/>
              <a:t> </a:t>
            </a:r>
            <a:r>
              <a:rPr lang="de-DE" sz="1800" kern="0" dirty="0" err="1"/>
              <a:t>combine</a:t>
            </a:r>
            <a:endParaRPr lang="de-DE" sz="1800" kern="0" dirty="0"/>
          </a:p>
        </p:txBody>
      </p:sp>
      <p:pic>
        <p:nvPicPr>
          <p:cNvPr id="37" name="Grafik 36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B08B4F80-6851-EF22-5DA9-4DFC1537F37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927105"/>
            <a:ext cx="2112235" cy="1584176"/>
          </a:xfrm>
          <a:prstGeom prst="rect">
            <a:avLst/>
          </a:prstGeom>
        </p:spPr>
      </p:pic>
      <p:sp>
        <p:nvSpPr>
          <p:cNvPr id="38" name="Inhaltsplatzhalter 4">
            <a:extLst>
              <a:ext uri="{FF2B5EF4-FFF2-40B4-BE49-F238E27FC236}">
                <a16:creationId xmlns:a16="http://schemas.microsoft.com/office/drawing/2014/main" id="{C7FF0FCE-D069-0282-DF4C-A37F059A6651}"/>
              </a:ext>
            </a:extLst>
          </p:cNvPr>
          <p:cNvSpPr txBox="1">
            <a:spLocks/>
          </p:cNvSpPr>
          <p:nvPr/>
        </p:nvSpPr>
        <p:spPr bwMode="auto">
          <a:xfrm>
            <a:off x="7121935" y="2622995"/>
            <a:ext cx="1770545" cy="44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 err="1"/>
              <a:t>first</a:t>
            </a:r>
            <a:r>
              <a:rPr lang="de-DE" sz="1800" kern="0" dirty="0"/>
              <a:t> </a:t>
            </a:r>
            <a:r>
              <a:rPr lang="de-DE" sz="1800" kern="0" dirty="0" err="1"/>
              <a:t>prune</a:t>
            </a:r>
            <a:endParaRPr lang="de-DE" sz="1800" kern="0" dirty="0"/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9CED618E-EC16-A73F-5F3A-A06375EB9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94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16632"/>
            <a:ext cx="6911975" cy="561975"/>
          </a:xfrm>
        </p:spPr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</a:t>
            </a:r>
            <a:endParaRPr lang="de-DE" dirty="0"/>
          </a:p>
        </p:txBody>
      </p:sp>
      <p:pic>
        <p:nvPicPr>
          <p:cNvPr id="5" name="Grafik 4" descr="Ein Bild, das Reihe, Diagramm, Screenshot, parallel enthält.&#10;&#10;Automatisch generierte Beschreibung">
            <a:extLst>
              <a:ext uri="{FF2B5EF4-FFF2-40B4-BE49-F238E27FC236}">
                <a16:creationId xmlns:a16="http://schemas.microsoft.com/office/drawing/2014/main" id="{FD7303FE-6AB1-B0CA-5552-1955B56B4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17" y="908720"/>
            <a:ext cx="6432714" cy="4824536"/>
          </a:xfrm>
          <a:prstGeom prst="rect">
            <a:avLst/>
          </a:prstGeom>
        </p:spPr>
      </p:pic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C537231C-2A5D-CDB8-85D4-A33A1A36D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582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D3720-7FEC-F797-BC50-89D8C9F5E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C82191-FED2-10B0-FD3B-C99569AE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Lottery</a:t>
            </a:r>
            <a:r>
              <a:rPr lang="de-DE" b="1" dirty="0"/>
              <a:t> ticket </a:t>
            </a:r>
            <a:r>
              <a:rPr lang="de-DE" b="1" dirty="0" err="1"/>
              <a:t>hypothesis</a:t>
            </a:r>
            <a:r>
              <a:rPr lang="de-DE" dirty="0"/>
              <a:t>:</a:t>
            </a:r>
          </a:p>
          <a:p>
            <a:pPr lvl="1"/>
            <a:r>
              <a:rPr lang="de-DE" i="1" dirty="0"/>
              <a:t>„Dense, </a:t>
            </a:r>
            <a:r>
              <a:rPr lang="de-DE" i="1" dirty="0" err="1"/>
              <a:t>randomly-initialized</a:t>
            </a:r>
            <a:r>
              <a:rPr lang="de-DE" i="1" dirty="0"/>
              <a:t>, </a:t>
            </a:r>
            <a:r>
              <a:rPr lang="de-DE" i="1" dirty="0" err="1"/>
              <a:t>feed</a:t>
            </a:r>
            <a:r>
              <a:rPr lang="de-DE" i="1" dirty="0"/>
              <a:t>-forward </a:t>
            </a:r>
            <a:r>
              <a:rPr lang="de-DE" i="1" dirty="0" err="1"/>
              <a:t>networks</a:t>
            </a:r>
            <a:r>
              <a:rPr lang="de-DE" i="1" dirty="0"/>
              <a:t> </a:t>
            </a:r>
            <a:r>
              <a:rPr lang="de-DE" i="1" dirty="0" err="1"/>
              <a:t>contain</a:t>
            </a:r>
            <a:r>
              <a:rPr lang="de-DE" i="1" dirty="0"/>
              <a:t> </a:t>
            </a:r>
            <a:r>
              <a:rPr lang="de-DE" i="1" dirty="0" err="1"/>
              <a:t>subnetworks</a:t>
            </a:r>
            <a:r>
              <a:rPr lang="de-DE" i="1" dirty="0"/>
              <a:t> (</a:t>
            </a:r>
            <a:r>
              <a:rPr lang="de-DE" i="1" dirty="0" err="1"/>
              <a:t>winning</a:t>
            </a:r>
            <a:r>
              <a:rPr lang="de-DE" i="1" dirty="0"/>
              <a:t> </a:t>
            </a:r>
            <a:r>
              <a:rPr lang="de-DE" i="1" dirty="0" err="1"/>
              <a:t>tickets</a:t>
            </a:r>
            <a:r>
              <a:rPr lang="de-DE" i="1" dirty="0"/>
              <a:t>)  that – </a:t>
            </a:r>
            <a:r>
              <a:rPr lang="de-DE" i="1" dirty="0" err="1"/>
              <a:t>when</a:t>
            </a:r>
            <a:r>
              <a:rPr lang="de-DE" i="1" dirty="0"/>
              <a:t> </a:t>
            </a:r>
            <a:r>
              <a:rPr lang="de-DE" i="1" dirty="0" err="1"/>
              <a:t>trained</a:t>
            </a:r>
            <a:r>
              <a:rPr lang="de-DE" i="1" dirty="0"/>
              <a:t> in </a:t>
            </a:r>
            <a:r>
              <a:rPr lang="de-DE" i="1" dirty="0" err="1"/>
              <a:t>isolation</a:t>
            </a:r>
            <a:r>
              <a:rPr lang="de-DE" i="1" dirty="0"/>
              <a:t> - </a:t>
            </a:r>
            <a:r>
              <a:rPr lang="de-DE" i="1" dirty="0" err="1"/>
              <a:t>can</a:t>
            </a:r>
            <a:r>
              <a:rPr lang="de-DE" i="1" dirty="0"/>
              <a:t> </a:t>
            </a:r>
            <a:r>
              <a:rPr lang="de-DE" i="1" dirty="0" err="1"/>
              <a:t>reach</a:t>
            </a:r>
            <a:r>
              <a:rPr lang="de-DE" i="1" dirty="0"/>
              <a:t> </a:t>
            </a:r>
            <a:r>
              <a:rPr lang="de-DE" i="1" dirty="0" err="1"/>
              <a:t>test</a:t>
            </a:r>
            <a:r>
              <a:rPr lang="de-DE" i="1" dirty="0"/>
              <a:t> accuracy </a:t>
            </a:r>
            <a:r>
              <a:rPr lang="de-DE" i="1" dirty="0" err="1"/>
              <a:t>comparable</a:t>
            </a:r>
            <a:r>
              <a:rPr lang="de-DE" i="1" dirty="0"/>
              <a:t> to </a:t>
            </a:r>
            <a:r>
              <a:rPr lang="de-DE" i="1" dirty="0" err="1"/>
              <a:t>the</a:t>
            </a:r>
            <a:r>
              <a:rPr lang="de-DE" i="1" dirty="0"/>
              <a:t> original network in a </a:t>
            </a:r>
            <a:r>
              <a:rPr lang="de-DE" i="1" dirty="0" err="1"/>
              <a:t>similar</a:t>
            </a:r>
            <a:r>
              <a:rPr lang="de-DE" i="1" dirty="0"/>
              <a:t> number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iterations</a:t>
            </a:r>
            <a:r>
              <a:rPr lang="de-DE" i="1" dirty="0"/>
              <a:t>.“</a:t>
            </a:r>
          </a:p>
          <a:p>
            <a:pPr marL="476250" lvl="1" indent="0">
              <a:buNone/>
            </a:pPr>
            <a:endParaRPr lang="de-DE" dirty="0"/>
          </a:p>
          <a:p>
            <a:r>
              <a:rPr lang="de-DE" dirty="0"/>
              <a:t>Model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utilized</a:t>
            </a:r>
            <a:r>
              <a:rPr lang="de-DE" dirty="0"/>
              <a:t> </a:t>
            </a:r>
            <a:r>
              <a:rPr lang="de-DE" dirty="0" err="1"/>
              <a:t>perfectly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Better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solutions</a:t>
            </a:r>
            <a:r>
              <a:rPr lang="de-DE" dirty="0">
                <a:sym typeface="Wingdings" panose="05000000000000000000" pitchFamily="2" charset="2"/>
              </a:rPr>
              <a:t> possible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Small </a:t>
            </a:r>
            <a:r>
              <a:rPr lang="de-DE" dirty="0" err="1">
                <a:sym typeface="Wingdings" panose="05000000000000000000" pitchFamily="2" charset="2"/>
              </a:rPr>
              <a:t>models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viable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Goal:</a:t>
            </a:r>
          </a:p>
          <a:p>
            <a:pPr marL="0" indent="0">
              <a:buNone/>
            </a:pPr>
            <a:r>
              <a:rPr lang="de-DE" dirty="0"/>
              <a:t>                   Find </a:t>
            </a:r>
            <a:r>
              <a:rPr lang="de-DE" dirty="0" err="1"/>
              <a:t>winning</a:t>
            </a:r>
            <a:r>
              <a:rPr lang="de-DE" dirty="0"/>
              <a:t> </a:t>
            </a:r>
            <a:r>
              <a:rPr lang="de-DE" dirty="0" err="1"/>
              <a:t>tickets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multiple, diverse </a:t>
            </a:r>
            <a:r>
              <a:rPr lang="de-DE" dirty="0" err="1"/>
              <a:t>models</a:t>
            </a:r>
            <a:r>
              <a:rPr lang="de-DE" dirty="0"/>
              <a:t>!</a:t>
            </a:r>
          </a:p>
          <a:p>
            <a:pPr marL="0" indent="0">
              <a:buNone/>
            </a:pPr>
            <a:endParaRPr lang="de-DE" dirty="0"/>
          </a:p>
          <a:p>
            <a:pPr marL="476250" lvl="1" indent="0">
              <a:buNone/>
            </a:pPr>
            <a:r>
              <a:rPr lang="de-DE" dirty="0">
                <a:sym typeface="Wingdings" panose="05000000000000000000" pitchFamily="2" charset="2"/>
              </a:rPr>
              <a:t>	</a:t>
            </a:r>
            <a:endParaRPr lang="de-DE" dirty="0"/>
          </a:p>
          <a:p>
            <a:endParaRPr lang="de-DE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340E314-521F-F13D-225F-08DEB85F7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99065"/>
              </p:ext>
            </p:extLst>
          </p:nvPr>
        </p:nvGraphicFramePr>
        <p:xfrm>
          <a:off x="5868393" y="2420888"/>
          <a:ext cx="2880320" cy="400110"/>
        </p:xfrm>
        <a:graphic>
          <a:graphicData uri="http://schemas.openxmlformats.org/drawingml/2006/table">
            <a:tbl>
              <a:tblPr/>
              <a:tblGrid>
                <a:gridCol w="2880320">
                  <a:extLst>
                    <a:ext uri="{9D8B030D-6E8A-4147-A177-3AD203B41FA5}">
                      <a16:colId xmlns:a16="http://schemas.microsoft.com/office/drawing/2014/main" val="2583342051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fontAlgn="t"/>
                      <a:r>
                        <a:rPr lang="de-DE" sz="1100" b="0" u="none" strike="noStrike" dirty="0">
                          <a:effectLst/>
                          <a:hlinkClick r:id="rId2"/>
                        </a:rPr>
                        <a:t>https://doi.org/10.48550/arXiv.1803.03635</a:t>
                      </a:r>
                      <a:endParaRPr lang="de-DE" sz="1100" dirty="0">
                        <a:effectLst/>
                      </a:endParaRPr>
                    </a:p>
                  </a:txBody>
                  <a:tcPr marR="3095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64530"/>
                  </a:ext>
                </a:extLst>
              </a:tr>
            </a:tbl>
          </a:graphicData>
        </a:graphic>
      </p:graphicFrame>
      <p:sp>
        <p:nvSpPr>
          <p:cNvPr id="16" name="Ellipse 15">
            <a:extLst>
              <a:ext uri="{FF2B5EF4-FFF2-40B4-BE49-F238E27FC236}">
                <a16:creationId xmlns:a16="http://schemas.microsoft.com/office/drawing/2014/main" id="{65C2A2D3-E7D9-80F9-42BA-3E13642C9711}"/>
              </a:ext>
            </a:extLst>
          </p:cNvPr>
          <p:cNvSpPr/>
          <p:nvPr/>
        </p:nvSpPr>
        <p:spPr>
          <a:xfrm>
            <a:off x="5292080" y="278159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D63DB3B-AC4A-1C50-6943-853AC1C22D83}"/>
              </a:ext>
            </a:extLst>
          </p:cNvPr>
          <p:cNvSpPr/>
          <p:nvPr/>
        </p:nvSpPr>
        <p:spPr>
          <a:xfrm>
            <a:off x="7290208" y="3028890"/>
            <a:ext cx="432048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AAFBC4D-0D22-23C1-0C1F-CA196775ADC2}"/>
              </a:ext>
            </a:extLst>
          </p:cNvPr>
          <p:cNvCxnSpPr/>
          <p:nvPr/>
        </p:nvCxnSpPr>
        <p:spPr>
          <a:xfrm>
            <a:off x="6300192" y="321364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EFE27097-26B4-A6A8-6371-E06D6DAF36BA}"/>
              </a:ext>
            </a:extLst>
          </p:cNvPr>
          <p:cNvSpPr/>
          <p:nvPr/>
        </p:nvSpPr>
        <p:spPr>
          <a:xfrm>
            <a:off x="1128949" y="5085184"/>
            <a:ext cx="432048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23BC949-92F7-A57C-23A5-44A0B008FC52}"/>
              </a:ext>
            </a:extLst>
          </p:cNvPr>
          <p:cNvSpPr/>
          <p:nvPr/>
        </p:nvSpPr>
        <p:spPr>
          <a:xfrm>
            <a:off x="1123629" y="5589004"/>
            <a:ext cx="432048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54B1B1C-FCAD-78CD-F52E-9FF8C42D8C66}"/>
              </a:ext>
            </a:extLst>
          </p:cNvPr>
          <p:cNvSpPr/>
          <p:nvPr/>
        </p:nvSpPr>
        <p:spPr>
          <a:xfrm>
            <a:off x="1691680" y="5085184"/>
            <a:ext cx="432048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1E6902-73B1-F718-5106-C04FB6582584}"/>
              </a:ext>
            </a:extLst>
          </p:cNvPr>
          <p:cNvSpPr/>
          <p:nvPr/>
        </p:nvSpPr>
        <p:spPr>
          <a:xfrm>
            <a:off x="1686360" y="5589004"/>
            <a:ext cx="432048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2245F98-41F5-B9DE-2C56-E25BA610AA12}"/>
              </a:ext>
            </a:extLst>
          </p:cNvPr>
          <p:cNvCxnSpPr/>
          <p:nvPr/>
        </p:nvCxnSpPr>
        <p:spPr>
          <a:xfrm>
            <a:off x="2339752" y="551536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AC61C7C9-CB44-6C4D-8466-28755DACDD1C}"/>
              </a:ext>
            </a:extLst>
          </p:cNvPr>
          <p:cNvSpPr/>
          <p:nvPr/>
        </p:nvSpPr>
        <p:spPr>
          <a:xfrm>
            <a:off x="3503316" y="5319313"/>
            <a:ext cx="432048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85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C82191-FED2-10B0-FD3B-C99569AEE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2" y="1198563"/>
            <a:ext cx="8751887" cy="4894262"/>
          </a:xfrm>
        </p:spPr>
        <p:txBody>
          <a:bodyPr/>
          <a:lstStyle/>
          <a:p>
            <a:r>
              <a:rPr lang="de-DE" kern="0" dirty="0" err="1"/>
              <a:t>Issues</a:t>
            </a:r>
            <a:r>
              <a:rPr lang="de-DE" kern="0" dirty="0"/>
              <a:t> with SGD</a:t>
            </a:r>
          </a:p>
          <a:p>
            <a:pPr lvl="1"/>
            <a:r>
              <a:rPr lang="de-DE" kern="0" dirty="0"/>
              <a:t>Stochastic </a:t>
            </a:r>
            <a:r>
              <a:rPr lang="de-DE" kern="0" dirty="0" err="1"/>
              <a:t>gradient</a:t>
            </a:r>
            <a:r>
              <a:rPr lang="de-DE" kern="0" dirty="0"/>
              <a:t> </a:t>
            </a:r>
            <a:r>
              <a:rPr lang="de-DE" dirty="0" err="1"/>
              <a:t>d</a:t>
            </a:r>
            <a:r>
              <a:rPr lang="de-DE" kern="0" dirty="0" err="1"/>
              <a:t>escent</a:t>
            </a:r>
            <a:r>
              <a:rPr lang="de-DE" kern="0" dirty="0"/>
              <a:t> (SGD) </a:t>
            </a:r>
            <a:r>
              <a:rPr lang="de-DE" kern="0" dirty="0" err="1"/>
              <a:t>suffers</a:t>
            </a:r>
            <a:r>
              <a:rPr lang="de-DE" kern="0" dirty="0"/>
              <a:t> from </a:t>
            </a:r>
            <a:r>
              <a:rPr lang="de-DE" b="1" dirty="0"/>
              <a:t>l</a:t>
            </a:r>
            <a:r>
              <a:rPr lang="de-DE" b="1" kern="0" dirty="0"/>
              <a:t>arge </a:t>
            </a:r>
            <a:r>
              <a:rPr lang="de-DE" b="1" kern="0" dirty="0" err="1"/>
              <a:t>minibatch</a:t>
            </a:r>
            <a:r>
              <a:rPr lang="de-DE" b="1" kern="0" dirty="0"/>
              <a:t> </a:t>
            </a:r>
            <a:r>
              <a:rPr lang="de-DE" b="1" dirty="0" err="1"/>
              <a:t>e</a:t>
            </a:r>
            <a:r>
              <a:rPr lang="de-DE" b="1" kern="0" dirty="0" err="1"/>
              <a:t>ffects</a:t>
            </a:r>
            <a:endParaRPr lang="de-DE" b="1" dirty="0"/>
          </a:p>
          <a:p>
            <a:pPr lvl="1"/>
            <a:r>
              <a:rPr lang="de-DE" dirty="0"/>
              <a:t>Parallel SGD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reaches</a:t>
            </a:r>
            <a:r>
              <a:rPr lang="de-DE" dirty="0"/>
              <a:t> at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accuracy</a:t>
            </a:r>
          </a:p>
          <a:p>
            <a:pPr marL="476250" lvl="1" indent="0">
              <a:buNone/>
            </a:pPr>
            <a:r>
              <a:rPr lang="de-DE" b="1" dirty="0"/>
              <a:t>  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Use parallel </a:t>
            </a:r>
            <a:r>
              <a:rPr lang="de-DE" dirty="0" err="1"/>
              <a:t>methods</a:t>
            </a:r>
            <a:r>
              <a:rPr lang="de-DE" dirty="0"/>
              <a:t> to find </a:t>
            </a:r>
            <a:r>
              <a:rPr lang="de-DE" b="1" dirty="0" err="1"/>
              <a:t>better</a:t>
            </a:r>
            <a:r>
              <a:rPr lang="de-DE" b="1" dirty="0"/>
              <a:t> </a:t>
            </a:r>
            <a:r>
              <a:rPr lang="de-DE" b="1" dirty="0" err="1"/>
              <a:t>solutions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same </a:t>
            </a:r>
            <a:r>
              <a:rPr lang="de-DE" b="1" dirty="0" err="1"/>
              <a:t>architecture</a:t>
            </a:r>
            <a:r>
              <a:rPr lang="de-DE" dirty="0"/>
              <a:t>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Research Questions:</a:t>
            </a:r>
          </a:p>
          <a:p>
            <a:pPr lvl="1"/>
            <a:r>
              <a:rPr lang="de-DE" dirty="0"/>
              <a:t>Can </a:t>
            </a:r>
            <a:r>
              <a:rPr lang="de-DE" b="1" dirty="0" err="1"/>
              <a:t>particle</a:t>
            </a:r>
            <a:r>
              <a:rPr lang="de-DE" b="1" dirty="0"/>
              <a:t> </a:t>
            </a:r>
            <a:r>
              <a:rPr lang="de-DE" b="1" dirty="0" err="1"/>
              <a:t>swarm</a:t>
            </a:r>
            <a:r>
              <a:rPr lang="de-DE" b="1" dirty="0"/>
              <a:t> </a:t>
            </a:r>
            <a:r>
              <a:rPr lang="de-DE" b="1" dirty="0" err="1"/>
              <a:t>optimization</a:t>
            </a:r>
            <a:r>
              <a:rPr lang="de-DE" b="1" dirty="0"/>
              <a:t> </a:t>
            </a:r>
            <a:r>
              <a:rPr lang="de-DE" dirty="0"/>
              <a:t>(PSO) find </a:t>
            </a:r>
            <a:r>
              <a:rPr lang="de-DE" dirty="0" err="1"/>
              <a:t>them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Can </a:t>
            </a:r>
            <a:r>
              <a:rPr lang="de-DE" b="1" dirty="0" err="1"/>
              <a:t>ensembles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to find </a:t>
            </a:r>
            <a:r>
              <a:rPr lang="de-DE" dirty="0" err="1"/>
              <a:t>them</a:t>
            </a:r>
            <a:r>
              <a:rPr lang="de-DE" dirty="0"/>
              <a:t>?</a:t>
            </a:r>
          </a:p>
        </p:txBody>
      </p:sp>
      <p:pic>
        <p:nvPicPr>
          <p:cNvPr id="14" name="Grafik 13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D1FFDC30-818F-A9D8-FF7C-E6E4D9524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23" y="2204864"/>
            <a:ext cx="3456384" cy="1693102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A6A1E74-DEC5-C0D2-A292-D3C0FF8CE408}"/>
              </a:ext>
            </a:extLst>
          </p:cNvPr>
          <p:cNvSpPr txBox="1"/>
          <p:nvPr/>
        </p:nvSpPr>
        <p:spPr>
          <a:xfrm>
            <a:off x="3491880" y="234888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[1802.09941] Demystifying Parallel and Distributed Deep Learning: An In-Depth Concurrency Analysis (arxiv.org)</a:t>
            </a:r>
            <a:endParaRPr lang="de-DE" sz="10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89C719B-2E56-40BA-8048-6359F56BF0A2}"/>
              </a:ext>
            </a:extLst>
          </p:cNvPr>
          <p:cNvSpPr/>
          <p:nvPr/>
        </p:nvSpPr>
        <p:spPr>
          <a:xfrm>
            <a:off x="7501149" y="5685704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4C0A8EB-0A62-EEED-24EE-8522AC1BE97B}"/>
              </a:ext>
            </a:extLst>
          </p:cNvPr>
          <p:cNvSpPr/>
          <p:nvPr/>
        </p:nvSpPr>
        <p:spPr>
          <a:xfrm>
            <a:off x="7495829" y="5925504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4FEA121-4E62-764B-6138-F50C81BBD5B1}"/>
              </a:ext>
            </a:extLst>
          </p:cNvPr>
          <p:cNvSpPr/>
          <p:nvPr/>
        </p:nvSpPr>
        <p:spPr>
          <a:xfrm>
            <a:off x="7740352" y="5685704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F06F26F-2F1E-DE5B-770E-46305BB66E9E}"/>
              </a:ext>
            </a:extLst>
          </p:cNvPr>
          <p:cNvSpPr/>
          <p:nvPr/>
        </p:nvSpPr>
        <p:spPr>
          <a:xfrm>
            <a:off x="7740352" y="5925504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2527486-98CC-CE19-2DDE-9C9FE7AA368E}"/>
              </a:ext>
            </a:extLst>
          </p:cNvPr>
          <p:cNvCxnSpPr>
            <a:cxnSpLocks/>
          </p:cNvCxnSpPr>
          <p:nvPr/>
        </p:nvCxnSpPr>
        <p:spPr>
          <a:xfrm>
            <a:off x="8028384" y="5881755"/>
            <a:ext cx="31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0094611-5E66-6A63-B4A9-3F9EF6DF2E1E}"/>
              </a:ext>
            </a:extLst>
          </p:cNvPr>
          <p:cNvSpPr/>
          <p:nvPr/>
        </p:nvSpPr>
        <p:spPr>
          <a:xfrm>
            <a:off x="8435356" y="5781488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80FB072-D8EC-0F49-630D-C7A7648ACA7E}"/>
              </a:ext>
            </a:extLst>
          </p:cNvPr>
          <p:cNvSpPr/>
          <p:nvPr/>
        </p:nvSpPr>
        <p:spPr>
          <a:xfrm>
            <a:off x="7518796" y="5167074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BA121AB-4CDB-7BAE-A761-C6FB58A6C1FD}"/>
              </a:ext>
            </a:extLst>
          </p:cNvPr>
          <p:cNvSpPr/>
          <p:nvPr/>
        </p:nvSpPr>
        <p:spPr>
          <a:xfrm>
            <a:off x="7752308" y="5167074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A584979-832F-530D-5882-2524392F62E6}"/>
              </a:ext>
            </a:extLst>
          </p:cNvPr>
          <p:cNvSpPr/>
          <p:nvPr/>
        </p:nvSpPr>
        <p:spPr>
          <a:xfrm>
            <a:off x="7985820" y="5167074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BAE472D-7158-4A57-89CC-054A78E9226B}"/>
              </a:ext>
            </a:extLst>
          </p:cNvPr>
          <p:cNvSpPr/>
          <p:nvPr/>
        </p:nvSpPr>
        <p:spPr>
          <a:xfrm>
            <a:off x="8219332" y="5167074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DCCED18-8788-6CCB-30AE-BE8EEA84CC11}"/>
              </a:ext>
            </a:extLst>
          </p:cNvPr>
          <p:cNvCxnSpPr>
            <a:cxnSpLocks/>
          </p:cNvCxnSpPr>
          <p:nvPr/>
        </p:nvCxnSpPr>
        <p:spPr>
          <a:xfrm>
            <a:off x="8070790" y="486916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0E52F213-8563-A5A8-4D10-BB4E84459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155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Particle</a:t>
            </a:r>
            <a:r>
              <a:rPr lang="de-DE" dirty="0"/>
              <a:t> </a:t>
            </a:r>
            <a:r>
              <a:rPr lang="de-DE" dirty="0" err="1"/>
              <a:t>swarm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7EAE34B-3545-CFC9-DC84-5BAE0D5925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1743" y="1052736"/>
                <a:ext cx="5096681" cy="30243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  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0" dirty="0"/>
                  <a:t>1) Update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velocity</a:t>
                </a:r>
                <a:r>
                  <a:rPr lang="de-DE" b="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ωv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best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best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sz="1600" dirty="0"/>
                  <a:t>            </a:t>
                </a:r>
                <a:endParaRPr lang="de-DE" b="0" dirty="0"/>
              </a:p>
              <a:p>
                <a:pPr marL="0" indent="0">
                  <a:buNone/>
                </a:pPr>
                <a:r>
                  <a:rPr lang="de-DE" b="0" dirty="0"/>
                  <a:t>2) Update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position</a:t>
                </a:r>
                <a:r>
                  <a:rPr lang="de-DE" dirty="0"/>
                  <a:t>:</a:t>
                </a:r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7EAE34B-3545-CFC9-DC84-5BAE0D592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743" y="1052736"/>
                <a:ext cx="5096681" cy="3024336"/>
              </a:xfrm>
              <a:blipFill>
                <a:blip r:embed="rId2"/>
                <a:stretch>
                  <a:fillRect l="-3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Schematic flowchart of the Particle Swarm Optimization (PSO ...">
            <a:extLst>
              <a:ext uri="{FF2B5EF4-FFF2-40B4-BE49-F238E27FC236}">
                <a16:creationId xmlns:a16="http://schemas.microsoft.com/office/drawing/2014/main" id="{4D6ED0E9-56A3-D379-5C63-12AF95A2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3174976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253D2CC-22F2-CB83-BC12-A77D936A127D}"/>
              </a:ext>
            </a:extLst>
          </p:cNvPr>
          <p:cNvSpPr txBox="1"/>
          <p:nvPr/>
        </p:nvSpPr>
        <p:spPr>
          <a:xfrm>
            <a:off x="172888" y="5733256"/>
            <a:ext cx="31749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Flowchart of the particle swarm optimization. | Download Scientific Diagram (researchgate.net)</a:t>
            </a:r>
            <a:endParaRPr lang="de-DE" sz="1000" dirty="0"/>
          </a:p>
        </p:txBody>
      </p:sp>
      <p:pic>
        <p:nvPicPr>
          <p:cNvPr id="6" name="Grafik 5" descr="Ein Bild, das Text, Screenshot, Diagramm, Display enthält.&#10;&#10;Automatisch generierte Beschreibung">
            <a:extLst>
              <a:ext uri="{FF2B5EF4-FFF2-40B4-BE49-F238E27FC236}">
                <a16:creationId xmlns:a16="http://schemas.microsoft.com/office/drawing/2014/main" id="{C673A471-9989-D958-0336-3F159E0AE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64" y="3683299"/>
            <a:ext cx="3240358" cy="2430268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0DB23C9-3F46-F11B-E4E9-26C58E248610}"/>
              </a:ext>
            </a:extLst>
          </p:cNvPr>
          <p:cNvSpPr/>
          <p:nvPr/>
        </p:nvSpPr>
        <p:spPr>
          <a:xfrm>
            <a:off x="4986560" y="669355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22FEAB7-7E90-92F1-FA54-567EAF1AE1AD}"/>
              </a:ext>
            </a:extLst>
          </p:cNvPr>
          <p:cNvSpPr/>
          <p:nvPr/>
        </p:nvSpPr>
        <p:spPr>
          <a:xfrm>
            <a:off x="5220072" y="669355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C16A5CE-24B7-4FFE-DA3A-C49408B1EA5D}"/>
              </a:ext>
            </a:extLst>
          </p:cNvPr>
          <p:cNvSpPr/>
          <p:nvPr/>
        </p:nvSpPr>
        <p:spPr>
          <a:xfrm>
            <a:off x="5453584" y="669355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96EB7ED-1A70-F2AF-3647-3972FD05D55F}"/>
              </a:ext>
            </a:extLst>
          </p:cNvPr>
          <p:cNvSpPr/>
          <p:nvPr/>
        </p:nvSpPr>
        <p:spPr>
          <a:xfrm>
            <a:off x="5687096" y="669355"/>
            <a:ext cx="169092" cy="167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AFDEC64-289D-0997-B4D7-8158E661EC14}"/>
              </a:ext>
            </a:extLst>
          </p:cNvPr>
          <p:cNvCxnSpPr>
            <a:cxnSpLocks/>
          </p:cNvCxnSpPr>
          <p:nvPr/>
        </p:nvCxnSpPr>
        <p:spPr>
          <a:xfrm>
            <a:off x="5538554" y="371441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BC1A5ABD-6E39-00C8-81FA-09E4C28F75BC}"/>
              </a:ext>
            </a:extLst>
          </p:cNvPr>
          <p:cNvSpPr/>
          <p:nvPr/>
        </p:nvSpPr>
        <p:spPr>
          <a:xfrm rot="5400000">
            <a:off x="5475875" y="1812597"/>
            <a:ext cx="136463" cy="15121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2E546722-A4F0-58C6-DF3A-0516219BDC51}"/>
              </a:ext>
            </a:extLst>
          </p:cNvPr>
          <p:cNvSpPr/>
          <p:nvPr/>
        </p:nvSpPr>
        <p:spPr>
          <a:xfrm rot="5400000">
            <a:off x="7288492" y="1825012"/>
            <a:ext cx="111632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A4021C5B-F4AE-8C63-871A-2B0CC74555B5}"/>
              </a:ext>
            </a:extLst>
          </p:cNvPr>
          <p:cNvSpPr/>
          <p:nvPr/>
        </p:nvSpPr>
        <p:spPr>
          <a:xfrm rot="5400000">
            <a:off x="4164685" y="2317314"/>
            <a:ext cx="136462" cy="5027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nhaltsplatzhalter 4">
            <a:extLst>
              <a:ext uri="{FF2B5EF4-FFF2-40B4-BE49-F238E27FC236}">
                <a16:creationId xmlns:a16="http://schemas.microsoft.com/office/drawing/2014/main" id="{4632D56E-850E-983E-D88A-9F91DF90ECDD}"/>
              </a:ext>
            </a:extLst>
          </p:cNvPr>
          <p:cNvSpPr txBox="1">
            <a:spLocks/>
          </p:cNvSpPr>
          <p:nvPr/>
        </p:nvSpPr>
        <p:spPr bwMode="auto">
          <a:xfrm>
            <a:off x="3282480" y="2675228"/>
            <a:ext cx="5096681" cy="29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sz="1600" kern="0" dirty="0"/>
              <a:t>            </a:t>
            </a:r>
            <a:r>
              <a:rPr lang="de-DE" sz="1600" kern="0" dirty="0" err="1"/>
              <a:t>inertia</a:t>
            </a:r>
            <a:r>
              <a:rPr lang="de-DE" sz="1600" kern="0" dirty="0"/>
              <a:t>        </a:t>
            </a:r>
            <a:r>
              <a:rPr lang="de-DE" sz="1600" kern="0" dirty="0" err="1"/>
              <a:t>cognitive</a:t>
            </a:r>
            <a:r>
              <a:rPr lang="de-DE" sz="1600" kern="0" dirty="0"/>
              <a:t> pull               social pull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17E7BAF5-118D-A092-2785-EECED27CF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0C4993-9E82-113D-F633-4BF3BB74D269}"/>
              </a:ext>
            </a:extLst>
          </p:cNvPr>
          <p:cNvSpPr txBox="1"/>
          <p:nvPr/>
        </p:nvSpPr>
        <p:spPr>
          <a:xfrm>
            <a:off x="2555776" y="12595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particle</a:t>
            </a:r>
            <a:r>
              <a:rPr lang="de-DE" dirty="0"/>
              <a:t> </a:t>
            </a:r>
            <a:r>
              <a:rPr lang="de-DE" dirty="0" err="1"/>
              <a:t>repeat</a:t>
            </a:r>
            <a:r>
              <a:rPr lang="de-DE" dirty="0"/>
              <a:t> T </a:t>
            </a:r>
            <a:r>
              <a:rPr lang="de-DE" dirty="0" err="1"/>
              <a:t>times</a:t>
            </a:r>
            <a:r>
              <a:rPr lang="de-DE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6101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attempt</a:t>
            </a:r>
            <a:endParaRPr lang="de-DE" dirty="0"/>
          </a:p>
        </p:txBody>
      </p:sp>
      <p:pic>
        <p:nvPicPr>
          <p:cNvPr id="11" name="Grafik 10" descr="Ein Bild, das Text, Screenshot, Rechteck, Display enthält.&#10;&#10;Automatisch generierte Beschreibung">
            <a:extLst>
              <a:ext uri="{FF2B5EF4-FFF2-40B4-BE49-F238E27FC236}">
                <a16:creationId xmlns:a16="http://schemas.microsoft.com/office/drawing/2014/main" id="{052803BA-6001-0365-592F-63F950178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37870"/>
            <a:ext cx="5852172" cy="4389129"/>
          </a:xfrm>
          <a:prstGeom prst="rect">
            <a:avLst/>
          </a:prstGeom>
        </p:spPr>
      </p:pic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A60A6DA1-319F-C92B-1774-4099611480BD}"/>
              </a:ext>
            </a:extLst>
          </p:cNvPr>
          <p:cNvSpPr txBox="1">
            <a:spLocks/>
          </p:cNvSpPr>
          <p:nvPr/>
        </p:nvSpPr>
        <p:spPr bwMode="auto">
          <a:xfrm>
            <a:off x="2843808" y="5237259"/>
            <a:ext cx="509668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000" i="1" kern="0" dirty="0"/>
              <a:t>          </a:t>
            </a:r>
            <a:r>
              <a:rPr lang="de-DE" sz="1000" i="1" kern="0" dirty="0" err="1"/>
              <a:t>using</a:t>
            </a:r>
            <a:r>
              <a:rPr lang="de-DE" sz="1000" i="1" kern="0" dirty="0"/>
              <a:t> torch-pso (</a:t>
            </a:r>
            <a:r>
              <a:rPr lang="de-DE" sz="1000" dirty="0">
                <a:hlinkClick r:id="rId7"/>
              </a:rPr>
              <a:t>torch-pso · </a:t>
            </a:r>
            <a:r>
              <a:rPr lang="de-DE" sz="1000" dirty="0" err="1">
                <a:hlinkClick r:id="rId7"/>
              </a:rPr>
              <a:t>PyPI</a:t>
            </a:r>
            <a:r>
              <a:rPr lang="de-DE" sz="1000" dirty="0"/>
              <a:t>)</a:t>
            </a:r>
            <a:endParaRPr lang="de-DE" sz="1000" i="1" kern="0" dirty="0"/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EE5E5958-119B-02EF-91E3-4AFBF0F03270}"/>
              </a:ext>
            </a:extLst>
          </p:cNvPr>
          <p:cNvSpPr txBox="1">
            <a:spLocks/>
          </p:cNvSpPr>
          <p:nvPr/>
        </p:nvSpPr>
        <p:spPr bwMode="auto">
          <a:xfrm>
            <a:off x="2205819" y="5715736"/>
            <a:ext cx="509668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b="1" kern="0" dirty="0"/>
              <a:t>Accuracy </a:t>
            </a:r>
            <a:r>
              <a:rPr lang="de-DE" sz="1800" b="1" kern="0" dirty="0" err="1"/>
              <a:t>does</a:t>
            </a:r>
            <a:r>
              <a:rPr lang="de-DE" sz="1800" b="1" kern="0" dirty="0"/>
              <a:t> not </a:t>
            </a:r>
            <a:r>
              <a:rPr lang="de-DE" sz="1800" b="1" kern="0" dirty="0" err="1"/>
              <a:t>improve</a:t>
            </a:r>
            <a:endParaRPr lang="de-DE" sz="1800" b="1" kern="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CCBA134-D2F2-162E-684A-9B3F04BD4C67}"/>
              </a:ext>
            </a:extLst>
          </p:cNvPr>
          <p:cNvSpPr txBox="1">
            <a:spLocks/>
          </p:cNvSpPr>
          <p:nvPr/>
        </p:nvSpPr>
        <p:spPr bwMode="auto">
          <a:xfrm>
            <a:off x="6611522" y="2276872"/>
            <a:ext cx="237626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/>
              <a:t>Cifar-10 </a:t>
            </a:r>
            <a:r>
              <a:rPr lang="de-DE" sz="1800" kern="0" dirty="0" err="1"/>
              <a:t>dataset</a:t>
            </a:r>
            <a:endParaRPr lang="de-DE" sz="1800" kern="0" dirty="0"/>
          </a:p>
          <a:p>
            <a:pPr marL="0" indent="0">
              <a:buNone/>
            </a:pPr>
            <a:endParaRPr lang="de-DE" sz="1800" kern="0" dirty="0"/>
          </a:p>
          <a:p>
            <a:pPr marL="0" indent="0">
              <a:buNone/>
            </a:pPr>
            <a:endParaRPr lang="de-DE" sz="1800" kern="0" dirty="0"/>
          </a:p>
          <a:p>
            <a:r>
              <a:rPr lang="de-DE" sz="1800" kern="0" dirty="0" err="1"/>
              <a:t>AlexNet</a:t>
            </a:r>
            <a:endParaRPr lang="de-DE" sz="1600" kern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DC44F9-CC21-B019-F0E1-547593C86F35}"/>
              </a:ext>
            </a:extLst>
          </p:cNvPr>
          <p:cNvSpPr txBox="1"/>
          <p:nvPr/>
        </p:nvSpPr>
        <p:spPr>
          <a:xfrm>
            <a:off x="6444208" y="3533214"/>
            <a:ext cx="23762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333333"/>
                </a:solidFill>
                <a:effectLst/>
                <a:latin typeface="+mn-lt"/>
              </a:rPr>
              <a:t>(https://doi.org/10.1145/3065386)</a:t>
            </a:r>
            <a:endParaRPr lang="de-DE" sz="1100" dirty="0">
              <a:latin typeface="+mn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C5443FD-3D50-CDA1-44B9-186530936D6E}"/>
              </a:ext>
            </a:extLst>
          </p:cNvPr>
          <p:cNvSpPr txBox="1"/>
          <p:nvPr/>
        </p:nvSpPr>
        <p:spPr>
          <a:xfrm>
            <a:off x="6473300" y="2497566"/>
            <a:ext cx="24407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hlinkClick r:id="rId8"/>
              </a:rPr>
              <a:t>(CIFAR-10 and CIFAR-100 </a:t>
            </a:r>
            <a:r>
              <a:rPr lang="de-DE" sz="1100" dirty="0" err="1">
                <a:hlinkClick r:id="rId8"/>
              </a:rPr>
              <a:t>datasets</a:t>
            </a:r>
            <a:r>
              <a:rPr lang="de-DE" sz="1100" dirty="0">
                <a:hlinkClick r:id="rId8"/>
              </a:rPr>
              <a:t> (toronto.edu)</a:t>
            </a:r>
            <a:r>
              <a:rPr lang="de-DE" sz="1100" dirty="0"/>
              <a:t>)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29FA7C5-2CF8-A325-8697-9B75A31F4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96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?</a:t>
            </a:r>
          </a:p>
        </p:txBody>
      </p:sp>
      <p:pic>
        <p:nvPicPr>
          <p:cNvPr id="5" name="Picture 4" descr="Schematic flowchart of the Particle Swarm Optimization (PSO ...">
            <a:extLst>
              <a:ext uri="{FF2B5EF4-FFF2-40B4-BE49-F238E27FC236}">
                <a16:creationId xmlns:a16="http://schemas.microsoft.com/office/drawing/2014/main" id="{CBC3D90B-C607-A991-CCF8-6B61073DB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677"/>
            <a:ext cx="3174976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F94123F-FD10-E3B1-EF54-6C7D572CDDA2}"/>
              </a:ext>
            </a:extLst>
          </p:cNvPr>
          <p:cNvSpPr txBox="1"/>
          <p:nvPr/>
        </p:nvSpPr>
        <p:spPr>
          <a:xfrm>
            <a:off x="827584" y="5823188"/>
            <a:ext cx="31749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Flowchart of the particle swarm optimization. | Download Scientific Diagram (researchgate.net)</a:t>
            </a:r>
            <a:endParaRPr lang="de-DE" sz="1000" dirty="0"/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F2E585A6-58B4-7141-5C6A-513127E163D6}"/>
              </a:ext>
            </a:extLst>
          </p:cNvPr>
          <p:cNvSpPr txBox="1">
            <a:spLocks/>
          </p:cNvSpPr>
          <p:nvPr/>
        </p:nvSpPr>
        <p:spPr bwMode="auto">
          <a:xfrm>
            <a:off x="3563889" y="2708920"/>
            <a:ext cx="5096681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 err="1"/>
              <a:t>Particle</a:t>
            </a:r>
            <a:r>
              <a:rPr lang="de-DE" sz="1800" kern="0" dirty="0"/>
              <a:t> </a:t>
            </a:r>
            <a:r>
              <a:rPr lang="de-DE" sz="1800" kern="0" dirty="0" err="1"/>
              <a:t>initialization</a:t>
            </a:r>
            <a:r>
              <a:rPr lang="de-DE" sz="1800" kern="0" dirty="0"/>
              <a:t>: </a:t>
            </a:r>
          </a:p>
          <a:p>
            <a:pPr lvl="1"/>
            <a:r>
              <a:rPr lang="de-DE" sz="1600" kern="0" dirty="0"/>
              <a:t>Random init in [-1,1] </a:t>
            </a:r>
            <a:r>
              <a:rPr lang="de-DE" sz="1600" kern="0" dirty="0">
                <a:sym typeface="Wingdings" panose="05000000000000000000" pitchFamily="2" charset="2"/>
              </a:rPr>
              <a:t> </a:t>
            </a:r>
            <a:r>
              <a:rPr lang="de-DE" sz="1600" b="1" kern="0" dirty="0">
                <a:sym typeface="Wingdings" panose="05000000000000000000" pitchFamily="2" charset="2"/>
              </a:rPr>
              <a:t>high initial </a:t>
            </a:r>
            <a:r>
              <a:rPr lang="de-DE" sz="1600" b="1" kern="0" dirty="0" err="1">
                <a:sym typeface="Wingdings" panose="05000000000000000000" pitchFamily="2" charset="2"/>
              </a:rPr>
              <a:t>loss</a:t>
            </a:r>
            <a:endParaRPr lang="de-DE" sz="1600" b="1" kern="0" dirty="0"/>
          </a:p>
          <a:p>
            <a:pPr lvl="1"/>
            <a:r>
              <a:rPr lang="de-DE" sz="1600" kern="0" dirty="0" err="1"/>
              <a:t>Kaiming</a:t>
            </a:r>
            <a:r>
              <a:rPr lang="de-DE" sz="1600" kern="0" dirty="0"/>
              <a:t> He init </a:t>
            </a:r>
            <a:r>
              <a:rPr lang="de-DE" sz="1000" kern="0" dirty="0"/>
              <a:t>(</a:t>
            </a:r>
            <a:r>
              <a:rPr lang="de-DE" sz="1000" dirty="0">
                <a:hlinkClick r:id="rId8"/>
              </a:rPr>
              <a:t>1502.01852v1.pdf (arxiv.org)</a:t>
            </a:r>
            <a:r>
              <a:rPr lang="de-DE" sz="1000" dirty="0"/>
              <a:t>)</a:t>
            </a:r>
            <a:endParaRPr lang="de-DE" sz="1000" kern="0" dirty="0"/>
          </a:p>
          <a:p>
            <a:endParaRPr lang="de-DE" sz="1800" i="1" kern="0" dirty="0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1C92EE7F-9549-85CE-6831-7A3CACCF8F4A}"/>
              </a:ext>
            </a:extLst>
          </p:cNvPr>
          <p:cNvSpPr/>
          <p:nvPr/>
        </p:nvSpPr>
        <p:spPr>
          <a:xfrm rot="5400000">
            <a:off x="5547884" y="1326060"/>
            <a:ext cx="136463" cy="15121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055E25FC-B49F-5A0D-A3BD-DC22DA45CCC4}"/>
              </a:ext>
            </a:extLst>
          </p:cNvPr>
          <p:cNvSpPr/>
          <p:nvPr/>
        </p:nvSpPr>
        <p:spPr>
          <a:xfrm rot="5400000">
            <a:off x="7216484" y="1326059"/>
            <a:ext cx="111632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13E4F681-4C38-87C6-A198-9140C18CE58E}"/>
              </a:ext>
            </a:extLst>
          </p:cNvPr>
          <p:cNvSpPr/>
          <p:nvPr/>
        </p:nvSpPr>
        <p:spPr>
          <a:xfrm rot="5400000">
            <a:off x="4436831" y="1830777"/>
            <a:ext cx="136462" cy="5027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5EE93B61-7B59-54CE-9963-77F8A3193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4">
                <a:extLst>
                  <a:ext uri="{FF2B5EF4-FFF2-40B4-BE49-F238E27FC236}">
                    <a16:creationId xmlns:a16="http://schemas.microsoft.com/office/drawing/2014/main" id="{F6B2AB6C-A15A-F135-AFB7-A1F722CF871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63888" y="3846968"/>
                <a:ext cx="5605073" cy="734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1432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9057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209675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5735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9550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7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7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7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7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sz="1800" kern="0" dirty="0"/>
                  <a:t>Velocity:</a:t>
                </a:r>
              </a:p>
              <a:p>
                <a:pPr lvl="1"/>
                <a:r>
                  <a:rPr lang="de-DE" sz="1600" b="1" kern="0" dirty="0">
                    <a:sym typeface="Wingdings" panose="05000000000000000000" pitchFamily="2" charset="2"/>
                  </a:rPr>
                  <a:t>Can </a:t>
                </a:r>
                <a:r>
                  <a:rPr lang="de-DE" sz="1600" b="1" kern="0" dirty="0" err="1">
                    <a:sym typeface="Wingdings" panose="05000000000000000000" pitchFamily="2" charset="2"/>
                  </a:rPr>
                  <a:t>diverge</a:t>
                </a:r>
                <a:r>
                  <a:rPr lang="de-DE" sz="1600" b="1" kern="0" dirty="0">
                    <a:sym typeface="Wingdings" panose="05000000000000000000" pitchFamily="2" charset="2"/>
                  </a:rPr>
                  <a:t> </a:t>
                </a:r>
                <a:r>
                  <a:rPr lang="de-DE" sz="1600" kern="0" dirty="0">
                    <a:sym typeface="Wingdings" panose="05000000000000000000" pitchFamily="2" charset="2"/>
                  </a:rPr>
                  <a:t>with large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b="0" i="0" kern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ω</m:t>
                    </m:r>
                  </m:oMath>
                </a14:m>
                <a:endParaRPr lang="de-DE" sz="1600" kern="0" dirty="0"/>
              </a:p>
              <a:p>
                <a:pPr lvl="1"/>
                <a:r>
                  <a:rPr lang="de-DE" sz="1600" kern="0" dirty="0"/>
                  <a:t>Stable </a:t>
                </a:r>
                <a:r>
                  <a:rPr lang="de-DE" sz="1600" kern="0" dirty="0" err="1"/>
                  <a:t>for</a:t>
                </a:r>
                <a:r>
                  <a:rPr lang="de-DE" sz="1600" kern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b="0" i="0" kern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600" b="0" i="0" kern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 b="0" i="0" kern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de-DE" sz="1600" b="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 b="0" i="0" kern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de-DE" sz="1600" b="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b="0" i="0" kern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 b="0" i="0" kern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de-DE" sz="16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 b="0" i="0" kern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de-DE" sz="16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900" kern="0" dirty="0"/>
                  <a:t> (</a:t>
                </a:r>
                <a:r>
                  <a:rPr lang="de-DE" sz="900" kern="0" dirty="0">
                    <a:hlinkClick r:id="rId9"/>
                  </a:rPr>
                  <a:t>https://arxiv.org/abs/1905.04522</a:t>
                </a:r>
                <a:r>
                  <a:rPr lang="de-DE" sz="900" kern="0" dirty="0"/>
                  <a:t>)</a:t>
                </a:r>
                <a:endParaRPr lang="de-DE" sz="1600" kern="0" dirty="0"/>
              </a:p>
            </p:txBody>
          </p:sp>
        </mc:Choice>
        <mc:Fallback xmlns="">
          <p:sp>
            <p:nvSpPr>
              <p:cNvPr id="12" name="Inhaltsplatzhalter 4">
                <a:extLst>
                  <a:ext uri="{FF2B5EF4-FFF2-40B4-BE49-F238E27FC236}">
                    <a16:creationId xmlns:a16="http://schemas.microsoft.com/office/drawing/2014/main" id="{F6B2AB6C-A15A-F135-AFB7-A1F722CF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888" y="3846968"/>
                <a:ext cx="5605073" cy="734160"/>
              </a:xfrm>
              <a:prstGeom prst="rect">
                <a:avLst/>
              </a:prstGeom>
              <a:blipFill>
                <a:blip r:embed="rId10"/>
                <a:stretch>
                  <a:fillRect l="-109" t="-10833" b="-3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557B18A0-B6CE-4503-E3BC-540D22CC0F4E}"/>
              </a:ext>
            </a:extLst>
          </p:cNvPr>
          <p:cNvSpPr txBox="1">
            <a:spLocks/>
          </p:cNvSpPr>
          <p:nvPr/>
        </p:nvSpPr>
        <p:spPr bwMode="auto">
          <a:xfrm>
            <a:off x="3563888" y="4831296"/>
            <a:ext cx="5096681" cy="114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800" kern="0" dirty="0"/>
          </a:p>
          <a:p>
            <a:r>
              <a:rPr lang="de-DE" sz="1800" kern="0" dirty="0"/>
              <a:t>Fitness function </a:t>
            </a:r>
            <a:r>
              <a:rPr lang="de-DE" sz="1800" kern="0" dirty="0" err="1"/>
              <a:t>evaluation</a:t>
            </a:r>
            <a:r>
              <a:rPr lang="de-DE" sz="1800" kern="0" dirty="0"/>
              <a:t>:</a:t>
            </a:r>
            <a:endParaRPr lang="de-DE" sz="1800" b="1" kern="0" dirty="0"/>
          </a:p>
          <a:p>
            <a:pPr lvl="1"/>
            <a:r>
              <a:rPr lang="de-DE" sz="1600" kern="0" dirty="0"/>
              <a:t>Sample </a:t>
            </a:r>
            <a:r>
              <a:rPr lang="de-DE" sz="1600" kern="0" dirty="0" err="1"/>
              <a:t>size</a:t>
            </a:r>
            <a:r>
              <a:rPr lang="de-DE" sz="1600" kern="0" dirty="0"/>
              <a:t> </a:t>
            </a:r>
            <a:r>
              <a:rPr lang="de-DE" sz="1600" kern="0" dirty="0" err="1"/>
              <a:t>important</a:t>
            </a:r>
            <a:endParaRPr lang="de-DE" sz="1600" kern="0" dirty="0"/>
          </a:p>
          <a:p>
            <a:pPr lvl="2"/>
            <a:r>
              <a:rPr lang="de-DE" sz="1400" kern="0" dirty="0" err="1"/>
              <a:t>Tradeoff</a:t>
            </a:r>
            <a:r>
              <a:rPr lang="de-DE" sz="1400" kern="0" dirty="0"/>
              <a:t>: Speed vs. accuracy</a:t>
            </a:r>
          </a:p>
          <a:p>
            <a:pPr marL="476250" lvl="1" indent="0">
              <a:buNone/>
            </a:pPr>
            <a:endParaRPr lang="de-DE" sz="900" i="1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F5BE7248-6764-4BF1-2C14-2C2893FE0D31}"/>
                  </a:ext>
                </a:extLst>
              </p14:cNvPr>
              <p14:cNvContentPartPr/>
              <p14:nvPr/>
            </p14:nvContentPartPr>
            <p14:xfrm>
              <a:off x="910024" y="2074863"/>
              <a:ext cx="1670400" cy="4968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F5BE7248-6764-4BF1-2C14-2C2893FE0D3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6024" y="1966863"/>
                <a:ext cx="17780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B7690878-D650-5452-C41D-1CCB42420CF7}"/>
                  </a:ext>
                </a:extLst>
              </p14:cNvPr>
              <p14:cNvContentPartPr/>
              <p14:nvPr/>
            </p14:nvContentPartPr>
            <p14:xfrm>
              <a:off x="896704" y="2573463"/>
              <a:ext cx="1697040" cy="309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B7690878-D650-5452-C41D-1CCB42420CF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3064" y="2465823"/>
                <a:ext cx="18046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64DEEF34-15EB-8A60-476E-80F23DE99631}"/>
                  </a:ext>
                </a:extLst>
              </p14:cNvPr>
              <p14:cNvContentPartPr/>
              <p14:nvPr/>
            </p14:nvContentPartPr>
            <p14:xfrm>
              <a:off x="916763" y="3524001"/>
              <a:ext cx="1288080" cy="327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64DEEF34-15EB-8A60-476E-80F23DE9963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763" y="3416001"/>
                <a:ext cx="13957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B5A3CBC0-B9D8-C6C7-6F9A-E5448FD8C9D3}"/>
                  </a:ext>
                </a:extLst>
              </p14:cNvPr>
              <p14:cNvContentPartPr/>
              <p14:nvPr/>
            </p14:nvContentPartPr>
            <p14:xfrm>
              <a:off x="916763" y="3723441"/>
              <a:ext cx="1164600" cy="1440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B5A3CBC0-B9D8-C6C7-6F9A-E5448FD8C9D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2763" y="3615801"/>
                <a:ext cx="12722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ECCAB3C8-D98A-A690-C147-D1249F21DFD0}"/>
                  </a:ext>
                </a:extLst>
              </p14:cNvPr>
              <p14:cNvContentPartPr/>
              <p14:nvPr/>
            </p14:nvContentPartPr>
            <p14:xfrm>
              <a:off x="2158043" y="3527601"/>
              <a:ext cx="411480" cy="21744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ECCAB3C8-D98A-A690-C147-D1249F21DFD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04043" y="3419961"/>
                <a:ext cx="5191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B4A69758-5255-7A69-4E58-E1508777D15F}"/>
                  </a:ext>
                </a:extLst>
              </p14:cNvPr>
              <p14:cNvContentPartPr/>
              <p14:nvPr/>
            </p14:nvContentPartPr>
            <p14:xfrm>
              <a:off x="2443883" y="3691041"/>
              <a:ext cx="119520" cy="288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B4A69758-5255-7A69-4E58-E1508777D15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90243" y="3583041"/>
                <a:ext cx="2271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2C231520-F9C0-7357-0DBB-AA02BC53C257}"/>
                  </a:ext>
                </a:extLst>
              </p14:cNvPr>
              <p14:cNvContentPartPr/>
              <p14:nvPr/>
            </p14:nvContentPartPr>
            <p14:xfrm>
              <a:off x="2452883" y="3724881"/>
              <a:ext cx="121320" cy="684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2C231520-F9C0-7357-0DBB-AA02BC53C25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99243" y="3616881"/>
                <a:ext cx="2289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Inhaltsplatzhalter 4">
                <a:extLst>
                  <a:ext uri="{FF2B5EF4-FFF2-40B4-BE49-F238E27FC236}">
                    <a16:creationId xmlns:a16="http://schemas.microsoft.com/office/drawing/2014/main" id="{FED396E6-2EA9-BEAB-4D26-405986AF83E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63888" y="1736365"/>
                <a:ext cx="5096681" cy="828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1432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9057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209675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5735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9550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7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7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7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7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i="0" kern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de-DE" sz="1800" i="0" kern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de-DE" sz="1800" i="0" kern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ω</m:t>
                    </m:r>
                    <m:r>
                      <m:rPr>
                        <m:sty m:val="p"/>
                      </m:rPr>
                      <a:rPr lang="de-DE" sz="1800" i="0" kern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de-DE" sz="1800" i="0" kern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800" i="1" kern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i="0" kern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de-DE" sz="1800" i="0" kern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i="0" kern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de-DE" sz="180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800" i="0" kern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800" i="0" kern="0" smtClean="0">
                                <a:latin typeface="Cambria Math" panose="02040503050406030204" pitchFamily="18" charset="0"/>
                              </a:rPr>
                              <m:t>best</m:t>
                            </m:r>
                          </m:sub>
                        </m:sSub>
                        <m:r>
                          <a:rPr lang="de-DE" sz="1800" i="0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sz="1800" i="0" kern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de-DE" sz="1800" i="0" kern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800" i="1" kern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i="0" kern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de-DE" sz="1800" i="0" kern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i="0" kern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de-DE" sz="180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800" i="0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i="0" kern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i="0" kern="0" smtClean="0">
                            <a:latin typeface="Cambria Math" panose="02040503050406030204" pitchFamily="18" charset="0"/>
                          </a:rPr>
                          <m:t>best</m:t>
                        </m:r>
                      </m:sub>
                    </m:sSub>
                    <m:r>
                      <a:rPr lang="de-DE" sz="1800" i="0" kern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 sz="1800" i="0" kern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1800" i="0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800" kern="0" dirty="0"/>
              </a:p>
              <a:p>
                <a:pPr marL="0" indent="0">
                  <a:buFontTx/>
                  <a:buNone/>
                </a:pPr>
                <a:r>
                  <a:rPr lang="de-DE" kern="0" dirty="0"/>
                  <a:t>         </a:t>
                </a:r>
                <a:r>
                  <a:rPr lang="de-DE" sz="1600" kern="0" dirty="0" err="1"/>
                  <a:t>inertia</a:t>
                </a:r>
                <a:r>
                  <a:rPr lang="de-DE" sz="1600" kern="0" dirty="0"/>
                  <a:t>  </a:t>
                </a:r>
                <a:r>
                  <a:rPr lang="de-DE" sz="1600" kern="0" dirty="0" err="1"/>
                  <a:t>cognitive</a:t>
                </a:r>
                <a:r>
                  <a:rPr lang="de-DE" sz="1600" kern="0" dirty="0"/>
                  <a:t> </a:t>
                </a:r>
                <a:r>
                  <a:rPr lang="de-DE" sz="1600" kern="0" dirty="0" err="1"/>
                  <a:t>component</a:t>
                </a:r>
                <a:r>
                  <a:rPr lang="de-DE" sz="1600" kern="0" dirty="0"/>
                  <a:t>   social </a:t>
                </a:r>
                <a:r>
                  <a:rPr lang="de-DE" sz="1600" kern="0" dirty="0" err="1"/>
                  <a:t>component</a:t>
                </a:r>
                <a:endParaRPr lang="de-DE" sz="1600" kern="0" dirty="0"/>
              </a:p>
            </p:txBody>
          </p:sp>
        </mc:Choice>
        <mc:Fallback xmlns="">
          <p:sp>
            <p:nvSpPr>
              <p:cNvPr id="24" name="Inhaltsplatzhalter 4">
                <a:extLst>
                  <a:ext uri="{FF2B5EF4-FFF2-40B4-BE49-F238E27FC236}">
                    <a16:creationId xmlns:a16="http://schemas.microsoft.com/office/drawing/2014/main" id="{FED396E6-2EA9-BEAB-4D26-405986AF8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888" y="1736365"/>
                <a:ext cx="5096681" cy="828539"/>
              </a:xfrm>
              <a:prstGeom prst="rect">
                <a:avLst/>
              </a:prstGeom>
              <a:blipFill>
                <a:blip r:embed="rId27"/>
                <a:stretch>
                  <a:fillRect l="-1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34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attempt</a:t>
            </a:r>
            <a:endParaRPr lang="de-DE" dirty="0"/>
          </a:p>
        </p:txBody>
      </p:sp>
      <p:pic>
        <p:nvPicPr>
          <p:cNvPr id="6" name="Inhaltsplatzhalter 5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25DF0D44-70A8-8E1B-E571-44D7C37C6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08720"/>
            <a:ext cx="4008445" cy="3006334"/>
          </a:xfrm>
        </p:spPr>
      </p:pic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CDA4879E-1940-C975-1ED0-0FD1939EF0ED}"/>
              </a:ext>
            </a:extLst>
          </p:cNvPr>
          <p:cNvSpPr txBox="1">
            <a:spLocks/>
          </p:cNvSpPr>
          <p:nvPr/>
        </p:nvSpPr>
        <p:spPr bwMode="auto">
          <a:xfrm>
            <a:off x="1403648" y="4146274"/>
            <a:ext cx="6048672" cy="180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 err="1"/>
              <a:t>Better</a:t>
            </a:r>
            <a:r>
              <a:rPr lang="de-DE" sz="1800" kern="0" dirty="0"/>
              <a:t> but </a:t>
            </a:r>
            <a:r>
              <a:rPr lang="de-DE" sz="1800" kern="0" dirty="0" err="1"/>
              <a:t>particles</a:t>
            </a:r>
            <a:r>
              <a:rPr lang="de-DE" sz="1800" kern="0" dirty="0"/>
              <a:t> </a:t>
            </a:r>
            <a:r>
              <a:rPr lang="de-DE" sz="1800" kern="0" dirty="0" err="1"/>
              <a:t>converge</a:t>
            </a:r>
            <a:r>
              <a:rPr lang="de-DE" sz="1800" kern="0" dirty="0"/>
              <a:t> to a suboptimal </a:t>
            </a:r>
            <a:r>
              <a:rPr lang="de-DE" sz="1800" kern="0" dirty="0" err="1"/>
              <a:t>solution</a:t>
            </a:r>
            <a:endParaRPr lang="de-DE" sz="1800" kern="0" dirty="0"/>
          </a:p>
          <a:p>
            <a:pPr marL="0" indent="0">
              <a:buNone/>
            </a:pPr>
            <a:r>
              <a:rPr lang="de-DE" sz="1800" kern="0" dirty="0">
                <a:sym typeface="Wingdings" panose="05000000000000000000" pitchFamily="2" charset="2"/>
              </a:rPr>
              <a:t>      </a:t>
            </a:r>
            <a:r>
              <a:rPr lang="de-DE" sz="1800" kern="0" dirty="0" err="1">
                <a:sym typeface="Wingdings" panose="05000000000000000000" pitchFamily="2" charset="2"/>
              </a:rPr>
              <a:t>winning</a:t>
            </a:r>
            <a:r>
              <a:rPr lang="de-DE" sz="1800" kern="0" dirty="0">
                <a:sym typeface="Wingdings" panose="05000000000000000000" pitchFamily="2" charset="2"/>
              </a:rPr>
              <a:t> ticket not </a:t>
            </a:r>
            <a:r>
              <a:rPr lang="de-DE" sz="1800" kern="0" dirty="0" err="1">
                <a:sym typeface="Wingdings" panose="05000000000000000000" pitchFamily="2" charset="2"/>
              </a:rPr>
              <a:t>found</a:t>
            </a:r>
            <a:endParaRPr lang="de-DE" sz="1800" kern="0" dirty="0"/>
          </a:p>
          <a:p>
            <a:endParaRPr lang="de-DE" sz="1800" kern="0" dirty="0"/>
          </a:p>
          <a:p>
            <a:r>
              <a:rPr lang="de-DE" sz="1800" kern="0" dirty="0"/>
              <a:t>Possible </a:t>
            </a:r>
            <a:r>
              <a:rPr lang="de-DE" sz="1800" kern="0" dirty="0" err="1"/>
              <a:t>explanations</a:t>
            </a:r>
            <a:r>
              <a:rPr lang="de-DE" sz="1800" kern="0" dirty="0"/>
              <a:t>:</a:t>
            </a:r>
          </a:p>
          <a:p>
            <a:pPr lvl="1"/>
            <a:r>
              <a:rPr lang="de-DE" sz="1600" kern="0" dirty="0"/>
              <a:t>Not </a:t>
            </a:r>
            <a:r>
              <a:rPr lang="de-DE" sz="1600" kern="0" dirty="0" err="1"/>
              <a:t>directed</a:t>
            </a:r>
            <a:r>
              <a:rPr lang="de-DE" sz="1600" kern="0" dirty="0"/>
              <a:t> </a:t>
            </a:r>
            <a:r>
              <a:rPr lang="de-DE" sz="1600" kern="0" dirty="0" err="1"/>
              <a:t>enough</a:t>
            </a:r>
            <a:endParaRPr lang="de-DE" sz="1600" kern="0" dirty="0"/>
          </a:p>
          <a:p>
            <a:pPr lvl="1"/>
            <a:r>
              <a:rPr lang="de-DE" sz="1600" kern="0" dirty="0"/>
              <a:t>Search </a:t>
            </a:r>
            <a:r>
              <a:rPr lang="de-DE" sz="1600" kern="0" dirty="0" err="1"/>
              <a:t>space</a:t>
            </a:r>
            <a:r>
              <a:rPr lang="de-DE" sz="1600" kern="0" dirty="0"/>
              <a:t> </a:t>
            </a:r>
            <a:r>
              <a:rPr lang="de-DE" sz="1600" kern="0" dirty="0" err="1"/>
              <a:t>too</a:t>
            </a:r>
            <a:r>
              <a:rPr lang="de-DE" sz="1600" kern="0" dirty="0"/>
              <a:t> </a:t>
            </a:r>
            <a:r>
              <a:rPr lang="de-DE" sz="1600" kern="0" dirty="0" err="1"/>
              <a:t>small</a:t>
            </a:r>
            <a:endParaRPr lang="de-DE" sz="1600" kern="0" dirty="0"/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25F6A44F-59D4-B0DC-5DE7-6325F156614F}"/>
              </a:ext>
            </a:extLst>
          </p:cNvPr>
          <p:cNvSpPr txBox="1">
            <a:spLocks/>
          </p:cNvSpPr>
          <p:nvPr/>
        </p:nvSpPr>
        <p:spPr bwMode="auto">
          <a:xfrm>
            <a:off x="6097491" y="2348880"/>
            <a:ext cx="237626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/>
              <a:t>Small ANN</a:t>
            </a:r>
          </a:p>
          <a:p>
            <a:pPr lvl="1"/>
            <a:r>
              <a:rPr lang="de-DE" sz="1600" kern="0" dirty="0"/>
              <a:t>2 </a:t>
            </a:r>
            <a:r>
              <a:rPr lang="de-DE" sz="1600" kern="0" dirty="0" err="1"/>
              <a:t>hidden</a:t>
            </a:r>
            <a:r>
              <a:rPr lang="de-DE" sz="1600" kern="0" dirty="0"/>
              <a:t> layers with 512 </a:t>
            </a:r>
            <a:r>
              <a:rPr lang="de-DE" sz="1600" kern="0" dirty="0" err="1"/>
              <a:t>neurons</a:t>
            </a:r>
            <a:endParaRPr lang="de-DE" sz="1600" kern="0" dirty="0"/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71DB9BE-7253-717C-BB2D-1AF1E991F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8833BE96-3A22-BDFF-99C8-BAB23245E0F3}"/>
              </a:ext>
            </a:extLst>
          </p:cNvPr>
          <p:cNvSpPr txBox="1">
            <a:spLocks/>
          </p:cNvSpPr>
          <p:nvPr/>
        </p:nvSpPr>
        <p:spPr bwMode="auto">
          <a:xfrm>
            <a:off x="6097491" y="1556792"/>
            <a:ext cx="237626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/>
              <a:t>Cifar-10 </a:t>
            </a:r>
            <a:r>
              <a:rPr lang="de-DE" sz="1800" kern="0" dirty="0" err="1"/>
              <a:t>dataset</a:t>
            </a:r>
            <a:endParaRPr lang="de-DE" sz="1800" kern="0" dirty="0"/>
          </a:p>
          <a:p>
            <a:pPr marL="0" indent="0">
              <a:buNone/>
            </a:pPr>
            <a:endParaRPr lang="de-DE" sz="1800" kern="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623642-79B3-5B6E-1491-9A17A4E3773B}"/>
              </a:ext>
            </a:extLst>
          </p:cNvPr>
          <p:cNvSpPr txBox="1"/>
          <p:nvPr/>
        </p:nvSpPr>
        <p:spPr>
          <a:xfrm>
            <a:off x="6012160" y="1780191"/>
            <a:ext cx="24407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hlinkClick r:id="rId7"/>
              </a:rPr>
              <a:t>(CIFAR-10 and CIFAR-100 </a:t>
            </a:r>
            <a:r>
              <a:rPr lang="de-DE" sz="1100" dirty="0" err="1">
                <a:hlinkClick r:id="rId7"/>
              </a:rPr>
              <a:t>datasets</a:t>
            </a:r>
            <a:r>
              <a:rPr lang="de-DE" sz="1100" dirty="0">
                <a:hlinkClick r:id="rId7"/>
              </a:rPr>
              <a:t> (toronto.edu)</a:t>
            </a:r>
            <a:r>
              <a:rPr lang="de-DE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732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extensions</a:t>
            </a:r>
            <a:r>
              <a:rPr lang="de-DE" dirty="0"/>
              <a:t>: Search </a:t>
            </a:r>
            <a:r>
              <a:rPr lang="de-DE" dirty="0" err="1"/>
              <a:t>space</a:t>
            </a:r>
            <a:r>
              <a:rPr lang="de-DE" dirty="0"/>
              <a:t> and </a:t>
            </a:r>
            <a:r>
              <a:rPr lang="de-DE" dirty="0" err="1"/>
              <a:t>directed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1C433D-0168-A02B-DAD4-6C4B351F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Hybrid </a:t>
            </a:r>
            <a:r>
              <a:rPr lang="de-DE" dirty="0" err="1"/>
              <a:t>optimizers</a:t>
            </a:r>
            <a:endParaRPr lang="de-DE" dirty="0"/>
          </a:p>
          <a:p>
            <a:pPr lvl="1"/>
            <a:r>
              <a:rPr lang="de-DE" dirty="0"/>
              <a:t>Random </a:t>
            </a:r>
            <a:r>
              <a:rPr lang="de-DE" dirty="0" err="1"/>
              <a:t>perturbations</a:t>
            </a:r>
            <a:r>
              <a:rPr lang="de-DE" dirty="0"/>
              <a:t> and </a:t>
            </a:r>
            <a:r>
              <a:rPr lang="de-DE" dirty="0" err="1"/>
              <a:t>opposite</a:t>
            </a:r>
            <a:r>
              <a:rPr lang="de-DE" dirty="0"/>
              <a:t> directions</a:t>
            </a:r>
            <a:r>
              <a:rPr lang="de-DE" baseline="30000" dirty="0"/>
              <a:t>1</a:t>
            </a:r>
            <a:endParaRPr lang="de-DE" sz="1000" dirty="0"/>
          </a:p>
          <a:p>
            <a:pPr lvl="1"/>
            <a:r>
              <a:rPr lang="de-DE" dirty="0"/>
              <a:t>Include </a:t>
            </a:r>
            <a:r>
              <a:rPr lang="de-DE" dirty="0" err="1"/>
              <a:t>genetic</a:t>
            </a:r>
            <a:r>
              <a:rPr lang="de-DE" dirty="0"/>
              <a:t> algorithms</a:t>
            </a:r>
            <a:r>
              <a:rPr lang="de-DE" baseline="30000" dirty="0"/>
              <a:t>2</a:t>
            </a:r>
            <a:r>
              <a:rPr lang="de-DE" dirty="0"/>
              <a:t> </a:t>
            </a:r>
            <a:endParaRPr lang="de-DE" sz="1000" dirty="0"/>
          </a:p>
          <a:p>
            <a:r>
              <a:rPr lang="de-DE" dirty="0"/>
              <a:t>Use PSO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…</a:t>
            </a:r>
          </a:p>
          <a:p>
            <a:pPr lvl="1"/>
            <a:r>
              <a:rPr lang="de-DE" dirty="0"/>
              <a:t>Initial solutions</a:t>
            </a:r>
            <a:r>
              <a:rPr lang="de-DE" baseline="30000" dirty="0"/>
              <a:t>3</a:t>
            </a:r>
            <a:endParaRPr lang="de-DE" sz="1000" dirty="0"/>
          </a:p>
          <a:p>
            <a:pPr lvl="1"/>
            <a:r>
              <a:rPr lang="de-DE" dirty="0"/>
              <a:t>Improvements</a:t>
            </a:r>
            <a:r>
              <a:rPr lang="de-DE" baseline="30000" dirty="0"/>
              <a:t>4</a:t>
            </a:r>
            <a:endParaRPr lang="de-DE" sz="1000" dirty="0"/>
          </a:p>
          <a:p>
            <a:r>
              <a:rPr lang="de-DE" dirty="0"/>
              <a:t>Include </a:t>
            </a:r>
            <a:r>
              <a:rPr lang="de-DE" dirty="0" err="1"/>
              <a:t>gradients</a:t>
            </a:r>
            <a:r>
              <a:rPr lang="de-DE" dirty="0"/>
              <a:t> (PSO-PS</a:t>
            </a:r>
            <a:r>
              <a:rPr lang="de-DE" baseline="30000" dirty="0"/>
              <a:t>5</a:t>
            </a:r>
            <a:r>
              <a:rPr lang="de-DE" dirty="0"/>
              <a:t>, PSO-BP-CD</a:t>
            </a:r>
            <a:r>
              <a:rPr lang="de-DE" baseline="30000" dirty="0"/>
              <a:t>6</a:t>
            </a:r>
            <a:r>
              <a:rPr lang="de-DE" dirty="0"/>
              <a:t>, PSO-CNN</a:t>
            </a:r>
            <a:r>
              <a:rPr lang="de-DE" baseline="30000" dirty="0"/>
              <a:t>7</a:t>
            </a:r>
            <a:r>
              <a:rPr lang="de-DE" dirty="0"/>
              <a:t>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5C38903-CCF5-98CD-5303-C0F340095855}"/>
              </a:ext>
            </a:extLst>
          </p:cNvPr>
          <p:cNvSpPr txBox="1">
            <a:spLocks/>
          </p:cNvSpPr>
          <p:nvPr/>
        </p:nvSpPr>
        <p:spPr bwMode="auto">
          <a:xfrm>
            <a:off x="1499915" y="4005064"/>
            <a:ext cx="741682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kern="0" dirty="0">
                <a:sym typeface="Wingdings" panose="05000000000000000000" pitchFamily="2" charset="2"/>
              </a:rPr>
              <a:t> </a:t>
            </a:r>
            <a:r>
              <a:rPr lang="de-DE" b="1" kern="0" dirty="0">
                <a:sym typeface="Wingdings" panose="05000000000000000000" pitchFamily="2" charset="2"/>
              </a:rPr>
              <a:t>Use </a:t>
            </a:r>
            <a:r>
              <a:rPr lang="de-DE" b="1" kern="0" dirty="0" err="1">
                <a:sym typeface="Wingdings" panose="05000000000000000000" pitchFamily="2" charset="2"/>
              </a:rPr>
              <a:t>gradients</a:t>
            </a:r>
            <a:r>
              <a:rPr lang="de-DE" b="1" kern="0" dirty="0">
                <a:sym typeface="Wingdings" panose="05000000000000000000" pitchFamily="2" charset="2"/>
              </a:rPr>
              <a:t> </a:t>
            </a:r>
            <a:r>
              <a:rPr lang="de-DE" b="1" kern="0" dirty="0" err="1">
                <a:sym typeface="Wingdings" panose="05000000000000000000" pitchFamily="2" charset="2"/>
              </a:rPr>
              <a:t>for</a:t>
            </a:r>
            <a:r>
              <a:rPr lang="de-DE" b="1" kern="0" dirty="0">
                <a:sym typeface="Wingdings" panose="05000000000000000000" pitchFamily="2" charset="2"/>
              </a:rPr>
              <a:t> </a:t>
            </a:r>
            <a:r>
              <a:rPr lang="de-DE" b="1" kern="0" dirty="0" err="1">
                <a:sym typeface="Wingdings" panose="05000000000000000000" pitchFamily="2" charset="2"/>
              </a:rPr>
              <a:t>directed</a:t>
            </a:r>
            <a:r>
              <a:rPr lang="de-DE" b="1" kern="0" dirty="0">
                <a:sym typeface="Wingdings" panose="05000000000000000000" pitchFamily="2" charset="2"/>
              </a:rPr>
              <a:t> </a:t>
            </a:r>
            <a:r>
              <a:rPr lang="de-DE" b="1" kern="0" dirty="0" err="1">
                <a:sym typeface="Wingdings" panose="05000000000000000000" pitchFamily="2" charset="2"/>
              </a:rPr>
              <a:t>search</a:t>
            </a:r>
            <a:endParaRPr lang="de-DE" b="1" kern="0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1CCE53C3-587D-ADBF-8F4E-5A6D506F9CA1}"/>
              </a:ext>
            </a:extLst>
          </p:cNvPr>
          <p:cNvSpPr txBox="1">
            <a:spLocks/>
          </p:cNvSpPr>
          <p:nvPr/>
        </p:nvSpPr>
        <p:spPr bwMode="auto">
          <a:xfrm>
            <a:off x="225674" y="4725144"/>
            <a:ext cx="8692652" cy="108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900" kern="0" dirty="0">
                <a:sym typeface="Wingdings" panose="05000000000000000000" pitchFamily="2" charset="2"/>
              </a:rPr>
              <a:t>1: </a:t>
            </a:r>
            <a:r>
              <a:rPr lang="en-US" sz="900" dirty="0">
                <a:hlinkClick r:id="rId6"/>
              </a:rPr>
              <a:t>A hybrid algorithm for artificial neural network training – ScienceDirect</a:t>
            </a:r>
            <a:endParaRPr lang="en-US" sz="900" dirty="0"/>
          </a:p>
          <a:p>
            <a:pPr marL="0" indent="0">
              <a:buNone/>
            </a:pPr>
            <a:r>
              <a:rPr lang="de-DE" sz="900" dirty="0"/>
              <a:t>2: </a:t>
            </a:r>
            <a:r>
              <a:rPr lang="de-DE" sz="900" dirty="0">
                <a:hlinkClick r:id="rId7"/>
              </a:rPr>
              <a:t>GA and PSO hybrid algorithm </a:t>
            </a:r>
            <a:r>
              <a:rPr lang="de-DE" sz="900" dirty="0" err="1">
                <a:hlinkClick r:id="rId7"/>
              </a:rPr>
              <a:t>for</a:t>
            </a:r>
            <a:r>
              <a:rPr lang="de-DE" sz="900" dirty="0">
                <a:hlinkClick r:id="rId7"/>
              </a:rPr>
              <a:t> ANN </a:t>
            </a:r>
            <a:r>
              <a:rPr lang="de-DE" sz="900" dirty="0" err="1">
                <a:hlinkClick r:id="rId7"/>
              </a:rPr>
              <a:t>training</a:t>
            </a:r>
            <a:r>
              <a:rPr lang="de-DE" sz="900" dirty="0">
                <a:hlinkClick r:id="rId7"/>
              </a:rPr>
              <a:t> with </a:t>
            </a:r>
            <a:r>
              <a:rPr lang="de-DE" sz="900" dirty="0" err="1">
                <a:hlinkClick r:id="rId7"/>
              </a:rPr>
              <a:t>application</a:t>
            </a:r>
            <a:r>
              <a:rPr lang="de-DE" sz="900" dirty="0">
                <a:hlinkClick r:id="rId7"/>
              </a:rPr>
              <a:t> in Medical Diagnosis | IEEE Conference </a:t>
            </a:r>
            <a:r>
              <a:rPr lang="de-DE" sz="900" dirty="0" err="1">
                <a:hlinkClick r:id="rId7"/>
              </a:rPr>
              <a:t>Publication</a:t>
            </a:r>
            <a:r>
              <a:rPr lang="de-DE" sz="900" dirty="0">
                <a:hlinkClick r:id="rId7"/>
              </a:rPr>
              <a:t> | IEEE </a:t>
            </a:r>
            <a:r>
              <a:rPr lang="de-DE" sz="900" dirty="0" err="1">
                <a:hlinkClick r:id="rId7"/>
              </a:rPr>
              <a:t>Xplore</a:t>
            </a:r>
            <a:endParaRPr lang="de-DE" sz="900" dirty="0"/>
          </a:p>
          <a:p>
            <a:pPr marL="0" indent="0">
              <a:buNone/>
            </a:pPr>
            <a:r>
              <a:rPr lang="de-DE" sz="900" kern="0" dirty="0"/>
              <a:t>3: </a:t>
            </a:r>
            <a:r>
              <a:rPr lang="de-DE" sz="900" dirty="0">
                <a:hlinkClick r:id="rId8"/>
              </a:rPr>
              <a:t>A </a:t>
            </a:r>
            <a:r>
              <a:rPr lang="de-DE" sz="900" dirty="0" err="1">
                <a:hlinkClick r:id="rId8"/>
              </a:rPr>
              <a:t>Novel</a:t>
            </a:r>
            <a:r>
              <a:rPr lang="de-DE" sz="900" dirty="0">
                <a:hlinkClick r:id="rId8"/>
              </a:rPr>
              <a:t> Parameter-</a:t>
            </a:r>
            <a:r>
              <a:rPr lang="de-DE" sz="900" dirty="0" err="1">
                <a:hlinkClick r:id="rId8"/>
              </a:rPr>
              <a:t>Optimized</a:t>
            </a:r>
            <a:r>
              <a:rPr lang="de-DE" sz="900" dirty="0">
                <a:hlinkClick r:id="rId8"/>
              </a:rPr>
              <a:t> </a:t>
            </a:r>
            <a:r>
              <a:rPr lang="de-DE" sz="900" dirty="0" err="1">
                <a:hlinkClick r:id="rId8"/>
              </a:rPr>
              <a:t>Recurrent</a:t>
            </a:r>
            <a:r>
              <a:rPr lang="de-DE" sz="900" dirty="0">
                <a:hlinkClick r:id="rId8"/>
              </a:rPr>
              <a:t> Attention Network </a:t>
            </a:r>
            <a:r>
              <a:rPr lang="de-DE" sz="900" dirty="0" err="1">
                <a:hlinkClick r:id="rId8"/>
              </a:rPr>
              <a:t>for</a:t>
            </a:r>
            <a:r>
              <a:rPr lang="de-DE" sz="900" dirty="0">
                <a:hlinkClick r:id="rId8"/>
              </a:rPr>
              <a:t> Pipeline </a:t>
            </a:r>
            <a:r>
              <a:rPr lang="de-DE" sz="900" dirty="0" err="1">
                <a:hlinkClick r:id="rId8"/>
              </a:rPr>
              <a:t>Leakage</a:t>
            </a:r>
            <a:r>
              <a:rPr lang="de-DE" sz="900" dirty="0">
                <a:hlinkClick r:id="rId8"/>
              </a:rPr>
              <a:t> Detection | IEEE Journals &amp; Magazine | IEEE </a:t>
            </a:r>
            <a:r>
              <a:rPr lang="de-DE" sz="900" dirty="0" err="1">
                <a:hlinkClick r:id="rId8"/>
              </a:rPr>
              <a:t>Xplore</a:t>
            </a:r>
            <a:endParaRPr lang="de-DE" sz="900" dirty="0"/>
          </a:p>
          <a:p>
            <a:pPr marL="0" indent="0">
              <a:buNone/>
            </a:pPr>
            <a:r>
              <a:rPr lang="de-DE" sz="900" kern="0" dirty="0"/>
              <a:t>4: </a:t>
            </a:r>
            <a:r>
              <a:rPr lang="de-DE" sz="900" dirty="0">
                <a:hlinkClick r:id="rId9"/>
              </a:rPr>
              <a:t>PARTICLE SWARM OPTIMIZATION (PSO) FOR TRAINING OPTIMIZATION ON CONVOLUTIONAL NEURAL NETWORK (CNN) | </a:t>
            </a:r>
            <a:r>
              <a:rPr lang="de-DE" sz="900" dirty="0" err="1">
                <a:hlinkClick r:id="rId9"/>
              </a:rPr>
              <a:t>Jurnal</a:t>
            </a:r>
            <a:r>
              <a:rPr lang="de-DE" sz="900" dirty="0">
                <a:hlinkClick r:id="rId9"/>
              </a:rPr>
              <a:t> </a:t>
            </a:r>
            <a:r>
              <a:rPr lang="de-DE" sz="900" dirty="0" err="1">
                <a:hlinkClick r:id="rId9"/>
              </a:rPr>
              <a:t>Ilmu</a:t>
            </a:r>
            <a:r>
              <a:rPr lang="de-DE" sz="900" dirty="0">
                <a:hlinkClick r:id="rId9"/>
              </a:rPr>
              <a:t> </a:t>
            </a:r>
            <a:r>
              <a:rPr lang="de-DE" sz="900" dirty="0" err="1">
                <a:hlinkClick r:id="rId9"/>
              </a:rPr>
              <a:t>Komputer</a:t>
            </a:r>
            <a:r>
              <a:rPr lang="de-DE" sz="900" dirty="0">
                <a:hlinkClick r:id="rId9"/>
              </a:rPr>
              <a:t> </a:t>
            </a:r>
            <a:r>
              <a:rPr lang="de-DE" sz="900" dirty="0" err="1">
                <a:hlinkClick r:id="rId9"/>
              </a:rPr>
              <a:t>dan</a:t>
            </a:r>
            <a:r>
              <a:rPr lang="de-DE" sz="900" dirty="0">
                <a:hlinkClick r:id="rId9"/>
              </a:rPr>
              <a:t> </a:t>
            </a:r>
            <a:r>
              <a:rPr lang="de-DE" sz="900" dirty="0" err="1">
                <a:hlinkClick r:id="rId9"/>
              </a:rPr>
              <a:t>Informasi</a:t>
            </a:r>
            <a:r>
              <a:rPr lang="de-DE" sz="900" dirty="0">
                <a:hlinkClick r:id="rId9"/>
              </a:rPr>
              <a:t> (ui.ac.id)</a:t>
            </a:r>
            <a:endParaRPr lang="de-DE" sz="900" dirty="0"/>
          </a:p>
          <a:p>
            <a:pPr marL="0" indent="0">
              <a:buNone/>
            </a:pPr>
            <a:r>
              <a:rPr lang="de-DE" sz="900" kern="0" dirty="0"/>
              <a:t>5: </a:t>
            </a:r>
            <a:r>
              <a:rPr lang="de-DE" sz="900" dirty="0" err="1">
                <a:hlinkClick r:id="rId10"/>
              </a:rPr>
              <a:t>PSO-PS:Parameter</a:t>
            </a:r>
            <a:r>
              <a:rPr lang="de-DE" sz="900" dirty="0">
                <a:hlinkClick r:id="rId10"/>
              </a:rPr>
              <a:t> </a:t>
            </a:r>
            <a:r>
              <a:rPr lang="de-DE" sz="900" dirty="0" err="1">
                <a:hlinkClick r:id="rId10"/>
              </a:rPr>
              <a:t>Synchronization</a:t>
            </a:r>
            <a:r>
              <a:rPr lang="de-DE" sz="900" dirty="0">
                <a:hlinkClick r:id="rId10"/>
              </a:rPr>
              <a:t> with </a:t>
            </a:r>
            <a:r>
              <a:rPr lang="de-DE" sz="900" dirty="0" err="1">
                <a:hlinkClick r:id="rId10"/>
              </a:rPr>
              <a:t>Particle</a:t>
            </a:r>
            <a:r>
              <a:rPr lang="de-DE" sz="900" dirty="0">
                <a:hlinkClick r:id="rId10"/>
              </a:rPr>
              <a:t> Swarm Optimization </a:t>
            </a:r>
            <a:r>
              <a:rPr lang="de-DE" sz="900" dirty="0" err="1">
                <a:hlinkClick r:id="rId10"/>
              </a:rPr>
              <a:t>for</a:t>
            </a:r>
            <a:r>
              <a:rPr lang="de-DE" sz="900" dirty="0">
                <a:hlinkClick r:id="rId10"/>
              </a:rPr>
              <a:t> Distributed Training </a:t>
            </a:r>
            <a:r>
              <a:rPr lang="de-DE" sz="900" dirty="0" err="1">
                <a:hlinkClick r:id="rId10"/>
              </a:rPr>
              <a:t>of</a:t>
            </a:r>
            <a:r>
              <a:rPr lang="de-DE" sz="900" dirty="0">
                <a:hlinkClick r:id="rId10"/>
              </a:rPr>
              <a:t> Deep </a:t>
            </a:r>
            <a:r>
              <a:rPr lang="de-DE" sz="900" dirty="0" err="1">
                <a:hlinkClick r:id="rId10"/>
              </a:rPr>
              <a:t>Neural</a:t>
            </a:r>
            <a:r>
              <a:rPr lang="de-DE" sz="900" dirty="0">
                <a:hlinkClick r:id="rId10"/>
              </a:rPr>
              <a:t> Networks | IEEE Conference </a:t>
            </a:r>
            <a:r>
              <a:rPr lang="de-DE" sz="900" dirty="0" err="1">
                <a:hlinkClick r:id="rId10"/>
              </a:rPr>
              <a:t>Publication</a:t>
            </a:r>
            <a:r>
              <a:rPr lang="de-DE" sz="900" dirty="0">
                <a:hlinkClick r:id="rId10"/>
              </a:rPr>
              <a:t> | IEEE </a:t>
            </a:r>
            <a:r>
              <a:rPr lang="de-DE" sz="900" dirty="0" err="1">
                <a:hlinkClick r:id="rId10"/>
              </a:rPr>
              <a:t>Xplore</a:t>
            </a:r>
            <a:endParaRPr lang="de-DE" sz="900" dirty="0"/>
          </a:p>
          <a:p>
            <a:pPr marL="0" indent="0">
              <a:buNone/>
            </a:pPr>
            <a:r>
              <a:rPr lang="de-DE" sz="900" kern="0" dirty="0"/>
              <a:t>6: </a:t>
            </a:r>
            <a:r>
              <a:rPr lang="en-US" sz="900" dirty="0">
                <a:hlinkClick r:id="rId11"/>
              </a:rPr>
              <a:t>[2202.01943] PSO-PINN: Physics-Informed Neural Networks Trained with Particle Swarm Optimization (arxiv.org)</a:t>
            </a:r>
            <a:endParaRPr lang="de-DE" sz="900" kern="0" dirty="0"/>
          </a:p>
          <a:p>
            <a:pPr marL="0" indent="0">
              <a:buNone/>
            </a:pPr>
            <a:r>
              <a:rPr lang="de-DE" sz="900" kern="0" dirty="0"/>
              <a:t>7: </a:t>
            </a:r>
            <a:r>
              <a:rPr lang="de-DE" sz="900" dirty="0">
                <a:hlinkClick r:id="rId12"/>
              </a:rPr>
              <a:t>PSO-</a:t>
            </a:r>
            <a:r>
              <a:rPr lang="de-DE" sz="900" dirty="0" err="1">
                <a:hlinkClick r:id="rId12"/>
              </a:rPr>
              <a:t>Convolutional</a:t>
            </a:r>
            <a:r>
              <a:rPr lang="de-DE" sz="900" dirty="0">
                <a:hlinkClick r:id="rId12"/>
              </a:rPr>
              <a:t> </a:t>
            </a:r>
            <a:r>
              <a:rPr lang="de-DE" sz="900" dirty="0" err="1">
                <a:hlinkClick r:id="rId12"/>
              </a:rPr>
              <a:t>Neural</a:t>
            </a:r>
            <a:r>
              <a:rPr lang="de-DE" sz="900" dirty="0">
                <a:hlinkClick r:id="rId12"/>
              </a:rPr>
              <a:t> Networks With </a:t>
            </a:r>
            <a:r>
              <a:rPr lang="de-DE" sz="900" dirty="0" err="1">
                <a:hlinkClick r:id="rId12"/>
              </a:rPr>
              <a:t>Heterogeneous</a:t>
            </a:r>
            <a:r>
              <a:rPr lang="de-DE" sz="900" dirty="0">
                <a:hlinkClick r:id="rId12"/>
              </a:rPr>
              <a:t> Learning Rate | IEEE Journals &amp; Magazine | IEEE </a:t>
            </a:r>
            <a:r>
              <a:rPr lang="de-DE" sz="900" dirty="0" err="1">
                <a:hlinkClick r:id="rId12"/>
              </a:rPr>
              <a:t>Xplore</a:t>
            </a:r>
            <a:endParaRPr lang="de-DE" sz="900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C6E403C5-B80C-8442-57F2-10476E1EF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68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2D896-1785-47D8-F7E2-F70DF0EF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116632"/>
            <a:ext cx="6911975" cy="561975"/>
          </a:xfrm>
        </p:spPr>
        <p:txBody>
          <a:bodyPr/>
          <a:lstStyle/>
          <a:p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4">
                <a:extLst>
                  <a:ext uri="{FF2B5EF4-FFF2-40B4-BE49-F238E27FC236}">
                    <a16:creationId xmlns:a16="http://schemas.microsoft.com/office/drawing/2014/main" id="{BCD43659-2E7F-2FD1-DF65-48DC320AC49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393700" y="836712"/>
                <a:ext cx="8356600" cy="4536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1432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9057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209675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5735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9550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sz="1800" u="sng" kern="0" dirty="0"/>
                  <a:t>PSO-BP-CD</a:t>
                </a:r>
                <a:r>
                  <a:rPr lang="de-DE" sz="1800" kern="0" dirty="0"/>
                  <a:t>: </a:t>
                </a:r>
              </a:p>
              <a:p>
                <a:pPr marL="0" indent="0">
                  <a:buNone/>
                </a:pPr>
                <a:r>
                  <a:rPr lang="de-DE" sz="1800" dirty="0"/>
                  <a:t>    </a:t>
                </a:r>
                <a:r>
                  <a:rPr lang="de-DE" sz="1800" kern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i="0" kern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de-DE" sz="1800" i="0" kern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de-DE" sz="1800" i="0" kern="0" smtClean="0">
                        <a:latin typeface="Cambria Math" panose="02040503050406030204" pitchFamily="18" charset="0"/>
                      </a:rPr>
                      <m:t>ωv</m:t>
                    </m:r>
                    <m:r>
                      <a:rPr lang="de-DE" sz="1800" i="0" kern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b="0" i="0" kern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decay</m:t>
                        </m:r>
                        <m:r>
                          <a:rPr lang="de-DE" sz="1800" b="0" i="0" kern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de-DE" sz="1800" i="0" kern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de-DE" sz="180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i="0" kern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de-DE" sz="180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800" i="0" kern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800" i="0" kern="0" smtClean="0">
                                <a:latin typeface="Cambria Math" panose="02040503050406030204" pitchFamily="18" charset="0"/>
                              </a:rPr>
                              <m:t>best</m:t>
                            </m:r>
                          </m:sub>
                        </m:sSub>
                        <m:r>
                          <a:rPr lang="de-DE" sz="1800" i="0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sz="1800" i="0" kern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de-DE" sz="1800" i="0" kern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b="0" i="0" kern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decay</m:t>
                        </m:r>
                        <m:r>
                          <a:rPr lang="de-DE" sz="1800" b="0" i="0" kern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de-DE" sz="1800" i="0" kern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de-DE" sz="180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 i="0" kern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de-DE" sz="180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800" i="0" kern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800" i="0" kern="0" smtClean="0">
                                <a:latin typeface="Cambria Math" panose="02040503050406030204" pitchFamily="18" charset="0"/>
                              </a:rPr>
                              <m:t>best</m:t>
                            </m:r>
                          </m:sub>
                        </m:sSub>
                        <m:r>
                          <a:rPr lang="de-DE" sz="1800" i="0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sz="1800" i="0" kern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de-DE" sz="1800" b="0" i="0" kern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 sz="1800" b="0" i="0" kern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η</m:t>
                    </m:r>
                    <m:r>
                      <a:rPr lang="de-DE" sz="1800" b="0" i="0" kern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 sz="1800" b="0" i="0" kern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grad</m:t>
                    </m:r>
                  </m:oMath>
                </a14:m>
                <a:endParaRPr lang="de-DE" sz="1800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:endParaRPr lang="de-DE" sz="1800" dirty="0"/>
              </a:p>
              <a:p>
                <a:endParaRPr lang="de-DE" sz="1800" dirty="0"/>
              </a:p>
              <a:p>
                <a:r>
                  <a:rPr lang="de-DE" sz="1800" dirty="0" err="1"/>
                  <a:t>Achieved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test</a:t>
                </a:r>
                <a:r>
                  <a:rPr lang="de-DE" sz="1800" dirty="0"/>
                  <a:t> accuracy: 25.8%, </a:t>
                </a:r>
                <a:r>
                  <a:rPr lang="de-DE" sz="1800" dirty="0" err="1"/>
                  <a:t>baseline</a:t>
                </a:r>
                <a:r>
                  <a:rPr lang="de-DE" sz="1800" dirty="0"/>
                  <a:t> (SGD):  57%</a:t>
                </a:r>
              </a:p>
              <a:p>
                <a:r>
                  <a:rPr lang="de-DE" sz="1800" dirty="0" err="1"/>
                  <a:t>Really</a:t>
                </a:r>
                <a:r>
                  <a:rPr lang="de-DE" sz="1800" dirty="0"/>
                  <a:t> slow</a:t>
                </a:r>
                <a:endParaRPr lang="de-DE" sz="1800" kern="0" dirty="0"/>
              </a:p>
              <a:p>
                <a:endParaRPr lang="de-DE" sz="1800" kern="0" dirty="0"/>
              </a:p>
              <a:p>
                <a:endParaRPr lang="de-DE" sz="1800" b="1" kern="0" dirty="0"/>
              </a:p>
              <a:p>
                <a:pPr marL="0" indent="0">
                  <a:buNone/>
                </a:pPr>
                <a:endParaRPr lang="de-DE" sz="1800" b="1" kern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sz="1800" b="1" kern="0" dirty="0">
                    <a:sym typeface="Wingdings" panose="05000000000000000000" pitchFamily="2" charset="2"/>
                  </a:rPr>
                  <a:t> </a:t>
                </a:r>
                <a:r>
                  <a:rPr lang="de-DE" sz="1800" b="1" kern="0" dirty="0"/>
                  <a:t>PSO </a:t>
                </a:r>
                <a:r>
                  <a:rPr lang="de-DE" sz="1800" b="1" kern="0" dirty="0" err="1"/>
                  <a:t>components</a:t>
                </a:r>
                <a:r>
                  <a:rPr lang="de-DE" sz="1800" b="1" kern="0" dirty="0"/>
                  <a:t> </a:t>
                </a:r>
                <a:r>
                  <a:rPr lang="de-DE" sz="1800" b="1" kern="0" dirty="0" err="1"/>
                  <a:t>hinder</a:t>
                </a:r>
                <a:r>
                  <a:rPr lang="de-DE" sz="1800" b="1" kern="0" dirty="0"/>
                  <a:t> </a:t>
                </a:r>
                <a:r>
                  <a:rPr lang="de-DE" sz="1800" b="1" kern="0" dirty="0" err="1"/>
                  <a:t>training</a:t>
                </a:r>
                <a:r>
                  <a:rPr lang="de-DE" sz="1800" b="1" kern="0" dirty="0"/>
                  <a:t>!</a:t>
                </a:r>
              </a:p>
              <a:p>
                <a:pPr marL="0" indent="0">
                  <a:buNone/>
                </a:pPr>
                <a:endParaRPr lang="de-DE" sz="1800" kern="0" dirty="0"/>
              </a:p>
            </p:txBody>
          </p:sp>
        </mc:Choice>
        <mc:Fallback xmlns="">
          <p:sp>
            <p:nvSpPr>
              <p:cNvPr id="10" name="Inhaltsplatzhalter 4">
                <a:extLst>
                  <a:ext uri="{FF2B5EF4-FFF2-40B4-BE49-F238E27FC236}">
                    <a16:creationId xmlns:a16="http://schemas.microsoft.com/office/drawing/2014/main" id="{BCD43659-2E7F-2FD1-DF65-48DC320AC49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93700" y="836712"/>
                <a:ext cx="8356600" cy="4536504"/>
              </a:xfrm>
              <a:prstGeom prst="rect">
                <a:avLst/>
              </a:prstGeom>
              <a:blipFill>
                <a:blip r:embed="rId6"/>
                <a:stretch>
                  <a:fillRect l="-1752" t="-1747" b="-181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81427283-9AF2-80D9-2A68-5846B9BCA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63" y="1468461"/>
            <a:ext cx="3574158" cy="2680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Inhaltsplatzhalter 4">
                <a:extLst>
                  <a:ext uri="{FF2B5EF4-FFF2-40B4-BE49-F238E27FC236}">
                    <a16:creationId xmlns:a16="http://schemas.microsoft.com/office/drawing/2014/main" id="{5B9872CA-56C5-D058-0223-64C87A47C59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48064" y="1988840"/>
                <a:ext cx="4109467" cy="2176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1432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9057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209675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5735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9550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sz="1800" kern="0" dirty="0"/>
                  <a:t>20 </a:t>
                </a:r>
                <a:r>
                  <a:rPr lang="de-DE" sz="1800" kern="0" dirty="0" err="1"/>
                  <a:t>particles</a:t>
                </a:r>
                <a:endParaRPr lang="de-DE" sz="1800" kern="0" dirty="0"/>
              </a:p>
              <a:p>
                <a:r>
                  <a:rPr lang="de-DE" sz="1800" kern="0" dirty="0"/>
                  <a:t>1000 </a:t>
                </a:r>
                <a:r>
                  <a:rPr lang="de-DE" sz="1800" kern="0" dirty="0" err="1"/>
                  <a:t>iterations</a:t>
                </a:r>
                <a:endParaRPr lang="de-DE" sz="1800" kern="0" dirty="0"/>
              </a:p>
              <a:p>
                <a:r>
                  <a:rPr lang="de-DE" sz="1800" kern="0" dirty="0"/>
                  <a:t>Disjoint </a:t>
                </a:r>
                <a:r>
                  <a:rPr lang="de-DE" sz="1800" kern="0" dirty="0" err="1"/>
                  <a:t>subsets</a:t>
                </a:r>
                <a:endParaRPr lang="de-DE" sz="1800" kern="0" dirty="0"/>
              </a:p>
              <a:p>
                <a:r>
                  <a:rPr lang="de-DE" sz="1800" kern="0" dirty="0"/>
                  <a:t>Linear </a:t>
                </a:r>
                <a:r>
                  <a:rPr lang="de-DE" sz="1800" kern="0" dirty="0" err="1"/>
                  <a:t>decay</a:t>
                </a:r>
                <a:r>
                  <a:rPr lang="de-DE" sz="1800" kern="0" dirty="0"/>
                  <a:t> with </a:t>
                </a:r>
                <a:r>
                  <a:rPr lang="de-DE" sz="1800" kern="0" dirty="0" err="1"/>
                  <a:t>factor</a:t>
                </a:r>
                <a:r>
                  <a:rPr lang="de-DE" sz="1800" kern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de-DE" sz="18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800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1800" b="0" i="1" kern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de-DE" sz="1800" kern="0" dirty="0"/>
              </a:p>
              <a:p>
                <a:pPr marL="0" indent="0">
                  <a:buNone/>
                </a:pPr>
                <a:r>
                  <a:rPr lang="de-DE" sz="1800" kern="0" dirty="0"/>
                  <a:t>     </a:t>
                </a:r>
                <a:r>
                  <a:rPr lang="de-DE" sz="1800" kern="0" dirty="0" err="1"/>
                  <a:t>for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iteration</a:t>
                </a:r>
                <a:r>
                  <a:rPr lang="de-DE" sz="1800" kern="0" dirty="0"/>
                  <a:t> t</a:t>
                </a:r>
              </a:p>
              <a:p>
                <a:pPr marL="0" indent="0">
                  <a:buNone/>
                </a:pPr>
                <a:endParaRPr lang="de-DE" sz="1800" kern="0" dirty="0"/>
              </a:p>
            </p:txBody>
          </p:sp>
        </mc:Choice>
        <mc:Fallback xmlns="">
          <p:sp>
            <p:nvSpPr>
              <p:cNvPr id="15" name="Inhaltsplatzhalter 4">
                <a:extLst>
                  <a:ext uri="{FF2B5EF4-FFF2-40B4-BE49-F238E27FC236}">
                    <a16:creationId xmlns:a16="http://schemas.microsoft.com/office/drawing/2014/main" id="{5B9872CA-56C5-D058-0223-64C87A47C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064" y="1988840"/>
                <a:ext cx="4109467" cy="2176563"/>
              </a:xfrm>
              <a:prstGeom prst="rect">
                <a:avLst/>
              </a:prstGeom>
              <a:blipFill>
                <a:blip r:embed="rId8"/>
                <a:stretch>
                  <a:fillRect t="-36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C04EE0D8-3F4E-4A39-B93D-3137B558A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2135" y="6524625"/>
            <a:ext cx="1042988" cy="360362"/>
          </a:xfrm>
        </p:spPr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03.10.2023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C3546711-FB60-FA4B-0DC9-46CAF3EF49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6896725"/>
                  </p:ext>
                </p:extLst>
              </p:nvPr>
            </p:nvGraphicFramePr>
            <p:xfrm>
              <a:off x="1547664" y="4852820"/>
              <a:ext cx="6002818" cy="783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6126">
                      <a:extLst>
                        <a:ext uri="{9D8B030D-6E8A-4147-A177-3AD203B41FA5}">
                          <a16:colId xmlns:a16="http://schemas.microsoft.com/office/drawing/2014/main" val="2404927546"/>
                        </a:ext>
                      </a:extLst>
                    </a:gridCol>
                    <a:gridCol w="806793">
                      <a:extLst>
                        <a:ext uri="{9D8B030D-6E8A-4147-A177-3AD203B41FA5}">
                          <a16:colId xmlns:a16="http://schemas.microsoft.com/office/drawing/2014/main" val="2252300614"/>
                        </a:ext>
                      </a:extLst>
                    </a:gridCol>
                    <a:gridCol w="1151474">
                      <a:extLst>
                        <a:ext uri="{9D8B030D-6E8A-4147-A177-3AD203B41FA5}">
                          <a16:colId xmlns:a16="http://schemas.microsoft.com/office/drawing/2014/main" val="623221093"/>
                        </a:ext>
                      </a:extLst>
                    </a:gridCol>
                    <a:gridCol w="596941">
                      <a:extLst>
                        <a:ext uri="{9D8B030D-6E8A-4147-A177-3AD203B41FA5}">
                          <a16:colId xmlns:a16="http://schemas.microsoft.com/office/drawing/2014/main" val="1321010157"/>
                        </a:ext>
                      </a:extLst>
                    </a:gridCol>
                    <a:gridCol w="1719152">
                      <a:extLst>
                        <a:ext uri="{9D8B030D-6E8A-4147-A177-3AD203B41FA5}">
                          <a16:colId xmlns:a16="http://schemas.microsoft.com/office/drawing/2014/main" val="2082655861"/>
                        </a:ext>
                      </a:extLst>
                    </a:gridCol>
                    <a:gridCol w="652332">
                      <a:extLst>
                        <a:ext uri="{9D8B030D-6E8A-4147-A177-3AD203B41FA5}">
                          <a16:colId xmlns:a16="http://schemas.microsoft.com/office/drawing/2014/main" val="2822393335"/>
                        </a:ext>
                      </a:extLst>
                    </a:gridCol>
                  </a:tblGrid>
                  <a:tr h="28479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100" b="0" i="0"/>
                            <a:t>Decay:</a:t>
                          </a:r>
                          <a:endParaRPr lang="de-DE" sz="11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1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DE" sz="11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100" b="0" i="1" kern="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de-DE" sz="1100" b="0" i="1" kern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sz="1100" b="0" i="1" kern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de-DE" sz="1100" b="0" i="1" kern="0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de-DE" sz="1100" b="0" i="1" kern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1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1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1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de-DE" sz="11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100" b="0" i="1" kern="0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unc>
                                          <m:funcPr>
                                            <m:ctrlPr>
                                              <a:rPr lang="de-DE" sz="1100" b="0" i="1" kern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sz="1100" b="0" i="0" kern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de-DE" sz="1100" b="0" i="1" kern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de-DE" sz="1100" b="0" i="1" kern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de-DE" sz="11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1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1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100" b="0" i="1" kern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1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1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1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de-DE" sz="11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100" b="0" i="1" kern="0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unc>
                                          <m:funcPr>
                                            <m:ctrlPr>
                                              <a:rPr lang="de-DE" sz="1100" b="0" i="1" kern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sz="1100" b="0" i="0" kern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de-DE" sz="1100" b="0" i="1" kern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de-DE" sz="1100" b="0" i="1" kern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den>
                                </m:f>
                                <m:r>
                                  <a:rPr lang="de-DE" sz="1100" b="0" i="0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1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100" b="0" i="0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100" b="0" i="0" kern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1100" b="0" i="0" kern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d>
                                      <m:dPr>
                                        <m:ctrlPr>
                                          <a:rPr lang="de-DE" sz="11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100" b="0" i="0" kern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de-DE" sz="11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100" b="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1387420"/>
                      </a:ext>
                    </a:extLst>
                  </a:tr>
                  <a:tr h="28479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100" b="0" i="0" dirty="0"/>
                            <a:t>Accuracy: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100" b="0" i="0" dirty="0"/>
                            <a:t>0.258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100" b="0" i="0" dirty="0"/>
                            <a:t>0.363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100" b="0" i="0" dirty="0"/>
                            <a:t>0.403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100" b="0" i="0" dirty="0"/>
                            <a:t>0.415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100" b="0" i="0" dirty="0"/>
                            <a:t>0.422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3523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C3546711-FB60-FA4B-0DC9-46CAF3EF49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6896725"/>
                  </p:ext>
                </p:extLst>
              </p:nvPr>
            </p:nvGraphicFramePr>
            <p:xfrm>
              <a:off x="1547664" y="4852820"/>
              <a:ext cx="6002818" cy="783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6126">
                      <a:extLst>
                        <a:ext uri="{9D8B030D-6E8A-4147-A177-3AD203B41FA5}">
                          <a16:colId xmlns:a16="http://schemas.microsoft.com/office/drawing/2014/main" val="2404927546"/>
                        </a:ext>
                      </a:extLst>
                    </a:gridCol>
                    <a:gridCol w="806793">
                      <a:extLst>
                        <a:ext uri="{9D8B030D-6E8A-4147-A177-3AD203B41FA5}">
                          <a16:colId xmlns:a16="http://schemas.microsoft.com/office/drawing/2014/main" val="2252300614"/>
                        </a:ext>
                      </a:extLst>
                    </a:gridCol>
                    <a:gridCol w="1151474">
                      <a:extLst>
                        <a:ext uri="{9D8B030D-6E8A-4147-A177-3AD203B41FA5}">
                          <a16:colId xmlns:a16="http://schemas.microsoft.com/office/drawing/2014/main" val="623221093"/>
                        </a:ext>
                      </a:extLst>
                    </a:gridCol>
                    <a:gridCol w="596941">
                      <a:extLst>
                        <a:ext uri="{9D8B030D-6E8A-4147-A177-3AD203B41FA5}">
                          <a16:colId xmlns:a16="http://schemas.microsoft.com/office/drawing/2014/main" val="1321010157"/>
                        </a:ext>
                      </a:extLst>
                    </a:gridCol>
                    <a:gridCol w="1719152">
                      <a:extLst>
                        <a:ext uri="{9D8B030D-6E8A-4147-A177-3AD203B41FA5}">
                          <a16:colId xmlns:a16="http://schemas.microsoft.com/office/drawing/2014/main" val="2082655861"/>
                        </a:ext>
                      </a:extLst>
                    </a:gridCol>
                    <a:gridCol w="652332">
                      <a:extLst>
                        <a:ext uri="{9D8B030D-6E8A-4147-A177-3AD203B41FA5}">
                          <a16:colId xmlns:a16="http://schemas.microsoft.com/office/drawing/2014/main" val="2822393335"/>
                        </a:ext>
                      </a:extLst>
                    </a:gridCol>
                  </a:tblGrid>
                  <a:tr h="49917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100" b="0" i="0"/>
                            <a:t>Decay:</a:t>
                          </a:r>
                          <a:endParaRPr lang="de-DE" sz="11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134848" t="-1220" r="-515909" b="-5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164021" t="-1220" r="-260317" b="-5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509184" t="-1220" r="-402041" b="-5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210954" t="-1220" r="-39223" b="-5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100" b="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1387420"/>
                      </a:ext>
                    </a:extLst>
                  </a:tr>
                  <a:tr h="28479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100" b="0" i="0" dirty="0"/>
                            <a:t>Accuracy: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100" b="0" i="0" dirty="0"/>
                            <a:t>0.258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100" b="0" i="0" dirty="0"/>
                            <a:t>0.363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100" b="0" i="0" dirty="0"/>
                            <a:t>0.403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100" b="0" i="0" dirty="0"/>
                            <a:t>0.415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100" b="0" i="0" dirty="0"/>
                            <a:t>0.422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35230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9794581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s_praesentation_vorlage.potx" id="{4F8F23A1-C3A9-4DF2-B68D-D175318118CA}" vid="{915ECFA6-139A-43F0-AFE1-D4040198FF4C}"/>
    </a:ext>
  </a:extLst>
</a:theme>
</file>

<file path=ppt/theme/theme2.xml><?xml version="1.0" encoding="utf-8"?>
<a:theme xmlns:a="http://schemas.openxmlformats.org/drawingml/2006/main" name="1_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3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4.xml><?xml version="1.0" encoding="utf-8"?>
<a:theme xmlns:a="http://schemas.openxmlformats.org/drawingml/2006/main" name="Folienmaster_Form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5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ies_praesentation_vorlage</Template>
  <TotalTime>0</TotalTime>
  <Words>1258</Words>
  <Application>Microsoft Office PowerPoint</Application>
  <PresentationFormat>Bildschirmpräsentation (4:3)</PresentationFormat>
  <Paragraphs>276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Cambria Math</vt:lpstr>
      <vt:lpstr>Wingdings</vt:lpstr>
      <vt:lpstr>KIT-PPT_Master_dt_2016</vt:lpstr>
      <vt:lpstr>1_Folienmaster_Fächer</vt:lpstr>
      <vt:lpstr>Folienmaster_Fächer</vt:lpstr>
      <vt:lpstr>Folienmaster_Form</vt:lpstr>
      <vt:lpstr>Folienmaster_Punkte</vt:lpstr>
      <vt:lpstr>PowerPoint-Präsentation</vt:lpstr>
      <vt:lpstr>Motivation</vt:lpstr>
      <vt:lpstr>Motivation</vt:lpstr>
      <vt:lpstr>Particle swarm optimization</vt:lpstr>
      <vt:lpstr>Initial attempt</vt:lpstr>
      <vt:lpstr>What goes wrong?</vt:lpstr>
      <vt:lpstr>New attempt</vt:lpstr>
      <vt:lpstr>Possible extensions: Search space and directed search</vt:lpstr>
      <vt:lpstr>Including gradients</vt:lpstr>
      <vt:lpstr>Including gradients</vt:lpstr>
      <vt:lpstr>Average pull</vt:lpstr>
      <vt:lpstr>Ensembles</vt:lpstr>
      <vt:lpstr>Ensembles</vt:lpstr>
      <vt:lpstr>Concatenation pruning</vt:lpstr>
      <vt:lpstr>Concatenation pruning - experiments</vt:lpstr>
      <vt:lpstr>Summary</vt:lpstr>
      <vt:lpstr>Backup slide</vt:lpstr>
      <vt:lpstr>Backup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Öz, Muhammed</dc:creator>
  <cp:lastModifiedBy>Öz, Muhammed</cp:lastModifiedBy>
  <cp:revision>79</cp:revision>
  <dcterms:created xsi:type="dcterms:W3CDTF">2022-05-01T16:28:25Z</dcterms:created>
  <dcterms:modified xsi:type="dcterms:W3CDTF">2023-10-03T06:16:03Z</dcterms:modified>
</cp:coreProperties>
</file>