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5"/>
  </p:notesMasterIdLst>
  <p:sldIdLst>
    <p:sldId id="267" r:id="rId2"/>
    <p:sldId id="464" r:id="rId3"/>
    <p:sldId id="463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95" r:id="rId23"/>
    <p:sldId id="496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8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 Siebert" initials="GS" lastIdx="5" clrIdx="0">
    <p:extLst>
      <p:ext uri="{19B8F6BF-5375-455C-9EA6-DF929625EA0E}">
        <p15:presenceInfo xmlns:p15="http://schemas.microsoft.com/office/powerpoint/2012/main" userId="b2d6f7a7b1e08e4a" providerId="Windows Live"/>
      </p:ext>
    </p:extLst>
  </p:cmAuthor>
  <p:cmAuthor id="2" name="Keanu Stückrad" initials="KS" lastIdx="6" clrIdx="1">
    <p:extLst>
      <p:ext uri="{19B8F6BF-5375-455C-9EA6-DF929625EA0E}">
        <p15:presenceInfo xmlns:p15="http://schemas.microsoft.com/office/powerpoint/2012/main" userId="7f811db58bbc5c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4399BD"/>
    <a:srgbClr val="373545"/>
    <a:srgbClr val="3592B6"/>
    <a:srgbClr val="353535"/>
    <a:srgbClr val="060606"/>
    <a:srgbClr val="CF5306"/>
    <a:srgbClr val="7030A0"/>
    <a:srgbClr val="F8AE27"/>
    <a:srgbClr val="F9B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7" autoAdjust="0"/>
    <p:restoredTop sz="93750"/>
  </p:normalViewPr>
  <p:slideViewPr>
    <p:cSldViewPr snapToGrid="0" snapToObjects="1">
      <p:cViewPr varScale="1">
        <p:scale>
          <a:sx n="153" d="100"/>
          <a:sy n="153" d="100"/>
        </p:scale>
        <p:origin x="7733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FD247-E310-4BBD-A67F-A79948FCD3F1}" type="datetimeFigureOut">
              <a:rPr lang="de-DE" smtClean="0"/>
              <a:t>29.07.2023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29240-A770-423F-8885-9076228E4C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80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9240-A770-423F-8885-9076228E4C2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934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9240-A770-423F-8885-9076228E4C23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89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9240-A770-423F-8885-9076228E4C2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03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9240-A770-423F-8885-9076228E4C2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138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9240-A770-423F-8885-9076228E4C23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570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9240-A770-423F-8885-9076228E4C2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77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9240-A770-423F-8885-9076228E4C23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79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9240-A770-423F-8885-9076228E4C23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894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9240-A770-423F-8885-9076228E4C23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095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9240-A770-423F-8885-9076228E4C23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08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54F-5CEF-4229-9F76-F156F0D2FB18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E12E-082C-402E-8A74-F1DB15525943}" type="datetime1">
              <a:rPr lang="de-DE" smtClean="0"/>
              <a:t>29.07.2023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09005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E12E-082C-402E-8A74-F1DB15525943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71878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E12E-082C-402E-8A74-F1DB15525943}" type="datetime1">
              <a:rPr lang="de-DE" smtClean="0"/>
              <a:t>29.07.2023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60631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160D-68AC-4A07-9F75-BE0ABF53924F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862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4341-199F-4917-B8C4-D39F4ED98AF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26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73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A1AA-32B2-4802-AF56-BA29ADC446EF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00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FD01-AB5F-45A5-8F85-5AE9DA90C7E9}" type="datetime1">
              <a:rPr lang="de-DE" smtClean="0"/>
              <a:t>29.07.2023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61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5E40-241D-4BC0-857A-57586573B13D}" type="datetime1">
              <a:rPr lang="de-DE" smtClean="0"/>
              <a:t>29.07.2023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78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06EA-9D52-47CF-819C-F195A0069955}" type="datetime1">
              <a:rPr lang="de-DE" smtClean="0"/>
              <a:t>29.07.2023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1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2BAF-D3BD-4DFA-8E48-7403743B0D0F}" type="datetime1">
              <a:rPr lang="de-DE" smtClean="0"/>
              <a:t>29.07.2023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91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D6DA-7EAB-45BF-B010-6D399F7EA528}" type="datetime1">
              <a:rPr lang="de-DE" smtClean="0"/>
              <a:t>29.07.2023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54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117E12E-082C-402E-8A74-F1DB15525943}" type="datetime1">
              <a:rPr lang="de-DE" smtClean="0"/>
              <a:t>29.07.2023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E331AA4-D845-4238-A700-AE97ADBB3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80194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117E12E-082C-402E-8A74-F1DB15525943}" type="datetime1">
              <a:rPr lang="de-DE" smtClean="0"/>
              <a:t>29.07.2023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DE331AA4-D845-4238-A700-AE97ADBB33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038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B43CBE8-68C0-4E7E-8AE4-67BB30E41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555" y="-138541"/>
            <a:ext cx="10736528" cy="4762005"/>
          </a:xfrm>
        </p:spPr>
        <p:txBody>
          <a:bodyPr>
            <a:normAutofit/>
          </a:bodyPr>
          <a:lstStyle/>
          <a:p>
            <a:r>
              <a:rPr lang="de-DE" sz="6600" dirty="0"/>
              <a:t/>
            </a:r>
            <a:br>
              <a:rPr lang="de-DE" sz="6600" dirty="0"/>
            </a:br>
            <a:r>
              <a:rPr lang="de-DE" sz="4400" dirty="0" smtClean="0">
                <a:solidFill>
                  <a:srgbClr val="FFC000"/>
                </a:solidFill>
              </a:rPr>
              <a:t>Experteninterview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b="0" dirty="0" smtClean="0"/>
              <a:t>zur Entwicklung </a:t>
            </a:r>
            <a:r>
              <a:rPr lang="de-DE" sz="2800" b="0" dirty="0"/>
              <a:t>eines Quellcodegenerators für</a:t>
            </a:r>
            <a:br>
              <a:rPr lang="de-DE" sz="2800" b="0" dirty="0"/>
            </a:br>
            <a:r>
              <a:rPr lang="de-DE" sz="2800" b="0" dirty="0" smtClean="0"/>
              <a:t>Infrastructure-</a:t>
            </a:r>
            <a:r>
              <a:rPr lang="de-DE" sz="2800" b="0" dirty="0" err="1" smtClean="0"/>
              <a:t>as</a:t>
            </a:r>
            <a:r>
              <a:rPr lang="de-DE" sz="2800" b="0" dirty="0" smtClean="0"/>
              <a:t>-Code mit </a:t>
            </a:r>
            <a:r>
              <a:rPr lang="de-DE" sz="2800" b="0" dirty="0"/>
              <a:t>Terraform zur</a:t>
            </a:r>
            <a:br>
              <a:rPr lang="de-DE" sz="2800" b="0" dirty="0"/>
            </a:br>
            <a:r>
              <a:rPr lang="de-DE" sz="2800" b="0" dirty="0"/>
              <a:t>Bereitstellung von Ressourcen bei </a:t>
            </a:r>
            <a:r>
              <a:rPr lang="de-DE" sz="2800" b="0" dirty="0" err="1"/>
              <a:t>Hetzner</a:t>
            </a:r>
            <a:r>
              <a:rPr lang="de-DE" sz="2800" b="0" dirty="0"/>
              <a:t> </a:t>
            </a:r>
            <a:r>
              <a:rPr lang="de-DE" sz="2800" b="0" dirty="0" err="1"/>
              <a:t>Cloud</a:t>
            </a:r>
            <a:endParaRPr lang="de-DE" sz="2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ACCD2421-EBDB-4628-910A-A5C19EB4D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555" y="4804624"/>
            <a:ext cx="4159336" cy="1941616"/>
          </a:xfrm>
        </p:spPr>
        <p:txBody>
          <a:bodyPr>
            <a:normAutofit/>
          </a:bodyPr>
          <a:lstStyle/>
          <a:p>
            <a:endParaRPr lang="de-DE" sz="600" b="1" dirty="0"/>
          </a:p>
          <a:p>
            <a:endParaRPr lang="de-DE" b="1" dirty="0"/>
          </a:p>
          <a:p>
            <a:r>
              <a:rPr lang="de-DE" b="1" dirty="0"/>
              <a:t>Keanu Stückrad</a:t>
            </a:r>
          </a:p>
          <a:p>
            <a:r>
              <a:rPr lang="de-DE" b="1" dirty="0"/>
              <a:t>35198923</a:t>
            </a:r>
          </a:p>
          <a:p>
            <a:r>
              <a:rPr lang="de-DE" b="1" dirty="0"/>
              <a:t>uk054459@student.uni-kassel.de</a:t>
            </a:r>
          </a:p>
          <a:p>
            <a:endParaRPr lang="de-DE" sz="2800" b="1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xmlns="" id="{802C565B-CF1F-CE41-BE80-9C5A0B7A119B}"/>
              </a:ext>
            </a:extLst>
          </p:cNvPr>
          <p:cNvSpPr txBox="1">
            <a:spLocks/>
          </p:cNvSpPr>
          <p:nvPr/>
        </p:nvSpPr>
        <p:spPr>
          <a:xfrm>
            <a:off x="4977085" y="4767680"/>
            <a:ext cx="5635083" cy="19416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de-DE" sz="600" b="1" dirty="0"/>
          </a:p>
          <a:p>
            <a:pPr algn="r"/>
            <a:endParaRPr lang="de-DE" sz="2000" b="1" dirty="0" smtClean="0"/>
          </a:p>
          <a:p>
            <a:pPr algn="r"/>
            <a:r>
              <a:rPr lang="de-DE" b="1" dirty="0" smtClean="0"/>
              <a:t>Fachbereich </a:t>
            </a:r>
            <a:r>
              <a:rPr lang="de-DE" b="1" dirty="0"/>
              <a:t>Elektrotechnik/Informatik</a:t>
            </a:r>
          </a:p>
          <a:p>
            <a:pPr algn="r"/>
            <a:r>
              <a:rPr lang="de-DE" b="1" dirty="0"/>
              <a:t>Fachgebiet Software </a:t>
            </a:r>
            <a:r>
              <a:rPr lang="de-DE" b="1" dirty="0" smtClean="0"/>
              <a:t>Engineering</a:t>
            </a:r>
            <a:endParaRPr lang="de-DE" b="1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3FD1CC22-087D-C149-AD1A-09A9E2ED6B6C}"/>
              </a:ext>
            </a:extLst>
          </p:cNvPr>
          <p:cNvSpPr/>
          <p:nvPr/>
        </p:nvSpPr>
        <p:spPr>
          <a:xfrm>
            <a:off x="994556" y="932651"/>
            <a:ext cx="10736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smtClean="0">
                <a:latin typeface="+mj-lt"/>
              </a:rPr>
              <a:t>Masterarbeit						</a:t>
            </a:r>
            <a:r>
              <a:rPr lang="de-DE" sz="2800" dirty="0">
                <a:latin typeface="+mj-lt"/>
              </a:rPr>
              <a:t>		 </a:t>
            </a:r>
            <a:r>
              <a:rPr lang="de-DE" sz="2800" dirty="0" smtClean="0">
                <a:latin typeface="+mj-lt"/>
              </a:rPr>
              <a:t> </a:t>
            </a:r>
            <a:r>
              <a:rPr lang="de-DE" sz="2800" dirty="0" smtClean="0">
                <a:latin typeface="+mj-lt"/>
              </a:rPr>
              <a:t>19</a:t>
            </a:r>
            <a:r>
              <a:rPr lang="de-DE" sz="2800" dirty="0" smtClean="0">
                <a:latin typeface="+mj-lt"/>
              </a:rPr>
              <a:t>.07.2023 </a:t>
            </a:r>
            <a:r>
              <a:rPr lang="de-DE" sz="2800" dirty="0">
                <a:latin typeface="+mj-lt"/>
              </a:rPr>
              <a:t>Universität Kassel</a:t>
            </a:r>
          </a:p>
        </p:txBody>
      </p:sp>
    </p:spTree>
    <p:extLst>
      <p:ext uri="{BB962C8B-B14F-4D97-AF65-F5344CB8AC3E}">
        <p14:creationId xmlns:p14="http://schemas.microsoft.com/office/powerpoint/2010/main" val="342438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 Hintergrund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1.8 Ist Ihnen die Programmiersprache </a:t>
            </a:r>
            <a:r>
              <a:rPr lang="de-DE" sz="3200" dirty="0" err="1"/>
              <a:t>Kotlin</a:t>
            </a:r>
            <a:r>
              <a:rPr lang="de-DE" sz="3200" dirty="0"/>
              <a:t> bekannt?</a:t>
            </a:r>
          </a:p>
          <a:p>
            <a:pPr marL="0" indent="0">
              <a:buNone/>
            </a:pPr>
            <a:r>
              <a:rPr lang="de-DE" sz="3200" dirty="0"/>
              <a:t>Haben Sie </a:t>
            </a:r>
            <a:r>
              <a:rPr lang="de-DE" sz="3200" dirty="0" err="1"/>
              <a:t>Kotlin</a:t>
            </a:r>
            <a:r>
              <a:rPr lang="de-DE" sz="3200" dirty="0"/>
              <a:t> zur Backend-, App-Entwicklung </a:t>
            </a:r>
            <a:r>
              <a:rPr lang="de-DE" sz="3200" dirty="0" smtClean="0"/>
              <a:t>oder in </a:t>
            </a:r>
            <a:r>
              <a:rPr lang="de-DE" sz="3200" dirty="0"/>
              <a:t>einem anderen Kontext verwendet?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5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 Hintergrund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1.9 Haben Sie Erfahrungen mit der Generation </a:t>
            </a:r>
            <a:r>
              <a:rPr lang="de-DE" sz="3200" dirty="0" smtClean="0"/>
              <a:t>von Quellcode </a:t>
            </a:r>
            <a:r>
              <a:rPr lang="de-DE" sz="3200" dirty="0"/>
              <a:t>durch eine </a:t>
            </a:r>
            <a:r>
              <a:rPr lang="de-DE" sz="3200" dirty="0" smtClean="0"/>
              <a:t>Programmiersprache?</a:t>
            </a:r>
          </a:p>
          <a:p>
            <a:pPr marL="0" indent="0">
              <a:buNone/>
            </a:pPr>
            <a:r>
              <a:rPr lang="de-DE" sz="3200" dirty="0" smtClean="0"/>
              <a:t>Welche Sprachen </a:t>
            </a:r>
            <a:r>
              <a:rPr lang="de-DE" sz="3200" dirty="0"/>
              <a:t>zum Generieren wurde </a:t>
            </a:r>
            <a:r>
              <a:rPr lang="de-DE" sz="3200" dirty="0" smtClean="0"/>
              <a:t>verwendet?</a:t>
            </a:r>
          </a:p>
          <a:p>
            <a:pPr marL="0" indent="0">
              <a:buNone/>
            </a:pPr>
            <a:r>
              <a:rPr lang="de-DE" sz="3200" dirty="0" smtClean="0"/>
              <a:t>In welcher </a:t>
            </a:r>
            <a:r>
              <a:rPr lang="de-DE" sz="3200" dirty="0"/>
              <a:t>Sprache wurde Quellcode erzeugt?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77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xmlns="" id="{4B43CBE8-68C0-4E7E-8AE4-67BB30E411AD}"/>
              </a:ext>
            </a:extLst>
          </p:cNvPr>
          <p:cNvSpPr txBox="1">
            <a:spLocks/>
          </p:cNvSpPr>
          <p:nvPr/>
        </p:nvSpPr>
        <p:spPr>
          <a:xfrm>
            <a:off x="994555" y="-138541"/>
            <a:ext cx="10736528" cy="476200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6600" dirty="0" smtClean="0"/>
              <a:t/>
            </a:r>
            <a:br>
              <a:rPr lang="de-DE" sz="6600" dirty="0" smtClean="0"/>
            </a:br>
            <a:r>
              <a:rPr lang="de-DE" sz="4400" dirty="0" smtClean="0">
                <a:solidFill>
                  <a:srgbClr val="FFC000"/>
                </a:solidFill>
              </a:rPr>
              <a:t>Einführung in das Thema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b="0" dirty="0" smtClean="0"/>
              <a:t>Entwicklung eines Quellcodegenerators für</a:t>
            </a:r>
            <a:br>
              <a:rPr lang="de-DE" sz="2800" b="0" dirty="0" smtClean="0"/>
            </a:br>
            <a:r>
              <a:rPr lang="de-DE" sz="2800" b="0" dirty="0" smtClean="0"/>
              <a:t>Infrastructure-</a:t>
            </a:r>
            <a:r>
              <a:rPr lang="de-DE" sz="2800" b="0" dirty="0" err="1" smtClean="0"/>
              <a:t>as</a:t>
            </a:r>
            <a:r>
              <a:rPr lang="de-DE" sz="2800" b="0" dirty="0" smtClean="0"/>
              <a:t>-Code mit Terraform zur</a:t>
            </a:r>
            <a:br>
              <a:rPr lang="de-DE" sz="2800" b="0" dirty="0" smtClean="0"/>
            </a:br>
            <a:r>
              <a:rPr lang="de-DE" sz="2800" b="0" dirty="0" smtClean="0"/>
              <a:t>Bereitstellung von Ressourcen bei </a:t>
            </a:r>
            <a:r>
              <a:rPr lang="de-DE" sz="2800" b="0" dirty="0" err="1" smtClean="0"/>
              <a:t>Hetzner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Cloud</a:t>
            </a:r>
            <a:endParaRPr lang="de-DE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</p:spPr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r>
              <a:rPr lang="de-DE" dirty="0" smtClean="0"/>
              <a:t>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1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2BAF-D3BD-4DFA-8E48-7403743B0D0F}" type="datetime1">
              <a:rPr lang="de-DE" smtClean="0"/>
              <a:t>29.07.2023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</p:spPr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743"/>
          <a:stretch/>
        </p:blipFill>
        <p:spPr>
          <a:xfrm>
            <a:off x="514967" y="443949"/>
            <a:ext cx="9046476" cy="5877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497" y="1019685"/>
            <a:ext cx="4175000" cy="306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 smtClean="0"/>
              <a:t>Beispielablauf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1</a:t>
            </a:r>
            <a:r>
              <a:rPr lang="de-DE" sz="3200" dirty="0"/>
              <a:t>. Definiere Infrastruktur durch </a:t>
            </a:r>
            <a:r>
              <a:rPr lang="de-DE" sz="3200" dirty="0" err="1"/>
              <a:t>Kotlin</a:t>
            </a:r>
            <a:r>
              <a:rPr lang="de-DE" sz="3200" dirty="0"/>
              <a:t> Quellcode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14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8" y="3054627"/>
            <a:ext cx="8868053" cy="25393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77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 smtClean="0"/>
              <a:t>Beispielablauf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2. </a:t>
            </a:r>
            <a:r>
              <a:rPr lang="de-DE" sz="3200" dirty="0"/>
              <a:t>Generiere Terraform-Dateien </a:t>
            </a:r>
            <a:r>
              <a:rPr lang="de-DE" sz="3200" dirty="0" smtClean="0"/>
              <a:t>daraus</a:t>
            </a:r>
            <a:endParaRPr lang="de-DE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15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78"/>
          <a:stretch/>
        </p:blipFill>
        <p:spPr>
          <a:xfrm>
            <a:off x="936844" y="4277498"/>
            <a:ext cx="5092183" cy="22534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70"/>
          <a:stretch/>
        </p:blipFill>
        <p:spPr>
          <a:xfrm>
            <a:off x="5360469" y="2295952"/>
            <a:ext cx="3839851" cy="12793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807" y="4028238"/>
            <a:ext cx="3041584" cy="260303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846320" y="5081502"/>
            <a:ext cx="22631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35"/>
          <a:stretch/>
        </p:blipFill>
        <p:spPr>
          <a:xfrm>
            <a:off x="936844" y="2295952"/>
            <a:ext cx="4060846" cy="19312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09309" y="3444578"/>
            <a:ext cx="2549331" cy="2849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20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 smtClean="0"/>
              <a:t>Beispielablauf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3</a:t>
            </a:r>
            <a:r>
              <a:rPr lang="de-DE" sz="3200" dirty="0"/>
              <a:t>. </a:t>
            </a:r>
            <a:r>
              <a:rPr lang="de-DE" sz="3200" dirty="0" smtClean="0"/>
              <a:t>Ausführen des </a:t>
            </a:r>
            <a:r>
              <a:rPr lang="de-DE" sz="3200" dirty="0" err="1" smtClean="0"/>
              <a:t>Terrafrom</a:t>
            </a:r>
            <a:r>
              <a:rPr lang="de-DE" sz="3200" dirty="0" smtClean="0"/>
              <a:t>-Quellcodes </a:t>
            </a:r>
            <a:r>
              <a:rPr lang="de-DE" sz="3200" dirty="0"/>
              <a:t>mit </a:t>
            </a:r>
            <a:r>
              <a:rPr lang="de-DE" sz="3200" dirty="0" err="1" smtClean="0"/>
              <a:t>Kotlin</a:t>
            </a:r>
            <a:endParaRPr lang="de-DE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16</a:t>
            </a:fld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3" y="2771926"/>
            <a:ext cx="9055831" cy="358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 smtClean="0"/>
              <a:t>Beispielablauf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4</a:t>
            </a:r>
            <a:r>
              <a:rPr lang="de-DE" sz="3200" dirty="0"/>
              <a:t>. Infrastruktur </a:t>
            </a:r>
            <a:r>
              <a:rPr lang="de-DE" sz="3200" dirty="0" smtClean="0"/>
              <a:t>ist beim </a:t>
            </a:r>
            <a:r>
              <a:rPr lang="de-DE" sz="3200" dirty="0" err="1" smtClean="0"/>
              <a:t>Cloud</a:t>
            </a:r>
            <a:r>
              <a:rPr lang="de-DE" sz="3200" dirty="0" smtClean="0"/>
              <a:t>-Anbieter hochgefahren</a:t>
            </a:r>
            <a:endParaRPr lang="de-DE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17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87"/>
          <a:stretch/>
        </p:blipFill>
        <p:spPr>
          <a:xfrm>
            <a:off x="810000" y="4138789"/>
            <a:ext cx="4207917" cy="25210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14" y="2330287"/>
            <a:ext cx="11596612" cy="16866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12"/>
          <a:stretch/>
        </p:blipFill>
        <p:spPr>
          <a:xfrm>
            <a:off x="5140893" y="4468252"/>
            <a:ext cx="4757487" cy="19071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822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 Prinzipien und Konzepte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2.1 Was halten Sie vom Konzept, Terraform-Quellcode </a:t>
            </a:r>
            <a:r>
              <a:rPr lang="de-DE" sz="3200" dirty="0" smtClean="0"/>
              <a:t>zu generieren?</a:t>
            </a:r>
          </a:p>
          <a:p>
            <a:pPr marL="0" indent="0">
              <a:buNone/>
            </a:pPr>
            <a:r>
              <a:rPr lang="de-DE" sz="3200" dirty="0" smtClean="0"/>
              <a:t>Sehen </a:t>
            </a:r>
            <a:r>
              <a:rPr lang="de-DE" sz="3200" dirty="0"/>
              <a:t>Sie </a:t>
            </a:r>
            <a:r>
              <a:rPr lang="de-DE" sz="3200" dirty="0" smtClean="0"/>
              <a:t>mögliche </a:t>
            </a:r>
            <a:r>
              <a:rPr lang="de-DE" sz="3200" dirty="0"/>
              <a:t>Vorteile </a:t>
            </a:r>
            <a:r>
              <a:rPr lang="de-DE" sz="3200" dirty="0" smtClean="0"/>
              <a:t>oder Herausforderungen</a:t>
            </a:r>
            <a:r>
              <a:rPr lang="de-DE" sz="3200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89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 Prinzipien und Konzepte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2.2 Wirkt sich Ihrer Meinung nach </a:t>
            </a:r>
            <a:r>
              <a:rPr lang="de-DE" sz="3200" dirty="0" smtClean="0"/>
              <a:t>der Quellcodegenerator positiv </a:t>
            </a:r>
            <a:r>
              <a:rPr lang="de-DE" sz="3200" dirty="0"/>
              <a:t>auf die </a:t>
            </a:r>
            <a:r>
              <a:rPr lang="de-DE" sz="3200" dirty="0" smtClean="0"/>
              <a:t>Arbeitsabläufe </a:t>
            </a:r>
            <a:r>
              <a:rPr lang="de-DE" sz="3200" dirty="0"/>
              <a:t>im Management </a:t>
            </a:r>
            <a:r>
              <a:rPr lang="de-DE" sz="3200" dirty="0" smtClean="0"/>
              <a:t>von Infrastruktur aus?</a:t>
            </a:r>
          </a:p>
          <a:p>
            <a:pPr marL="0" indent="0">
              <a:buNone/>
            </a:pPr>
            <a:r>
              <a:rPr lang="de-DE" sz="3200" dirty="0" smtClean="0"/>
              <a:t>Auf </a:t>
            </a:r>
            <a:r>
              <a:rPr lang="de-DE" sz="3200" dirty="0"/>
              <a:t>was wirkt er sich aus?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51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Agenta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Font typeface="+mj-lt"/>
              <a:buAutoNum type="arabicPeriod"/>
            </a:pPr>
            <a:r>
              <a:rPr lang="de-DE" sz="2800" dirty="0" smtClean="0"/>
              <a:t>Hintergrundfragen</a:t>
            </a:r>
          </a:p>
          <a:p>
            <a:pPr marL="265113" indent="92075">
              <a:buNone/>
            </a:pPr>
            <a:r>
              <a:rPr lang="de-DE" sz="2800" dirty="0" smtClean="0">
                <a:solidFill>
                  <a:srgbClr val="FFC000"/>
                </a:solidFill>
              </a:rPr>
              <a:t>Einführung in Thema der Masterarbeit</a:t>
            </a:r>
          </a:p>
          <a:p>
            <a:pPr marL="357188" indent="-357188">
              <a:buFont typeface="+mj-lt"/>
              <a:buAutoNum type="arabicPeriod" startAt="2"/>
            </a:pPr>
            <a:r>
              <a:rPr lang="de-DE" sz="2800" dirty="0" smtClean="0"/>
              <a:t>Konzeptuelle Fragen</a:t>
            </a:r>
          </a:p>
          <a:p>
            <a:pPr marL="0" indent="357188">
              <a:buNone/>
            </a:pPr>
            <a:r>
              <a:rPr lang="de-DE" sz="2800" dirty="0" smtClean="0">
                <a:solidFill>
                  <a:srgbClr val="FFC000"/>
                </a:solidFill>
              </a:rPr>
              <a:t>Quellcode-Beispiele und gemeinsames </a:t>
            </a:r>
            <a:r>
              <a:rPr lang="de-DE" sz="2800" dirty="0" err="1" smtClean="0">
                <a:solidFill>
                  <a:srgbClr val="FFC000"/>
                </a:solidFill>
              </a:rPr>
              <a:t>Coding</a:t>
            </a:r>
            <a:endParaRPr lang="de-DE" sz="2800" dirty="0" smtClean="0">
              <a:solidFill>
                <a:srgbClr val="FFC000"/>
              </a:solidFill>
            </a:endParaRPr>
          </a:p>
          <a:p>
            <a:pPr marL="357188" indent="-357188">
              <a:buFont typeface="+mj-lt"/>
              <a:buAutoNum type="arabicPeriod" startAt="3"/>
            </a:pPr>
            <a:r>
              <a:rPr lang="de-DE" sz="2800" dirty="0" smtClean="0"/>
              <a:t>Funktionalitäts- </a:t>
            </a:r>
            <a:r>
              <a:rPr lang="de-DE" sz="2800" dirty="0"/>
              <a:t>und </a:t>
            </a:r>
            <a:r>
              <a:rPr lang="de-DE" sz="2800" dirty="0" smtClean="0"/>
              <a:t>Nutzbarkeits-Fragen</a:t>
            </a:r>
          </a:p>
          <a:p>
            <a:pPr marL="0" indent="357188">
              <a:buNone/>
            </a:pPr>
            <a:r>
              <a:rPr lang="de-DE" sz="2800" dirty="0" smtClean="0">
                <a:solidFill>
                  <a:srgbClr val="FFC000"/>
                </a:solidFill>
              </a:rPr>
              <a:t>Fragen und Anmerkungen der </a:t>
            </a:r>
            <a:r>
              <a:rPr lang="de-DE" sz="2800" dirty="0" err="1" smtClean="0">
                <a:solidFill>
                  <a:srgbClr val="FFC000"/>
                </a:solidFill>
              </a:rPr>
              <a:t>Interviewees</a:t>
            </a:r>
            <a:endParaRPr lang="de-DE" sz="2800" dirty="0">
              <a:solidFill>
                <a:srgbClr val="FFC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2</a:t>
            </a:fld>
            <a:endParaRPr lang="de-DE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</p:spPr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6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 Prinzipien und Konzepte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2.3 Wie stehen Sie zur Verwendung von </a:t>
            </a:r>
            <a:r>
              <a:rPr lang="de-DE" sz="3200" dirty="0" err="1"/>
              <a:t>Kotlin</a:t>
            </a:r>
            <a:r>
              <a:rPr lang="de-DE" sz="3200" dirty="0"/>
              <a:t> </a:t>
            </a:r>
            <a:r>
              <a:rPr lang="de-DE" sz="3200" dirty="0" smtClean="0"/>
              <a:t>zum Bereitstellen </a:t>
            </a:r>
            <a:r>
              <a:rPr lang="de-DE" sz="3200" dirty="0"/>
              <a:t>von </a:t>
            </a:r>
            <a:r>
              <a:rPr lang="de-DE" sz="3200" dirty="0" smtClean="0"/>
              <a:t>Infrastruktur?</a:t>
            </a:r>
          </a:p>
          <a:p>
            <a:pPr marL="0" indent="0">
              <a:buNone/>
            </a:pPr>
            <a:r>
              <a:rPr lang="de-DE" sz="3200" dirty="0" smtClean="0"/>
              <a:t>Was </a:t>
            </a:r>
            <a:r>
              <a:rPr lang="de-DE" sz="3200" dirty="0"/>
              <a:t>sind </a:t>
            </a:r>
            <a:r>
              <a:rPr lang="de-DE" sz="3200" dirty="0" smtClean="0"/>
              <a:t>Ihrer Meinung </a:t>
            </a:r>
            <a:r>
              <a:rPr lang="de-DE" sz="3200" dirty="0"/>
              <a:t>nach die Hauptvorteile im Vergleich </a:t>
            </a:r>
            <a:r>
              <a:rPr lang="de-DE" sz="3200" dirty="0" smtClean="0"/>
              <a:t>zu herk</a:t>
            </a:r>
            <a:r>
              <a:rPr lang="de-DE" sz="3200" dirty="0"/>
              <a:t>ö</a:t>
            </a:r>
            <a:r>
              <a:rPr lang="de-DE" sz="3200" dirty="0" smtClean="0"/>
              <a:t>mmlichen </a:t>
            </a:r>
            <a:r>
              <a:rPr lang="de-DE" sz="3200" dirty="0"/>
              <a:t>Methoden?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78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 Prinzipien und Konzepte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2.4 Ist die Integration einzelner Terraform-Provider in </a:t>
            </a:r>
            <a:r>
              <a:rPr lang="de-DE" sz="3200" dirty="0" smtClean="0"/>
              <a:t>die Bibliothek </a:t>
            </a:r>
            <a:r>
              <a:rPr lang="de-DE" sz="3200" dirty="0"/>
              <a:t>von </a:t>
            </a:r>
            <a:r>
              <a:rPr lang="de-DE" sz="3200" dirty="0" smtClean="0"/>
              <a:t>Vorteil?</a:t>
            </a:r>
          </a:p>
          <a:p>
            <a:pPr marL="0" indent="0">
              <a:buNone/>
            </a:pPr>
            <a:r>
              <a:rPr lang="de-DE" sz="3200" dirty="0" smtClean="0"/>
              <a:t>Die </a:t>
            </a:r>
            <a:r>
              <a:rPr lang="de-DE" sz="3200" dirty="0" err="1"/>
              <a:t>Hetzner</a:t>
            </a:r>
            <a:r>
              <a:rPr lang="de-DE" sz="3200" dirty="0"/>
              <a:t> </a:t>
            </a:r>
            <a:r>
              <a:rPr lang="de-DE" sz="3200" dirty="0" err="1"/>
              <a:t>Cloud</a:t>
            </a:r>
            <a:r>
              <a:rPr lang="de-DE" sz="3200" dirty="0"/>
              <a:t> ist </a:t>
            </a:r>
            <a:r>
              <a:rPr lang="de-DE" sz="3200" dirty="0" smtClean="0"/>
              <a:t>bereits im </a:t>
            </a:r>
            <a:r>
              <a:rPr lang="de-DE" sz="3200" dirty="0"/>
              <a:t>Quellcodegenerator implementiert und </a:t>
            </a:r>
            <a:r>
              <a:rPr lang="de-DE" sz="3200" dirty="0" smtClean="0"/>
              <a:t>weitere Provider können hinzugefügt </a:t>
            </a:r>
            <a:r>
              <a:rPr lang="de-DE" sz="3200" dirty="0"/>
              <a:t>werden.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56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xmlns="" id="{4B43CBE8-68C0-4E7E-8AE4-67BB30E411AD}"/>
              </a:ext>
            </a:extLst>
          </p:cNvPr>
          <p:cNvSpPr txBox="1">
            <a:spLocks/>
          </p:cNvSpPr>
          <p:nvPr/>
        </p:nvSpPr>
        <p:spPr>
          <a:xfrm>
            <a:off x="994555" y="-138541"/>
            <a:ext cx="10736528" cy="476200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6600" dirty="0" smtClean="0"/>
              <a:t/>
            </a:r>
            <a:br>
              <a:rPr lang="de-DE" sz="6600" dirty="0" smtClean="0"/>
            </a:br>
            <a:r>
              <a:rPr lang="de-DE" sz="4400" dirty="0" smtClean="0">
                <a:solidFill>
                  <a:srgbClr val="FFC000"/>
                </a:solidFill>
              </a:rPr>
              <a:t>Quellcode-Beispiele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2800" dirty="0" smtClean="0"/>
          </a:p>
          <a:p>
            <a:endParaRPr lang="de-DE" sz="2800" b="0" dirty="0" smtClean="0"/>
          </a:p>
          <a:p>
            <a:r>
              <a:rPr lang="de-DE" sz="2800" b="0" dirty="0" smtClean="0"/>
              <a:t>Von </a:t>
            </a:r>
            <a:r>
              <a:rPr lang="de-DE" sz="2800" b="0" dirty="0" err="1" smtClean="0"/>
              <a:t>Kotlin</a:t>
            </a:r>
            <a:r>
              <a:rPr lang="de-DE" sz="2800" b="0" dirty="0" smtClean="0"/>
              <a:t> zu Terraform und in die </a:t>
            </a:r>
            <a:r>
              <a:rPr lang="de-DE" sz="2800" b="0" dirty="0" err="1" smtClean="0"/>
              <a:t>Cloud</a:t>
            </a:r>
            <a:endParaRPr lang="de-DE" sz="2800" b="0" dirty="0"/>
          </a:p>
          <a:p>
            <a:r>
              <a:rPr lang="de-DE" sz="2800" b="0" dirty="0" smtClean="0">
                <a:sym typeface="Wingdings" panose="05000000000000000000" pitchFamily="2" charset="2"/>
              </a:rPr>
              <a:t> </a:t>
            </a:r>
            <a:r>
              <a:rPr lang="de-DE" sz="2800" b="0" dirty="0" err="1" smtClean="0">
                <a:sym typeface="Wingdings" panose="05000000000000000000" pitchFamily="2" charset="2"/>
              </a:rPr>
              <a:t>IntelliJ</a:t>
            </a:r>
            <a:r>
              <a:rPr lang="de-DE" sz="2800" b="0" dirty="0" smtClean="0">
                <a:sym typeface="Wingdings" panose="05000000000000000000" pitchFamily="2" charset="2"/>
              </a:rPr>
              <a:t> IDEA</a:t>
            </a:r>
            <a:endParaRPr lang="de-DE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154004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 Funktionalität und Nutzbarkeit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3.1 Sind Herausforderungen hoch oder Einschränkungen groß, denen Entwickler bei der Verwendung von </a:t>
            </a:r>
            <a:r>
              <a:rPr lang="de-DE" sz="3200" dirty="0" err="1"/>
              <a:t>Kotlin</a:t>
            </a:r>
            <a:r>
              <a:rPr lang="de-DE" sz="3200" dirty="0"/>
              <a:t> zur Erstellung von Terraform-Konfigurationen begegnen </a:t>
            </a:r>
            <a:r>
              <a:rPr lang="de-DE" sz="3200" dirty="0" smtClean="0"/>
              <a:t>können?</a:t>
            </a:r>
          </a:p>
          <a:p>
            <a:pPr marL="0" indent="0">
              <a:buNone/>
            </a:pPr>
            <a:r>
              <a:rPr lang="de-DE" sz="3200" dirty="0" smtClean="0"/>
              <a:t>Können </a:t>
            </a:r>
            <a:r>
              <a:rPr lang="de-DE" sz="3200" dirty="0"/>
              <a:t>Sie Beispiele nennen?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5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 Funktionalität und Nutzbarkeit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3.2 Gibt es viele Bereiche, in denen der Quellcodegenerator (erhebliche) Vorteile bieten könnte?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26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 Funktionalität und Nutzbarkeit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3.3 Erleichtert das Verwenden der Terraform-CLI-Befehle in </a:t>
            </a:r>
            <a:r>
              <a:rPr lang="de-DE" sz="3200" dirty="0" err="1"/>
              <a:t>Kotlin</a:t>
            </a:r>
            <a:r>
              <a:rPr lang="de-DE" sz="3200" dirty="0"/>
              <a:t> den Prozess zum Bereitstellen von Infrastruktur</a:t>
            </a:r>
            <a:r>
              <a:rPr lang="de-DE" sz="3200" dirty="0" smtClean="0"/>
              <a:t>?</a:t>
            </a:r>
          </a:p>
          <a:p>
            <a:pPr marL="0" indent="0">
              <a:buNone/>
            </a:pPr>
            <a:r>
              <a:rPr lang="de-DE" sz="3200" dirty="0" smtClean="0"/>
              <a:t>Inwiefern </a:t>
            </a:r>
            <a:r>
              <a:rPr lang="de-DE" sz="3200" dirty="0"/>
              <a:t>vereinfacht es den Prozess?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21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 Funktionalität und Nutzbarkeit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3.4 Sind Open-Source, Erweiterbarkeit der Bibliothek, </a:t>
            </a:r>
            <a:r>
              <a:rPr lang="de-DE" sz="3200" dirty="0" err="1"/>
              <a:t>Maven</a:t>
            </a:r>
            <a:r>
              <a:rPr lang="de-DE" sz="3200" dirty="0"/>
              <a:t>-Abhängigkeit und das Beispiel-</a:t>
            </a:r>
            <a:r>
              <a:rPr lang="de-DE" sz="3200" dirty="0" err="1"/>
              <a:t>GitHub</a:t>
            </a:r>
            <a:r>
              <a:rPr lang="de-DE" sz="3200" dirty="0"/>
              <a:t>-Repository für Anwender hilfreich?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24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 Funktionalität und Nutzbarkeit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3.5 Ist der generierte Verzeichnisaufbau nach Konvention für Sie als Endnutzer der Bibliothek ein </a:t>
            </a:r>
            <a:r>
              <a:rPr lang="de-DE" sz="3200" dirty="0" smtClean="0"/>
              <a:t>Hindernis?</a:t>
            </a:r>
          </a:p>
          <a:p>
            <a:pPr marL="0" indent="0">
              <a:buNone/>
            </a:pPr>
            <a:r>
              <a:rPr lang="de-DE" sz="3200" dirty="0" smtClean="0"/>
              <a:t>Würden </a:t>
            </a:r>
            <a:r>
              <a:rPr lang="de-DE" sz="3200" dirty="0"/>
              <a:t>Sie einen anderen Aufbau bevorzugen?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43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 Funktionalität und Nutzbarkeit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3.6 Vereinfacht für Sie das Programmieren mit Objekt-Orientierung und dem </a:t>
            </a:r>
            <a:r>
              <a:rPr lang="de-DE" sz="3200" dirty="0" err="1"/>
              <a:t>Builder</a:t>
            </a:r>
            <a:r>
              <a:rPr lang="de-DE" sz="3200" dirty="0"/>
              <a:t>-Pattern das Aufbauen von Terraform-</a:t>
            </a:r>
            <a:r>
              <a:rPr lang="de-DE" sz="3200" dirty="0" err="1"/>
              <a:t>Konstrukten</a:t>
            </a:r>
            <a:r>
              <a:rPr lang="de-DE" sz="3200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90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 Funktionalität und Nutzbarkeit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3200" dirty="0"/>
              <a:t>3.7 Die Bibliothek wird um Terraform-</a:t>
            </a:r>
            <a:r>
              <a:rPr lang="de-DE" sz="3200" dirty="0" err="1"/>
              <a:t>Konstrukte</a:t>
            </a:r>
            <a:r>
              <a:rPr lang="de-DE" sz="3200" dirty="0"/>
              <a:t> erweitert, indem der Block als Parameter in den </a:t>
            </a:r>
            <a:r>
              <a:rPr lang="de-DE" sz="3200" dirty="0" err="1"/>
              <a:t>Konstrukten</a:t>
            </a:r>
            <a:r>
              <a:rPr lang="de-DE" sz="3200" dirty="0"/>
              <a:t> übergeben wird. Terraform-Provider werden über Vererbung von Ressourcen- und Datenquellen-Klasse </a:t>
            </a:r>
            <a:r>
              <a:rPr lang="de-DE" sz="3200" dirty="0" smtClean="0"/>
              <a:t>implementiert.</a:t>
            </a:r>
          </a:p>
          <a:p>
            <a:pPr marL="0" indent="0">
              <a:buNone/>
            </a:pPr>
            <a:r>
              <a:rPr lang="de-DE" sz="3200" dirty="0" smtClean="0"/>
              <a:t>Ist </a:t>
            </a:r>
            <a:r>
              <a:rPr lang="de-DE" sz="3200" dirty="0"/>
              <a:t>dieser Implementierungsansatz Ihrer Meinung nach sinnvoll</a:t>
            </a:r>
            <a:r>
              <a:rPr lang="de-DE" sz="3200" dirty="0" smtClean="0"/>
              <a:t>?</a:t>
            </a:r>
          </a:p>
          <a:p>
            <a:pPr marL="0" indent="0">
              <a:buNone/>
            </a:pPr>
            <a:r>
              <a:rPr lang="de-DE" sz="3200" dirty="0" smtClean="0"/>
              <a:t>(</a:t>
            </a:r>
            <a:r>
              <a:rPr lang="de-DE" sz="3200" dirty="0"/>
              <a:t>Können Sie bessere Alternativen vorschlagen?)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5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 Hintergrund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 smtClean="0"/>
              <a:t>1.1 Was </a:t>
            </a:r>
            <a:r>
              <a:rPr lang="de-DE" sz="3200" dirty="0"/>
              <a:t>sind Ihre Erfahrungen mit </a:t>
            </a:r>
            <a:r>
              <a:rPr lang="de-DE" sz="3200" dirty="0" err="1"/>
              <a:t>Cloud</a:t>
            </a:r>
            <a:r>
              <a:rPr lang="de-DE" sz="3200" dirty="0"/>
              <a:t> </a:t>
            </a:r>
            <a:r>
              <a:rPr lang="de-DE" sz="3200" dirty="0" smtClean="0"/>
              <a:t>Computing?</a:t>
            </a:r>
          </a:p>
          <a:p>
            <a:pPr marL="0" indent="0">
              <a:buNone/>
            </a:pPr>
            <a:r>
              <a:rPr lang="de-DE" sz="3200" dirty="0" smtClean="0"/>
              <a:t>Kennen Sie die vier verschiedenen Service-Ebenen?</a:t>
            </a:r>
            <a:endParaRPr lang="de-DE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3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 Funktionalität und Nutzbarkeit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 smtClean="0"/>
              <a:t>3.8 </a:t>
            </a:r>
            <a:r>
              <a:rPr lang="de-DE" sz="3200" dirty="0"/>
              <a:t>Ist die Fehleranzeige bei doppelt und unerwünscht angegebenen Werten ausreichend?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48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 Funktionalität und Nutzbarkeit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3.9 Werden sensitive Werte vernünftig vor ihrer Veröffentlichung in Onlinequellen (z.B. </a:t>
            </a:r>
            <a:r>
              <a:rPr lang="de-DE" sz="3200" dirty="0" err="1"/>
              <a:t>GitHub</a:t>
            </a:r>
            <a:r>
              <a:rPr lang="de-DE" sz="3200" dirty="0"/>
              <a:t>) gesichert, indem System-Umgebungsvariablen und die </a:t>
            </a:r>
            <a:r>
              <a:rPr lang="de-DE" sz="3200" dirty="0" smtClean="0"/>
              <a:t>„</a:t>
            </a:r>
            <a:r>
              <a:rPr lang="de-DE" sz="3200" dirty="0" err="1" smtClean="0"/>
              <a:t>secrets.tfvars</a:t>
            </a:r>
            <a:r>
              <a:rPr lang="de-DE" sz="3200" dirty="0" smtClean="0"/>
              <a:t>“-Datei </a:t>
            </a:r>
            <a:r>
              <a:rPr lang="de-DE" sz="3200" dirty="0"/>
              <a:t>verwendet werden?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 Funktionalität und Nutzbarkeit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3.10 Haben Sie zusätzliche Vorschläge oder Erkenntnisse, die die Effektivität des vorgeschlagenen Quellcodegenerators verbessern könnten?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35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3677DF3-14EE-4856-9DE1-A0A179A7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65" y="698858"/>
            <a:ext cx="10571998" cy="970450"/>
          </a:xfrm>
          <a:effectLst/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de-DE" dirty="0"/>
              <a:t>Vielen Dank für Ihre </a:t>
            </a:r>
            <a:r>
              <a:rPr lang="de-DE" dirty="0" smtClean="0"/>
              <a:t>Teilnahme!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xmlns="" id="{B96A83DD-8A14-4499-8FBD-4D4AAF85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33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802198D2-99C1-984F-A80F-D903584576F2}"/>
              </a:ext>
            </a:extLst>
          </p:cNvPr>
          <p:cNvSpPr txBox="1"/>
          <p:nvPr/>
        </p:nvSpPr>
        <p:spPr>
          <a:xfrm>
            <a:off x="850565" y="3114503"/>
            <a:ext cx="6619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sz="3200" dirty="0" smtClean="0"/>
              <a:t>Weitere Fragen?</a:t>
            </a:r>
            <a:endParaRPr lang="de-DE" sz="3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83164C19-06EB-5048-BF34-E5DF6FD971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724" y="2888501"/>
            <a:ext cx="5148762" cy="12348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" t="32595" r="8534" b="30109"/>
          <a:stretch/>
        </p:blipFill>
        <p:spPr>
          <a:xfrm>
            <a:off x="6022265" y="4740918"/>
            <a:ext cx="4150436" cy="1404963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Grafik 7">
            <a:extLst>
              <a:ext uri="{FF2B5EF4-FFF2-40B4-BE49-F238E27FC236}">
                <a16:creationId xmlns:a16="http://schemas.microsoft.com/office/drawing/2014/main" xmlns="" id="{8DB0E39F-588C-7A45-BCC9-31A90DD1C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89" y="4480314"/>
            <a:ext cx="3852346" cy="19261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65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 Hintergrund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 smtClean="0"/>
              <a:t>1.2 </a:t>
            </a:r>
            <a:r>
              <a:rPr lang="de-DE" sz="3200" dirty="0"/>
              <a:t>Haben Sie sich bereits mit </a:t>
            </a:r>
            <a:r>
              <a:rPr lang="de-DE" sz="3200" dirty="0" smtClean="0"/>
              <a:t>verschiedenen </a:t>
            </a:r>
            <a:r>
              <a:rPr lang="de-DE" sz="3200" dirty="0" err="1" smtClean="0"/>
              <a:t>Cloud</a:t>
            </a:r>
            <a:r>
              <a:rPr lang="de-DE" sz="3200" dirty="0" smtClean="0"/>
              <a:t>-Anbieter beschäftigt?</a:t>
            </a:r>
          </a:p>
          <a:p>
            <a:pPr marL="0" indent="0">
              <a:buNone/>
            </a:pPr>
            <a:r>
              <a:rPr lang="de-DE" sz="3200" dirty="0" smtClean="0"/>
              <a:t>Können Sie </a:t>
            </a:r>
            <a:r>
              <a:rPr lang="de-DE" sz="3200" dirty="0" err="1" smtClean="0"/>
              <a:t>Cloud</a:t>
            </a:r>
            <a:r>
              <a:rPr lang="de-DE" sz="3200" dirty="0" smtClean="0"/>
              <a:t>-Anbieter </a:t>
            </a:r>
            <a:r>
              <a:rPr lang="de-DE" sz="3200" dirty="0"/>
              <a:t>nennen? </a:t>
            </a:r>
            <a:r>
              <a:rPr lang="de-DE" sz="3200" dirty="0" smtClean="0"/>
              <a:t>Können </a:t>
            </a:r>
            <a:r>
              <a:rPr lang="de-DE" sz="3200" dirty="0"/>
              <a:t>Sie die </a:t>
            </a:r>
            <a:r>
              <a:rPr lang="de-DE" sz="3200" dirty="0" smtClean="0"/>
              <a:t>vier größten </a:t>
            </a:r>
            <a:r>
              <a:rPr lang="de-DE" sz="3200" dirty="0" err="1" smtClean="0"/>
              <a:t>Cloud</a:t>
            </a:r>
            <a:r>
              <a:rPr lang="de-DE" sz="3200" dirty="0" smtClean="0"/>
              <a:t>-Anbieter </a:t>
            </a:r>
            <a:r>
              <a:rPr lang="de-DE" sz="3200" dirty="0"/>
              <a:t>in der richtigen </a:t>
            </a:r>
            <a:r>
              <a:rPr lang="de-DE" sz="3200" dirty="0" smtClean="0"/>
              <a:t>Reihenfolge auflisten</a:t>
            </a:r>
            <a:r>
              <a:rPr lang="de-DE" sz="3200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1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 Hintergrund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1.3 Wie gut kennen Sie sich mit der </a:t>
            </a:r>
            <a:r>
              <a:rPr lang="de-DE" sz="3200" dirty="0" err="1"/>
              <a:t>Hetzner</a:t>
            </a:r>
            <a:r>
              <a:rPr lang="de-DE" sz="3200" dirty="0"/>
              <a:t> </a:t>
            </a:r>
            <a:r>
              <a:rPr lang="de-DE" sz="3200" dirty="0" err="1"/>
              <a:t>Cloud</a:t>
            </a:r>
            <a:r>
              <a:rPr lang="de-DE" sz="3200" dirty="0"/>
              <a:t> </a:t>
            </a:r>
            <a:r>
              <a:rPr lang="de-DE" sz="3200" dirty="0" smtClean="0"/>
              <a:t>der </a:t>
            </a:r>
            <a:r>
              <a:rPr lang="de-DE" sz="3200" dirty="0" err="1" smtClean="0"/>
              <a:t>Hetzner</a:t>
            </a:r>
            <a:r>
              <a:rPr lang="de-DE" sz="3200" dirty="0" smtClean="0"/>
              <a:t> </a:t>
            </a:r>
            <a:r>
              <a:rPr lang="de-DE" sz="3200" dirty="0"/>
              <a:t>Online GmbH </a:t>
            </a:r>
            <a:r>
              <a:rPr lang="de-DE" sz="3200" dirty="0" smtClean="0"/>
              <a:t>aus?</a:t>
            </a:r>
          </a:p>
          <a:p>
            <a:pPr marL="0" indent="0">
              <a:buNone/>
            </a:pPr>
            <a:r>
              <a:rPr lang="de-DE" sz="3200" dirty="0" smtClean="0"/>
              <a:t>Haben </a:t>
            </a:r>
            <a:r>
              <a:rPr lang="de-DE" sz="3200" dirty="0"/>
              <a:t>Sie </a:t>
            </a:r>
            <a:r>
              <a:rPr lang="de-DE" sz="3200" dirty="0" smtClean="0"/>
              <a:t>bereits </a:t>
            </a:r>
            <a:r>
              <a:rPr lang="de-DE" sz="3200" dirty="0" err="1" smtClean="0"/>
              <a:t>Cloud</a:t>
            </a:r>
            <a:r>
              <a:rPr lang="de-DE" sz="3200" dirty="0" smtClean="0"/>
              <a:t>-Services </a:t>
            </a:r>
            <a:r>
              <a:rPr lang="de-DE" sz="3200" dirty="0"/>
              <a:t>der </a:t>
            </a:r>
            <a:r>
              <a:rPr lang="de-DE" sz="3200" dirty="0" err="1"/>
              <a:t>Hetzner</a:t>
            </a:r>
            <a:r>
              <a:rPr lang="de-DE" sz="3200" dirty="0"/>
              <a:t> </a:t>
            </a:r>
            <a:r>
              <a:rPr lang="de-DE" sz="3200" dirty="0" err="1"/>
              <a:t>Cloud</a:t>
            </a:r>
            <a:r>
              <a:rPr lang="de-DE" sz="3200" dirty="0"/>
              <a:t> verwendet?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 Hintergrund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1.4 Wie viel haben Sie sich bereits mit dem </a:t>
            </a:r>
            <a:r>
              <a:rPr lang="de-DE" sz="3200" dirty="0" smtClean="0"/>
              <a:t>Bereitstellen von </a:t>
            </a:r>
            <a:r>
              <a:rPr lang="de-DE" sz="3200" dirty="0"/>
              <a:t>Infrastruktur auseinander </a:t>
            </a:r>
            <a:r>
              <a:rPr lang="de-DE" sz="3200" dirty="0" smtClean="0"/>
              <a:t>gesetzt?</a:t>
            </a:r>
          </a:p>
          <a:p>
            <a:pPr marL="0" indent="0">
              <a:buNone/>
            </a:pPr>
            <a:r>
              <a:rPr lang="de-DE" sz="3200" dirty="0" smtClean="0"/>
              <a:t>Welche Ansätze haben </a:t>
            </a:r>
            <a:r>
              <a:rPr lang="de-DE" sz="3200" dirty="0"/>
              <a:t>Sie angewandt?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1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 Hintergrund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1.5 Kennen Sie sich mit dem </a:t>
            </a:r>
            <a:r>
              <a:rPr lang="de-DE" sz="3200" dirty="0" smtClean="0"/>
              <a:t>Infrastructure-</a:t>
            </a:r>
            <a:r>
              <a:rPr lang="de-DE" sz="3200" dirty="0" err="1" smtClean="0"/>
              <a:t>as</a:t>
            </a:r>
            <a:r>
              <a:rPr lang="de-DE" sz="3200" dirty="0" smtClean="0"/>
              <a:t>-Code-Tool Terraform aus?</a:t>
            </a:r>
          </a:p>
          <a:p>
            <a:pPr marL="0" indent="0">
              <a:buNone/>
            </a:pPr>
            <a:r>
              <a:rPr lang="de-DE" sz="3200" dirty="0" err="1" smtClean="0"/>
              <a:t>Wof</a:t>
            </a:r>
            <a:r>
              <a:rPr lang="de-DE" sz="3200" dirty="0" smtClean="0"/>
              <a:t> </a:t>
            </a:r>
            <a:r>
              <a:rPr lang="de-DE" sz="3200" dirty="0"/>
              <a:t>̈</a:t>
            </a:r>
            <a:r>
              <a:rPr lang="de-DE" sz="3200" dirty="0" err="1"/>
              <a:t>ur</a:t>
            </a:r>
            <a:r>
              <a:rPr lang="de-DE" sz="3200" dirty="0"/>
              <a:t> haben Sie es bereits verwendet?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1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 Hintergrund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1.6 Haben Sie bisher viele Terraform-Provider </a:t>
            </a:r>
            <a:r>
              <a:rPr lang="de-DE" sz="3200" dirty="0" smtClean="0"/>
              <a:t>der Terraform-Registry verwendet?</a:t>
            </a:r>
          </a:p>
          <a:p>
            <a:pPr marL="0" indent="0">
              <a:buNone/>
            </a:pPr>
            <a:r>
              <a:rPr lang="de-DE" sz="3200" dirty="0" smtClean="0"/>
              <a:t>Welche </a:t>
            </a:r>
            <a:r>
              <a:rPr lang="de-DE" sz="3200" dirty="0"/>
              <a:t>haben </a:t>
            </a:r>
            <a:r>
              <a:rPr lang="de-DE" sz="3200" dirty="0" smtClean="0"/>
              <a:t>Sie verwendet</a:t>
            </a:r>
            <a:r>
              <a:rPr lang="de-DE" sz="3200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4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 Hintergrund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 smtClean="0"/>
              <a:t>1.7 </a:t>
            </a:r>
            <a:r>
              <a:rPr lang="de-DE" sz="3200" dirty="0"/>
              <a:t>Wie gut ist Ihnen die Terraform-CLI </a:t>
            </a:r>
            <a:r>
              <a:rPr lang="de-DE" sz="3200" dirty="0" smtClean="0"/>
              <a:t>vertraut?</a:t>
            </a:r>
          </a:p>
          <a:p>
            <a:pPr marL="0" indent="0">
              <a:buNone/>
            </a:pPr>
            <a:r>
              <a:rPr lang="de-DE" sz="3200" dirty="0" smtClean="0"/>
              <a:t>Welche Befehle </a:t>
            </a:r>
            <a:r>
              <a:rPr lang="de-DE" sz="3200" dirty="0"/>
              <a:t>verwenden Sie am </a:t>
            </a:r>
            <a:r>
              <a:rPr lang="de-DE" sz="3200" dirty="0" smtClean="0"/>
              <a:t>häufigsten</a:t>
            </a:r>
            <a:r>
              <a:rPr lang="de-DE" sz="3200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4ACC-3FD3-4B8D-B4DF-02340015FD29}" type="datetime1">
              <a:rPr lang="de-DE" smtClean="0"/>
              <a:t>29.07.2023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Experteninterview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1AA4-D845-4238-A700-AE97ADBB339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0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enutzerdefiniert 2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720</Words>
  <Application>Microsoft Office PowerPoint</Application>
  <PresentationFormat>Widescreen</PresentationFormat>
  <Paragraphs>191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Roboto</vt:lpstr>
      <vt:lpstr>Roboto Light</vt:lpstr>
      <vt:lpstr>Wingdings</vt:lpstr>
      <vt:lpstr>Wingdings 2</vt:lpstr>
      <vt:lpstr>Zitierfähig</vt:lpstr>
      <vt:lpstr> Experteninterview  zur Entwicklung eines Quellcodegenerators für Infrastructure-as-Code mit Terraform zur Bereitstellung von Ressourcen bei Hetzner Cloud</vt:lpstr>
      <vt:lpstr>Agenta</vt:lpstr>
      <vt:lpstr>1 Hintergrund</vt:lpstr>
      <vt:lpstr>1 Hintergrund</vt:lpstr>
      <vt:lpstr>1 Hintergrund</vt:lpstr>
      <vt:lpstr>1 Hintergrund</vt:lpstr>
      <vt:lpstr>1 Hintergrund</vt:lpstr>
      <vt:lpstr>1 Hintergrund</vt:lpstr>
      <vt:lpstr>1 Hintergrund</vt:lpstr>
      <vt:lpstr>1 Hintergrund</vt:lpstr>
      <vt:lpstr>1 Hintergrund</vt:lpstr>
      <vt:lpstr>PowerPoint Presentation</vt:lpstr>
      <vt:lpstr>PowerPoint Presentation</vt:lpstr>
      <vt:lpstr>Beispielablauf 1. Definiere Infrastruktur durch Kotlin Quellcode</vt:lpstr>
      <vt:lpstr>Beispielablauf 2. Generiere Terraform-Dateien daraus</vt:lpstr>
      <vt:lpstr>Beispielablauf 3. Ausführen des Terrafrom-Quellcodes mit Kotlin</vt:lpstr>
      <vt:lpstr>Beispielablauf 4. Infrastruktur ist beim Cloud-Anbieter hochgefahren</vt:lpstr>
      <vt:lpstr>2 Prinzipien und Konzepte</vt:lpstr>
      <vt:lpstr>2 Prinzipien und Konzepte</vt:lpstr>
      <vt:lpstr>2 Prinzipien und Konzepte</vt:lpstr>
      <vt:lpstr>2 Prinzipien und Konzepte</vt:lpstr>
      <vt:lpstr>PowerPoint Presentation</vt:lpstr>
      <vt:lpstr>3 Funktionalität und Nutzbarkeit</vt:lpstr>
      <vt:lpstr>3 Funktionalität und Nutzbarkeit</vt:lpstr>
      <vt:lpstr>3 Funktionalität und Nutzbarkeit</vt:lpstr>
      <vt:lpstr>3 Funktionalität und Nutzbarkeit</vt:lpstr>
      <vt:lpstr>3 Funktionalität und Nutzbarkeit</vt:lpstr>
      <vt:lpstr>3 Funktionalität und Nutzbarkeit</vt:lpstr>
      <vt:lpstr>3 Funktionalität und Nutzbarkeit</vt:lpstr>
      <vt:lpstr>3 Funktionalität und Nutzbarkeit</vt:lpstr>
      <vt:lpstr>3 Funktionalität und Nutzbarkeit</vt:lpstr>
      <vt:lpstr>3 Funktionalität und Nutzbarkeit</vt:lpstr>
      <vt:lpstr>Vielen Dank für Ihre Teilnahme!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Georg Siebert</dc:creator>
  <cp:lastModifiedBy>Keanu</cp:lastModifiedBy>
  <cp:revision>245</cp:revision>
  <dcterms:created xsi:type="dcterms:W3CDTF">2020-04-09T12:25:42Z</dcterms:created>
  <dcterms:modified xsi:type="dcterms:W3CDTF">2023-07-29T15:27:17Z</dcterms:modified>
</cp:coreProperties>
</file>