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15"/>
  </p:notesMasterIdLst>
  <p:sldIdLst>
    <p:sldId id="265" r:id="rId5"/>
    <p:sldId id="256" r:id="rId6"/>
    <p:sldId id="257" r:id="rId7"/>
    <p:sldId id="258" r:id="rId8"/>
    <p:sldId id="260" r:id="rId9"/>
    <p:sldId id="259" r:id="rId10"/>
    <p:sldId id="261" r:id="rId11"/>
    <p:sldId id="262" r:id="rId12"/>
    <p:sldId id="263"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25A8377-121B-46D6-A544-B9B9D5D5A48D}">
          <p14:sldIdLst>
            <p14:sldId id="265"/>
            <p14:sldId id="256"/>
            <p14:sldId id="257"/>
            <p14:sldId id="258"/>
            <p14:sldId id="260"/>
            <p14:sldId id="259"/>
            <p14:sldId id="261"/>
            <p14:sldId id="262"/>
          </p14:sldIdLst>
        </p14:section>
        <p14:section name="Untitled Section" id="{01EB0D98-8ECF-4665-80E8-A9304F84974E}">
          <p14:sldIdLst>
            <p14:sldId id="263"/>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54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E0A0D5-8F98-4CC1-A28E-021F0B6B475C}" type="datetimeFigureOut">
              <a:rPr lang="en-US" smtClean="0"/>
              <a:t>12/12/22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3C52C-5E29-41AF-BAA3-8217E886DA08}" type="slidenum">
              <a:rPr lang="en-US" smtClean="0"/>
              <a:t>‹#›</a:t>
            </a:fld>
            <a:endParaRPr lang="en-US" dirty="0"/>
          </a:p>
        </p:txBody>
      </p:sp>
    </p:spTree>
    <p:extLst>
      <p:ext uri="{BB962C8B-B14F-4D97-AF65-F5344CB8AC3E}">
        <p14:creationId xmlns:p14="http://schemas.microsoft.com/office/powerpoint/2010/main" val="1961961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7909561" y="4314328"/>
            <a:ext cx="2910840" cy="374642"/>
          </a:xfrm>
        </p:spPr>
        <p:txBody>
          <a:bodyPr/>
          <a:lstStyle/>
          <a:p>
            <a:fld id="{3A750590-9F9A-443B-9295-A3931D8194B1}" type="datetime1">
              <a:rPr lang="en-US" smtClean="0"/>
              <a:t>12/12/22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F35805F-452B-497C-9BD6-2CDB6902F369}" type="datetime1">
              <a:rPr lang="en-US" smtClean="0"/>
              <a:t>12/12/22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D3F7C6B-C82D-4D42-9929-D6E7E11D9A64}" type="datetime1">
              <a:rPr lang="en-US" smtClean="0"/>
              <a:t>12/12/22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0CF4779-62E8-4B21-A5D7-0AFB9DBD4358}" type="datetime1">
              <a:rPr lang="en-US" smtClean="0"/>
              <a:t>12/12/22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F9D3375-5CD0-4576-BF96-ADFF24726FF8}" type="datetime1">
              <a:rPr lang="en-US" smtClean="0"/>
              <a:t>12/12/22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6FACD1F8-971E-4F8C-8737-750C12E93E08}" type="datetime1">
              <a:rPr lang="en-US" smtClean="0"/>
              <a:t>12/12/22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2C7D1621-FA30-4D98-85E5-1409E6BEECDC}" type="datetime1">
              <a:rPr lang="en-US" smtClean="0"/>
              <a:t>12/12/22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96F347-1B2F-4097-AEB5-4A26FB45D67A}" type="datetime1">
              <a:rPr lang="en-US" smtClean="0"/>
              <a:t>12/12/22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CC1DEE0-34E5-4E0F-BEC1-4B8835F82CD1}" type="datetime1">
              <a:rPr lang="en-US" smtClean="0"/>
              <a:t>12/12/22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75B4BE-627A-4EC1-99E1-6F1AA97AB802}" type="datetime1">
              <a:rPr lang="en-US" smtClean="0"/>
              <a:t>12/12/22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8BFACF8-E63D-4673-A128-83547867BB7A}" type="datetime1">
              <a:rPr lang="en-US" smtClean="0"/>
              <a:t>12/12/22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5BED6AC-4FBA-40BD-BE75-20DB64DA4BAD}" type="datetime1">
              <a:rPr lang="en-US" smtClean="0"/>
              <a:t>12/12/22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933C87-D201-458A-93C0-8EDD9AC92D93}" type="datetime1">
              <a:rPr lang="en-US" smtClean="0"/>
              <a:t>12/12/22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CE6829-5A25-485A-91B1-5D6D58BB9F23}" type="datetime1">
              <a:rPr lang="en-US" smtClean="0"/>
              <a:t>12/12/22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12F5CD-23D0-4DD1-85B1-71F1825FB3EC}" type="datetime1">
              <a:rPr lang="en-US" smtClean="0"/>
              <a:t>12/12/22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8BA5035-C284-496A-B076-BA73A8FA5D8B}" type="datetime1">
              <a:rPr lang="en-US" smtClean="0"/>
              <a:t>12/12/22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40EB420-1875-490A-8C4B-7AAB939FBE08}" type="datetime1">
              <a:rPr lang="en-US" smtClean="0"/>
              <a:t>12/12/22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9359126-4846-4E88-BDD9-5585CC877E47}" type="datetime1">
              <a:rPr lang="en-US" smtClean="0"/>
              <a:t>12/12/22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CD8D-E704-46A1-BC3E-9A644A9FFD4E}"/>
              </a:ext>
            </a:extLst>
          </p:cNvPr>
          <p:cNvSpPr>
            <a:spLocks noGrp="1"/>
          </p:cNvSpPr>
          <p:nvPr>
            <p:ph type="ctrTitle"/>
          </p:nvPr>
        </p:nvSpPr>
        <p:spPr>
          <a:xfrm>
            <a:off x="792483" y="821265"/>
            <a:ext cx="6098705" cy="5222117"/>
          </a:xfrm>
        </p:spPr>
        <p:txBody>
          <a:bodyPr anchor="ctr">
            <a:normAutofit/>
          </a:bodyPr>
          <a:lstStyle/>
          <a:p>
            <a:pPr algn="r"/>
            <a:r>
              <a:rPr lang="en-US" sz="5400" dirty="0" smtClean="0"/>
              <a:t>STOCK </a:t>
            </a:r>
            <a:br>
              <a:rPr lang="en-US" sz="5400" dirty="0" smtClean="0"/>
            </a:br>
            <a:r>
              <a:rPr lang="en-US" sz="5400" dirty="0" smtClean="0"/>
              <a:t>MANAGEMENT</a:t>
            </a:r>
            <a:br>
              <a:rPr lang="en-US" sz="5400" dirty="0" smtClean="0"/>
            </a:br>
            <a:r>
              <a:rPr lang="en-US" sz="5400" dirty="0" smtClean="0"/>
              <a:t>SYSTEM</a:t>
            </a:r>
            <a:endParaRPr lang="en-US" sz="5400" dirty="0"/>
          </a:p>
        </p:txBody>
      </p:sp>
      <p:sp>
        <p:nvSpPr>
          <p:cNvPr id="3" name="Subtitle 2">
            <a:extLst>
              <a:ext uri="{FF2B5EF4-FFF2-40B4-BE49-F238E27FC236}">
                <a16:creationId xmlns:a16="http://schemas.microsoft.com/office/drawing/2014/main" id="{E309A740-48C5-4AE5-879B-F567D3D7ACDC}"/>
              </a:ext>
            </a:extLst>
          </p:cNvPr>
          <p:cNvSpPr>
            <a:spLocks noGrp="1"/>
          </p:cNvSpPr>
          <p:nvPr>
            <p:ph type="subTitle" idx="1"/>
          </p:nvPr>
        </p:nvSpPr>
        <p:spPr>
          <a:xfrm>
            <a:off x="7852228" y="1635883"/>
            <a:ext cx="3265713" cy="5222117"/>
          </a:xfrm>
        </p:spPr>
        <p:txBody>
          <a:bodyPr anchor="ctr">
            <a:normAutofit/>
          </a:bodyPr>
          <a:lstStyle/>
          <a:p>
            <a:r>
              <a:rPr lang="en-US" dirty="0" smtClean="0"/>
              <a:t>Project presentation</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1212" y="1447800"/>
            <a:ext cx="2341272" cy="2495550"/>
          </a:xfrm>
          <a:prstGeom prst="rect">
            <a:avLst/>
          </a:prstGeom>
        </p:spPr>
      </p:pic>
    </p:spTree>
    <p:extLst>
      <p:ext uri="{BB962C8B-B14F-4D97-AF65-F5344CB8AC3E}">
        <p14:creationId xmlns:p14="http://schemas.microsoft.com/office/powerpoint/2010/main" val="375673012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39000">
              <a:schemeClr val="accent1">
                <a:lumMod val="5000"/>
                <a:lumOff val="95000"/>
              </a:schemeClr>
            </a:gs>
            <a:gs pos="100000">
              <a:schemeClr val="tx1">
                <a:lumMod val="75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Unfinished business</a:t>
            </a:r>
            <a:endParaRPr lang="en-US" dirty="0">
              <a:solidFill>
                <a:schemeClr val="bg1"/>
              </a:solidFill>
            </a:endParaRPr>
          </a:p>
        </p:txBody>
      </p:sp>
      <p:sp>
        <p:nvSpPr>
          <p:cNvPr id="3" name="Content Placeholder 2"/>
          <p:cNvSpPr>
            <a:spLocks noGrp="1"/>
          </p:cNvSpPr>
          <p:nvPr>
            <p:ph idx="1"/>
          </p:nvPr>
        </p:nvSpPr>
        <p:spPr>
          <a:xfrm>
            <a:off x="685800" y="1663700"/>
            <a:ext cx="10820400" cy="5067300"/>
          </a:xfrm>
        </p:spPr>
        <p:txBody>
          <a:bodyPr>
            <a:normAutofit/>
          </a:bodyPr>
          <a:lstStyle/>
          <a:p>
            <a:pPr marL="0" indent="0">
              <a:buNone/>
            </a:pPr>
            <a:r>
              <a:rPr lang="en-US" sz="2800" dirty="0" smtClean="0">
                <a:solidFill>
                  <a:schemeClr val="bg1"/>
                </a:solidFill>
              </a:rPr>
              <a:t>This project needed a massive amount of time so it was hard to accomplish everything that was on the objectives list, the following are the features we weren’t able to develop in time:</a:t>
            </a:r>
          </a:p>
          <a:p>
            <a:pPr>
              <a:buFont typeface="Courier New" panose="02070309020205020404" pitchFamily="49" charset="0"/>
              <a:buChar char="o"/>
            </a:pPr>
            <a:r>
              <a:rPr lang="en-US" sz="2800" b="1" dirty="0" smtClean="0">
                <a:solidFill>
                  <a:schemeClr val="bg1"/>
                </a:solidFill>
              </a:rPr>
              <a:t>Payment: </a:t>
            </a:r>
            <a:r>
              <a:rPr lang="en-US" sz="2800" dirty="0" smtClean="0">
                <a:solidFill>
                  <a:schemeClr val="bg1"/>
                </a:solidFill>
              </a:rPr>
              <a:t>couldn’t implement stripe payment</a:t>
            </a:r>
          </a:p>
          <a:p>
            <a:pPr>
              <a:buFont typeface="Courier New" panose="02070309020205020404" pitchFamily="49" charset="0"/>
              <a:buChar char="o"/>
            </a:pPr>
            <a:r>
              <a:rPr lang="en-US" sz="2800" b="1" dirty="0" smtClean="0">
                <a:solidFill>
                  <a:schemeClr val="bg1"/>
                </a:solidFill>
              </a:rPr>
              <a:t>Driver’s section: </a:t>
            </a:r>
            <a:r>
              <a:rPr lang="en-US" sz="2800" dirty="0" smtClean="0">
                <a:solidFill>
                  <a:schemeClr val="bg1"/>
                </a:solidFill>
              </a:rPr>
              <a:t>currently the features for delivery drivers are not usable</a:t>
            </a:r>
          </a:p>
          <a:p>
            <a:pPr>
              <a:buFont typeface="Courier New" panose="02070309020205020404" pitchFamily="49" charset="0"/>
              <a:buChar char="o"/>
            </a:pPr>
            <a:r>
              <a:rPr lang="en-US" sz="2800" b="1" dirty="0" smtClean="0">
                <a:solidFill>
                  <a:schemeClr val="bg1"/>
                </a:solidFill>
              </a:rPr>
              <a:t>Error logging: </a:t>
            </a:r>
            <a:r>
              <a:rPr lang="en-US" sz="2800" dirty="0" smtClean="0">
                <a:solidFill>
                  <a:schemeClr val="bg1"/>
                </a:solidFill>
              </a:rPr>
              <a:t>we intended to implement error logging  for easy debugging.</a:t>
            </a:r>
            <a:endParaRPr lang="en-US" sz="2800" b="1" dirty="0" smtClean="0">
              <a:solidFill>
                <a:schemeClr val="bg1"/>
              </a:solidFill>
            </a:endParaRPr>
          </a:p>
          <a:p>
            <a:pPr>
              <a:buFont typeface="Courier New" panose="02070309020205020404" pitchFamily="49" charset="0"/>
              <a:buChar char="o"/>
            </a:pPr>
            <a:r>
              <a:rPr lang="en-US" sz="2800" b="1" dirty="0" smtClean="0">
                <a:solidFill>
                  <a:schemeClr val="bg1"/>
                </a:solidFill>
              </a:rPr>
              <a:t>Deployment: </a:t>
            </a:r>
            <a:r>
              <a:rPr lang="en-US" sz="2800" dirty="0" smtClean="0">
                <a:solidFill>
                  <a:schemeClr val="bg1"/>
                </a:solidFill>
              </a:rPr>
              <a:t>the system is not yet hosted online due to the above mentioned missing features.</a:t>
            </a:r>
          </a:p>
          <a:p>
            <a:pPr marL="0" indent="0">
              <a:buNone/>
            </a:pPr>
            <a:endParaRPr lang="en-US" sz="2800" dirty="0" smtClean="0">
              <a:solidFill>
                <a:schemeClr val="bg1"/>
              </a:solidFill>
            </a:endParaRPr>
          </a:p>
          <a:p>
            <a:pPr>
              <a:buFont typeface="Wingdings" panose="05000000000000000000" pitchFamily="2" charset="2"/>
              <a:buChar char="Ø"/>
            </a:pPr>
            <a:endParaRPr lang="en-US" sz="2800" dirty="0" smtClean="0">
              <a:solidFill>
                <a:schemeClr val="bg1"/>
              </a:solidFill>
            </a:endParaRPr>
          </a:p>
          <a:p>
            <a:pPr>
              <a:buFont typeface="Wingdings" panose="05000000000000000000" pitchFamily="2" charset="2"/>
              <a:buChar char="Ø"/>
            </a:pPr>
            <a:endParaRPr lang="en-US" sz="2400" dirty="0" smtClean="0">
              <a:solidFill>
                <a:schemeClr val="bg1"/>
              </a:solidFill>
            </a:endParaRPr>
          </a:p>
          <a:p>
            <a:pPr marL="0" indent="0">
              <a:buNone/>
            </a:pPr>
            <a:endParaRPr lang="en-US" sz="2400" b="1" dirty="0" smtClean="0">
              <a:solidFill>
                <a:schemeClr val="bg1"/>
              </a:solidFill>
            </a:endParaRPr>
          </a:p>
          <a:p>
            <a:pPr>
              <a:buFont typeface="Wingdings" panose="05000000000000000000" pitchFamily="2" charset="2"/>
              <a:buChar char="Ø"/>
            </a:pPr>
            <a:endParaRPr lang="en-US" sz="2400" b="1" dirty="0" smtClean="0">
              <a:solidFill>
                <a:schemeClr val="bg1"/>
              </a:solidFill>
            </a:endParaRPr>
          </a:p>
          <a:p>
            <a:pPr>
              <a:buFont typeface="Wingdings" panose="05000000000000000000" pitchFamily="2" charset="2"/>
              <a:buChar char="Ø"/>
            </a:pPr>
            <a:endParaRPr lang="en-US" sz="2400" b="1" dirty="0">
              <a:solidFill>
                <a:schemeClr val="bg1"/>
              </a:solidFill>
            </a:endParaRPr>
          </a:p>
        </p:txBody>
      </p:sp>
    </p:spTree>
    <p:extLst>
      <p:ext uri="{BB962C8B-B14F-4D97-AF65-F5344CB8AC3E}">
        <p14:creationId xmlns:p14="http://schemas.microsoft.com/office/powerpoint/2010/main" val="28196022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917533717"/>
              </p:ext>
            </p:extLst>
          </p:nvPr>
        </p:nvGraphicFramePr>
        <p:xfrm>
          <a:off x="2171700" y="2281766"/>
          <a:ext cx="8128000" cy="15849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986112676"/>
                    </a:ext>
                  </a:extLst>
                </a:gridCol>
                <a:gridCol w="4064000">
                  <a:extLst>
                    <a:ext uri="{9D8B030D-6E8A-4147-A177-3AD203B41FA5}">
                      <a16:colId xmlns:a16="http://schemas.microsoft.com/office/drawing/2014/main" val="2080882327"/>
                    </a:ext>
                  </a:extLst>
                </a:gridCol>
              </a:tblGrid>
              <a:tr h="370840">
                <a:tc>
                  <a:txBody>
                    <a:bodyPr/>
                    <a:lstStyle/>
                    <a:p>
                      <a:r>
                        <a:rPr lang="en-US" sz="2000" dirty="0" smtClean="0"/>
                        <a:t>NAMES</a:t>
                      </a:r>
                      <a:endParaRPr lang="en-US" sz="2000" dirty="0"/>
                    </a:p>
                  </a:txBody>
                  <a:tcPr/>
                </a:tc>
                <a:tc>
                  <a:txBody>
                    <a:bodyPr/>
                    <a:lstStyle/>
                    <a:p>
                      <a:r>
                        <a:rPr lang="en-US" sz="2000" dirty="0" smtClean="0"/>
                        <a:t>REGISTRATION NUMBER</a:t>
                      </a:r>
                      <a:endParaRPr lang="en-US" sz="2000" dirty="0"/>
                    </a:p>
                  </a:txBody>
                  <a:tcPr/>
                </a:tc>
                <a:extLst>
                  <a:ext uri="{0D108BD9-81ED-4DB2-BD59-A6C34878D82A}">
                    <a16:rowId xmlns:a16="http://schemas.microsoft.com/office/drawing/2014/main" val="3786025838"/>
                  </a:ext>
                </a:extLst>
              </a:tr>
              <a:tr h="370840">
                <a:tc>
                  <a:txBody>
                    <a:bodyPr/>
                    <a:lstStyle/>
                    <a:p>
                      <a:r>
                        <a:rPr lang="en-US" sz="2000" dirty="0" smtClean="0"/>
                        <a:t>KWIZERA </a:t>
                      </a:r>
                      <a:r>
                        <a:rPr lang="en-US" sz="2000" dirty="0" err="1" smtClean="0"/>
                        <a:t>Pacifique</a:t>
                      </a:r>
                      <a:endParaRPr lang="en-US" sz="2000" dirty="0"/>
                    </a:p>
                  </a:txBody>
                  <a:tcPr/>
                </a:tc>
                <a:tc>
                  <a:txBody>
                    <a:bodyPr/>
                    <a:lstStyle/>
                    <a:p>
                      <a:r>
                        <a:rPr lang="en-US" sz="2000" dirty="0" smtClean="0"/>
                        <a:t>220006361</a:t>
                      </a:r>
                      <a:endParaRPr lang="en-US" sz="2000" dirty="0"/>
                    </a:p>
                  </a:txBody>
                  <a:tcPr/>
                </a:tc>
                <a:extLst>
                  <a:ext uri="{0D108BD9-81ED-4DB2-BD59-A6C34878D82A}">
                    <a16:rowId xmlns:a16="http://schemas.microsoft.com/office/drawing/2014/main" val="3042204034"/>
                  </a:ext>
                </a:extLst>
              </a:tr>
              <a:tr h="370840">
                <a:tc>
                  <a:txBody>
                    <a:bodyPr/>
                    <a:lstStyle/>
                    <a:p>
                      <a:r>
                        <a:rPr lang="en-US" sz="2000" dirty="0" smtClean="0"/>
                        <a:t>MWUMVANEZA</a:t>
                      </a:r>
                      <a:r>
                        <a:rPr lang="en-US" sz="2000" baseline="0" dirty="0" smtClean="0"/>
                        <a:t> Emmanuel</a:t>
                      </a:r>
                      <a:endParaRPr lang="en-US" sz="2000" dirty="0"/>
                    </a:p>
                  </a:txBody>
                  <a:tcPr/>
                </a:tc>
                <a:tc>
                  <a:txBody>
                    <a:bodyPr/>
                    <a:lstStyle/>
                    <a:p>
                      <a:r>
                        <a:rPr lang="en-US" sz="2000" kern="1200" dirty="0" smtClean="0">
                          <a:solidFill>
                            <a:schemeClr val="dk1"/>
                          </a:solidFill>
                          <a:effectLst/>
                          <a:latin typeface="+mn-lt"/>
                          <a:ea typeface="+mn-ea"/>
                          <a:cs typeface="+mn-cs"/>
                        </a:rPr>
                        <a:t>220001040</a:t>
                      </a:r>
                      <a:endParaRPr lang="en-US" sz="2000" dirty="0"/>
                    </a:p>
                  </a:txBody>
                  <a:tcPr/>
                </a:tc>
                <a:extLst>
                  <a:ext uri="{0D108BD9-81ED-4DB2-BD59-A6C34878D82A}">
                    <a16:rowId xmlns:a16="http://schemas.microsoft.com/office/drawing/2014/main" val="511573715"/>
                  </a:ext>
                </a:extLst>
              </a:tr>
              <a:tr h="370840">
                <a:tc>
                  <a:txBody>
                    <a:bodyPr/>
                    <a:lstStyle/>
                    <a:p>
                      <a:r>
                        <a:rPr lang="en-US" sz="2000" dirty="0" smtClean="0"/>
                        <a:t>MAKOMBE Cedrick</a:t>
                      </a:r>
                      <a:endParaRPr lang="en-US" sz="2000" dirty="0"/>
                    </a:p>
                  </a:txBody>
                  <a:tcPr/>
                </a:tc>
                <a:tc>
                  <a:txBody>
                    <a:bodyPr/>
                    <a:lstStyle/>
                    <a:p>
                      <a:r>
                        <a:rPr lang="en-US" sz="2000" kern="1200" dirty="0" smtClean="0">
                          <a:solidFill>
                            <a:schemeClr val="dk1"/>
                          </a:solidFill>
                          <a:effectLst/>
                          <a:latin typeface="+mn-lt"/>
                          <a:ea typeface="+mn-ea"/>
                          <a:cs typeface="+mn-cs"/>
                        </a:rPr>
                        <a:t>219002281</a:t>
                      </a:r>
                      <a:endParaRPr lang="en-US" sz="2000" dirty="0"/>
                    </a:p>
                  </a:txBody>
                  <a:tcPr/>
                </a:tc>
                <a:extLst>
                  <a:ext uri="{0D108BD9-81ED-4DB2-BD59-A6C34878D82A}">
                    <a16:rowId xmlns:a16="http://schemas.microsoft.com/office/drawing/2014/main" val="2071827027"/>
                  </a:ext>
                </a:extLst>
              </a:tr>
            </a:tbl>
          </a:graphicData>
        </a:graphic>
      </p:graphicFrame>
    </p:spTree>
    <p:extLst>
      <p:ext uri="{BB962C8B-B14F-4D97-AF65-F5344CB8AC3E}">
        <p14:creationId xmlns:p14="http://schemas.microsoft.com/office/powerpoint/2010/main" val="375466494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r>
              <a:rPr lang="en-US" dirty="0" smtClean="0"/>
              <a:t>INTRODUCTION</a:t>
            </a:r>
            <a:endParaRPr lang="en-US" dirty="0"/>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3670301" y="2628900"/>
            <a:ext cx="7874284" cy="3589785"/>
          </a:xfrm>
        </p:spPr>
        <p:txBody>
          <a:bodyPr>
            <a:normAutofit/>
          </a:bodyPr>
          <a:lstStyle/>
          <a:p>
            <a:pPr>
              <a:lnSpc>
                <a:spcPct val="100000"/>
              </a:lnSpc>
            </a:pPr>
            <a:r>
              <a:rPr lang="en-US" dirty="0"/>
              <a:t>The Stock Management System refers to the system and processes to manage the stock of an organization with the involvement of a Technology system</a:t>
            </a:r>
            <a:endParaRPr lang="en-US" sz="2000" dirty="0" smtClean="0"/>
          </a:p>
          <a:p>
            <a:pPr>
              <a:lnSpc>
                <a:spcPct val="100000"/>
              </a:lnSpc>
            </a:pPr>
            <a:r>
              <a:rPr lang="en-US" sz="2000" dirty="0" smtClean="0"/>
              <a:t>The aim was to make a web based application which can manage an inventory or a stock of business unit medium to small.</a:t>
            </a:r>
          </a:p>
          <a:p>
            <a:pPr>
              <a:lnSpc>
                <a:spcPct val="100000"/>
              </a:lnSpc>
            </a:pPr>
            <a:r>
              <a:rPr lang="en-US" sz="2000" dirty="0"/>
              <a:t>This system can be used to store the details of the inventory, stock maintenance, update the inventory based on the sales details, and generate sales and inventory reports daily or weekly based. </a:t>
            </a:r>
          </a:p>
          <a:p>
            <a:pPr>
              <a:lnSpc>
                <a:spcPct val="100000"/>
              </a:lnSpc>
            </a:pP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111" y="2628900"/>
            <a:ext cx="3151483" cy="3359150"/>
          </a:xfrm>
          <a:prstGeom prst="rect">
            <a:avLst/>
          </a:prstGeom>
        </p:spPr>
      </p:pic>
    </p:spTree>
    <p:extLst>
      <p:ext uri="{BB962C8B-B14F-4D97-AF65-F5344CB8AC3E}">
        <p14:creationId xmlns:p14="http://schemas.microsoft.com/office/powerpoint/2010/main" val="219423319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39000">
              <a:schemeClr val="accent1">
                <a:lumMod val="5000"/>
                <a:lumOff val="95000"/>
              </a:schemeClr>
            </a:gs>
            <a:gs pos="100000">
              <a:schemeClr val="tx1">
                <a:lumMod val="75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PROBLEM STATEMENT</a:t>
            </a:r>
            <a:endParaRPr lang="en-US" dirty="0">
              <a:solidFill>
                <a:schemeClr val="bg1"/>
              </a:solidFill>
            </a:endParaRPr>
          </a:p>
        </p:txBody>
      </p:sp>
      <p:sp>
        <p:nvSpPr>
          <p:cNvPr id="3" name="Content Placeholder 2"/>
          <p:cNvSpPr>
            <a:spLocks noGrp="1"/>
          </p:cNvSpPr>
          <p:nvPr>
            <p:ph idx="1"/>
          </p:nvPr>
        </p:nvSpPr>
        <p:spPr/>
        <p:txBody>
          <a:bodyPr>
            <a:normAutofit/>
          </a:bodyPr>
          <a:lstStyle/>
          <a:p>
            <a:pPr marL="0" indent="0">
              <a:buNone/>
            </a:pPr>
            <a:r>
              <a:rPr lang="en-US" sz="3200" dirty="0" smtClean="0">
                <a:solidFill>
                  <a:schemeClr val="bg1"/>
                </a:solidFill>
              </a:rPr>
              <a:t>Managing stock using books and registering things by hand can lead to a lot of unwanted errors and unnecessary human labor and all of this leads to extra expenditures of a business unit.</a:t>
            </a:r>
          </a:p>
          <a:p>
            <a:pPr marL="0" indent="0">
              <a:buNone/>
            </a:pPr>
            <a:r>
              <a:rPr lang="en-US" sz="3200" dirty="0" smtClean="0">
                <a:solidFill>
                  <a:schemeClr val="bg1"/>
                </a:solidFill>
              </a:rPr>
              <a:t>But with the help of a system to take care all of this work, human errors can be reduced on a high contrast</a:t>
            </a:r>
            <a:endParaRPr lang="en-US" sz="3200" dirty="0">
              <a:solidFill>
                <a:schemeClr val="bg1"/>
              </a:solidFill>
            </a:endParaRPr>
          </a:p>
        </p:txBody>
      </p:sp>
    </p:spTree>
    <p:extLst>
      <p:ext uri="{BB962C8B-B14F-4D97-AF65-F5344CB8AC3E}">
        <p14:creationId xmlns:p14="http://schemas.microsoft.com/office/powerpoint/2010/main" val="19229332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39000">
              <a:schemeClr val="accent1">
                <a:lumMod val="5000"/>
                <a:lumOff val="95000"/>
              </a:schemeClr>
            </a:gs>
            <a:gs pos="100000">
              <a:schemeClr val="tx1">
                <a:lumMod val="75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users of this system</a:t>
            </a:r>
            <a:endParaRPr lang="en-US" dirty="0">
              <a:solidFill>
                <a:schemeClr val="bg1"/>
              </a:solidFill>
            </a:endParaRPr>
          </a:p>
        </p:txBody>
      </p:sp>
      <p:sp>
        <p:nvSpPr>
          <p:cNvPr id="3" name="Content Placeholder 2"/>
          <p:cNvSpPr>
            <a:spLocks noGrp="1"/>
          </p:cNvSpPr>
          <p:nvPr>
            <p:ph idx="1"/>
          </p:nvPr>
        </p:nvSpPr>
        <p:spPr>
          <a:xfrm>
            <a:off x="685800" y="1727200"/>
            <a:ext cx="10820400" cy="5003800"/>
          </a:xfrm>
        </p:spPr>
        <p:txBody>
          <a:bodyPr>
            <a:normAutofit/>
          </a:bodyPr>
          <a:lstStyle/>
          <a:p>
            <a:pPr>
              <a:buFont typeface="Wingdings" panose="05000000000000000000" pitchFamily="2" charset="2"/>
              <a:buChar char="Ø"/>
            </a:pPr>
            <a:r>
              <a:rPr lang="en-US" sz="3200" b="1" dirty="0" smtClean="0">
                <a:solidFill>
                  <a:schemeClr val="bg1"/>
                </a:solidFill>
              </a:rPr>
              <a:t>The customer: </a:t>
            </a:r>
            <a:r>
              <a:rPr lang="en-US" sz="2800" dirty="0" smtClean="0">
                <a:solidFill>
                  <a:schemeClr val="bg1"/>
                </a:solidFill>
              </a:rPr>
              <a:t>after login, able to view available products and add to cart what they prefer and then pay.</a:t>
            </a:r>
          </a:p>
          <a:p>
            <a:pPr>
              <a:buFont typeface="Wingdings" panose="05000000000000000000" pitchFamily="2" charset="2"/>
              <a:buChar char="Ø"/>
            </a:pPr>
            <a:r>
              <a:rPr lang="en-US" sz="3200" b="1" dirty="0" smtClean="0">
                <a:solidFill>
                  <a:schemeClr val="bg1"/>
                </a:solidFill>
              </a:rPr>
              <a:t>The warehouse manager: </a:t>
            </a:r>
            <a:r>
              <a:rPr lang="en-US" sz="2800" dirty="0" smtClean="0">
                <a:solidFill>
                  <a:schemeClr val="bg1"/>
                </a:solidFill>
              </a:rPr>
              <a:t>after login, able to view all products and create new products</a:t>
            </a:r>
          </a:p>
          <a:p>
            <a:pPr>
              <a:buFont typeface="Wingdings" panose="05000000000000000000" pitchFamily="2" charset="2"/>
              <a:buChar char="Ø"/>
            </a:pPr>
            <a:r>
              <a:rPr lang="en-US" sz="3200" b="1" dirty="0" smtClean="0">
                <a:solidFill>
                  <a:schemeClr val="bg1"/>
                </a:solidFill>
              </a:rPr>
              <a:t>The shipping manager: </a:t>
            </a:r>
            <a:r>
              <a:rPr lang="en-US" sz="2800" dirty="0" smtClean="0">
                <a:solidFill>
                  <a:schemeClr val="bg1"/>
                </a:solidFill>
              </a:rPr>
              <a:t>able to view orders ready for shipping, assign drivers for delivery and register new drivers</a:t>
            </a:r>
          </a:p>
          <a:p>
            <a:pPr>
              <a:buFont typeface="Wingdings" panose="05000000000000000000" pitchFamily="2" charset="2"/>
              <a:buChar char="Ø"/>
            </a:pPr>
            <a:r>
              <a:rPr lang="en-US" sz="3200" b="1" dirty="0" smtClean="0">
                <a:solidFill>
                  <a:schemeClr val="bg1"/>
                </a:solidFill>
              </a:rPr>
              <a:t>The driver: </a:t>
            </a:r>
            <a:r>
              <a:rPr lang="en-US" sz="2800" dirty="0" smtClean="0">
                <a:solidFill>
                  <a:schemeClr val="bg1"/>
                </a:solidFill>
              </a:rPr>
              <a:t>logins to view the current assigned tasks</a:t>
            </a:r>
          </a:p>
          <a:p>
            <a:pPr>
              <a:buFont typeface="Wingdings" panose="05000000000000000000" pitchFamily="2" charset="2"/>
              <a:buChar char="Ø"/>
            </a:pPr>
            <a:r>
              <a:rPr lang="en-US" sz="3200" b="1" dirty="0" smtClean="0">
                <a:solidFill>
                  <a:schemeClr val="bg1"/>
                </a:solidFill>
              </a:rPr>
              <a:t>The super admin: </a:t>
            </a:r>
            <a:r>
              <a:rPr lang="en-US" sz="2800" dirty="0" smtClean="0">
                <a:solidFill>
                  <a:schemeClr val="bg1"/>
                </a:solidFill>
              </a:rPr>
              <a:t>after login, he/she can do any of the actions done by any of the other managers and other advanced actions like revoking roles and permission</a:t>
            </a:r>
            <a:endParaRPr lang="en-US" sz="3200" b="1" dirty="0">
              <a:solidFill>
                <a:schemeClr val="bg1"/>
              </a:solidFill>
            </a:endParaRPr>
          </a:p>
        </p:txBody>
      </p:sp>
    </p:spTree>
    <p:extLst>
      <p:ext uri="{BB962C8B-B14F-4D97-AF65-F5344CB8AC3E}">
        <p14:creationId xmlns:p14="http://schemas.microsoft.com/office/powerpoint/2010/main" val="33091933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39000">
              <a:schemeClr val="accent1">
                <a:lumMod val="5000"/>
                <a:lumOff val="95000"/>
              </a:schemeClr>
            </a:gs>
            <a:gs pos="100000">
              <a:schemeClr val="tx1">
                <a:lumMod val="75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Features of the system</a:t>
            </a:r>
            <a:endParaRPr lang="en-US" dirty="0">
              <a:solidFill>
                <a:schemeClr val="bg1"/>
              </a:solidFill>
            </a:endParaRPr>
          </a:p>
        </p:txBody>
      </p:sp>
      <p:sp>
        <p:nvSpPr>
          <p:cNvPr id="3" name="Content Placeholder 2"/>
          <p:cNvSpPr>
            <a:spLocks noGrp="1"/>
          </p:cNvSpPr>
          <p:nvPr>
            <p:ph idx="1"/>
          </p:nvPr>
        </p:nvSpPr>
        <p:spPr>
          <a:xfrm>
            <a:off x="685800" y="1892300"/>
            <a:ext cx="10820400" cy="4838700"/>
          </a:xfrm>
        </p:spPr>
        <p:txBody>
          <a:bodyPr>
            <a:normAutofit/>
          </a:bodyPr>
          <a:lstStyle/>
          <a:p>
            <a:pPr marL="0" indent="0">
              <a:buNone/>
            </a:pPr>
            <a:r>
              <a:rPr lang="en-US" dirty="0">
                <a:solidFill>
                  <a:schemeClr val="bg1"/>
                </a:solidFill>
              </a:rPr>
              <a:t>This application </a:t>
            </a:r>
            <a:r>
              <a:rPr lang="en-US" dirty="0" smtClean="0">
                <a:solidFill>
                  <a:schemeClr val="bg1"/>
                </a:solidFill>
              </a:rPr>
              <a:t>is basically </a:t>
            </a:r>
            <a:r>
              <a:rPr lang="en-US" dirty="0">
                <a:solidFill>
                  <a:schemeClr val="bg1"/>
                </a:solidFill>
              </a:rPr>
              <a:t>used to show the stock remaining and details about the sales and purchases</a:t>
            </a:r>
            <a:r>
              <a:rPr lang="en-US" dirty="0" smtClean="0">
                <a:solidFill>
                  <a:schemeClr val="bg1"/>
                </a:solidFill>
              </a:rPr>
              <a:t>. More details are below:</a:t>
            </a:r>
          </a:p>
          <a:p>
            <a:pPr>
              <a:buFont typeface="Wingdings" panose="05000000000000000000" pitchFamily="2" charset="2"/>
              <a:buChar char="Ø"/>
            </a:pPr>
            <a:r>
              <a:rPr lang="en-US" sz="2400" b="1" dirty="0" smtClean="0">
                <a:solidFill>
                  <a:schemeClr val="bg1"/>
                </a:solidFill>
              </a:rPr>
              <a:t>Login page: </a:t>
            </a:r>
            <a:r>
              <a:rPr lang="en-US" sz="2400" dirty="0" smtClean="0">
                <a:solidFill>
                  <a:schemeClr val="bg1"/>
                </a:solidFill>
              </a:rPr>
              <a:t>for secure authentication</a:t>
            </a:r>
          </a:p>
          <a:p>
            <a:pPr>
              <a:buFont typeface="Wingdings" panose="05000000000000000000" pitchFamily="2" charset="2"/>
              <a:buChar char="Ø"/>
            </a:pPr>
            <a:r>
              <a:rPr lang="en-US" sz="2400" b="1" dirty="0" smtClean="0">
                <a:solidFill>
                  <a:schemeClr val="bg1"/>
                </a:solidFill>
              </a:rPr>
              <a:t>Sign-up page: </a:t>
            </a:r>
            <a:r>
              <a:rPr lang="en-US" sz="2400" dirty="0" smtClean="0">
                <a:solidFill>
                  <a:schemeClr val="bg1"/>
                </a:solidFill>
              </a:rPr>
              <a:t>for registering new users</a:t>
            </a:r>
            <a:endParaRPr lang="en-US" sz="2400" b="1" dirty="0" smtClean="0">
              <a:solidFill>
                <a:schemeClr val="bg1"/>
              </a:solidFill>
            </a:endParaRPr>
          </a:p>
          <a:p>
            <a:pPr>
              <a:buFont typeface="Wingdings" panose="05000000000000000000" pitchFamily="2" charset="2"/>
              <a:buChar char="Ø"/>
            </a:pPr>
            <a:r>
              <a:rPr lang="en-US" sz="2400" b="1" dirty="0" smtClean="0">
                <a:solidFill>
                  <a:schemeClr val="bg1"/>
                </a:solidFill>
              </a:rPr>
              <a:t>Shop page: </a:t>
            </a:r>
            <a:r>
              <a:rPr lang="en-US" sz="2400" dirty="0" smtClean="0">
                <a:solidFill>
                  <a:schemeClr val="bg1"/>
                </a:solidFill>
              </a:rPr>
              <a:t>to allow customers to view and purchase products</a:t>
            </a:r>
          </a:p>
          <a:p>
            <a:pPr>
              <a:buFont typeface="Wingdings" panose="05000000000000000000" pitchFamily="2" charset="2"/>
              <a:buChar char="Ø"/>
            </a:pPr>
            <a:r>
              <a:rPr lang="en-US" sz="2400" b="1" dirty="0" smtClean="0">
                <a:solidFill>
                  <a:schemeClr val="bg1"/>
                </a:solidFill>
              </a:rPr>
              <a:t>Dashboard: </a:t>
            </a:r>
            <a:r>
              <a:rPr lang="en-US" sz="2400" dirty="0" smtClean="0">
                <a:solidFill>
                  <a:schemeClr val="bg1"/>
                </a:solidFill>
              </a:rPr>
              <a:t>a dynamic page which is displayed accordingly the users roles and permission to the system</a:t>
            </a:r>
          </a:p>
          <a:p>
            <a:pPr>
              <a:buFont typeface="Wingdings" panose="05000000000000000000" pitchFamily="2" charset="2"/>
              <a:buChar char="Ø"/>
            </a:pPr>
            <a:r>
              <a:rPr lang="en-US" sz="2400" b="1" dirty="0" smtClean="0">
                <a:solidFill>
                  <a:schemeClr val="bg1"/>
                </a:solidFill>
              </a:rPr>
              <a:t>Products management: </a:t>
            </a:r>
            <a:r>
              <a:rPr lang="en-US" sz="2400" dirty="0" smtClean="0">
                <a:solidFill>
                  <a:schemeClr val="bg1"/>
                </a:solidFill>
              </a:rPr>
              <a:t>the warehouse manager is able to create new products and monitor other aspects like expiry dates.</a:t>
            </a:r>
          </a:p>
          <a:p>
            <a:pPr>
              <a:buFont typeface="Wingdings" panose="05000000000000000000" pitchFamily="2" charset="2"/>
              <a:buChar char="Ø"/>
            </a:pPr>
            <a:r>
              <a:rPr lang="en-US" sz="2400" b="1" dirty="0" smtClean="0">
                <a:solidFill>
                  <a:schemeClr val="bg1"/>
                </a:solidFill>
              </a:rPr>
              <a:t>Orders: </a:t>
            </a:r>
            <a:r>
              <a:rPr lang="en-US" sz="2400" dirty="0" smtClean="0">
                <a:solidFill>
                  <a:schemeClr val="bg1"/>
                </a:solidFill>
              </a:rPr>
              <a:t>the super admin is able to approve orders before they are delivered to buyers</a:t>
            </a:r>
          </a:p>
          <a:p>
            <a:pPr marL="0" indent="0">
              <a:buNone/>
            </a:pPr>
            <a:endParaRPr lang="en-US" sz="2400" b="1" dirty="0" smtClean="0">
              <a:solidFill>
                <a:schemeClr val="bg1"/>
              </a:solidFill>
            </a:endParaRPr>
          </a:p>
          <a:p>
            <a:pPr>
              <a:buFont typeface="Wingdings" panose="05000000000000000000" pitchFamily="2" charset="2"/>
              <a:buChar char="Ø"/>
            </a:pPr>
            <a:endParaRPr lang="en-US" sz="2400" b="1" dirty="0" smtClean="0">
              <a:solidFill>
                <a:schemeClr val="bg1"/>
              </a:solidFill>
            </a:endParaRPr>
          </a:p>
          <a:p>
            <a:pPr>
              <a:buFont typeface="Wingdings" panose="05000000000000000000" pitchFamily="2" charset="2"/>
              <a:buChar char="Ø"/>
            </a:pPr>
            <a:endParaRPr lang="en-US" sz="2400" b="1" dirty="0">
              <a:solidFill>
                <a:schemeClr val="bg1"/>
              </a:solidFill>
            </a:endParaRPr>
          </a:p>
        </p:txBody>
      </p:sp>
    </p:spTree>
    <p:extLst>
      <p:ext uri="{BB962C8B-B14F-4D97-AF65-F5344CB8AC3E}">
        <p14:creationId xmlns:p14="http://schemas.microsoft.com/office/powerpoint/2010/main" val="35576768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39000">
              <a:schemeClr val="accent1">
                <a:lumMod val="5000"/>
                <a:lumOff val="95000"/>
              </a:schemeClr>
            </a:gs>
            <a:gs pos="100000">
              <a:schemeClr val="tx1">
                <a:lumMod val="75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Features of the system(…)</a:t>
            </a:r>
            <a:endParaRPr lang="en-US" dirty="0">
              <a:solidFill>
                <a:schemeClr val="bg1"/>
              </a:solidFill>
            </a:endParaRPr>
          </a:p>
        </p:txBody>
      </p:sp>
      <p:sp>
        <p:nvSpPr>
          <p:cNvPr id="3" name="Content Placeholder 2"/>
          <p:cNvSpPr>
            <a:spLocks noGrp="1"/>
          </p:cNvSpPr>
          <p:nvPr>
            <p:ph idx="1"/>
          </p:nvPr>
        </p:nvSpPr>
        <p:spPr>
          <a:xfrm>
            <a:off x="685800" y="1892300"/>
            <a:ext cx="10820400" cy="4838700"/>
          </a:xfrm>
        </p:spPr>
        <p:txBody>
          <a:bodyPr>
            <a:normAutofit/>
          </a:bodyPr>
          <a:lstStyle/>
          <a:p>
            <a:pPr>
              <a:buFont typeface="Wingdings" panose="05000000000000000000" pitchFamily="2" charset="2"/>
              <a:buChar char="Ø"/>
            </a:pPr>
            <a:r>
              <a:rPr lang="en-US" sz="2400" b="1" dirty="0" smtClean="0">
                <a:solidFill>
                  <a:schemeClr val="bg1"/>
                </a:solidFill>
              </a:rPr>
              <a:t>Shipping management: </a:t>
            </a:r>
            <a:r>
              <a:rPr lang="en-US" sz="2400" dirty="0" smtClean="0">
                <a:solidFill>
                  <a:schemeClr val="bg1"/>
                </a:solidFill>
              </a:rPr>
              <a:t>the shipping manager is able to view available delivery tasks available and then assigns them to available drivers, this manager can also register new drivers and remove them from the system.</a:t>
            </a:r>
          </a:p>
          <a:p>
            <a:pPr>
              <a:buFont typeface="Wingdings" panose="05000000000000000000" pitchFamily="2" charset="2"/>
              <a:buChar char="Ø"/>
            </a:pPr>
            <a:r>
              <a:rPr lang="en-US" sz="2400" b="1" dirty="0" smtClean="0">
                <a:solidFill>
                  <a:schemeClr val="bg1"/>
                </a:solidFill>
              </a:rPr>
              <a:t>Authority management: </a:t>
            </a:r>
            <a:r>
              <a:rPr lang="en-US" sz="2400" dirty="0" smtClean="0">
                <a:solidFill>
                  <a:schemeClr val="bg1"/>
                </a:solidFill>
              </a:rPr>
              <a:t>only accessible by the super admin, any user of the system can be given a specific role by the admin and these roles come with specific permissions</a:t>
            </a:r>
          </a:p>
          <a:p>
            <a:pPr>
              <a:buFont typeface="Wingdings" panose="05000000000000000000" pitchFamily="2" charset="2"/>
              <a:buChar char="Ø"/>
            </a:pPr>
            <a:r>
              <a:rPr lang="en-US" sz="2400" b="1" dirty="0" smtClean="0">
                <a:solidFill>
                  <a:schemeClr val="bg1"/>
                </a:solidFill>
              </a:rPr>
              <a:t>Cloud storage of system files: </a:t>
            </a:r>
            <a:r>
              <a:rPr lang="en-US" sz="2400" dirty="0" smtClean="0">
                <a:solidFill>
                  <a:schemeClr val="bg1"/>
                </a:solidFill>
              </a:rPr>
              <a:t>we used </a:t>
            </a:r>
            <a:r>
              <a:rPr lang="en-US" sz="2400" b="1" i="1" dirty="0">
                <a:solidFill>
                  <a:schemeClr val="bg1"/>
                </a:solidFill>
              </a:rPr>
              <a:t>C</a:t>
            </a:r>
            <a:r>
              <a:rPr lang="en-US" sz="2400" b="1" i="1" dirty="0" smtClean="0">
                <a:solidFill>
                  <a:schemeClr val="bg1"/>
                </a:solidFill>
              </a:rPr>
              <a:t>loudinary</a:t>
            </a:r>
            <a:r>
              <a:rPr lang="en-US" sz="2400" dirty="0" smtClean="0">
                <a:solidFill>
                  <a:schemeClr val="bg1"/>
                </a:solidFill>
              </a:rPr>
              <a:t> storage to store the system files like images and backup files, log files.</a:t>
            </a:r>
            <a:endParaRPr lang="en-US" sz="2400" b="1" dirty="0" smtClean="0">
              <a:solidFill>
                <a:schemeClr val="bg1"/>
              </a:solidFill>
            </a:endParaRPr>
          </a:p>
          <a:p>
            <a:pPr>
              <a:buFont typeface="Wingdings" panose="05000000000000000000" pitchFamily="2" charset="2"/>
              <a:buChar char="Ø"/>
            </a:pPr>
            <a:endParaRPr lang="en-US" sz="2400" b="1" dirty="0" smtClean="0">
              <a:solidFill>
                <a:schemeClr val="bg1"/>
              </a:solidFill>
            </a:endParaRPr>
          </a:p>
          <a:p>
            <a:pPr>
              <a:buFont typeface="Wingdings" panose="05000000000000000000" pitchFamily="2" charset="2"/>
              <a:buChar char="Ø"/>
            </a:pPr>
            <a:endParaRPr lang="en-US" sz="2400" dirty="0" smtClean="0">
              <a:solidFill>
                <a:schemeClr val="bg1"/>
              </a:solidFill>
            </a:endParaRPr>
          </a:p>
          <a:p>
            <a:pPr marL="0" indent="0">
              <a:buNone/>
            </a:pPr>
            <a:endParaRPr lang="en-US" sz="2400" b="1" dirty="0" smtClean="0">
              <a:solidFill>
                <a:schemeClr val="bg1"/>
              </a:solidFill>
            </a:endParaRPr>
          </a:p>
          <a:p>
            <a:pPr>
              <a:buFont typeface="Wingdings" panose="05000000000000000000" pitchFamily="2" charset="2"/>
              <a:buChar char="Ø"/>
            </a:pPr>
            <a:endParaRPr lang="en-US" sz="2400" b="1" dirty="0" smtClean="0">
              <a:solidFill>
                <a:schemeClr val="bg1"/>
              </a:solidFill>
            </a:endParaRPr>
          </a:p>
          <a:p>
            <a:pPr>
              <a:buFont typeface="Wingdings" panose="05000000000000000000" pitchFamily="2" charset="2"/>
              <a:buChar char="Ø"/>
            </a:pPr>
            <a:endParaRPr lang="en-US" sz="2400" b="1" dirty="0">
              <a:solidFill>
                <a:schemeClr val="bg1"/>
              </a:solidFill>
            </a:endParaRPr>
          </a:p>
        </p:txBody>
      </p:sp>
    </p:spTree>
    <p:extLst>
      <p:ext uri="{BB962C8B-B14F-4D97-AF65-F5344CB8AC3E}">
        <p14:creationId xmlns:p14="http://schemas.microsoft.com/office/powerpoint/2010/main" val="26870272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39000">
              <a:schemeClr val="accent1">
                <a:lumMod val="5000"/>
                <a:lumOff val="95000"/>
              </a:schemeClr>
            </a:gs>
            <a:gs pos="100000">
              <a:schemeClr val="tx1">
                <a:lumMod val="75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Some visuals</a:t>
            </a:r>
            <a:endParaRPr lang="en-US" dirty="0">
              <a:solidFill>
                <a:schemeClr val="bg1"/>
              </a:solidFill>
            </a:endParaRP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7585" r="27462"/>
          <a:stretch/>
        </p:blipFill>
        <p:spPr>
          <a:xfrm>
            <a:off x="685800" y="2057401"/>
            <a:ext cx="3492500" cy="3568512"/>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0282" y="2057401"/>
            <a:ext cx="7373717" cy="3454743"/>
          </a:xfrm>
          <a:prstGeom prst="rect">
            <a:avLst/>
          </a:prstGeom>
        </p:spPr>
      </p:pic>
    </p:spTree>
    <p:extLst>
      <p:ext uri="{BB962C8B-B14F-4D97-AF65-F5344CB8AC3E}">
        <p14:creationId xmlns:p14="http://schemas.microsoft.com/office/powerpoint/2010/main" val="20220486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39000">
              <a:schemeClr val="accent1">
                <a:lumMod val="5000"/>
                <a:lumOff val="95000"/>
              </a:schemeClr>
            </a:gs>
            <a:gs pos="100000">
              <a:schemeClr val="tx1">
                <a:lumMod val="75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82900" y="764373"/>
            <a:ext cx="8610600" cy="1293028"/>
          </a:xfrm>
        </p:spPr>
        <p:txBody>
          <a:bodyPr/>
          <a:lstStyle/>
          <a:p>
            <a:r>
              <a:rPr lang="en-US" dirty="0" smtClean="0">
                <a:solidFill>
                  <a:schemeClr val="bg1"/>
                </a:solidFill>
              </a:rPr>
              <a:t>Some visuals(…)</a:t>
            </a:r>
            <a:endParaRPr lang="en-US" dirty="0">
              <a:solidFill>
                <a:schemeClr val="bg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93826" y="2057400"/>
            <a:ext cx="5845883" cy="2743199"/>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304" y="4125472"/>
            <a:ext cx="5494118" cy="2574111"/>
          </a:xfrm>
          <a:prstGeom prst="rect">
            <a:avLst/>
          </a:prstGeom>
        </p:spPr>
      </p:pic>
      <p:sp>
        <p:nvSpPr>
          <p:cNvPr id="3" name="Rectangle 2"/>
          <p:cNvSpPr/>
          <p:nvPr/>
        </p:nvSpPr>
        <p:spPr>
          <a:xfrm>
            <a:off x="88900" y="2057399"/>
            <a:ext cx="6096000" cy="1077218"/>
          </a:xfrm>
          <a:prstGeom prst="rect">
            <a:avLst/>
          </a:prstGeom>
        </p:spPr>
        <p:txBody>
          <a:bodyPr>
            <a:spAutoFit/>
          </a:bodyPr>
          <a:lstStyle/>
          <a:p>
            <a:r>
              <a:rPr lang="en-US" sz="3200" dirty="0" smtClean="0">
                <a:solidFill>
                  <a:schemeClr val="bg1"/>
                </a:solidFill>
              </a:rPr>
              <a:t>More can be seen in the demonstration.</a:t>
            </a:r>
            <a:endParaRPr lang="en-US" sz="3200" dirty="0">
              <a:solidFill>
                <a:schemeClr val="bg1"/>
              </a:solidFill>
            </a:endParaRPr>
          </a:p>
        </p:txBody>
      </p:sp>
    </p:spTree>
    <p:extLst>
      <p:ext uri="{BB962C8B-B14F-4D97-AF65-F5344CB8AC3E}">
        <p14:creationId xmlns:p14="http://schemas.microsoft.com/office/powerpoint/2010/main" val="1836335354"/>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710EE66-8707-456F-8F2E-091D581CB030}">
  <ds:schemaRefs>
    <ds:schemaRef ds:uri="http://purl.org/dc/elements/1.1/"/>
    <ds:schemaRef ds:uri="http://schemas.microsoft.com/office/infopath/2007/PartnerControls"/>
    <ds:schemaRef ds:uri="http://schemas.microsoft.com/office/2006/metadata/properties"/>
    <ds:schemaRef ds:uri="http://schemas.openxmlformats.org/package/2006/metadata/core-properties"/>
    <ds:schemaRef ds:uri="http://www.w3.org/XML/1998/namespace"/>
    <ds:schemaRef ds:uri="16c05727-aa75-4e4a-9b5f-8a80a1165891"/>
    <ds:schemaRef ds:uri="http://schemas.microsoft.com/office/2006/documentManagement/types"/>
    <ds:schemaRef ds:uri="71af3243-3dd4-4a8d-8c0d-dd76da1f02a5"/>
    <ds:schemaRef ds:uri="http://purl.org/dc/dcmitype/"/>
    <ds:schemaRef ds:uri="http://purl.org/dc/terms/"/>
  </ds:schemaRefs>
</ds:datastoreItem>
</file>

<file path=customXml/itemProps2.xml><?xml version="1.0" encoding="utf-8"?>
<ds:datastoreItem xmlns:ds="http://schemas.openxmlformats.org/officeDocument/2006/customXml" ds:itemID="{AB96CC85-5758-41C0-8EFD-737AFB6912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0BEB954-4024-4CCF-A9D6-4C00FDC028D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564</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Century Gothic</vt:lpstr>
      <vt:lpstr>Courier New</vt:lpstr>
      <vt:lpstr>Wingdings</vt:lpstr>
      <vt:lpstr>Vapor Trail</vt:lpstr>
      <vt:lpstr>STOCK  MANAGEMENT SYSTEM</vt:lpstr>
      <vt:lpstr>PowerPoint Presentation</vt:lpstr>
      <vt:lpstr>INTRODUCTION</vt:lpstr>
      <vt:lpstr>PROBLEM STATEMENT</vt:lpstr>
      <vt:lpstr>users of this system</vt:lpstr>
      <vt:lpstr>Features of the system</vt:lpstr>
      <vt:lpstr>Features of the system(…)</vt:lpstr>
      <vt:lpstr>Some visuals</vt:lpstr>
      <vt:lpstr>Some visuals(…)</vt:lpstr>
      <vt:lpstr>Unfinished business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2022-12-07T15:24:53Z</dcterms:created>
  <dcterms:modified xsi:type="dcterms:W3CDTF">2022-12-12T20:53:25Z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