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6"/>
  </p:notesMasterIdLst>
  <p:handoutMasterIdLst>
    <p:handoutMasterId r:id="rId27"/>
  </p:handoutMasterIdLst>
  <p:sldIdLst>
    <p:sldId id="286" r:id="rId5"/>
    <p:sldId id="287" r:id="rId6"/>
    <p:sldId id="288" r:id="rId7"/>
    <p:sldId id="304" r:id="rId8"/>
    <p:sldId id="289" r:id="rId9"/>
    <p:sldId id="290" r:id="rId10"/>
    <p:sldId id="291" r:id="rId11"/>
    <p:sldId id="305"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3/13/2024</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3/13/2024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35"/>
        <p:cNvGrpSpPr/>
        <p:nvPr/>
      </p:nvGrpSpPr>
      <p:grpSpPr>
        <a:xfrm>
          <a:off x="0" y="0"/>
          <a:ext cx="0" cy="0"/>
          <a:chOff x="0" y="0"/>
          <a:chExt cx="0" cy="0"/>
        </a:xfrm>
      </p:grpSpPr>
    </p:spTree>
    <p:extLst>
      <p:ext uri="{BB962C8B-B14F-4D97-AF65-F5344CB8AC3E}">
        <p14:creationId xmlns:p14="http://schemas.microsoft.com/office/powerpoint/2010/main" val="424509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 id="2147483678"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9.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9.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descr="ESP32 Development Boards Review and Comparison - Maker Advi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68738" cy="46715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913567" y="4552368"/>
            <a:ext cx="8341604" cy="1156904"/>
          </a:xfrm>
        </p:spPr>
        <p:txBody>
          <a:bodyPr>
            <a:noAutofit/>
          </a:bodyPr>
          <a:lstStyle/>
          <a:p>
            <a:pPr algn="ctr"/>
            <a:r>
              <a:rPr lang="en-GB" sz="60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Introduction to </a:t>
            </a:r>
            <a:r>
              <a:rPr lang="en-GB" sz="60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ESP32</a:t>
            </a:r>
            <a:endParaRPr lang="en-US" sz="6000" b="1" dirty="0">
              <a:solidFill>
                <a:schemeClr val="bg1"/>
              </a:solidFill>
            </a:endParaRPr>
          </a:p>
        </p:txBody>
      </p:sp>
      <p:sp>
        <p:nvSpPr>
          <p:cNvPr id="3" name="TextBox 2"/>
          <p:cNvSpPr txBox="1"/>
          <p:nvPr/>
        </p:nvSpPr>
        <p:spPr>
          <a:xfrm>
            <a:off x="3294729" y="5794872"/>
            <a:ext cx="5875904" cy="461665"/>
          </a:xfrm>
          <a:prstGeom prst="rect">
            <a:avLst/>
          </a:prstGeom>
          <a:noFill/>
        </p:spPr>
        <p:txBody>
          <a:bodyPr wrap="none" rtlCol="0">
            <a:spAutoFit/>
          </a:bodyPr>
          <a:lstStyle/>
          <a:p>
            <a:r>
              <a:rPr lang="en-GB" sz="2400" dirty="0">
                <a:solidFill>
                  <a:schemeClr val="bg1">
                    <a:lumMod val="85000"/>
                  </a:schemeClr>
                </a:solidFill>
                <a:latin typeface="Calibri" panose="020F0502020204030204" pitchFamily="34" charset="0"/>
                <a:ea typeface="Calibri" panose="020F0502020204030204" pitchFamily="34" charset="0"/>
                <a:cs typeface="Calibri" panose="020F0502020204030204" pitchFamily="34" charset="0"/>
              </a:rPr>
              <a:t>Hardware-Related Programming Environment</a:t>
            </a:r>
            <a:endParaRPr lang="en-US" sz="2400" dirty="0">
              <a:solidFill>
                <a:schemeClr val="bg1">
                  <a:lumMod val="85000"/>
                </a:schemeClr>
              </a:solidFill>
            </a:endParaRPr>
          </a:p>
        </p:txBody>
      </p:sp>
    </p:spTree>
    <p:extLst>
      <p:ext uri="{BB962C8B-B14F-4D97-AF65-F5344CB8AC3E}">
        <p14:creationId xmlns:p14="http://schemas.microsoft.com/office/powerpoint/2010/main" val="2521157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prstClr val="black"/>
              <a:schemeClr val="accent1">
                <a:tint val="45000"/>
                <a:satMod val="400000"/>
              </a:schemeClr>
            </a:duotone>
          </a:blip>
          <a:stretch>
            <a:fillRect/>
          </a:stretch>
        </p:blipFill>
        <p:spPr>
          <a:xfrm>
            <a:off x="1008668" y="1412341"/>
            <a:ext cx="10246935" cy="4733936"/>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sp>
        <p:nvSpPr>
          <p:cNvPr id="3" name="Rectangle 2"/>
          <p:cNvSpPr/>
          <p:nvPr/>
        </p:nvSpPr>
        <p:spPr>
          <a:xfrm>
            <a:off x="556181" y="556181"/>
            <a:ext cx="5401559" cy="509048"/>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b="1" dirty="0" smtClean="0">
                <a:latin typeface="Calibri" panose="020F0502020204030204" pitchFamily="34" charset="0"/>
                <a:cs typeface="Calibri" panose="020F0502020204030204" pitchFamily="34" charset="0"/>
              </a:rPr>
              <a:t>ESP8266 </a:t>
            </a:r>
            <a:r>
              <a:rPr lang="en-US" sz="5400" b="1" dirty="0" err="1">
                <a:latin typeface="Calibri" panose="020F0502020204030204" pitchFamily="34" charset="0"/>
                <a:cs typeface="Calibri" panose="020F0502020204030204" pitchFamily="34" charset="0"/>
              </a:rPr>
              <a:t>V</a:t>
            </a:r>
            <a:r>
              <a:rPr lang="en-US" sz="5400" b="1" dirty="0" err="1" smtClean="0">
                <a:latin typeface="Calibri" panose="020F0502020204030204" pitchFamily="34" charset="0"/>
                <a:cs typeface="Calibri" panose="020F0502020204030204" pitchFamily="34" charset="0"/>
              </a:rPr>
              <a:t>s</a:t>
            </a:r>
            <a:r>
              <a:rPr lang="en-US" sz="5400" b="1" dirty="0" smtClean="0">
                <a:latin typeface="Calibri" panose="020F0502020204030204" pitchFamily="34" charset="0"/>
                <a:cs typeface="Calibri" panose="020F0502020204030204" pitchFamily="34" charset="0"/>
              </a:rPr>
              <a:t> ESP32</a:t>
            </a:r>
            <a:endParaRPr lang="en-US" sz="5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33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prstClr val="black"/>
              <a:schemeClr val="tx2">
                <a:tint val="45000"/>
                <a:satMod val="400000"/>
              </a:schemeClr>
            </a:duotone>
          </a:blip>
          <a:stretch>
            <a:fillRect/>
          </a:stretch>
        </p:blipFill>
        <p:spPr>
          <a:xfrm>
            <a:off x="461728" y="1457608"/>
            <a:ext cx="5848538" cy="4997514"/>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pic>
        <p:nvPicPr>
          <p:cNvPr id="3" name="Picture 2"/>
          <p:cNvPicPr>
            <a:picLocks noChangeAspect="1"/>
          </p:cNvPicPr>
          <p:nvPr/>
        </p:nvPicPr>
        <p:blipFill>
          <a:blip r:embed="rId3">
            <a:duotone>
              <a:prstClr val="black"/>
              <a:schemeClr val="tx2">
                <a:tint val="45000"/>
                <a:satMod val="400000"/>
              </a:schemeClr>
            </a:duotone>
          </a:blip>
          <a:stretch>
            <a:fillRect/>
          </a:stretch>
        </p:blipFill>
        <p:spPr>
          <a:xfrm>
            <a:off x="6452771" y="1457608"/>
            <a:ext cx="5298626" cy="4997514"/>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sp>
        <p:nvSpPr>
          <p:cNvPr id="4" name="Rectangle 3"/>
          <p:cNvSpPr/>
          <p:nvPr/>
        </p:nvSpPr>
        <p:spPr>
          <a:xfrm>
            <a:off x="461727" y="575035"/>
            <a:ext cx="5477599" cy="480767"/>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000" b="1" dirty="0" smtClean="0">
                <a:latin typeface="Calibri" panose="020F0502020204030204" pitchFamily="34" charset="0"/>
                <a:cs typeface="Calibri" panose="020F0502020204030204" pitchFamily="34" charset="0"/>
              </a:rPr>
              <a:t>ESP32 Board</a:t>
            </a:r>
            <a:endParaRPr lang="en-US" sz="6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8701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prstClr val="black"/>
              <a:schemeClr val="tx2">
                <a:tint val="45000"/>
                <a:satMod val="400000"/>
              </a:schemeClr>
            </a:duotone>
          </a:blip>
          <a:stretch>
            <a:fillRect/>
          </a:stretch>
        </p:blipFill>
        <p:spPr>
          <a:xfrm>
            <a:off x="505753" y="1732101"/>
            <a:ext cx="5895047" cy="4534533"/>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pic>
        <p:nvPicPr>
          <p:cNvPr id="8194" name="Picture 2" descr="ESP32 Development Tools / IDE&#10; "/>
          <p:cNvPicPr>
            <a:picLocks noChangeAspect="1" noChangeArrowheads="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6545656" y="1732100"/>
            <a:ext cx="5377758" cy="4534533"/>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393108" y="583581"/>
            <a:ext cx="6400800" cy="46191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4000" b="1" dirty="0" smtClean="0">
                <a:latin typeface="Calibri" panose="020F0502020204030204" pitchFamily="34" charset="0"/>
                <a:cs typeface="Calibri" panose="020F0502020204030204" pitchFamily="34" charset="0"/>
              </a:rPr>
              <a:t>ESP32 Development Platform</a:t>
            </a:r>
            <a:endParaRPr lang="en-US" sz="4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09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prstClr val="black"/>
              <a:schemeClr val="tx2">
                <a:tint val="45000"/>
                <a:satMod val="400000"/>
              </a:schemeClr>
            </a:duotone>
          </a:blip>
          <a:stretch>
            <a:fillRect/>
          </a:stretch>
        </p:blipFill>
        <p:spPr>
          <a:xfrm>
            <a:off x="398353" y="2021709"/>
            <a:ext cx="4925086" cy="3991532"/>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pic>
        <p:nvPicPr>
          <p:cNvPr id="3" name="Picture 2"/>
          <p:cNvPicPr>
            <a:picLocks noChangeAspect="1"/>
          </p:cNvPicPr>
          <p:nvPr/>
        </p:nvPicPr>
        <p:blipFill>
          <a:blip r:embed="rId3">
            <a:duotone>
              <a:prstClr val="black"/>
              <a:schemeClr val="tx2">
                <a:tint val="45000"/>
                <a:satMod val="400000"/>
              </a:schemeClr>
            </a:duotone>
          </a:blip>
          <a:stretch>
            <a:fillRect/>
          </a:stretch>
        </p:blipFill>
        <p:spPr>
          <a:xfrm>
            <a:off x="5477346" y="2021709"/>
            <a:ext cx="6284869" cy="3991532"/>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sp>
        <p:nvSpPr>
          <p:cNvPr id="4" name="Rectangle 3"/>
          <p:cNvSpPr/>
          <p:nvPr/>
        </p:nvSpPr>
        <p:spPr>
          <a:xfrm>
            <a:off x="398353" y="556181"/>
            <a:ext cx="5531107" cy="527901"/>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000" b="1" dirty="0" smtClean="0">
                <a:latin typeface="Calibri" panose="020F0502020204030204" pitchFamily="34" charset="0"/>
                <a:cs typeface="Calibri" panose="020F0502020204030204" pitchFamily="34" charset="0"/>
              </a:rPr>
              <a:t>ESP-IDF Arduino</a:t>
            </a:r>
            <a:endParaRPr lang="en-US" sz="6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1567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prstClr val="black"/>
              <a:schemeClr val="tx2">
                <a:tint val="45000"/>
                <a:satMod val="400000"/>
              </a:schemeClr>
            </a:duotone>
          </a:blip>
          <a:stretch>
            <a:fillRect/>
          </a:stretch>
        </p:blipFill>
        <p:spPr>
          <a:xfrm>
            <a:off x="160256" y="1554008"/>
            <a:ext cx="5398572" cy="4573415"/>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pic>
        <p:nvPicPr>
          <p:cNvPr id="3" name="Picture 2"/>
          <p:cNvPicPr>
            <a:picLocks noChangeAspect="1"/>
          </p:cNvPicPr>
          <p:nvPr/>
        </p:nvPicPr>
        <p:blipFill>
          <a:blip r:embed="rId3">
            <a:duotone>
              <a:prstClr val="black"/>
              <a:schemeClr val="tx2">
                <a:tint val="45000"/>
                <a:satMod val="400000"/>
              </a:schemeClr>
            </a:duotone>
          </a:blip>
          <a:stretch>
            <a:fillRect/>
          </a:stretch>
        </p:blipFill>
        <p:spPr>
          <a:xfrm>
            <a:off x="5649361" y="1554010"/>
            <a:ext cx="6467057" cy="1453142"/>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pic>
        <p:nvPicPr>
          <p:cNvPr id="4" name="Picture 3"/>
          <p:cNvPicPr>
            <a:picLocks noChangeAspect="1"/>
          </p:cNvPicPr>
          <p:nvPr/>
        </p:nvPicPr>
        <p:blipFill>
          <a:blip r:embed="rId4">
            <a:duotone>
              <a:prstClr val="black"/>
              <a:schemeClr val="tx2">
                <a:tint val="45000"/>
                <a:satMod val="400000"/>
              </a:schemeClr>
            </a:duotone>
          </a:blip>
          <a:stretch>
            <a:fillRect/>
          </a:stretch>
        </p:blipFill>
        <p:spPr>
          <a:xfrm>
            <a:off x="5649361" y="3120272"/>
            <a:ext cx="6467057" cy="1442301"/>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pic>
        <p:nvPicPr>
          <p:cNvPr id="5" name="Picture 4"/>
          <p:cNvPicPr>
            <a:picLocks noChangeAspect="1"/>
          </p:cNvPicPr>
          <p:nvPr/>
        </p:nvPicPr>
        <p:blipFill>
          <a:blip r:embed="rId5">
            <a:duotone>
              <a:prstClr val="black"/>
              <a:schemeClr val="tx2">
                <a:tint val="45000"/>
                <a:satMod val="400000"/>
              </a:schemeClr>
            </a:duotone>
          </a:blip>
          <a:stretch>
            <a:fillRect/>
          </a:stretch>
        </p:blipFill>
        <p:spPr>
          <a:xfrm>
            <a:off x="5649361" y="4702630"/>
            <a:ext cx="6467057" cy="1424793"/>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sp>
        <p:nvSpPr>
          <p:cNvPr id="6" name="Rectangle 5"/>
          <p:cNvSpPr/>
          <p:nvPr/>
        </p:nvSpPr>
        <p:spPr>
          <a:xfrm>
            <a:off x="86779" y="384561"/>
            <a:ext cx="6561849" cy="854580"/>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000" b="1" dirty="0" smtClean="0">
                <a:latin typeface="Calibri" panose="020F0502020204030204" pitchFamily="34" charset="0"/>
                <a:cs typeface="Calibri" panose="020F0502020204030204" pitchFamily="34" charset="0"/>
              </a:rPr>
              <a:t>Installation Steps</a:t>
            </a:r>
            <a:endParaRPr lang="en-US" sz="6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3786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prstClr val="black"/>
              <a:schemeClr val="tx2">
                <a:tint val="45000"/>
                <a:satMod val="400000"/>
              </a:schemeClr>
            </a:duotone>
          </a:blip>
          <a:stretch>
            <a:fillRect/>
          </a:stretch>
        </p:blipFill>
        <p:spPr>
          <a:xfrm>
            <a:off x="132261" y="1404594"/>
            <a:ext cx="11952902" cy="2582943"/>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pic>
        <p:nvPicPr>
          <p:cNvPr id="3" name="Picture 2"/>
          <p:cNvPicPr>
            <a:picLocks noChangeAspect="1"/>
          </p:cNvPicPr>
          <p:nvPr/>
        </p:nvPicPr>
        <p:blipFill>
          <a:blip r:embed="rId3">
            <a:duotone>
              <a:prstClr val="black"/>
              <a:schemeClr val="tx2">
                <a:tint val="45000"/>
                <a:satMod val="400000"/>
              </a:schemeClr>
            </a:duotone>
          </a:blip>
          <a:stretch>
            <a:fillRect/>
          </a:stretch>
        </p:blipFill>
        <p:spPr>
          <a:xfrm>
            <a:off x="132261" y="3987538"/>
            <a:ext cx="11952901" cy="2158738"/>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sp>
        <p:nvSpPr>
          <p:cNvPr id="4" name="Rectangle 3"/>
          <p:cNvSpPr/>
          <p:nvPr/>
        </p:nvSpPr>
        <p:spPr>
          <a:xfrm>
            <a:off x="546754" y="410198"/>
            <a:ext cx="5862591" cy="734938"/>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000" b="1" dirty="0" err="1" smtClean="0">
                <a:latin typeface="Calibri" panose="020F0502020204030204" pitchFamily="34" charset="0"/>
                <a:cs typeface="Calibri" panose="020F0502020204030204" pitchFamily="34" charset="0"/>
              </a:rPr>
              <a:t>Toolchain</a:t>
            </a:r>
            <a:r>
              <a:rPr lang="en-US" sz="6000" b="1" dirty="0" smtClean="0">
                <a:latin typeface="Calibri" panose="020F0502020204030204" pitchFamily="34" charset="0"/>
                <a:cs typeface="Calibri" panose="020F0502020204030204" pitchFamily="34" charset="0"/>
              </a:rPr>
              <a:t> setup</a:t>
            </a:r>
            <a:endParaRPr lang="en-US" sz="6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266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prstClr val="black"/>
              <a:schemeClr val="tx2">
                <a:tint val="45000"/>
                <a:satMod val="400000"/>
              </a:schemeClr>
            </a:duotone>
          </a:blip>
          <a:stretch>
            <a:fillRect/>
          </a:stretch>
        </p:blipFill>
        <p:spPr>
          <a:xfrm>
            <a:off x="509047" y="1439189"/>
            <a:ext cx="11180190" cy="2548347"/>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pic>
        <p:nvPicPr>
          <p:cNvPr id="3" name="Picture 2"/>
          <p:cNvPicPr>
            <a:picLocks noChangeAspect="1"/>
          </p:cNvPicPr>
          <p:nvPr/>
        </p:nvPicPr>
        <p:blipFill>
          <a:blip r:embed="rId3">
            <a:duotone>
              <a:prstClr val="black"/>
              <a:schemeClr val="tx2">
                <a:tint val="45000"/>
                <a:satMod val="400000"/>
              </a:schemeClr>
            </a:duotone>
          </a:blip>
          <a:stretch>
            <a:fillRect/>
          </a:stretch>
        </p:blipFill>
        <p:spPr>
          <a:xfrm>
            <a:off x="509047" y="4053525"/>
            <a:ext cx="11180190" cy="2139885"/>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sp>
        <p:nvSpPr>
          <p:cNvPr id="4" name="Rectangle 3"/>
          <p:cNvSpPr/>
          <p:nvPr/>
        </p:nvSpPr>
        <p:spPr>
          <a:xfrm>
            <a:off x="509046" y="410198"/>
            <a:ext cx="6148127" cy="645604"/>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4400" b="1" dirty="0" err="1" smtClean="0">
                <a:latin typeface="Calibri" panose="020F0502020204030204" pitchFamily="34" charset="0"/>
                <a:cs typeface="Calibri" panose="020F0502020204030204" pitchFamily="34" charset="0"/>
              </a:rPr>
              <a:t>Toolchain</a:t>
            </a:r>
            <a:r>
              <a:rPr lang="en-US" sz="4400" b="1" dirty="0" smtClean="0">
                <a:latin typeface="Calibri" panose="020F0502020204030204" pitchFamily="34" charset="0"/>
                <a:cs typeface="Calibri" panose="020F0502020204030204" pitchFamily="34" charset="0"/>
              </a:rPr>
              <a:t> setup windows</a:t>
            </a:r>
            <a:endParaRPr lang="en-US" sz="4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8877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prstClr val="black"/>
              <a:schemeClr val="tx2">
                <a:tint val="45000"/>
                <a:satMod val="400000"/>
              </a:schemeClr>
            </a:duotone>
          </a:blip>
          <a:stretch>
            <a:fillRect/>
          </a:stretch>
        </p:blipFill>
        <p:spPr>
          <a:xfrm>
            <a:off x="1504109" y="1490605"/>
            <a:ext cx="9221487" cy="2440372"/>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pic>
        <p:nvPicPr>
          <p:cNvPr id="3" name="Picture 2"/>
          <p:cNvPicPr>
            <a:picLocks noChangeAspect="1"/>
          </p:cNvPicPr>
          <p:nvPr/>
        </p:nvPicPr>
        <p:blipFill>
          <a:blip r:embed="rId3">
            <a:duotone>
              <a:prstClr val="black"/>
              <a:schemeClr val="tx2">
                <a:tint val="45000"/>
                <a:satMod val="400000"/>
              </a:schemeClr>
            </a:duotone>
          </a:blip>
          <a:stretch>
            <a:fillRect/>
          </a:stretch>
        </p:blipFill>
        <p:spPr>
          <a:xfrm>
            <a:off x="1504109" y="4034672"/>
            <a:ext cx="9221487" cy="2045617"/>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sp>
        <p:nvSpPr>
          <p:cNvPr id="4" name="Rectangle 3"/>
          <p:cNvSpPr/>
          <p:nvPr/>
        </p:nvSpPr>
        <p:spPr>
          <a:xfrm>
            <a:off x="527901" y="556181"/>
            <a:ext cx="5382705" cy="480767"/>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b="1" dirty="0" smtClean="0">
                <a:latin typeface="Calibri" panose="020F0502020204030204" pitchFamily="34" charset="0"/>
                <a:cs typeface="Calibri" panose="020F0502020204030204" pitchFamily="34" charset="0"/>
              </a:rPr>
              <a:t>ESP-IDF Example</a:t>
            </a:r>
            <a:endParaRPr lang="en-US" sz="5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3541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prstClr val="black"/>
              <a:schemeClr val="accent2">
                <a:tint val="45000"/>
                <a:satMod val="400000"/>
              </a:schemeClr>
            </a:duotone>
          </a:blip>
          <a:stretch>
            <a:fillRect/>
          </a:stretch>
        </p:blipFill>
        <p:spPr>
          <a:xfrm>
            <a:off x="1263378" y="1423446"/>
            <a:ext cx="9382439" cy="1809947"/>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pic>
        <p:nvPicPr>
          <p:cNvPr id="3" name="Picture 2"/>
          <p:cNvPicPr>
            <a:picLocks noChangeAspect="1"/>
          </p:cNvPicPr>
          <p:nvPr/>
        </p:nvPicPr>
        <p:blipFill>
          <a:blip r:embed="rId3">
            <a:duotone>
              <a:prstClr val="black"/>
              <a:schemeClr val="accent2">
                <a:tint val="45000"/>
                <a:satMod val="400000"/>
              </a:schemeClr>
            </a:duotone>
          </a:blip>
          <a:stretch>
            <a:fillRect/>
          </a:stretch>
        </p:blipFill>
        <p:spPr>
          <a:xfrm>
            <a:off x="1263378" y="3233394"/>
            <a:ext cx="9382439" cy="1409897"/>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pic>
        <p:nvPicPr>
          <p:cNvPr id="4" name="Picture 3"/>
          <p:cNvPicPr>
            <a:picLocks noChangeAspect="1"/>
          </p:cNvPicPr>
          <p:nvPr/>
        </p:nvPicPr>
        <p:blipFill>
          <a:blip r:embed="rId4">
            <a:duotone>
              <a:prstClr val="black"/>
              <a:schemeClr val="accent2">
                <a:tint val="45000"/>
                <a:satMod val="400000"/>
              </a:schemeClr>
            </a:duotone>
          </a:blip>
          <a:stretch>
            <a:fillRect/>
          </a:stretch>
        </p:blipFill>
        <p:spPr>
          <a:xfrm>
            <a:off x="1263378" y="4499845"/>
            <a:ext cx="9382439" cy="1900955"/>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sp>
        <p:nvSpPr>
          <p:cNvPr id="5" name="Rectangle 4"/>
          <p:cNvSpPr/>
          <p:nvPr/>
        </p:nvSpPr>
        <p:spPr>
          <a:xfrm>
            <a:off x="490194" y="546755"/>
            <a:ext cx="6064430" cy="537327"/>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4400" b="1" dirty="0" smtClean="0"/>
              <a:t>ESP-IDF Component</a:t>
            </a:r>
            <a:endParaRPr lang="en-US" sz="4400" b="1" dirty="0"/>
          </a:p>
        </p:txBody>
      </p:sp>
    </p:spTree>
    <p:extLst>
      <p:ext uri="{BB962C8B-B14F-4D97-AF65-F5344CB8AC3E}">
        <p14:creationId xmlns:p14="http://schemas.microsoft.com/office/powerpoint/2010/main" val="851328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prstClr val="black"/>
              <a:schemeClr val="accent2">
                <a:tint val="45000"/>
                <a:satMod val="400000"/>
              </a:schemeClr>
            </a:duotone>
          </a:blip>
          <a:stretch>
            <a:fillRect/>
          </a:stretch>
        </p:blipFill>
        <p:spPr>
          <a:xfrm>
            <a:off x="1885360" y="1314155"/>
            <a:ext cx="8710367" cy="2004080"/>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pic>
        <p:nvPicPr>
          <p:cNvPr id="3" name="Picture 2"/>
          <p:cNvPicPr>
            <a:picLocks noChangeAspect="1"/>
          </p:cNvPicPr>
          <p:nvPr/>
        </p:nvPicPr>
        <p:blipFill>
          <a:blip r:embed="rId3">
            <a:duotone>
              <a:prstClr val="black"/>
              <a:schemeClr val="accent3">
                <a:tint val="45000"/>
                <a:satMod val="400000"/>
              </a:schemeClr>
            </a:duotone>
          </a:blip>
          <a:stretch>
            <a:fillRect/>
          </a:stretch>
        </p:blipFill>
        <p:spPr>
          <a:xfrm>
            <a:off x="2790363" y="3318235"/>
            <a:ext cx="6611273" cy="1095528"/>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pic>
        <p:nvPicPr>
          <p:cNvPr id="4" name="Picture 3"/>
          <p:cNvPicPr>
            <a:picLocks noChangeAspect="1"/>
          </p:cNvPicPr>
          <p:nvPr/>
        </p:nvPicPr>
        <p:blipFill>
          <a:blip r:embed="rId4">
            <a:duotone>
              <a:prstClr val="black"/>
              <a:schemeClr val="accent2">
                <a:tint val="45000"/>
                <a:satMod val="400000"/>
              </a:schemeClr>
            </a:duotone>
          </a:blip>
          <a:stretch>
            <a:fillRect/>
          </a:stretch>
        </p:blipFill>
        <p:spPr>
          <a:xfrm>
            <a:off x="1885360" y="4413763"/>
            <a:ext cx="8710367" cy="2276156"/>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sp>
        <p:nvSpPr>
          <p:cNvPr id="5" name="Rectangle 4"/>
          <p:cNvSpPr/>
          <p:nvPr/>
        </p:nvSpPr>
        <p:spPr>
          <a:xfrm>
            <a:off x="487550" y="507154"/>
            <a:ext cx="5505254" cy="518475"/>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6000" b="1" dirty="0" smtClean="0">
                <a:latin typeface="Calibri" panose="020F0502020204030204" pitchFamily="34" charset="0"/>
                <a:cs typeface="Calibri" panose="020F0502020204030204" pitchFamily="34" charset="0"/>
              </a:rPr>
              <a:t>ESP-IDF</a:t>
            </a:r>
            <a:endParaRPr lang="en-US" sz="6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8657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603" y="326926"/>
            <a:ext cx="8385752" cy="920760"/>
          </a:xfrm>
        </p:spPr>
        <p:txBody>
          <a:bodyPr/>
          <a:lstStyle/>
          <a:p>
            <a:r>
              <a:rPr lang="en-GB" sz="6000" b="1" dirty="0" smtClean="0">
                <a:latin typeface="Calibri" panose="020F0502020204030204" pitchFamily="34" charset="0"/>
                <a:ea typeface="Calibri" panose="020F0502020204030204" pitchFamily="34" charset="0"/>
                <a:cs typeface="Calibri" panose="020F0502020204030204" pitchFamily="34" charset="0"/>
              </a:rPr>
              <a:t>INTRODUCTION TO ESP32</a:t>
            </a:r>
            <a:endParaRPr lang="en-US" sz="6000" dirty="0"/>
          </a:p>
        </p:txBody>
      </p:sp>
      <p:sp>
        <p:nvSpPr>
          <p:cNvPr id="3" name="Content Placeholder 2"/>
          <p:cNvSpPr>
            <a:spLocks noGrp="1"/>
          </p:cNvSpPr>
          <p:nvPr>
            <p:ph idx="1"/>
          </p:nvPr>
        </p:nvSpPr>
        <p:spPr>
          <a:xfrm>
            <a:off x="685799" y="1341690"/>
            <a:ext cx="7817265" cy="4876995"/>
          </a:xfrm>
        </p:spPr>
        <p:txBody>
          <a:bodyPr>
            <a:normAutofit/>
          </a:bodyPr>
          <a:lstStyle/>
          <a:p>
            <a:pPr algn="just"/>
            <a:r>
              <a:rPr lang="en-US" sz="2000" dirty="0">
                <a:latin typeface="Calibri" panose="020F0502020204030204" pitchFamily="34" charset="0"/>
                <a:cs typeface="Calibri" panose="020F0502020204030204" pitchFamily="34" charset="0"/>
              </a:rPr>
              <a:t>The ESP32 is a powerful and versatile microcontroller developed by </a:t>
            </a:r>
            <a:r>
              <a:rPr lang="en-US" sz="2000" dirty="0" err="1">
                <a:latin typeface="Calibri" panose="020F0502020204030204" pitchFamily="34" charset="0"/>
                <a:cs typeface="Calibri" panose="020F0502020204030204" pitchFamily="34" charset="0"/>
              </a:rPr>
              <a:t>Espressif</a:t>
            </a:r>
            <a:r>
              <a:rPr lang="en-US" sz="2000" dirty="0">
                <a:latin typeface="Calibri" panose="020F0502020204030204" pitchFamily="34" charset="0"/>
                <a:cs typeface="Calibri" panose="020F0502020204030204" pitchFamily="34" charset="0"/>
              </a:rPr>
              <a:t> Systems. It stands out for its dual-core processor, built-in Wi-Fi and Bluetooth connectivity, low power consumption, and a rich set of peripherals.</a:t>
            </a:r>
          </a:p>
          <a:p>
            <a:pPr marL="0" indent="0" algn="just">
              <a:buNone/>
            </a:pPr>
            <a:r>
              <a:rPr lang="en-US" sz="2400" b="1" dirty="0">
                <a:latin typeface="Calibri" panose="020F0502020204030204" pitchFamily="34" charset="0"/>
                <a:cs typeface="Calibri" panose="020F0502020204030204" pitchFamily="34" charset="0"/>
              </a:rPr>
              <a:t>Core Features</a:t>
            </a:r>
          </a:p>
          <a:p>
            <a:pPr marL="0" indent="0" algn="just">
              <a:buNone/>
            </a:pPr>
            <a:r>
              <a:rPr lang="en-US" sz="1700" b="1" dirty="0"/>
              <a:t>Dual-Core Processor</a:t>
            </a:r>
          </a:p>
          <a:p>
            <a:pPr algn="just"/>
            <a:r>
              <a:rPr lang="en-US" sz="2000" dirty="0">
                <a:latin typeface="Calibri" panose="020F0502020204030204" pitchFamily="34" charset="0"/>
                <a:cs typeface="Calibri" panose="020F0502020204030204" pitchFamily="34" charset="0"/>
              </a:rPr>
              <a:t>The ESP32 is equipped with two processor cores, providing the ability to execute multiple tasks simultaneously. This parallel processing capability significantly enhances the overall performance of the microcontroller.</a:t>
            </a:r>
          </a:p>
          <a:p>
            <a:pPr marL="0" indent="0" algn="just">
              <a:buNone/>
            </a:pPr>
            <a:r>
              <a:rPr lang="en-US" sz="1700" b="1" dirty="0"/>
              <a:t>Wi-Fi and Bluetooth Connectivity</a:t>
            </a:r>
          </a:p>
          <a:p>
            <a:pPr algn="just"/>
            <a:r>
              <a:rPr lang="en-US" sz="2000" dirty="0">
                <a:latin typeface="Calibri" panose="020F0502020204030204" pitchFamily="34" charset="0"/>
                <a:cs typeface="Calibri" panose="020F0502020204030204" pitchFamily="34" charset="0"/>
              </a:rPr>
              <a:t>One of the standout features of the ESP32 is its integrated Wi-Fi (802.11 b/g/n) and Bluetooth (Bluetooth Low Energy) capabilities. This makes it an excellent choice for applications that require wireless communication, such as Internet of Things (IoT) devices.</a:t>
            </a:r>
          </a:p>
          <a:p>
            <a:endParaRPr lang="en-US" dirty="0"/>
          </a:p>
        </p:txBody>
      </p:sp>
      <p:pic>
        <p:nvPicPr>
          <p:cNvPr id="1026" name="Picture 2" descr="ESP32 UART Hardware Serial Ports Help - Programming Questions - Arduino  Fo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9439" y="1911198"/>
            <a:ext cx="2955745" cy="3617931"/>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150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2748" y="598207"/>
            <a:ext cx="11229173" cy="2399518"/>
          </a:xfrm>
          <a:prstGeom prst="rect">
            <a:avLst/>
          </a:prstGeom>
          <a:ln w="88900" cap="sq" cmpd="thickThin">
            <a:solidFill>
              <a:srgbClr val="FFC000"/>
            </a:solidFill>
            <a:prstDash val="solid"/>
            <a:miter lim="800000"/>
          </a:ln>
          <a:effectLst>
            <a:innerShdw blurRad="76200">
              <a:srgbClr val="000000"/>
            </a:innerShdw>
          </a:effectLst>
        </p:spPr>
      </p:pic>
      <p:pic>
        <p:nvPicPr>
          <p:cNvPr id="3" name="Picture 2"/>
          <p:cNvPicPr>
            <a:picLocks noChangeAspect="1"/>
          </p:cNvPicPr>
          <p:nvPr/>
        </p:nvPicPr>
        <p:blipFill>
          <a:blip r:embed="rId3">
            <a:duotone>
              <a:prstClr val="black"/>
              <a:schemeClr val="accent2">
                <a:tint val="45000"/>
                <a:satMod val="400000"/>
              </a:schemeClr>
            </a:duotone>
          </a:blip>
          <a:stretch>
            <a:fillRect/>
          </a:stretch>
        </p:blipFill>
        <p:spPr>
          <a:xfrm>
            <a:off x="512748" y="2997724"/>
            <a:ext cx="11229173" cy="3233392"/>
          </a:xfrm>
          <a:prstGeom prst="rect">
            <a:avLst/>
          </a:prstGeom>
          <a:ln w="88900" cap="sq" cmpd="thickThin">
            <a:solidFill>
              <a:srgbClr val="FFC000"/>
            </a:solidFill>
            <a:prstDash val="solid"/>
            <a:miter lim="800000"/>
          </a:ln>
          <a:effectLst>
            <a:innerShdw blurRad="76200">
              <a:srgbClr val="000000"/>
            </a:innerShdw>
          </a:effectLst>
        </p:spPr>
      </p:pic>
    </p:spTree>
    <p:extLst>
      <p:ext uri="{BB962C8B-B14F-4D97-AF65-F5344CB8AC3E}">
        <p14:creationId xmlns:p14="http://schemas.microsoft.com/office/powerpoint/2010/main" val="3263475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a:t>
            </a:r>
            <a:r>
              <a:rPr lang="en-US" dirty="0" smtClean="0"/>
              <a:t>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69285"/>
            <a:ext cx="9120014" cy="739119"/>
          </a:xfrm>
        </p:spPr>
        <p:txBody>
          <a:bodyPr/>
          <a:lstStyle/>
          <a:p>
            <a:r>
              <a:rPr lang="en-GB" sz="6000" b="1" dirty="0" smtClean="0">
                <a:latin typeface="Calibri" panose="020F0502020204030204" pitchFamily="34" charset="0"/>
                <a:ea typeface="Calibri" panose="020F0502020204030204" pitchFamily="34" charset="0"/>
                <a:cs typeface="Calibri" panose="020F0502020204030204" pitchFamily="34" charset="0"/>
              </a:rPr>
              <a:t>INTRODUCTION TO ESP32</a:t>
            </a:r>
            <a:endParaRPr lang="en-US" sz="6000" dirty="0"/>
          </a:p>
        </p:txBody>
      </p:sp>
      <p:sp>
        <p:nvSpPr>
          <p:cNvPr id="3" name="Content Placeholder 2"/>
          <p:cNvSpPr>
            <a:spLocks noGrp="1"/>
          </p:cNvSpPr>
          <p:nvPr>
            <p:ph idx="1"/>
          </p:nvPr>
        </p:nvSpPr>
        <p:spPr>
          <a:xfrm>
            <a:off x="685800" y="1358782"/>
            <a:ext cx="10569011" cy="4859904"/>
          </a:xfrm>
        </p:spPr>
        <p:txBody>
          <a:bodyPr>
            <a:normAutofit/>
          </a:bodyPr>
          <a:lstStyle/>
          <a:p>
            <a:pPr algn="just">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Low Power Consumption</a:t>
            </a:r>
          </a:p>
          <a:p>
            <a:pPr algn="just"/>
            <a:r>
              <a:rPr lang="en-US" sz="2000" dirty="0">
                <a:latin typeface="Calibri" panose="020F0502020204030204" pitchFamily="34" charset="0"/>
                <a:cs typeface="Calibri" panose="020F0502020204030204" pitchFamily="34" charset="0"/>
              </a:rPr>
              <a:t>The ESP32 is designed for optimized power usage, making it suitable for applications where energy efficiency is crucial. This feature is particularly beneficial for battery-powered devices, ensuring an extended operational life.</a:t>
            </a:r>
          </a:p>
          <a:p>
            <a:pPr algn="just">
              <a:buFont typeface="Wingdings" panose="05000000000000000000" pitchFamily="2" charset="2"/>
              <a:buChar char="Ø"/>
            </a:pPr>
            <a:r>
              <a:rPr lang="en-US" sz="2400" b="1" dirty="0"/>
              <a:t>Rich Peripheral Set</a:t>
            </a:r>
          </a:p>
          <a:p>
            <a:pPr algn="just"/>
            <a:r>
              <a:rPr lang="en-US" sz="2000" dirty="0">
                <a:latin typeface="Calibri" panose="020F0502020204030204" pitchFamily="34" charset="0"/>
                <a:cs typeface="Calibri" panose="020F0502020204030204" pitchFamily="34" charset="0"/>
              </a:rPr>
              <a:t>The microcontroller offers a comprehensive set of peripherals, including GPIO, UART, I2C, SPI, ADC, and more. This versatility provides developers with the flexibility to interface with a wide range of sensors, actuators, and other external components.</a:t>
            </a:r>
          </a:p>
          <a:p>
            <a:pPr algn="just">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Security Features</a:t>
            </a:r>
          </a:p>
          <a:p>
            <a:pPr algn="just"/>
            <a:r>
              <a:rPr lang="en-US" sz="2000" dirty="0">
                <a:latin typeface="Calibri" panose="020F0502020204030204" pitchFamily="34" charset="0"/>
                <a:cs typeface="Calibri" panose="020F0502020204030204" pitchFamily="34" charset="0"/>
              </a:rPr>
              <a:t>Security is a priority in the ESP32, with features like secure boot and flash encryption. These measures ensure data integrity and protect against unauthorized access, making the microcontroller suitable for applications with stringent security requirements.</a:t>
            </a:r>
          </a:p>
          <a:p>
            <a:endParaRPr lang="en-US" dirty="0"/>
          </a:p>
        </p:txBody>
      </p:sp>
    </p:spTree>
    <p:extLst>
      <p:ext uri="{BB962C8B-B14F-4D97-AF65-F5344CB8AC3E}">
        <p14:creationId xmlns:p14="http://schemas.microsoft.com/office/powerpoint/2010/main" val="43211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328" y="269459"/>
            <a:ext cx="11214100" cy="923330"/>
          </a:xfrm>
        </p:spPr>
        <p:txBody>
          <a:bodyPr/>
          <a:lstStyle/>
          <a:p>
            <a:r>
              <a:rPr lang="en-US" sz="6000" dirty="0" smtClean="0">
                <a:latin typeface="Calibri" panose="020F0502020204030204" pitchFamily="34" charset="0"/>
                <a:cs typeface="Calibri" panose="020F0502020204030204" pitchFamily="34" charset="0"/>
              </a:rPr>
              <a:t>ESP32 Functional Block</a:t>
            </a:r>
            <a:endParaRPr lang="en-US" sz="6000" dirty="0">
              <a:latin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4</a:t>
            </a:fld>
            <a:endParaRPr lang="en-US" noProof="0" dirty="0"/>
          </a:p>
        </p:txBody>
      </p:sp>
      <p:pic>
        <p:nvPicPr>
          <p:cNvPr id="4" name="Picture 4" descr="ESP32 Deep Sleep and Other Low Power Optimiz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796" y="1435693"/>
            <a:ext cx="9429508" cy="4751462"/>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692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998" y="547092"/>
            <a:ext cx="5703216" cy="725528"/>
          </a:xfrm>
        </p:spPr>
        <p:txBody>
          <a:bodyPr/>
          <a:lstStyle/>
          <a:p>
            <a:pPr algn="ctr"/>
            <a:r>
              <a:rPr lang="en-US" dirty="0" smtClean="0"/>
              <a:t>FEATURES</a:t>
            </a:r>
            <a:endParaRPr lang="en-US" dirty="0"/>
          </a:p>
        </p:txBody>
      </p:sp>
      <p:sp>
        <p:nvSpPr>
          <p:cNvPr id="3" name="Content Placeholder 2"/>
          <p:cNvSpPr>
            <a:spLocks noGrp="1"/>
          </p:cNvSpPr>
          <p:nvPr>
            <p:ph idx="1"/>
          </p:nvPr>
        </p:nvSpPr>
        <p:spPr>
          <a:xfrm>
            <a:off x="685801" y="1272620"/>
            <a:ext cx="7765989" cy="5223848"/>
          </a:xfrm>
        </p:spPr>
        <p:txBody>
          <a:bodyPr>
            <a:normAutofit/>
          </a:bodyPr>
          <a:lstStyle/>
          <a:p>
            <a:pPr algn="just">
              <a:buFont typeface="Wingdings" panose="05000000000000000000" pitchFamily="2" charset="2"/>
              <a:buChar char="Ø"/>
            </a:pPr>
            <a:r>
              <a:rPr lang="en-US" sz="2400" b="1" dirty="0" smtClean="0">
                <a:latin typeface="Calibri" panose="020F0502020204030204" pitchFamily="34" charset="0"/>
                <a:cs typeface="Calibri" panose="020F0502020204030204" pitchFamily="34" charset="0"/>
              </a:rPr>
              <a:t>ADVANCED ANALOG FEATURES</a:t>
            </a:r>
          </a:p>
          <a:p>
            <a:pPr algn="just"/>
            <a:r>
              <a:rPr lang="en-US" sz="2000" dirty="0" smtClean="0">
                <a:latin typeface="Calibri" panose="020F0502020204030204" pitchFamily="34" charset="0"/>
                <a:cs typeface="Calibri" panose="020F0502020204030204" pitchFamily="34" charset="0"/>
              </a:rPr>
              <a:t>The </a:t>
            </a:r>
            <a:r>
              <a:rPr lang="en-US" sz="2000" dirty="0">
                <a:latin typeface="Calibri" panose="020F0502020204030204" pitchFamily="34" charset="0"/>
                <a:cs typeface="Calibri" panose="020F0502020204030204" pitchFamily="34" charset="0"/>
              </a:rPr>
              <a:t>ESP32 boasts a 12-bit Analog-to-Digital Converter (ADC) for precise analog signal measurements. This is particularly useful in applications where accurate analog data acquisition is essential.</a:t>
            </a:r>
          </a:p>
          <a:p>
            <a:pPr algn="just">
              <a:buFont typeface="Wingdings" panose="05000000000000000000" pitchFamily="2" charset="2"/>
              <a:buChar char="Ø"/>
            </a:pPr>
            <a:r>
              <a:rPr lang="en-US" sz="2000" b="1" dirty="0" smtClean="0">
                <a:latin typeface="Calibri" panose="020F0502020204030204" pitchFamily="34" charset="0"/>
                <a:cs typeface="Calibri" panose="020F0502020204030204" pitchFamily="34" charset="0"/>
              </a:rPr>
              <a:t>APPLICATION SCENARIOS</a:t>
            </a:r>
          </a:p>
          <a:p>
            <a:pPr marL="0" indent="0" algn="just">
              <a:buNone/>
            </a:pPr>
            <a:r>
              <a:rPr lang="en-US" sz="2000" b="1" dirty="0" smtClean="0"/>
              <a:t>IoT </a:t>
            </a:r>
            <a:r>
              <a:rPr lang="en-US" sz="2000" b="1" dirty="0"/>
              <a:t>Devices</a:t>
            </a:r>
          </a:p>
          <a:p>
            <a:pPr algn="just"/>
            <a:r>
              <a:rPr lang="en-US" sz="2000" dirty="0">
                <a:latin typeface="Calibri" panose="020F0502020204030204" pitchFamily="34" charset="0"/>
                <a:cs typeface="Calibri" panose="020F0502020204030204" pitchFamily="34" charset="0"/>
              </a:rPr>
              <a:t>The ESP32 is well-suited for IoT applications, connecting devices to the internet and enabling seamless data exchange and remote control.</a:t>
            </a:r>
          </a:p>
          <a:p>
            <a:pPr marL="0" indent="0" algn="just">
              <a:buNone/>
            </a:pPr>
            <a:r>
              <a:rPr lang="en-US" sz="2000" b="1" dirty="0"/>
              <a:t>Home Automation</a:t>
            </a:r>
          </a:p>
          <a:p>
            <a:pPr algn="just"/>
            <a:r>
              <a:rPr lang="en-US" sz="1700" dirty="0"/>
              <a:t>Its capabilities make the ESP32 an ideal choice for smart home systems, allowing control of appliances, monitoring environmental parameters, and facilitating automation.</a:t>
            </a:r>
          </a:p>
          <a:p>
            <a:pPr marL="0" indent="0" algn="just">
              <a:buNone/>
            </a:pPr>
            <a:r>
              <a:rPr lang="en-US" sz="2000" b="1" dirty="0"/>
              <a:t>Wearables</a:t>
            </a:r>
          </a:p>
          <a:p>
            <a:pPr algn="just"/>
            <a:r>
              <a:rPr lang="en-US" sz="1700" dirty="0"/>
              <a:t>With its low power consumption and compact size, the ESP32 is suitable for </a:t>
            </a:r>
            <a:r>
              <a:rPr lang="en-US" sz="1700" dirty="0" err="1"/>
              <a:t>wearables</a:t>
            </a:r>
            <a:r>
              <a:rPr lang="en-US" sz="1700" dirty="0"/>
              <a:t> such as fitness trackers and </a:t>
            </a:r>
            <a:r>
              <a:rPr lang="en-US" sz="1700" dirty="0" err="1"/>
              <a:t>smartwatches</a:t>
            </a:r>
            <a:r>
              <a:rPr lang="en-US" sz="1700" dirty="0"/>
              <a:t>.</a:t>
            </a:r>
          </a:p>
          <a:p>
            <a:endParaRPr lang="en-US" dirty="0"/>
          </a:p>
        </p:txBody>
      </p:sp>
      <p:pic>
        <p:nvPicPr>
          <p:cNvPr id="4098" name="Picture 2" descr="Getting Started with the ESP32 Development Board | Random Nerd Tuto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344" y="1997225"/>
            <a:ext cx="3325936" cy="3462856"/>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765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519" y="388937"/>
            <a:ext cx="5875699" cy="783770"/>
          </a:xfrm>
        </p:spPr>
        <p:txBody>
          <a:bodyPr/>
          <a:lstStyle/>
          <a:p>
            <a:pPr algn="ctr"/>
            <a:r>
              <a:rPr lang="en-US" dirty="0" smtClean="0"/>
              <a:t>FEATURES</a:t>
            </a:r>
            <a:endParaRPr lang="en-US" dirty="0"/>
          </a:p>
        </p:txBody>
      </p:sp>
      <p:sp>
        <p:nvSpPr>
          <p:cNvPr id="3" name="Content Placeholder 2"/>
          <p:cNvSpPr>
            <a:spLocks noGrp="1"/>
          </p:cNvSpPr>
          <p:nvPr>
            <p:ph idx="1"/>
          </p:nvPr>
        </p:nvSpPr>
        <p:spPr>
          <a:xfrm>
            <a:off x="549997" y="1329180"/>
            <a:ext cx="7396798" cy="5152056"/>
          </a:xfrm>
        </p:spPr>
        <p:txBody>
          <a:bodyPr>
            <a:normAutofit fontScale="55000" lnSpcReduction="20000"/>
          </a:bodyPr>
          <a:lstStyle/>
          <a:p>
            <a:pPr algn="just">
              <a:buFont typeface="Wingdings" panose="05000000000000000000" pitchFamily="2" charset="2"/>
              <a:buChar char="Ø"/>
            </a:pPr>
            <a:r>
              <a:rPr lang="en-US" sz="3600" b="1" dirty="0" smtClean="0">
                <a:latin typeface="Calibri" panose="020F0502020204030204" pitchFamily="34" charset="0"/>
                <a:cs typeface="Calibri" panose="020F0502020204030204" pitchFamily="34" charset="0"/>
              </a:rPr>
              <a:t>INDUSTRIAL AUTOMATION</a:t>
            </a:r>
          </a:p>
          <a:p>
            <a:pPr algn="just"/>
            <a:r>
              <a:rPr lang="en-US" sz="3100" dirty="0" smtClean="0"/>
              <a:t>In </a:t>
            </a:r>
            <a:r>
              <a:rPr lang="en-US" sz="3100" dirty="0"/>
              <a:t>industrial settings, the ESP32 can be employed for automation and control tasks, leveraging its connectivity and processing capabilities</a:t>
            </a:r>
            <a:r>
              <a:rPr lang="en-US" dirty="0"/>
              <a:t>.</a:t>
            </a:r>
          </a:p>
          <a:p>
            <a:pPr marL="0" indent="0" algn="just">
              <a:buNone/>
            </a:pPr>
            <a:r>
              <a:rPr lang="en-US" sz="3600" b="1" dirty="0"/>
              <a:t>Robotics</a:t>
            </a:r>
          </a:p>
          <a:p>
            <a:pPr marL="0" indent="0" algn="just">
              <a:buNone/>
            </a:pPr>
            <a:r>
              <a:rPr lang="en-US" sz="3100" dirty="0"/>
              <a:t>The dual-core processing and diverse peripherals make the ESP32 suitable </a:t>
            </a:r>
            <a:r>
              <a:rPr lang="en-US" sz="3600" dirty="0">
                <a:latin typeface="Calibri" panose="020F0502020204030204" pitchFamily="34" charset="0"/>
                <a:cs typeface="Calibri" panose="020F0502020204030204" pitchFamily="34" charset="0"/>
              </a:rPr>
              <a:t>for robotics applications, handling complex tasks efficiently.</a:t>
            </a:r>
          </a:p>
          <a:p>
            <a:pPr algn="just">
              <a:buFont typeface="Wingdings" panose="05000000000000000000" pitchFamily="2" charset="2"/>
              <a:buChar char="Ø"/>
            </a:pPr>
            <a:r>
              <a:rPr lang="en-US" sz="3600" b="1" dirty="0" smtClean="0">
                <a:latin typeface="Calibri" panose="020F0502020204030204" pitchFamily="34" charset="0"/>
                <a:cs typeface="Calibri" panose="020F0502020204030204" pitchFamily="34" charset="0"/>
              </a:rPr>
              <a:t>DETAILED HARDWARE COMPONENTS</a:t>
            </a:r>
          </a:p>
          <a:p>
            <a:pPr marL="0" indent="0" algn="just">
              <a:buNone/>
            </a:pPr>
            <a:r>
              <a:rPr lang="en-US" sz="3300" b="1" dirty="0" smtClean="0"/>
              <a:t>Processor </a:t>
            </a:r>
            <a:r>
              <a:rPr lang="en-US" sz="3300" b="1" dirty="0"/>
              <a:t>Architecture</a:t>
            </a:r>
          </a:p>
          <a:p>
            <a:pPr algn="just"/>
            <a:r>
              <a:rPr lang="en-US" sz="3100" dirty="0"/>
              <a:t>The ESP32 features a dual-core </a:t>
            </a:r>
            <a:r>
              <a:rPr lang="en-US" sz="3100" dirty="0" err="1"/>
              <a:t>Tensilica</a:t>
            </a:r>
            <a:r>
              <a:rPr lang="en-US" sz="3100" dirty="0"/>
              <a:t> LX6 microprocessor, providing the computational power necessary for diverse applications.</a:t>
            </a:r>
          </a:p>
          <a:p>
            <a:pPr marL="0" indent="0" algn="just">
              <a:buNone/>
            </a:pPr>
            <a:r>
              <a:rPr lang="en-US" sz="3300" b="1" dirty="0" smtClean="0"/>
              <a:t>Memory</a:t>
            </a:r>
          </a:p>
          <a:p>
            <a:pPr algn="just"/>
            <a:r>
              <a:rPr lang="en-US" sz="3100" dirty="0" smtClean="0"/>
              <a:t>With integrated 520 KB SRAM and support for external SPI flash and PSRAM, the ESP32 offers ample storage for program code and variable data.</a:t>
            </a:r>
          </a:p>
          <a:p>
            <a:pPr marL="0" indent="0" algn="just">
              <a:buNone/>
            </a:pPr>
            <a:r>
              <a:rPr lang="en-US" sz="3300" b="1" dirty="0" smtClean="0"/>
              <a:t>Connectivity</a:t>
            </a:r>
          </a:p>
          <a:p>
            <a:pPr algn="just"/>
            <a:r>
              <a:rPr lang="en-US" sz="3100" dirty="0" smtClean="0"/>
              <a:t>Wi-Fi (802.11 b/g/n) and Bluetooth (Bluetooth Low Energy) capabilities enable wireless communication, ensuring seamless device connectivity.</a:t>
            </a:r>
          </a:p>
          <a:p>
            <a:pPr algn="just"/>
            <a:endParaRPr lang="en-US" dirty="0"/>
          </a:p>
        </p:txBody>
      </p:sp>
      <p:pic>
        <p:nvPicPr>
          <p:cNvPr id="5122" name="Picture 2" descr="The Internet of Things with ESP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5416" y="1674093"/>
            <a:ext cx="3778386" cy="3940405"/>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9393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847" y="241422"/>
            <a:ext cx="5118291" cy="923330"/>
          </a:xfrm>
        </p:spPr>
        <p:txBody>
          <a:bodyPr/>
          <a:lstStyle/>
          <a:p>
            <a:r>
              <a:rPr lang="en-US" sz="6000" dirty="0" smtClean="0">
                <a:latin typeface="Calibri" panose="020F0502020204030204" pitchFamily="34" charset="0"/>
                <a:cs typeface="Calibri" panose="020F0502020204030204" pitchFamily="34" charset="0"/>
              </a:rPr>
              <a:t>Features</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357601" y="1495313"/>
            <a:ext cx="6636471" cy="4816443"/>
          </a:xfrm>
        </p:spPr>
        <p:txBody>
          <a:bodyPr>
            <a:normAutofit/>
          </a:bodyPr>
          <a:lstStyle/>
          <a:p>
            <a:pPr algn="just">
              <a:buFont typeface="Wingdings" panose="05000000000000000000" pitchFamily="2" charset="2"/>
              <a:buChar char="Ø"/>
            </a:pPr>
            <a:r>
              <a:rPr lang="en-US" sz="2000" b="1" dirty="0" smtClean="0">
                <a:latin typeface="Calibri" panose="020F0502020204030204" pitchFamily="34" charset="0"/>
                <a:cs typeface="Calibri" panose="020F0502020204030204" pitchFamily="34" charset="0"/>
              </a:rPr>
              <a:t>POWER MANAGEMENT</a:t>
            </a:r>
          </a:p>
          <a:p>
            <a:pPr algn="just"/>
            <a:r>
              <a:rPr lang="en-US" sz="2000" dirty="0" smtClean="0">
                <a:latin typeface="Calibri" panose="020F0502020204030204" pitchFamily="34" charset="0"/>
                <a:cs typeface="Calibri" panose="020F0502020204030204" pitchFamily="34" charset="0"/>
              </a:rPr>
              <a:t>Support </a:t>
            </a:r>
            <a:r>
              <a:rPr lang="en-US" sz="2000" dirty="0">
                <a:latin typeface="Calibri" panose="020F0502020204030204" pitchFamily="34" charset="0"/>
                <a:cs typeface="Calibri" panose="020F0502020204030204" pitchFamily="34" charset="0"/>
              </a:rPr>
              <a:t>for multiple power modes allows the ESP32 to optimize energy usage, making it suitable for battery-powered applications.</a:t>
            </a:r>
          </a:p>
          <a:p>
            <a:pPr algn="just">
              <a:buFont typeface="Wingdings" panose="05000000000000000000" pitchFamily="2" charset="2"/>
              <a:buChar char="Ø"/>
            </a:pPr>
            <a:r>
              <a:rPr lang="en-US" sz="2000" b="1" dirty="0" smtClean="0">
                <a:latin typeface="Calibri" panose="020F0502020204030204" pitchFamily="34" charset="0"/>
                <a:cs typeface="Calibri" panose="020F0502020204030204" pitchFamily="34" charset="0"/>
              </a:rPr>
              <a:t>PERIPHERALS</a:t>
            </a:r>
          </a:p>
          <a:p>
            <a:pPr algn="just"/>
            <a:r>
              <a:rPr lang="en-US" sz="2000" dirty="0" smtClean="0">
                <a:latin typeface="Calibri" panose="020F0502020204030204" pitchFamily="34" charset="0"/>
                <a:cs typeface="Calibri" panose="020F0502020204030204" pitchFamily="34" charset="0"/>
              </a:rPr>
              <a:t>A </a:t>
            </a:r>
            <a:r>
              <a:rPr lang="en-US" sz="2000" dirty="0">
                <a:latin typeface="Calibri" panose="020F0502020204030204" pitchFamily="34" charset="0"/>
                <a:cs typeface="Calibri" panose="020F0502020204030204" pitchFamily="34" charset="0"/>
              </a:rPr>
              <a:t>rich set of peripherals including GPIO, UART, I2C, SPI, I2S, PWM, ADC, DAC, and more provide the flexibility to interface with various external components.</a:t>
            </a:r>
          </a:p>
          <a:p>
            <a:pPr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Security Components</a:t>
            </a:r>
          </a:p>
          <a:p>
            <a:pPr algn="just"/>
            <a:r>
              <a:rPr lang="en-US" sz="2000" dirty="0">
                <a:latin typeface="Calibri" panose="020F0502020204030204" pitchFamily="34" charset="0"/>
                <a:cs typeface="Calibri" panose="020F0502020204030204" pitchFamily="34" charset="0"/>
              </a:rPr>
              <a:t>Secure boot, flash encryption, and cryptographic hardware acceleration contribute to robust security, protecting against unauthorized access and tampering</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pic>
        <p:nvPicPr>
          <p:cNvPr id="6146" name="Picture 2" descr="Introducing ESP32-C3 | Espressif System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1506" y="1674891"/>
            <a:ext cx="4729589" cy="4320556"/>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287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416" y="312189"/>
            <a:ext cx="11214100" cy="923330"/>
          </a:xfrm>
        </p:spPr>
        <p:txBody>
          <a:bodyPr/>
          <a:lstStyle/>
          <a:p>
            <a:r>
              <a:rPr lang="en-US" sz="6000" dirty="0" smtClean="0">
                <a:latin typeface="Calibri" panose="020F0502020204030204" pitchFamily="34" charset="0"/>
                <a:cs typeface="Calibri" panose="020F0502020204030204" pitchFamily="34" charset="0"/>
              </a:rPr>
              <a:t>Features</a:t>
            </a:r>
            <a:endParaRPr lang="en-US" sz="6000" dirty="0">
              <a:latin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p:cNvSpPr>
            <a:spLocks noGrp="1"/>
          </p:cNvSpPr>
          <p:nvPr>
            <p:ph type="body" sz="quarter" idx="13"/>
          </p:nvPr>
        </p:nvSpPr>
        <p:spPr>
          <a:xfrm>
            <a:off x="487229" y="2095867"/>
            <a:ext cx="6657055" cy="3358860"/>
          </a:xfrm>
        </p:spPr>
        <p:txBody>
          <a:bodyPr>
            <a:normAutofit/>
          </a:bodyPr>
          <a:lstStyle/>
          <a:p>
            <a:pPr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Analog Components</a:t>
            </a:r>
          </a:p>
          <a:p>
            <a:pPr algn="just"/>
            <a:r>
              <a:rPr lang="en-US" sz="2000" dirty="0">
                <a:latin typeface="Calibri" panose="020F0502020204030204" pitchFamily="34" charset="0"/>
                <a:cs typeface="Calibri" panose="020F0502020204030204" pitchFamily="34" charset="0"/>
              </a:rPr>
              <a:t>A 12-bit SAR ADC with up to 18 channels supports high-precision analog-to-digital conversion, enabling accurate sensor readings.</a:t>
            </a:r>
          </a:p>
          <a:p>
            <a:pPr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External Interfaces</a:t>
            </a:r>
          </a:p>
          <a:p>
            <a:pPr algn="just"/>
            <a:r>
              <a:rPr lang="en-US" sz="2000" dirty="0">
                <a:latin typeface="Calibri" panose="020F0502020204030204" pitchFamily="34" charset="0"/>
                <a:cs typeface="Calibri" panose="020F0502020204030204" pitchFamily="34" charset="0"/>
              </a:rPr>
              <a:t>Support for interfaces like SD/MMC, CAN, Ethernet MAC, and others expands the range of peripherals that can be connected to the ESP32.</a:t>
            </a:r>
          </a:p>
          <a:p>
            <a:endParaRPr lang="en-US" sz="2000" dirty="0"/>
          </a:p>
        </p:txBody>
      </p:sp>
      <p:pic>
        <p:nvPicPr>
          <p:cNvPr id="5" name="Picture 2" descr="Introducing ESP32-C3 | Espressif System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1506" y="1674891"/>
            <a:ext cx="4729589" cy="4320556"/>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29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301356"/>
            <a:ext cx="6373548" cy="738504"/>
          </a:xfrm>
        </p:spPr>
        <p:txBody>
          <a:bodyPr>
            <a:noAutofit/>
          </a:bodyPr>
          <a:lstStyle/>
          <a:p>
            <a:r>
              <a:rPr lang="en-US" sz="6000" dirty="0" smtClean="0">
                <a:latin typeface="Calibri" panose="020F0502020204030204" pitchFamily="34" charset="0"/>
                <a:cs typeface="Calibri" panose="020F0502020204030204" pitchFamily="34" charset="0"/>
              </a:rPr>
              <a:t>Outline</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85799" y="1451728"/>
            <a:ext cx="6919957" cy="4766957"/>
          </a:xfrm>
        </p:spPr>
        <p:txBody>
          <a:bodyPr>
            <a:normAutofit lnSpcReduction="10000"/>
          </a:bodyPr>
          <a:lstStyle/>
          <a:p>
            <a:pPr algn="just">
              <a:buFont typeface="Wingdings" panose="05000000000000000000" pitchFamily="2" charset="2"/>
              <a:buChar char="Ø"/>
            </a:pPr>
            <a:r>
              <a:rPr lang="en-US" b="1" dirty="0"/>
              <a:t>Development Guidelines</a:t>
            </a:r>
          </a:p>
          <a:p>
            <a:pPr marL="0" indent="0" algn="just">
              <a:buNone/>
            </a:pPr>
            <a:r>
              <a:rPr lang="en-US" b="1" dirty="0"/>
              <a:t>Modules and Development Boards</a:t>
            </a:r>
          </a:p>
          <a:p>
            <a:pPr algn="just"/>
            <a:r>
              <a:rPr lang="en-US" sz="1700" dirty="0" err="1"/>
              <a:t>Espressif</a:t>
            </a:r>
            <a:r>
              <a:rPr lang="en-US" sz="1700" dirty="0"/>
              <a:t> offers various ESP32 modules and development boards, allowing developers to choose the form factor that best suits their project requirements.</a:t>
            </a:r>
          </a:p>
          <a:p>
            <a:pPr algn="just">
              <a:buFont typeface="Wingdings" panose="05000000000000000000" pitchFamily="2" charset="2"/>
              <a:buChar char="Ø"/>
            </a:pPr>
            <a:r>
              <a:rPr lang="en-US" b="1" dirty="0"/>
              <a:t>Programming and Firmware</a:t>
            </a:r>
          </a:p>
          <a:p>
            <a:pPr algn="just"/>
            <a:r>
              <a:rPr lang="en-US" sz="1800" dirty="0"/>
              <a:t>Guidelines for downloading firmware and programming the ESP32 are crucial for ensuring a smooth development process and proper functionality of the microcontroller.</a:t>
            </a:r>
          </a:p>
          <a:p>
            <a:pPr algn="just">
              <a:buFont typeface="Wingdings" panose="05000000000000000000" pitchFamily="2" charset="2"/>
              <a:buChar char="Ø"/>
            </a:pPr>
            <a:r>
              <a:rPr lang="en-US" b="1" dirty="0"/>
              <a:t>Resources and Documentation</a:t>
            </a:r>
          </a:p>
          <a:p>
            <a:pPr algn="just"/>
            <a:r>
              <a:rPr lang="en-US" sz="1800" dirty="0"/>
              <a:t>Access to datasheets, technical reference manuals, development tools, and community support provides developers with the necessary resources for in-depth knowledge and issue resolution during the development process.</a:t>
            </a:r>
          </a:p>
          <a:p>
            <a:pPr marL="0" indent="0">
              <a:buNone/>
            </a:pPr>
            <a:endParaRPr lang="en-US" dirty="0"/>
          </a:p>
        </p:txBody>
      </p:sp>
      <p:pic>
        <p:nvPicPr>
          <p:cNvPr id="7170" name="Picture 2" descr="Features and Specifications of ESP32 PCB – Hillman Curtis: Printed Circuit  Board Manufacturing &amp; SMT Assembly Manufactur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1035" y="2125974"/>
            <a:ext cx="4130069" cy="3283514"/>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148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infopath/2007/PartnerControls"/>
    <ds:schemaRef ds:uri="http://purl.org/dc/terms/"/>
    <ds:schemaRef ds:uri="http://purl.org/dc/dcmitype/"/>
    <ds:schemaRef ds:uri="16c05727-aa75-4e4a-9b5f-8a80a1165891"/>
    <ds:schemaRef ds:uri="http://schemas.microsoft.com/office/2006/documentManagement/types"/>
    <ds:schemaRef ds:uri="http://purl.org/dc/elements/1.1/"/>
    <ds:schemaRef ds:uri="http://www.w3.org/XML/1998/namespace"/>
    <ds:schemaRef ds:uri="http://schemas.openxmlformats.org/package/2006/metadata/core-propertie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746</Words>
  <Application>Microsoft Office PowerPoint</Application>
  <PresentationFormat>Widescreen</PresentationFormat>
  <Paragraphs>72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Tahoma</vt:lpstr>
      <vt:lpstr>Trade Gothic LT Pro</vt:lpstr>
      <vt:lpstr>Trebuchet MS</vt:lpstr>
      <vt:lpstr>Wingdings</vt:lpstr>
      <vt:lpstr>Office Theme</vt:lpstr>
      <vt:lpstr>Introduction to ESP32</vt:lpstr>
      <vt:lpstr>INTRODUCTION TO ESP32</vt:lpstr>
      <vt:lpstr>INTRODUCTION TO ESP32</vt:lpstr>
      <vt:lpstr>ESP32 Functional Block</vt:lpstr>
      <vt:lpstr>FEATURES</vt:lpstr>
      <vt:lpstr>FEATURES</vt:lpstr>
      <vt:lpstr>Features</vt:lpstr>
      <vt:lpstr>Features</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2024-03-13T09:36:46Z</dcterms:created>
  <dcterms:modified xsi:type="dcterms:W3CDTF">2024-03-13T10:06:03Z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