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301" r:id="rId6"/>
    <p:sldId id="302" r:id="rId7"/>
    <p:sldId id="303"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4" r:id="rId24"/>
    <p:sldId id="305" r:id="rId25"/>
    <p:sldId id="30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00"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2/27/2024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901071" y="672029"/>
            <a:ext cx="8266396" cy="2258458"/>
          </a:xfrm>
        </p:spPr>
        <p:txBody>
          <a:bodyPr/>
          <a:lstStyle/>
          <a:p>
            <a:pPr algn="ctr"/>
            <a:r>
              <a:rPr lang="en-US" sz="4400" dirty="0"/>
              <a:t>Optocoupler</a:t>
            </a:r>
            <a:r>
              <a:rPr lang="en-US" sz="4400" dirty="0"/>
              <a:t> Circuit Design </a:t>
            </a:r>
            <a:r>
              <a:rPr lang="en-US" sz="4400" dirty="0" smtClean="0"/>
              <a:t/>
            </a:r>
            <a:br>
              <a:rPr lang="en-US" sz="4400" dirty="0" smtClean="0"/>
            </a:br>
            <a:r>
              <a:rPr lang="en-US" sz="4400" dirty="0" smtClean="0"/>
              <a:t>&amp;</a:t>
            </a:r>
            <a:br>
              <a:rPr lang="en-US" sz="4400" dirty="0" smtClean="0"/>
            </a:br>
            <a:r>
              <a:rPr lang="en-US" sz="4400" dirty="0" smtClean="0"/>
              <a:t>Detailed </a:t>
            </a:r>
            <a:r>
              <a:rPr lang="en-US" sz="4400" dirty="0"/>
              <a:t>Analysis</a:t>
            </a:r>
          </a:p>
        </p:txBody>
      </p:sp>
      <p:pic>
        <p:nvPicPr>
          <p:cNvPr id="13316" name="Picture 4" descr="What is Optocoupler: Its Types and Various Application in DC/AC Circ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946" y="3360146"/>
            <a:ext cx="8912647" cy="2511846"/>
          </a:xfrm>
          <a:prstGeom prst="roundRect">
            <a:avLst>
              <a:gd name="adj" fmla="val 8594"/>
            </a:avLst>
          </a:prstGeom>
          <a:solidFill>
            <a:srgbClr val="FFFFFF">
              <a:shade val="85000"/>
            </a:srgbClr>
          </a:solidFill>
          <a:ln>
            <a:solidFill>
              <a:schemeClr val="accent2"/>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p:cNvSpPr>
            <a:spLocks noGrp="1"/>
          </p:cNvSpPr>
          <p:nvPr>
            <p:ph sz="half" idx="1"/>
          </p:nvPr>
        </p:nvSpPr>
        <p:spPr>
          <a:xfrm>
            <a:off x="443365" y="1517715"/>
            <a:ext cx="6838784" cy="4659248"/>
          </a:xfrm>
        </p:spPr>
        <p:txBody>
          <a:bodyPr>
            <a:normAutofit fontScale="92500" lnSpcReduction="10000"/>
          </a:bodyPr>
          <a:lstStyle/>
          <a:p>
            <a:pPr marL="0" indent="0">
              <a:buNone/>
            </a:pPr>
            <a:r>
              <a:rPr lang="en-US" sz="2400" b="1" dirty="0"/>
              <a:t>3. Set Circuit </a:t>
            </a:r>
            <a:r>
              <a:rPr lang="en-US" sz="2400" b="1" dirty="0" smtClean="0"/>
              <a:t>Operation</a:t>
            </a:r>
          </a:p>
          <a:p>
            <a:pPr marL="0" indent="0">
              <a:buNone/>
            </a:pPr>
            <a:endParaRPr lang="en-US" sz="2400" b="1" dirty="0" smtClean="0"/>
          </a:p>
          <a:p>
            <a:pPr marL="0" indent="0">
              <a:buNone/>
            </a:pPr>
            <a:r>
              <a:rPr lang="en-US" sz="1800" dirty="0"/>
              <a:t>This time you have to set the operating point of the circuit. To make this more informative, we are going to refer to the circuit below</a:t>
            </a:r>
            <a:r>
              <a:rPr lang="en-US" sz="1800" dirty="0" smtClean="0"/>
              <a:t>.</a:t>
            </a:r>
          </a:p>
          <a:p>
            <a:pPr marL="0" indent="0">
              <a:buNone/>
            </a:pPr>
            <a:endParaRPr lang="en-US" sz="1700" dirty="0"/>
          </a:p>
          <a:p>
            <a:pPr marL="0" indent="0">
              <a:buNone/>
            </a:pPr>
            <a:r>
              <a:rPr lang="en-US" sz="2600" b="1" dirty="0"/>
              <a:t>Define Output Level</a:t>
            </a:r>
          </a:p>
          <a:p>
            <a:pPr marL="0" indent="0">
              <a:buNone/>
            </a:pPr>
            <a:endParaRPr lang="en-US" sz="2400" dirty="0"/>
          </a:p>
          <a:p>
            <a:pPr marL="0" indent="0">
              <a:buNone/>
            </a:pPr>
            <a:r>
              <a:rPr lang="en-US" dirty="0"/>
              <a:t>The above circuit is can be configured to operate at linear or saturation regions. At saturation the </a:t>
            </a:r>
            <a:r>
              <a:rPr lang="en-US" dirty="0" err="1"/>
              <a:t>Vout</a:t>
            </a:r>
            <a:r>
              <a:rPr lang="en-US" dirty="0"/>
              <a:t> node is zero ideally while above zero but lower than </a:t>
            </a:r>
            <a:r>
              <a:rPr lang="en-US" dirty="0" err="1"/>
              <a:t>Vcc</a:t>
            </a:r>
            <a:r>
              <a:rPr lang="en-US" dirty="0"/>
              <a:t> in linear. When there is no bias in the diode side the level of </a:t>
            </a:r>
            <a:r>
              <a:rPr lang="en-US" dirty="0" err="1"/>
              <a:t>Vout</a:t>
            </a:r>
            <a:r>
              <a:rPr lang="en-US" dirty="0"/>
              <a:t> is simply the same to </a:t>
            </a:r>
            <a:r>
              <a:rPr lang="en-US" dirty="0" err="1"/>
              <a:t>Vcc</a:t>
            </a:r>
            <a:r>
              <a:rPr lang="en-US" dirty="0"/>
              <a:t>. So if you design the circuit as a switch, you must ideally assume a zero VCE or </a:t>
            </a:r>
            <a:r>
              <a:rPr lang="en-US" dirty="0" err="1"/>
              <a:t>Vout</a:t>
            </a:r>
            <a:r>
              <a:rPr lang="en-US" dirty="0"/>
              <a:t> when the </a:t>
            </a:r>
            <a:r>
              <a:rPr lang="en-US" dirty="0" err="1"/>
              <a:t>Optocoupler</a:t>
            </a:r>
            <a:r>
              <a:rPr lang="en-US" dirty="0"/>
              <a:t> is conducting. If the application is linear, you must define a particular level in the </a:t>
            </a:r>
            <a:r>
              <a:rPr lang="en-US" dirty="0" err="1"/>
              <a:t>Vout</a:t>
            </a:r>
            <a:r>
              <a:rPr lang="en-US" dirty="0"/>
              <a:t> node to be used in the design.</a:t>
            </a:r>
            <a:r>
              <a:rPr lang="en-US" dirty="0"/>
              <a:t/>
            </a:r>
            <a:br>
              <a:rPr lang="en-US" dirty="0"/>
            </a:br>
            <a:endParaRPr lang="en-US" b="1" dirty="0"/>
          </a:p>
          <a:p>
            <a:pPr marL="0" indent="0">
              <a:buNone/>
            </a:pPr>
            <a:endParaRPr lang="en-US" dirty="0"/>
          </a:p>
        </p:txBody>
      </p:sp>
      <p:pic>
        <p:nvPicPr>
          <p:cNvPr id="5122" name="Picture 2" descr="Optocoupler Circui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21976" y="2299494"/>
            <a:ext cx="3811224" cy="3095625"/>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65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a:xfrm>
            <a:off x="444500" y="1388125"/>
            <a:ext cx="11214100" cy="4748270"/>
          </a:xfrm>
        </p:spPr>
        <p:txBody>
          <a:bodyPr>
            <a:normAutofit/>
          </a:bodyPr>
          <a:lstStyle/>
          <a:p>
            <a:pPr algn="l"/>
            <a:r>
              <a:rPr lang="en-US" sz="2400" dirty="0"/>
              <a:t>Define </a:t>
            </a:r>
            <a:r>
              <a:rPr lang="en-US" sz="2400" dirty="0" err="1"/>
              <a:t>Rf</a:t>
            </a:r>
            <a:r>
              <a:rPr lang="en-US" sz="2400" dirty="0"/>
              <a:t> </a:t>
            </a:r>
            <a:r>
              <a:rPr lang="en-US" sz="2400" dirty="0" smtClean="0"/>
              <a:t>Value</a:t>
            </a:r>
          </a:p>
          <a:p>
            <a:pPr algn="l"/>
            <a:endParaRPr lang="en-US" sz="2400" dirty="0"/>
          </a:p>
          <a:p>
            <a:pPr algn="l"/>
            <a:r>
              <a:rPr lang="en-US" sz="1700" dirty="0"/>
              <a:t>You can freely choose this value. However, in some applications you need to be careful. Most of the times, </a:t>
            </a:r>
            <a:r>
              <a:rPr lang="en-US" sz="1700" dirty="0" err="1"/>
              <a:t>Vdd</a:t>
            </a:r>
            <a:r>
              <a:rPr lang="en-US" sz="1700" dirty="0"/>
              <a:t> is derived from a digital circuit or device such as MCU or DSP. If so, set the value of </a:t>
            </a:r>
            <a:r>
              <a:rPr lang="en-US" sz="1700" dirty="0" err="1"/>
              <a:t>Rf</a:t>
            </a:r>
            <a:r>
              <a:rPr lang="en-US" sz="1700" dirty="0"/>
              <a:t> in such a way the current rating of the digital circuit or device is not exceeded. For MCU and DSP the sink and source currents are usually ranging from 4mA to 9mA (some other may reach higher than 9mA, you can always check in the datasheet). Supposing the current rating is only 4mA maximum, set actual forward current to at most 80% of it. So </a:t>
            </a:r>
            <a:r>
              <a:rPr lang="en-US" sz="1700" dirty="0" err="1"/>
              <a:t>Rf</a:t>
            </a:r>
            <a:r>
              <a:rPr lang="en-US" sz="1700" dirty="0"/>
              <a:t> would be</a:t>
            </a:r>
          </a:p>
          <a:p>
            <a:pPr algn="l"/>
            <a:endParaRPr lang="en-US" sz="1700" dirty="0"/>
          </a:p>
          <a:p>
            <a:r>
              <a:rPr lang="en-US" sz="1800" b="1" dirty="0">
                <a:solidFill>
                  <a:srgbClr val="92D050"/>
                </a:solidFill>
              </a:rPr>
              <a:t>If = ( </a:t>
            </a:r>
            <a:r>
              <a:rPr lang="en-US" sz="1800" b="1" dirty="0" err="1">
                <a:solidFill>
                  <a:srgbClr val="92D050"/>
                </a:solidFill>
              </a:rPr>
              <a:t>Vdd</a:t>
            </a:r>
            <a:r>
              <a:rPr lang="en-US" sz="1800" b="1" dirty="0">
                <a:solidFill>
                  <a:srgbClr val="92D050"/>
                </a:solidFill>
              </a:rPr>
              <a:t> – </a:t>
            </a:r>
            <a:r>
              <a:rPr lang="en-US" sz="1800" b="1" dirty="0" err="1">
                <a:solidFill>
                  <a:srgbClr val="92D050"/>
                </a:solidFill>
              </a:rPr>
              <a:t>Vf</a:t>
            </a:r>
            <a:r>
              <a:rPr lang="en-US" sz="1800" b="1" dirty="0">
                <a:solidFill>
                  <a:srgbClr val="92D050"/>
                </a:solidFill>
              </a:rPr>
              <a:t> ) / </a:t>
            </a:r>
            <a:r>
              <a:rPr lang="en-US" sz="1800" b="1" dirty="0" err="1" smtClean="0">
                <a:solidFill>
                  <a:srgbClr val="92D050"/>
                </a:solidFill>
              </a:rPr>
              <a:t>Rf</a:t>
            </a:r>
            <a:endParaRPr lang="en-US" sz="1800" b="1" dirty="0">
              <a:solidFill>
                <a:srgbClr val="92D050"/>
              </a:solidFill>
            </a:endParaRPr>
          </a:p>
          <a:p>
            <a:r>
              <a:rPr lang="en-US" sz="1800" b="1" dirty="0" err="1">
                <a:solidFill>
                  <a:srgbClr val="92D050"/>
                </a:solidFill>
              </a:rPr>
              <a:t>Rf</a:t>
            </a:r>
            <a:r>
              <a:rPr lang="en-US" sz="1800" b="1" dirty="0">
                <a:solidFill>
                  <a:srgbClr val="92D050"/>
                </a:solidFill>
              </a:rPr>
              <a:t> &gt; ( </a:t>
            </a:r>
            <a:r>
              <a:rPr lang="en-US" sz="1800" b="1" dirty="0" err="1">
                <a:solidFill>
                  <a:srgbClr val="92D050"/>
                </a:solidFill>
              </a:rPr>
              <a:t>Vdd</a:t>
            </a:r>
            <a:r>
              <a:rPr lang="en-US" sz="1800" b="1" dirty="0">
                <a:solidFill>
                  <a:srgbClr val="92D050"/>
                </a:solidFill>
              </a:rPr>
              <a:t> – </a:t>
            </a:r>
            <a:r>
              <a:rPr lang="en-US" sz="1800" b="1" dirty="0" err="1">
                <a:solidFill>
                  <a:srgbClr val="92D050"/>
                </a:solidFill>
              </a:rPr>
              <a:t>Vf</a:t>
            </a:r>
            <a:r>
              <a:rPr lang="en-US" sz="1800" b="1" dirty="0">
                <a:solidFill>
                  <a:srgbClr val="92D050"/>
                </a:solidFill>
              </a:rPr>
              <a:t> ) / ( 80% x </a:t>
            </a:r>
            <a:r>
              <a:rPr lang="en-US" sz="1800" b="1" dirty="0" err="1">
                <a:solidFill>
                  <a:srgbClr val="92D050"/>
                </a:solidFill>
              </a:rPr>
              <a:t>Irating</a:t>
            </a:r>
            <a:r>
              <a:rPr lang="en-US" sz="1800" b="1" dirty="0">
                <a:solidFill>
                  <a:srgbClr val="92D050"/>
                </a:solidFill>
              </a:rPr>
              <a:t> </a:t>
            </a:r>
            <a:r>
              <a:rPr lang="en-US" sz="1800" b="1" dirty="0" smtClean="0">
                <a:solidFill>
                  <a:srgbClr val="92D050"/>
                </a:solidFill>
              </a:rPr>
              <a:t>)</a:t>
            </a:r>
          </a:p>
          <a:p>
            <a:endParaRPr lang="en-US" sz="1700" dirty="0"/>
          </a:p>
          <a:p>
            <a:pPr algn="l"/>
            <a:r>
              <a:rPr lang="en-US" sz="1700" dirty="0"/>
              <a:t>(</a:t>
            </a:r>
            <a:r>
              <a:rPr lang="en-US" sz="1700" dirty="0" err="1"/>
              <a:t>Vf</a:t>
            </a:r>
            <a:r>
              <a:rPr lang="en-US" sz="1700" dirty="0"/>
              <a:t> is the forward voltage of the </a:t>
            </a:r>
            <a:r>
              <a:rPr lang="en-US" sz="1700" dirty="0" err="1"/>
              <a:t>optocoupler</a:t>
            </a:r>
            <a:r>
              <a:rPr lang="en-US" sz="1700" dirty="0"/>
              <a:t>)</a:t>
            </a:r>
          </a:p>
        </p:txBody>
      </p:sp>
    </p:spTree>
    <p:extLst>
      <p:ext uri="{BB962C8B-B14F-4D97-AF65-F5344CB8AC3E}">
        <p14:creationId xmlns:p14="http://schemas.microsoft.com/office/powerpoint/2010/main" val="413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p:cNvSpPr>
            <a:spLocks noGrp="1"/>
          </p:cNvSpPr>
          <p:nvPr>
            <p:ph idx="1"/>
          </p:nvPr>
        </p:nvSpPr>
        <p:spPr>
          <a:xfrm>
            <a:off x="443365" y="1377108"/>
            <a:ext cx="11215235" cy="4799855"/>
          </a:xfrm>
        </p:spPr>
        <p:txBody>
          <a:bodyPr>
            <a:normAutofit/>
          </a:bodyPr>
          <a:lstStyle/>
          <a:p>
            <a:pPr marL="0" indent="0">
              <a:buNone/>
            </a:pPr>
            <a:r>
              <a:rPr lang="en-US" sz="2600" b="1" dirty="0"/>
              <a:t>Determine </a:t>
            </a:r>
            <a:r>
              <a:rPr lang="en-US" sz="2600" b="1" dirty="0" err="1" smtClean="0"/>
              <a:t>Rc</a:t>
            </a:r>
            <a:endParaRPr lang="en-US" sz="2600" b="1" dirty="0"/>
          </a:p>
          <a:p>
            <a:pPr marL="0" indent="0">
              <a:buNone/>
            </a:pPr>
            <a:r>
              <a:rPr lang="en-US" sz="1800" dirty="0"/>
              <a:t>After defining </a:t>
            </a:r>
            <a:r>
              <a:rPr lang="en-US" sz="1800" dirty="0" err="1"/>
              <a:t>Rf</a:t>
            </a:r>
            <a:r>
              <a:rPr lang="en-US" sz="1800" dirty="0"/>
              <a:t> and the forward current, you can determine the value of </a:t>
            </a:r>
            <a:r>
              <a:rPr lang="en-US" sz="1800" dirty="0" err="1"/>
              <a:t>Rc</a:t>
            </a:r>
            <a:r>
              <a:rPr lang="en-US" sz="1800" dirty="0" smtClean="0"/>
              <a:t>.</a:t>
            </a:r>
            <a:endParaRPr lang="en-US" sz="1800" dirty="0"/>
          </a:p>
          <a:p>
            <a:pPr marL="0" indent="0">
              <a:buNone/>
            </a:pPr>
            <a:r>
              <a:rPr lang="en-US" sz="2600" b="1" dirty="0"/>
              <a:t>For Saturation </a:t>
            </a:r>
            <a:r>
              <a:rPr lang="en-US" sz="2600" b="1" dirty="0" smtClean="0"/>
              <a:t>Setting</a:t>
            </a:r>
            <a:endParaRPr lang="en-US" sz="2600" b="1" dirty="0"/>
          </a:p>
          <a:p>
            <a:pPr marL="0" indent="0" algn="ctr">
              <a:buNone/>
            </a:pPr>
            <a:r>
              <a:rPr lang="en-US" sz="2200" b="1" dirty="0">
                <a:solidFill>
                  <a:srgbClr val="92D050"/>
                </a:solidFill>
              </a:rPr>
              <a:t>( </a:t>
            </a:r>
            <a:r>
              <a:rPr lang="en-US" sz="2200" b="1" dirty="0" err="1">
                <a:solidFill>
                  <a:srgbClr val="92D050"/>
                </a:solidFill>
              </a:rPr>
              <a:t>Ic</a:t>
            </a:r>
            <a:r>
              <a:rPr lang="en-US" sz="2200" b="1" dirty="0">
                <a:solidFill>
                  <a:srgbClr val="92D050"/>
                </a:solidFill>
              </a:rPr>
              <a:t> / If ) &lt; </a:t>
            </a:r>
            <a:r>
              <a:rPr lang="en-US" sz="2200" b="1" dirty="0" err="1" smtClean="0">
                <a:solidFill>
                  <a:srgbClr val="92D050"/>
                </a:solidFill>
              </a:rPr>
              <a:t>CTRdevice</a:t>
            </a:r>
            <a:endParaRPr lang="en-US" sz="2200" b="1" dirty="0">
              <a:solidFill>
                <a:srgbClr val="92D050"/>
              </a:solidFill>
            </a:endParaRPr>
          </a:p>
          <a:p>
            <a:pPr marL="0" indent="0" algn="ctr">
              <a:buNone/>
            </a:pPr>
            <a:r>
              <a:rPr lang="en-US" sz="2200" b="1" dirty="0" err="1">
                <a:solidFill>
                  <a:srgbClr val="92D050"/>
                </a:solidFill>
              </a:rPr>
              <a:t>Ic</a:t>
            </a:r>
            <a:r>
              <a:rPr lang="en-US" sz="2200" b="1" dirty="0">
                <a:solidFill>
                  <a:srgbClr val="92D050"/>
                </a:solidFill>
              </a:rPr>
              <a:t> = ( </a:t>
            </a:r>
            <a:r>
              <a:rPr lang="en-US" sz="2200" b="1" dirty="0" err="1">
                <a:solidFill>
                  <a:srgbClr val="92D050"/>
                </a:solidFill>
              </a:rPr>
              <a:t>Vcc</a:t>
            </a:r>
            <a:r>
              <a:rPr lang="en-US" sz="2200" b="1" dirty="0">
                <a:solidFill>
                  <a:srgbClr val="92D050"/>
                </a:solidFill>
              </a:rPr>
              <a:t> – </a:t>
            </a:r>
            <a:r>
              <a:rPr lang="en-US" sz="2200" b="1" dirty="0" err="1">
                <a:solidFill>
                  <a:srgbClr val="92D050"/>
                </a:solidFill>
              </a:rPr>
              <a:t>VCEsat</a:t>
            </a:r>
            <a:r>
              <a:rPr lang="en-US" sz="2200" b="1" dirty="0">
                <a:solidFill>
                  <a:srgbClr val="92D050"/>
                </a:solidFill>
              </a:rPr>
              <a:t> ) / </a:t>
            </a:r>
            <a:r>
              <a:rPr lang="en-US" sz="2200" b="1" dirty="0" err="1" smtClean="0">
                <a:solidFill>
                  <a:srgbClr val="92D050"/>
                </a:solidFill>
              </a:rPr>
              <a:t>Rc</a:t>
            </a:r>
            <a:endParaRPr lang="en-US" sz="2200" b="1" dirty="0">
              <a:solidFill>
                <a:srgbClr val="92D050"/>
              </a:solidFill>
            </a:endParaRPr>
          </a:p>
          <a:p>
            <a:pPr marL="0" indent="0" algn="ctr">
              <a:buNone/>
            </a:pPr>
            <a:r>
              <a:rPr lang="en-US" sz="2200" b="1" dirty="0" err="1">
                <a:solidFill>
                  <a:srgbClr val="92D050"/>
                </a:solidFill>
              </a:rPr>
              <a:t>Rc</a:t>
            </a:r>
            <a:r>
              <a:rPr lang="en-US" sz="2200" b="1" dirty="0">
                <a:solidFill>
                  <a:srgbClr val="92D050"/>
                </a:solidFill>
              </a:rPr>
              <a:t> &gt; [ ( </a:t>
            </a:r>
            <a:r>
              <a:rPr lang="en-US" sz="2200" b="1" dirty="0" err="1">
                <a:solidFill>
                  <a:srgbClr val="92D050"/>
                </a:solidFill>
              </a:rPr>
              <a:t>Vcc</a:t>
            </a:r>
            <a:r>
              <a:rPr lang="en-US" sz="2200" b="1" dirty="0">
                <a:solidFill>
                  <a:srgbClr val="92D050"/>
                </a:solidFill>
              </a:rPr>
              <a:t> – </a:t>
            </a:r>
            <a:r>
              <a:rPr lang="en-US" sz="2200" b="1" dirty="0" err="1">
                <a:solidFill>
                  <a:srgbClr val="92D050"/>
                </a:solidFill>
              </a:rPr>
              <a:t>VCEsat</a:t>
            </a:r>
            <a:r>
              <a:rPr lang="en-US" sz="2200" b="1" dirty="0">
                <a:solidFill>
                  <a:srgbClr val="92D050"/>
                </a:solidFill>
              </a:rPr>
              <a:t> ) / ( </a:t>
            </a:r>
            <a:r>
              <a:rPr lang="en-US" sz="2200" b="1" dirty="0" err="1">
                <a:solidFill>
                  <a:srgbClr val="92D050"/>
                </a:solidFill>
              </a:rPr>
              <a:t>CTRdevice</a:t>
            </a:r>
            <a:r>
              <a:rPr lang="en-US" sz="2200" b="1" dirty="0">
                <a:solidFill>
                  <a:srgbClr val="92D050"/>
                </a:solidFill>
              </a:rPr>
              <a:t> x IF ) </a:t>
            </a:r>
            <a:r>
              <a:rPr lang="en-US" sz="2200" b="1" dirty="0" smtClean="0">
                <a:solidFill>
                  <a:srgbClr val="92D050"/>
                </a:solidFill>
              </a:rPr>
              <a:t>]</a:t>
            </a:r>
            <a:endParaRPr lang="en-US" sz="2200" b="1" dirty="0">
              <a:solidFill>
                <a:srgbClr val="92D050"/>
              </a:solidFill>
            </a:endParaRPr>
          </a:p>
          <a:p>
            <a:pPr marL="0" indent="0">
              <a:buNone/>
            </a:pPr>
            <a:r>
              <a:rPr lang="en-US" sz="2400" b="1" dirty="0"/>
              <a:t>For Linear </a:t>
            </a:r>
            <a:r>
              <a:rPr lang="en-US" sz="2400" b="1" dirty="0" smtClean="0"/>
              <a:t>Setting</a:t>
            </a:r>
            <a:endParaRPr lang="en-US" sz="2400" b="1" dirty="0"/>
          </a:p>
          <a:p>
            <a:pPr marL="0" indent="0" algn="ctr">
              <a:buNone/>
            </a:pPr>
            <a:r>
              <a:rPr lang="en-US" sz="2000" b="1" dirty="0">
                <a:solidFill>
                  <a:srgbClr val="92D050"/>
                </a:solidFill>
              </a:rPr>
              <a:t>( </a:t>
            </a:r>
            <a:r>
              <a:rPr lang="en-US" sz="2000" b="1" dirty="0" err="1">
                <a:solidFill>
                  <a:srgbClr val="92D050"/>
                </a:solidFill>
              </a:rPr>
              <a:t>Ic</a:t>
            </a:r>
            <a:r>
              <a:rPr lang="en-US" sz="2000" b="1" dirty="0">
                <a:solidFill>
                  <a:srgbClr val="92D050"/>
                </a:solidFill>
              </a:rPr>
              <a:t> / If ) = </a:t>
            </a:r>
            <a:r>
              <a:rPr lang="en-US" sz="2000" b="1" dirty="0" err="1" smtClean="0">
                <a:solidFill>
                  <a:srgbClr val="92D050"/>
                </a:solidFill>
              </a:rPr>
              <a:t>CTRdevice</a:t>
            </a:r>
            <a:endParaRPr lang="en-US" sz="2000" b="1" dirty="0">
              <a:solidFill>
                <a:srgbClr val="92D050"/>
              </a:solidFill>
            </a:endParaRPr>
          </a:p>
          <a:p>
            <a:pPr marL="0" indent="0" algn="ctr">
              <a:buNone/>
            </a:pPr>
            <a:r>
              <a:rPr lang="en-US" sz="2000" b="1" dirty="0" err="1">
                <a:solidFill>
                  <a:srgbClr val="92D050"/>
                </a:solidFill>
              </a:rPr>
              <a:t>Ic</a:t>
            </a:r>
            <a:r>
              <a:rPr lang="en-US" sz="2000" b="1" dirty="0">
                <a:solidFill>
                  <a:srgbClr val="92D050"/>
                </a:solidFill>
              </a:rPr>
              <a:t> = ( </a:t>
            </a:r>
            <a:r>
              <a:rPr lang="en-US" sz="2000" b="1" dirty="0" err="1">
                <a:solidFill>
                  <a:srgbClr val="92D050"/>
                </a:solidFill>
              </a:rPr>
              <a:t>Vcc</a:t>
            </a:r>
            <a:r>
              <a:rPr lang="en-US" sz="2000" b="1" dirty="0">
                <a:solidFill>
                  <a:srgbClr val="92D050"/>
                </a:solidFill>
              </a:rPr>
              <a:t> – VCE ) / </a:t>
            </a:r>
            <a:r>
              <a:rPr lang="en-US" sz="2000" b="1" dirty="0" err="1" smtClean="0">
                <a:solidFill>
                  <a:srgbClr val="92D050"/>
                </a:solidFill>
              </a:rPr>
              <a:t>Rc</a:t>
            </a:r>
            <a:endParaRPr lang="en-US" sz="2000" b="1" dirty="0">
              <a:solidFill>
                <a:srgbClr val="92D050"/>
              </a:solidFill>
            </a:endParaRPr>
          </a:p>
          <a:p>
            <a:pPr marL="0" indent="0" algn="ctr">
              <a:buNone/>
            </a:pPr>
            <a:r>
              <a:rPr lang="en-US" sz="2000" b="1" dirty="0" err="1">
                <a:solidFill>
                  <a:srgbClr val="92D050"/>
                </a:solidFill>
              </a:rPr>
              <a:t>Rc</a:t>
            </a:r>
            <a:r>
              <a:rPr lang="en-US" sz="2000" b="1" dirty="0">
                <a:solidFill>
                  <a:srgbClr val="92D050"/>
                </a:solidFill>
              </a:rPr>
              <a:t> = [ ( </a:t>
            </a:r>
            <a:r>
              <a:rPr lang="en-US" sz="2000" b="1" dirty="0" err="1">
                <a:solidFill>
                  <a:srgbClr val="92D050"/>
                </a:solidFill>
              </a:rPr>
              <a:t>Vcc</a:t>
            </a:r>
            <a:r>
              <a:rPr lang="en-US" sz="2000" b="1" dirty="0">
                <a:solidFill>
                  <a:srgbClr val="92D050"/>
                </a:solidFill>
              </a:rPr>
              <a:t> – VCE ) / ( </a:t>
            </a:r>
            <a:r>
              <a:rPr lang="en-US" sz="2000" b="1" dirty="0" err="1">
                <a:solidFill>
                  <a:srgbClr val="92D050"/>
                </a:solidFill>
              </a:rPr>
              <a:t>CTRdevice</a:t>
            </a:r>
            <a:r>
              <a:rPr lang="en-US" sz="2000" b="1" dirty="0">
                <a:solidFill>
                  <a:srgbClr val="92D050"/>
                </a:solidFill>
              </a:rPr>
              <a:t> x If ) ]</a:t>
            </a:r>
          </a:p>
        </p:txBody>
      </p:sp>
    </p:spTree>
    <p:extLst>
      <p:ext uri="{BB962C8B-B14F-4D97-AF65-F5344CB8AC3E}">
        <p14:creationId xmlns:p14="http://schemas.microsoft.com/office/powerpoint/2010/main" val="337492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p:cNvSpPr>
            <a:spLocks noGrp="1"/>
          </p:cNvSpPr>
          <p:nvPr>
            <p:ph idx="1"/>
          </p:nvPr>
        </p:nvSpPr>
        <p:spPr>
          <a:xfrm>
            <a:off x="443365" y="1366092"/>
            <a:ext cx="6794717" cy="4810871"/>
          </a:xfrm>
        </p:spPr>
        <p:txBody>
          <a:bodyPr/>
          <a:lstStyle/>
          <a:p>
            <a:r>
              <a:rPr lang="en-US" sz="2400" b="1" dirty="0"/>
              <a:t>Design Example</a:t>
            </a:r>
          </a:p>
          <a:p>
            <a:pPr marL="0" indent="0" algn="just">
              <a:buNone/>
            </a:pPr>
            <a:r>
              <a:rPr lang="en-US" sz="1700" dirty="0"/>
              <a:t>Applying the </a:t>
            </a:r>
            <a:r>
              <a:rPr lang="en-US" sz="1700" dirty="0" err="1"/>
              <a:t>Optocoupler</a:t>
            </a:r>
            <a:r>
              <a:rPr lang="en-US" sz="1700" dirty="0"/>
              <a:t> circuit design steps above will make the discussion more informative. Now, let us provide values for the circuit below. The output should provide logic low and logic high level. A logic low level is any voltage below 0.8V while a logic high level is equal to </a:t>
            </a:r>
            <a:r>
              <a:rPr lang="en-US" sz="1700" dirty="0" err="1"/>
              <a:t>Vcc</a:t>
            </a:r>
            <a:r>
              <a:rPr lang="en-US" sz="1700" dirty="0"/>
              <a:t>. The supply </a:t>
            </a:r>
            <a:r>
              <a:rPr lang="en-US" sz="1700" dirty="0" err="1"/>
              <a:t>Vcc</a:t>
            </a:r>
            <a:r>
              <a:rPr lang="en-US" sz="1700" dirty="0"/>
              <a:t> is 5V provided by an MCU with a source and sink current capability of 4mA. The </a:t>
            </a:r>
            <a:r>
              <a:rPr lang="en-US" sz="1700" dirty="0" err="1"/>
              <a:t>optocoupler</a:t>
            </a:r>
            <a:r>
              <a:rPr lang="en-US" sz="1700" dirty="0"/>
              <a:t> CTR is 80% and the diode drop is 0.7V. Consider </a:t>
            </a:r>
            <a:r>
              <a:rPr lang="en-US" sz="1700" dirty="0" err="1"/>
              <a:t>Vcc</a:t>
            </a:r>
            <a:r>
              <a:rPr lang="en-US" sz="1700" dirty="0"/>
              <a:t> of 5V</a:t>
            </a:r>
            <a:r>
              <a:rPr lang="en-US" sz="1700" dirty="0" smtClean="0"/>
              <a:t>.</a:t>
            </a:r>
          </a:p>
          <a:p>
            <a:r>
              <a:rPr lang="en-US" sz="2400" b="1" dirty="0"/>
              <a:t>Select </a:t>
            </a:r>
            <a:r>
              <a:rPr lang="en-US" sz="2400" b="1" dirty="0" err="1"/>
              <a:t>Rf</a:t>
            </a:r>
            <a:r>
              <a:rPr lang="en-US" sz="2400" b="1" dirty="0"/>
              <a:t> Value</a:t>
            </a:r>
          </a:p>
          <a:p>
            <a:pPr marL="0" indent="0">
              <a:buNone/>
            </a:pPr>
            <a:endParaRPr lang="en-US" sz="2000" dirty="0">
              <a:solidFill>
                <a:srgbClr val="92D050"/>
              </a:solidFill>
            </a:endParaRPr>
          </a:p>
          <a:p>
            <a:pPr marL="0" indent="0" algn="ctr">
              <a:buNone/>
            </a:pPr>
            <a:r>
              <a:rPr lang="en-US" sz="2000" dirty="0" err="1">
                <a:solidFill>
                  <a:srgbClr val="92D050"/>
                </a:solidFill>
              </a:rPr>
              <a:t>Rf</a:t>
            </a:r>
            <a:r>
              <a:rPr lang="en-US" sz="2000" dirty="0">
                <a:solidFill>
                  <a:srgbClr val="92D050"/>
                </a:solidFill>
              </a:rPr>
              <a:t> = [ ( </a:t>
            </a:r>
            <a:r>
              <a:rPr lang="en-US" sz="2000" dirty="0" err="1">
                <a:solidFill>
                  <a:srgbClr val="92D050"/>
                </a:solidFill>
              </a:rPr>
              <a:t>Vdd</a:t>
            </a:r>
            <a:r>
              <a:rPr lang="en-US" sz="2000" dirty="0">
                <a:solidFill>
                  <a:srgbClr val="92D050"/>
                </a:solidFill>
              </a:rPr>
              <a:t> – </a:t>
            </a:r>
            <a:r>
              <a:rPr lang="en-US" sz="2000" dirty="0" err="1">
                <a:solidFill>
                  <a:srgbClr val="92D050"/>
                </a:solidFill>
              </a:rPr>
              <a:t>Vf</a:t>
            </a:r>
            <a:r>
              <a:rPr lang="en-US" sz="2000" dirty="0">
                <a:solidFill>
                  <a:srgbClr val="92D050"/>
                </a:solidFill>
              </a:rPr>
              <a:t> ) / ( 80% x </a:t>
            </a:r>
            <a:r>
              <a:rPr lang="en-US" sz="2000" dirty="0" err="1">
                <a:solidFill>
                  <a:srgbClr val="92D050"/>
                </a:solidFill>
              </a:rPr>
              <a:t>Irating</a:t>
            </a:r>
            <a:r>
              <a:rPr lang="en-US" sz="2000" dirty="0">
                <a:solidFill>
                  <a:srgbClr val="92D050"/>
                </a:solidFill>
              </a:rPr>
              <a:t> ) </a:t>
            </a:r>
            <a:r>
              <a:rPr lang="en-US" sz="2000" dirty="0" smtClean="0">
                <a:solidFill>
                  <a:srgbClr val="92D050"/>
                </a:solidFill>
              </a:rPr>
              <a:t>]</a:t>
            </a:r>
            <a:endParaRPr lang="en-US" sz="2000" dirty="0">
              <a:solidFill>
                <a:srgbClr val="92D050"/>
              </a:solidFill>
            </a:endParaRPr>
          </a:p>
          <a:p>
            <a:pPr marL="0" indent="0" algn="ctr">
              <a:buNone/>
            </a:pPr>
            <a:r>
              <a:rPr lang="en-US" sz="2000" dirty="0" err="1">
                <a:solidFill>
                  <a:srgbClr val="92D050"/>
                </a:solidFill>
              </a:rPr>
              <a:t>Rf</a:t>
            </a:r>
            <a:r>
              <a:rPr lang="en-US" sz="2000" dirty="0">
                <a:solidFill>
                  <a:srgbClr val="92D050"/>
                </a:solidFill>
              </a:rPr>
              <a:t> &gt; [ ( 5V – 0.7V ) / ( 80% x 4mA ) ] = 1.34 </a:t>
            </a:r>
            <a:r>
              <a:rPr lang="en-US" sz="2000" dirty="0" err="1">
                <a:solidFill>
                  <a:srgbClr val="92D050"/>
                </a:solidFill>
              </a:rPr>
              <a:t>kohm</a:t>
            </a:r>
            <a:endParaRPr lang="en-US" sz="2000" dirty="0">
              <a:solidFill>
                <a:srgbClr val="92D050"/>
              </a:solidFill>
            </a:endParaRPr>
          </a:p>
          <a:p>
            <a:pPr marL="0" indent="0">
              <a:buNone/>
            </a:pPr>
            <a:endParaRPr lang="en-US" sz="1700" dirty="0"/>
          </a:p>
          <a:p>
            <a:pPr marL="0" indent="0">
              <a:buNone/>
            </a:pPr>
            <a:r>
              <a:rPr lang="en-US" sz="1700" dirty="0"/>
              <a:t>We can set </a:t>
            </a:r>
            <a:r>
              <a:rPr lang="en-US" sz="1700" dirty="0" err="1"/>
              <a:t>Rf</a:t>
            </a:r>
            <a:r>
              <a:rPr lang="en-US" sz="1700" dirty="0"/>
              <a:t> to 1.5k standard value.</a:t>
            </a:r>
            <a:endParaRPr lang="en-US" sz="1700" dirty="0" smtClean="0"/>
          </a:p>
          <a:p>
            <a:pPr marL="0" indent="0">
              <a:buNone/>
            </a:pPr>
            <a:endParaRPr lang="en-US" sz="1700" dirty="0"/>
          </a:p>
          <a:p>
            <a:endParaRPr lang="en-US" dirty="0"/>
          </a:p>
        </p:txBody>
      </p:sp>
      <p:pic>
        <p:nvPicPr>
          <p:cNvPr id="7170" name="Picture 2" descr="Optocoupler Circuit for switch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798" y="2223714"/>
            <a:ext cx="3789802" cy="3095625"/>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97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p:cNvSpPr>
            <a:spLocks noGrp="1"/>
          </p:cNvSpPr>
          <p:nvPr>
            <p:ph idx="1"/>
          </p:nvPr>
        </p:nvSpPr>
        <p:spPr>
          <a:xfrm>
            <a:off x="443366" y="1825625"/>
            <a:ext cx="11215234" cy="4351338"/>
          </a:xfrm>
        </p:spPr>
        <p:txBody>
          <a:bodyPr>
            <a:normAutofit/>
          </a:bodyPr>
          <a:lstStyle/>
          <a:p>
            <a:pPr marL="0" indent="0">
              <a:buNone/>
            </a:pPr>
            <a:r>
              <a:rPr lang="en-US" sz="2400" b="1" dirty="0"/>
              <a:t>Solve for If</a:t>
            </a:r>
          </a:p>
          <a:p>
            <a:pPr marL="0" indent="0">
              <a:buNone/>
            </a:pPr>
            <a:endParaRPr lang="en-US" dirty="0"/>
          </a:p>
          <a:p>
            <a:pPr marL="0" indent="0" algn="ctr">
              <a:buNone/>
            </a:pPr>
            <a:r>
              <a:rPr lang="en-US" sz="2200" dirty="0">
                <a:solidFill>
                  <a:srgbClr val="92D050"/>
                </a:solidFill>
              </a:rPr>
              <a:t>If = [ ( 5V – 0.7V ) / 1.5 </a:t>
            </a:r>
            <a:r>
              <a:rPr lang="en-US" sz="2200" dirty="0" err="1">
                <a:solidFill>
                  <a:srgbClr val="92D050"/>
                </a:solidFill>
              </a:rPr>
              <a:t>kohm</a:t>
            </a:r>
            <a:r>
              <a:rPr lang="en-US" sz="2200" dirty="0">
                <a:solidFill>
                  <a:srgbClr val="92D050"/>
                </a:solidFill>
              </a:rPr>
              <a:t> ] = 2.87 </a:t>
            </a:r>
            <a:r>
              <a:rPr lang="en-US" sz="2200" dirty="0" smtClean="0">
                <a:solidFill>
                  <a:srgbClr val="92D050"/>
                </a:solidFill>
              </a:rPr>
              <a:t>mA</a:t>
            </a:r>
            <a:endParaRPr lang="en-US" sz="2600" dirty="0"/>
          </a:p>
          <a:p>
            <a:pPr marL="0" indent="0">
              <a:buNone/>
            </a:pPr>
            <a:r>
              <a:rPr lang="en-US" sz="2400" b="1" dirty="0" smtClean="0"/>
              <a:t>Determine </a:t>
            </a:r>
            <a:r>
              <a:rPr lang="en-US" sz="2400" b="1" dirty="0" err="1" smtClean="0"/>
              <a:t>Rc</a:t>
            </a:r>
            <a:endParaRPr lang="en-US" sz="2400" b="1" dirty="0" smtClean="0"/>
          </a:p>
          <a:p>
            <a:pPr marL="0" indent="0">
              <a:buNone/>
            </a:pPr>
            <a:endParaRPr lang="en-US" dirty="0" smtClean="0"/>
          </a:p>
          <a:p>
            <a:pPr marL="0" indent="0" algn="ctr">
              <a:buNone/>
            </a:pPr>
            <a:r>
              <a:rPr lang="en-US" sz="1800" b="1" dirty="0" err="1" smtClean="0">
                <a:solidFill>
                  <a:srgbClr val="92D050"/>
                </a:solidFill>
              </a:rPr>
              <a:t>Rc</a:t>
            </a:r>
            <a:r>
              <a:rPr lang="en-US" sz="1800" b="1" dirty="0" smtClean="0">
                <a:solidFill>
                  <a:srgbClr val="92D050"/>
                </a:solidFill>
              </a:rPr>
              <a:t> </a:t>
            </a:r>
            <a:r>
              <a:rPr lang="en-US" sz="1800" b="1" dirty="0">
                <a:solidFill>
                  <a:srgbClr val="92D050"/>
                </a:solidFill>
              </a:rPr>
              <a:t>&gt; [ ( </a:t>
            </a:r>
            <a:r>
              <a:rPr lang="en-US" sz="1800" b="1" dirty="0" err="1">
                <a:solidFill>
                  <a:srgbClr val="92D050"/>
                </a:solidFill>
              </a:rPr>
              <a:t>Vcc</a:t>
            </a:r>
            <a:r>
              <a:rPr lang="en-US" sz="1800" b="1" dirty="0">
                <a:solidFill>
                  <a:srgbClr val="92D050"/>
                </a:solidFill>
              </a:rPr>
              <a:t> – </a:t>
            </a:r>
            <a:r>
              <a:rPr lang="en-US" sz="1800" b="1" dirty="0" err="1">
                <a:solidFill>
                  <a:srgbClr val="92D050"/>
                </a:solidFill>
              </a:rPr>
              <a:t>VCEsat</a:t>
            </a:r>
            <a:r>
              <a:rPr lang="en-US" sz="1800" b="1" dirty="0">
                <a:solidFill>
                  <a:srgbClr val="92D050"/>
                </a:solidFill>
              </a:rPr>
              <a:t> ) / ( CTR x If ) ] = [ ( 5V – 0V ) / ( 80% x 2.87mA ) ] = 2.18 </a:t>
            </a:r>
            <a:r>
              <a:rPr lang="en-US" sz="1800" b="1" dirty="0" err="1">
                <a:solidFill>
                  <a:srgbClr val="92D050"/>
                </a:solidFill>
              </a:rPr>
              <a:t>kohm</a:t>
            </a:r>
            <a:endParaRPr lang="en-US" sz="1800" b="1" dirty="0">
              <a:solidFill>
                <a:srgbClr val="92D050"/>
              </a:solidFill>
            </a:endParaRPr>
          </a:p>
          <a:p>
            <a:pPr marL="0" indent="0">
              <a:buNone/>
            </a:pPr>
            <a:endParaRPr lang="en-US" dirty="0"/>
          </a:p>
          <a:p>
            <a:pPr marL="0" indent="0">
              <a:buNone/>
            </a:pPr>
            <a:r>
              <a:rPr lang="en-US" sz="1700" dirty="0"/>
              <a:t>We assume </a:t>
            </a:r>
            <a:r>
              <a:rPr lang="en-US" sz="1700" dirty="0" err="1"/>
              <a:t>VCEsat</a:t>
            </a:r>
            <a:r>
              <a:rPr lang="en-US" sz="1700" dirty="0"/>
              <a:t> equals zero for worst case.</a:t>
            </a:r>
          </a:p>
        </p:txBody>
      </p:sp>
    </p:spTree>
    <p:extLst>
      <p:ext uri="{BB962C8B-B14F-4D97-AF65-F5344CB8AC3E}">
        <p14:creationId xmlns:p14="http://schemas.microsoft.com/office/powerpoint/2010/main" val="255633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p:cNvSpPr>
            <a:spLocks noGrp="1"/>
          </p:cNvSpPr>
          <p:nvPr>
            <p:ph idx="1"/>
          </p:nvPr>
        </p:nvSpPr>
        <p:spPr>
          <a:xfrm>
            <a:off x="443365" y="1539187"/>
            <a:ext cx="11215235" cy="4351338"/>
          </a:xfrm>
        </p:spPr>
        <p:txBody>
          <a:bodyPr/>
          <a:lstStyle/>
          <a:p>
            <a:r>
              <a:rPr lang="en-US" dirty="0"/>
              <a:t>Now the final circuit with values </a:t>
            </a:r>
            <a:r>
              <a:rPr lang="en-US" dirty="0" smtClean="0"/>
              <a:t>is</a:t>
            </a:r>
          </a:p>
          <a:p>
            <a:endParaRPr lang="en-US" dirty="0"/>
          </a:p>
        </p:txBody>
      </p:sp>
      <p:pic>
        <p:nvPicPr>
          <p:cNvPr id="9218" name="Picture 2" descr="Optocoupler as a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497" y="2357609"/>
            <a:ext cx="8494004" cy="3659227"/>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5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Content Placeholder 3"/>
          <p:cNvSpPr>
            <a:spLocks noGrp="1"/>
          </p:cNvSpPr>
          <p:nvPr>
            <p:ph idx="1"/>
          </p:nvPr>
        </p:nvSpPr>
        <p:spPr>
          <a:xfrm>
            <a:off x="443365" y="1825625"/>
            <a:ext cx="5682013" cy="4351338"/>
          </a:xfrm>
        </p:spPr>
        <p:txBody>
          <a:bodyPr/>
          <a:lstStyle/>
          <a:p>
            <a:pPr marL="0" indent="0">
              <a:buNone/>
            </a:pPr>
            <a:r>
              <a:rPr lang="en-US" sz="2400" b="1" dirty="0"/>
              <a:t>Design </a:t>
            </a:r>
            <a:r>
              <a:rPr lang="en-US" sz="2400" b="1" dirty="0" smtClean="0"/>
              <a:t>Check</a:t>
            </a:r>
            <a:endParaRPr lang="en-US" sz="2400" b="1" dirty="0"/>
          </a:p>
          <a:p>
            <a:pPr marL="0" indent="0">
              <a:buNone/>
            </a:pPr>
            <a:r>
              <a:rPr lang="en-US" sz="1700" dirty="0"/>
              <a:t>We will verify if the forward current If is not exceeding the maximum source and sink current of the MCU.</a:t>
            </a:r>
          </a:p>
          <a:p>
            <a:pPr marL="0" indent="0">
              <a:buNone/>
            </a:pPr>
            <a:endParaRPr lang="en-US" dirty="0"/>
          </a:p>
          <a:p>
            <a:pPr marL="0" indent="0" algn="ctr">
              <a:buNone/>
            </a:pPr>
            <a:r>
              <a:rPr lang="en-US" sz="2000" b="1" dirty="0">
                <a:solidFill>
                  <a:srgbClr val="92D050"/>
                </a:solidFill>
              </a:rPr>
              <a:t>If = [ ( 5V – 0.7V ) / 1.5 </a:t>
            </a:r>
            <a:r>
              <a:rPr lang="en-US" sz="2000" b="1" dirty="0" err="1">
                <a:solidFill>
                  <a:srgbClr val="92D050"/>
                </a:solidFill>
              </a:rPr>
              <a:t>kohm</a:t>
            </a:r>
            <a:r>
              <a:rPr lang="en-US" sz="2000" b="1" dirty="0">
                <a:solidFill>
                  <a:srgbClr val="92D050"/>
                </a:solidFill>
              </a:rPr>
              <a:t> ] = 2.87 mA</a:t>
            </a:r>
          </a:p>
          <a:p>
            <a:pPr marL="0" indent="0">
              <a:buNone/>
            </a:pPr>
            <a:endParaRPr lang="en-US" dirty="0"/>
          </a:p>
          <a:p>
            <a:pPr marL="0" indent="0">
              <a:buNone/>
            </a:pPr>
            <a:r>
              <a:rPr lang="en-US" sz="1700" dirty="0"/>
              <a:t>The computed current forward current is safe.</a:t>
            </a:r>
          </a:p>
        </p:txBody>
      </p:sp>
      <p:pic>
        <p:nvPicPr>
          <p:cNvPr id="10243" name="Picture 3" descr="Optocoupler as a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47" y="2272363"/>
            <a:ext cx="5088453" cy="3092852"/>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69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Content Placeholder 3"/>
          <p:cNvSpPr>
            <a:spLocks noGrp="1"/>
          </p:cNvSpPr>
          <p:nvPr>
            <p:ph idx="1"/>
          </p:nvPr>
        </p:nvSpPr>
        <p:spPr>
          <a:xfrm>
            <a:off x="443365" y="1351898"/>
            <a:ext cx="11215235" cy="4839581"/>
          </a:xfrm>
        </p:spPr>
        <p:txBody>
          <a:bodyPr>
            <a:noAutofit/>
          </a:bodyPr>
          <a:lstStyle/>
          <a:p>
            <a:pPr marL="0" indent="0">
              <a:buNone/>
            </a:pPr>
            <a:r>
              <a:rPr lang="en-US" sz="1700" dirty="0"/>
              <a:t>Check if the </a:t>
            </a:r>
            <a:r>
              <a:rPr lang="en-US" sz="1700" dirty="0" err="1"/>
              <a:t>Optocoupler</a:t>
            </a:r>
            <a:r>
              <a:rPr lang="en-US" sz="1700" dirty="0"/>
              <a:t> Can Output a Low Signal</a:t>
            </a:r>
          </a:p>
          <a:p>
            <a:pPr marL="0" indent="0">
              <a:buNone/>
            </a:pPr>
            <a:r>
              <a:rPr lang="en-US" sz="1700" dirty="0"/>
              <a:t>To attain a low signal, the transistor side must saturate. To know if the transistor can really saturate we use below relation</a:t>
            </a:r>
            <a:r>
              <a:rPr lang="en-US" sz="1700" dirty="0" smtClean="0"/>
              <a:t>.</a:t>
            </a:r>
            <a:endParaRPr lang="en-US" sz="1700" dirty="0"/>
          </a:p>
          <a:p>
            <a:pPr marL="0" indent="0" algn="ctr">
              <a:buNone/>
            </a:pPr>
            <a:r>
              <a:rPr lang="en-US" sz="2000" dirty="0">
                <a:solidFill>
                  <a:srgbClr val="92D050"/>
                </a:solidFill>
              </a:rPr>
              <a:t>( </a:t>
            </a:r>
            <a:r>
              <a:rPr lang="en-US" sz="2000" dirty="0" err="1">
                <a:solidFill>
                  <a:srgbClr val="92D050"/>
                </a:solidFill>
              </a:rPr>
              <a:t>Ic</a:t>
            </a:r>
            <a:r>
              <a:rPr lang="en-US" sz="2000" dirty="0">
                <a:solidFill>
                  <a:srgbClr val="92D050"/>
                </a:solidFill>
              </a:rPr>
              <a:t> / If ) &lt; </a:t>
            </a:r>
            <a:r>
              <a:rPr lang="en-US" sz="2000" dirty="0" err="1" smtClean="0">
                <a:solidFill>
                  <a:srgbClr val="92D050"/>
                </a:solidFill>
              </a:rPr>
              <a:t>CTRdevice</a:t>
            </a:r>
            <a:endParaRPr lang="en-US" sz="2000" dirty="0">
              <a:solidFill>
                <a:srgbClr val="92D050"/>
              </a:solidFill>
            </a:endParaRPr>
          </a:p>
          <a:p>
            <a:pPr marL="0" indent="0">
              <a:buNone/>
            </a:pPr>
            <a:r>
              <a:rPr lang="en-US" sz="1700" dirty="0"/>
              <a:t>Compute of the collector current during </a:t>
            </a:r>
            <a:r>
              <a:rPr lang="en-US" sz="1700" dirty="0" smtClean="0"/>
              <a:t>saturation</a:t>
            </a:r>
          </a:p>
          <a:p>
            <a:pPr marL="0" indent="0">
              <a:buNone/>
            </a:pPr>
            <a:endParaRPr lang="en-US" sz="1700" dirty="0"/>
          </a:p>
          <a:p>
            <a:pPr marL="0" indent="0" algn="ctr">
              <a:buNone/>
            </a:pPr>
            <a:r>
              <a:rPr lang="en-US" sz="2000" dirty="0" err="1">
                <a:solidFill>
                  <a:srgbClr val="92D050"/>
                </a:solidFill>
              </a:rPr>
              <a:t>Ic</a:t>
            </a:r>
            <a:r>
              <a:rPr lang="en-US" sz="2000" dirty="0">
                <a:solidFill>
                  <a:srgbClr val="92D050"/>
                </a:solidFill>
              </a:rPr>
              <a:t> = 5V / 2.4 </a:t>
            </a:r>
            <a:r>
              <a:rPr lang="en-US" sz="2000" dirty="0" err="1">
                <a:solidFill>
                  <a:srgbClr val="92D050"/>
                </a:solidFill>
              </a:rPr>
              <a:t>kohm</a:t>
            </a:r>
            <a:r>
              <a:rPr lang="en-US" sz="2000" dirty="0">
                <a:solidFill>
                  <a:srgbClr val="92D050"/>
                </a:solidFill>
              </a:rPr>
              <a:t> = 2.08 </a:t>
            </a:r>
            <a:r>
              <a:rPr lang="en-US" sz="2000" dirty="0" smtClean="0">
                <a:solidFill>
                  <a:srgbClr val="92D050"/>
                </a:solidFill>
              </a:rPr>
              <a:t>mA</a:t>
            </a:r>
            <a:endParaRPr lang="en-US" sz="2000" dirty="0">
              <a:solidFill>
                <a:srgbClr val="92D050"/>
              </a:solidFill>
            </a:endParaRPr>
          </a:p>
          <a:p>
            <a:pPr marL="0" indent="0" algn="ctr">
              <a:buNone/>
            </a:pPr>
            <a:r>
              <a:rPr lang="en-US" sz="2000" dirty="0" err="1">
                <a:solidFill>
                  <a:srgbClr val="92D050"/>
                </a:solidFill>
              </a:rPr>
              <a:t>Ic</a:t>
            </a:r>
            <a:r>
              <a:rPr lang="en-US" sz="2000" dirty="0">
                <a:solidFill>
                  <a:srgbClr val="92D050"/>
                </a:solidFill>
              </a:rPr>
              <a:t> / If = 2.08 mA / 2.87 mA = 72.47 </a:t>
            </a:r>
            <a:r>
              <a:rPr lang="en-US" sz="2000" dirty="0" smtClean="0">
                <a:solidFill>
                  <a:srgbClr val="92D050"/>
                </a:solidFill>
              </a:rPr>
              <a:t>%</a:t>
            </a:r>
          </a:p>
          <a:p>
            <a:pPr marL="0" indent="0" algn="ctr">
              <a:buNone/>
            </a:pPr>
            <a:endParaRPr lang="en-US" sz="2000" dirty="0">
              <a:solidFill>
                <a:srgbClr val="92D050"/>
              </a:solidFill>
            </a:endParaRPr>
          </a:p>
          <a:p>
            <a:pPr marL="0" indent="0">
              <a:buNone/>
            </a:pPr>
            <a:r>
              <a:rPr lang="en-US" sz="1700" dirty="0"/>
              <a:t>The device CTR is 80%, so the transistor can saturate. In order to ensure a hard saturation, you can add more margins to the collector resistor; say by adding 50% to the computed value.</a:t>
            </a:r>
          </a:p>
          <a:p>
            <a:pPr marL="0" indent="0">
              <a:buNone/>
            </a:pPr>
            <a:endParaRPr lang="en-US" sz="1700" dirty="0"/>
          </a:p>
          <a:p>
            <a:pPr marL="0" indent="0">
              <a:buNone/>
            </a:pPr>
            <a:r>
              <a:rPr lang="en-US" sz="1700" dirty="0"/>
              <a:t>How about a high logic, will the circuit deliver? The logic high is not a problem because once </a:t>
            </a:r>
            <a:r>
              <a:rPr lang="en-US" sz="1700" dirty="0" err="1"/>
              <a:t>Vdd</a:t>
            </a:r>
            <a:r>
              <a:rPr lang="en-US" sz="1700" dirty="0"/>
              <a:t> is remove the transistor will cutoff, </a:t>
            </a:r>
            <a:r>
              <a:rPr lang="en-US" sz="1700" dirty="0" err="1"/>
              <a:t>Vout</a:t>
            </a:r>
            <a:r>
              <a:rPr lang="en-US" sz="1700" dirty="0"/>
              <a:t> node will see </a:t>
            </a:r>
            <a:r>
              <a:rPr lang="en-US" sz="1700" dirty="0" err="1"/>
              <a:t>Vcc</a:t>
            </a:r>
            <a:r>
              <a:rPr lang="en-US" sz="1700" dirty="0"/>
              <a:t> level</a:t>
            </a:r>
          </a:p>
        </p:txBody>
      </p:sp>
    </p:spTree>
    <p:extLst>
      <p:ext uri="{BB962C8B-B14F-4D97-AF65-F5344CB8AC3E}">
        <p14:creationId xmlns:p14="http://schemas.microsoft.com/office/powerpoint/2010/main" val="120702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Content Placeholder 3"/>
          <p:cNvSpPr>
            <a:spLocks noGrp="1"/>
          </p:cNvSpPr>
          <p:nvPr>
            <p:ph sz="half" idx="1"/>
          </p:nvPr>
        </p:nvSpPr>
        <p:spPr>
          <a:xfrm>
            <a:off x="443364" y="1517715"/>
            <a:ext cx="8645551" cy="4659248"/>
          </a:xfrm>
        </p:spPr>
        <p:txBody>
          <a:bodyPr>
            <a:normAutofit/>
          </a:bodyPr>
          <a:lstStyle/>
          <a:p>
            <a:pPr marL="0" indent="0">
              <a:buNone/>
            </a:pPr>
            <a:r>
              <a:rPr lang="en-US" b="1" dirty="0"/>
              <a:t>Select </a:t>
            </a:r>
            <a:r>
              <a:rPr lang="en-US" b="1" dirty="0" err="1"/>
              <a:t>Rf</a:t>
            </a:r>
            <a:r>
              <a:rPr lang="en-US" b="1" dirty="0"/>
              <a:t> Value</a:t>
            </a:r>
          </a:p>
          <a:p>
            <a:pPr marL="0" indent="0">
              <a:buNone/>
            </a:pPr>
            <a:endParaRPr lang="en-US" dirty="0"/>
          </a:p>
          <a:p>
            <a:pPr marL="0" indent="0">
              <a:buNone/>
            </a:pPr>
            <a:r>
              <a:rPr lang="en-US" sz="1800" dirty="0" err="1"/>
              <a:t>Rf</a:t>
            </a:r>
            <a:r>
              <a:rPr lang="en-US" sz="1800" dirty="0"/>
              <a:t> &gt; [ ( </a:t>
            </a:r>
            <a:r>
              <a:rPr lang="en-US" sz="1800" dirty="0" err="1"/>
              <a:t>Vdd</a:t>
            </a:r>
            <a:r>
              <a:rPr lang="en-US" sz="1800" dirty="0"/>
              <a:t> – </a:t>
            </a:r>
            <a:r>
              <a:rPr lang="en-US" sz="1800" dirty="0" err="1"/>
              <a:t>Vf</a:t>
            </a:r>
            <a:r>
              <a:rPr lang="en-US" sz="1800" dirty="0"/>
              <a:t> ) / ( 80% x </a:t>
            </a:r>
            <a:r>
              <a:rPr lang="en-US" sz="1800" dirty="0" err="1"/>
              <a:t>Irating</a:t>
            </a:r>
            <a:r>
              <a:rPr lang="en-US" sz="1800" dirty="0"/>
              <a:t> ) ] = [ ( 5V – 0.7 ) / ( 80% x 4 mA ) ] = 1.34 </a:t>
            </a:r>
            <a:r>
              <a:rPr lang="en-US" sz="1800" dirty="0" err="1" smtClean="0"/>
              <a:t>kohm</a:t>
            </a:r>
            <a:endParaRPr lang="en-US" sz="1800" dirty="0"/>
          </a:p>
          <a:p>
            <a:pPr marL="0" indent="0">
              <a:buNone/>
            </a:pPr>
            <a:r>
              <a:rPr lang="en-US" sz="1700" dirty="0"/>
              <a:t>We can set </a:t>
            </a:r>
            <a:r>
              <a:rPr lang="en-US" sz="1700" dirty="0" err="1"/>
              <a:t>Rf</a:t>
            </a:r>
            <a:r>
              <a:rPr lang="en-US" sz="1700" dirty="0"/>
              <a:t> to 1.5k standard value</a:t>
            </a:r>
            <a:r>
              <a:rPr lang="en-US" sz="1700" dirty="0" smtClean="0"/>
              <a:t>.</a:t>
            </a:r>
            <a:endParaRPr lang="en-US" sz="1700" dirty="0"/>
          </a:p>
          <a:p>
            <a:pPr marL="0" indent="0">
              <a:buNone/>
            </a:pPr>
            <a:r>
              <a:rPr lang="en-US" b="1" dirty="0"/>
              <a:t>Solve for </a:t>
            </a:r>
            <a:r>
              <a:rPr lang="en-US" b="1" dirty="0" smtClean="0"/>
              <a:t>If</a:t>
            </a:r>
            <a:endParaRPr lang="en-US" b="1" dirty="0"/>
          </a:p>
          <a:p>
            <a:pPr marL="0" indent="0" algn="ctr">
              <a:buNone/>
            </a:pPr>
            <a:r>
              <a:rPr lang="en-US" dirty="0">
                <a:solidFill>
                  <a:srgbClr val="92D050"/>
                </a:solidFill>
              </a:rPr>
              <a:t>If = [ ( 5V – 0.7V ) / 1.5 </a:t>
            </a:r>
            <a:r>
              <a:rPr lang="en-US" dirty="0" err="1">
                <a:solidFill>
                  <a:srgbClr val="92D050"/>
                </a:solidFill>
              </a:rPr>
              <a:t>kohm</a:t>
            </a:r>
            <a:r>
              <a:rPr lang="en-US" dirty="0">
                <a:solidFill>
                  <a:srgbClr val="92D050"/>
                </a:solidFill>
              </a:rPr>
              <a:t> ] = 2.87 </a:t>
            </a:r>
            <a:r>
              <a:rPr lang="en-US" dirty="0" smtClean="0">
                <a:solidFill>
                  <a:srgbClr val="92D050"/>
                </a:solidFill>
              </a:rPr>
              <a:t>mA</a:t>
            </a:r>
            <a:endParaRPr lang="en-US" dirty="0">
              <a:solidFill>
                <a:srgbClr val="92D050"/>
              </a:solidFill>
            </a:endParaRPr>
          </a:p>
          <a:p>
            <a:pPr marL="0" indent="0">
              <a:buNone/>
            </a:pPr>
            <a:r>
              <a:rPr lang="en-US" b="1" dirty="0"/>
              <a:t>Determine </a:t>
            </a:r>
            <a:r>
              <a:rPr lang="en-US" b="1" dirty="0" err="1" smtClean="0"/>
              <a:t>Rc</a:t>
            </a:r>
            <a:endParaRPr lang="en-US" b="1" dirty="0"/>
          </a:p>
          <a:p>
            <a:pPr marL="0" indent="0" algn="ctr">
              <a:buNone/>
            </a:pPr>
            <a:r>
              <a:rPr lang="en-US" dirty="0" err="1">
                <a:solidFill>
                  <a:srgbClr val="92D050"/>
                </a:solidFill>
              </a:rPr>
              <a:t>Rc</a:t>
            </a:r>
            <a:r>
              <a:rPr lang="en-US" dirty="0">
                <a:solidFill>
                  <a:srgbClr val="92D050"/>
                </a:solidFill>
              </a:rPr>
              <a:t> = [ ( </a:t>
            </a:r>
            <a:r>
              <a:rPr lang="en-US" dirty="0" err="1">
                <a:solidFill>
                  <a:srgbClr val="92D050"/>
                </a:solidFill>
              </a:rPr>
              <a:t>Vcc</a:t>
            </a:r>
            <a:r>
              <a:rPr lang="en-US" dirty="0">
                <a:solidFill>
                  <a:srgbClr val="92D050"/>
                </a:solidFill>
              </a:rPr>
              <a:t> – VCE ) / ( CRT x If ) </a:t>
            </a:r>
            <a:r>
              <a:rPr lang="en-US" dirty="0" smtClean="0">
                <a:solidFill>
                  <a:srgbClr val="92D050"/>
                </a:solidFill>
              </a:rPr>
              <a:t>]</a:t>
            </a:r>
            <a:endParaRPr lang="en-US" dirty="0">
              <a:solidFill>
                <a:srgbClr val="92D050"/>
              </a:solidFill>
            </a:endParaRPr>
          </a:p>
          <a:p>
            <a:pPr marL="0" indent="0">
              <a:buNone/>
            </a:pPr>
            <a:r>
              <a:rPr lang="en-US" sz="1700" dirty="0"/>
              <a:t>The specified level of </a:t>
            </a:r>
            <a:r>
              <a:rPr lang="en-US" sz="1700" dirty="0" err="1"/>
              <a:t>Vout</a:t>
            </a:r>
            <a:r>
              <a:rPr lang="en-US" sz="1700" dirty="0"/>
              <a:t> is 3V which makes the VCE equal to 2V, </a:t>
            </a:r>
            <a:r>
              <a:rPr lang="en-US" sz="1700" dirty="0" smtClean="0"/>
              <a:t>so</a:t>
            </a:r>
            <a:endParaRPr lang="en-US" sz="1700" dirty="0"/>
          </a:p>
          <a:p>
            <a:pPr marL="0" indent="0" algn="ctr">
              <a:buNone/>
            </a:pPr>
            <a:r>
              <a:rPr lang="en-US" dirty="0" err="1">
                <a:solidFill>
                  <a:srgbClr val="92D050"/>
                </a:solidFill>
              </a:rPr>
              <a:t>Rc</a:t>
            </a:r>
            <a:r>
              <a:rPr lang="en-US" dirty="0">
                <a:solidFill>
                  <a:srgbClr val="92D050"/>
                </a:solidFill>
              </a:rPr>
              <a:t> = [ ( 5V – 2V ) / ( 80% x 2.87 mA) ] = 1.31 </a:t>
            </a:r>
            <a:r>
              <a:rPr lang="en-US" dirty="0" err="1" smtClean="0">
                <a:solidFill>
                  <a:srgbClr val="92D050"/>
                </a:solidFill>
              </a:rPr>
              <a:t>kohm</a:t>
            </a:r>
            <a:endParaRPr lang="en-US" dirty="0">
              <a:solidFill>
                <a:srgbClr val="92D050"/>
              </a:solidFill>
            </a:endParaRPr>
          </a:p>
          <a:p>
            <a:pPr marL="0" indent="0">
              <a:buNone/>
            </a:pPr>
            <a:r>
              <a:rPr lang="en-US" sz="1700" dirty="0"/>
              <a:t>Use a standard value very close to the computed value.  In this case we will use 1.3kohms.</a:t>
            </a:r>
          </a:p>
        </p:txBody>
      </p:sp>
      <p:pic>
        <p:nvPicPr>
          <p:cNvPr id="11272" name="Picture 8" descr="Sample Optocoupler Circui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1807" y="2893041"/>
            <a:ext cx="4195973" cy="2064549"/>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8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p:cNvSpPr>
            <a:spLocks noGrp="1"/>
          </p:cNvSpPr>
          <p:nvPr>
            <p:ph type="body" sz="quarter" idx="13"/>
          </p:nvPr>
        </p:nvSpPr>
        <p:spPr>
          <a:xfrm>
            <a:off x="444500" y="2055043"/>
            <a:ext cx="6718300" cy="4093243"/>
          </a:xfrm>
        </p:spPr>
        <p:txBody>
          <a:bodyPr/>
          <a:lstStyle/>
          <a:p>
            <a:r>
              <a:rPr lang="en-US" sz="2400" b="1" dirty="0" smtClean="0"/>
              <a:t>Checking</a:t>
            </a:r>
          </a:p>
          <a:p>
            <a:pPr marL="0" indent="0" algn="ctr">
              <a:buNone/>
            </a:pPr>
            <a:r>
              <a:rPr lang="en-US" sz="2000" b="1" dirty="0">
                <a:solidFill>
                  <a:srgbClr val="92D050"/>
                </a:solidFill>
              </a:rPr>
              <a:t>If = [ ( 5V – 0.7V ) / 1.5 </a:t>
            </a:r>
            <a:r>
              <a:rPr lang="en-US" sz="2000" b="1" dirty="0" err="1">
                <a:solidFill>
                  <a:srgbClr val="92D050"/>
                </a:solidFill>
              </a:rPr>
              <a:t>kohm</a:t>
            </a:r>
            <a:r>
              <a:rPr lang="en-US" sz="2000" b="1" dirty="0">
                <a:solidFill>
                  <a:srgbClr val="92D050"/>
                </a:solidFill>
              </a:rPr>
              <a:t> ] = 2.87 mA</a:t>
            </a:r>
          </a:p>
          <a:p>
            <a:pPr marL="0" indent="0" algn="ctr">
              <a:buNone/>
            </a:pPr>
            <a:r>
              <a:rPr lang="en-US" sz="2000" b="1" dirty="0" err="1">
                <a:solidFill>
                  <a:srgbClr val="92D050"/>
                </a:solidFill>
              </a:rPr>
              <a:t>Ic</a:t>
            </a:r>
            <a:r>
              <a:rPr lang="en-US" sz="2000" b="1" dirty="0">
                <a:solidFill>
                  <a:srgbClr val="92D050"/>
                </a:solidFill>
              </a:rPr>
              <a:t> = CTR x If = 80% x 2.87 mA = 2.296 mA</a:t>
            </a:r>
          </a:p>
          <a:p>
            <a:pPr marL="0" indent="0" algn="ctr">
              <a:buNone/>
            </a:pPr>
            <a:r>
              <a:rPr lang="en-US" sz="2000" b="1" dirty="0" err="1">
                <a:solidFill>
                  <a:srgbClr val="92D050"/>
                </a:solidFill>
              </a:rPr>
              <a:t>Vout</a:t>
            </a:r>
            <a:r>
              <a:rPr lang="en-US" sz="2000" b="1" dirty="0">
                <a:solidFill>
                  <a:srgbClr val="92D050"/>
                </a:solidFill>
              </a:rPr>
              <a:t> = </a:t>
            </a:r>
            <a:r>
              <a:rPr lang="en-US" sz="2000" b="1" dirty="0" err="1">
                <a:solidFill>
                  <a:srgbClr val="92D050"/>
                </a:solidFill>
              </a:rPr>
              <a:t>Ic</a:t>
            </a:r>
            <a:r>
              <a:rPr lang="en-US" sz="2000" b="1" dirty="0">
                <a:solidFill>
                  <a:srgbClr val="92D050"/>
                </a:solidFill>
              </a:rPr>
              <a:t> x </a:t>
            </a:r>
            <a:r>
              <a:rPr lang="en-US" sz="2000" b="1" dirty="0" err="1">
                <a:solidFill>
                  <a:srgbClr val="92D050"/>
                </a:solidFill>
              </a:rPr>
              <a:t>Rc</a:t>
            </a:r>
            <a:r>
              <a:rPr lang="en-US" sz="2000" b="1" dirty="0">
                <a:solidFill>
                  <a:srgbClr val="92D050"/>
                </a:solidFill>
              </a:rPr>
              <a:t> = 2.296 mA x 1.3 </a:t>
            </a:r>
            <a:r>
              <a:rPr lang="en-US" sz="2000" b="1" dirty="0" err="1">
                <a:solidFill>
                  <a:srgbClr val="92D050"/>
                </a:solidFill>
              </a:rPr>
              <a:t>kohm</a:t>
            </a:r>
            <a:r>
              <a:rPr lang="en-US" sz="2000" b="1" dirty="0">
                <a:solidFill>
                  <a:srgbClr val="92D050"/>
                </a:solidFill>
              </a:rPr>
              <a:t> = 2.984 V</a:t>
            </a:r>
          </a:p>
          <a:p>
            <a:pPr marL="0" indent="0">
              <a:buNone/>
            </a:pPr>
            <a:r>
              <a:rPr lang="en-US" sz="1700" dirty="0"/>
              <a:t>The resulting </a:t>
            </a:r>
            <a:r>
              <a:rPr lang="en-US" sz="1700" dirty="0" err="1"/>
              <a:t>Vout</a:t>
            </a:r>
            <a:r>
              <a:rPr lang="en-US" sz="1700" dirty="0"/>
              <a:t> is not exactly equal to 3V because we are using 1.3k for the value of </a:t>
            </a:r>
            <a:r>
              <a:rPr lang="en-US" sz="1700" dirty="0" err="1"/>
              <a:t>Rc</a:t>
            </a:r>
            <a:r>
              <a:rPr lang="en-US" sz="1700" dirty="0"/>
              <a:t> instead of the computed 1.31k.</a:t>
            </a:r>
          </a:p>
          <a:p>
            <a:pPr marL="0" indent="0">
              <a:buNone/>
            </a:pPr>
            <a:r>
              <a:rPr lang="en-US" sz="1700" dirty="0"/>
              <a:t>You can repeat the steps above in any </a:t>
            </a:r>
            <a:r>
              <a:rPr lang="en-US" sz="1700" dirty="0" err="1"/>
              <a:t>Optocoupler</a:t>
            </a:r>
            <a:r>
              <a:rPr lang="en-US" sz="1700" dirty="0"/>
              <a:t> circuit design. Once you use the techniques often, the task will become very easy. Another thing that makes it easier is that there is no base current as with BJT.</a:t>
            </a:r>
          </a:p>
          <a:p>
            <a:pPr marL="0" indent="0">
              <a:buNone/>
            </a:pPr>
            <a:endParaRPr lang="en-US" sz="1700" dirty="0"/>
          </a:p>
        </p:txBody>
      </p:sp>
      <p:pic>
        <p:nvPicPr>
          <p:cNvPr id="12290" name="Picture 2" descr="Optocoupler Circui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539" y="2155437"/>
            <a:ext cx="4629150" cy="2686051"/>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44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DATASHEET TIPS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Content Placeholder 5"/>
          <p:cNvSpPr>
            <a:spLocks noGrp="1"/>
          </p:cNvSpPr>
          <p:nvPr>
            <p:ph idx="1"/>
          </p:nvPr>
        </p:nvSpPr>
        <p:spPr>
          <a:xfrm>
            <a:off x="388280" y="1608463"/>
            <a:ext cx="6188788" cy="4560983"/>
          </a:xfrm>
        </p:spPr>
        <p:txBody>
          <a:bodyPr>
            <a:normAutofit/>
          </a:bodyPr>
          <a:lstStyle/>
          <a:p>
            <a:r>
              <a:rPr lang="en-US" sz="1700" dirty="0" smtClean="0"/>
              <a:t>Reading </a:t>
            </a:r>
            <a:r>
              <a:rPr lang="en-US" sz="1700" dirty="0"/>
              <a:t>the Current Transfer Ratio (CTR) in a datasheet is essential as it defines the ratio of collector current to forward current in an </a:t>
            </a:r>
            <a:r>
              <a:rPr lang="en-US" sz="1700" dirty="0" err="1"/>
              <a:t>optocoupler</a:t>
            </a:r>
            <a:r>
              <a:rPr lang="en-US" sz="1700" dirty="0"/>
              <a:t>. Understanding CTR is crucial for designing and optimizing the performance of the circuit, ensuring effective signal transmission and overall functionality</a:t>
            </a:r>
            <a:r>
              <a:rPr lang="en-US" sz="1700" dirty="0" smtClean="0"/>
              <a:t>.</a:t>
            </a:r>
          </a:p>
          <a:p>
            <a:r>
              <a:rPr lang="en-US" sz="1700" dirty="0"/>
              <a:t>The Current Transfer Ratio (CTR) is used for </a:t>
            </a:r>
            <a:r>
              <a:rPr lang="en-US" sz="1700" dirty="0" err="1"/>
              <a:t>optocouplers</a:t>
            </a:r>
            <a:r>
              <a:rPr lang="en-US" sz="1700" dirty="0"/>
              <a:t> to quantify the efficiency of signal transfer from the input (transmitter side) to the output (receiver side). It provides a measure of how much output current can be expected for a given input current. This parameter is critical for designing and predicting the performance of </a:t>
            </a:r>
            <a:r>
              <a:rPr lang="en-US" sz="1700" dirty="0" err="1"/>
              <a:t>optocoupler</a:t>
            </a:r>
            <a:r>
              <a:rPr lang="en-US" sz="1700" dirty="0"/>
              <a:t> circuits, helping engineers ensure reliable and accurate signal isolation between different sections of a system, especially in scenarios where electrical isolation is necessary for safety or functional reasons.</a:t>
            </a:r>
            <a:endParaRPr lang="en-US" sz="1700" dirty="0"/>
          </a:p>
        </p:txBody>
      </p:sp>
      <p:pic>
        <p:nvPicPr>
          <p:cNvPr id="7" name="Picture 6"/>
          <p:cNvPicPr>
            <a:picLocks noChangeAspect="1"/>
          </p:cNvPicPr>
          <p:nvPr/>
        </p:nvPicPr>
        <p:blipFill>
          <a:blip r:embed="rId2"/>
          <a:stretch>
            <a:fillRect/>
          </a:stretch>
        </p:blipFill>
        <p:spPr>
          <a:xfrm>
            <a:off x="6720289" y="1421176"/>
            <a:ext cx="5365215" cy="4638101"/>
          </a:xfrm>
          <a:prstGeom prst="rect">
            <a:avLst/>
          </a:prstGeom>
          <a:ln w="88900" cap="sq" cmpd="thickThin">
            <a:solidFill>
              <a:schemeClr val="accent2"/>
            </a:solidFill>
            <a:prstDash val="solid"/>
            <a:miter lim="800000"/>
          </a:ln>
          <a:effectLst>
            <a:innerShdw blurRad="76200">
              <a:srgbClr val="000000"/>
            </a:innerShdw>
          </a:effectLst>
        </p:spPr>
      </p:pic>
      <p:sp>
        <p:nvSpPr>
          <p:cNvPr id="10" name="Arc 9"/>
          <p:cNvSpPr/>
          <p:nvPr/>
        </p:nvSpPr>
        <p:spPr>
          <a:xfrm rot="16200000">
            <a:off x="7543804" y="1996808"/>
            <a:ext cx="1178804" cy="2252947"/>
          </a:xfrm>
          <a:prstGeom prst="arc">
            <a:avLst>
              <a:gd name="adj1" fmla="val 16200000"/>
              <a:gd name="adj2" fmla="val 142222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832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 &amp; OPTOCOUPLER</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Content Placeholder 3"/>
          <p:cNvSpPr>
            <a:spLocks noGrp="1"/>
          </p:cNvSpPr>
          <p:nvPr>
            <p:ph idx="1"/>
          </p:nvPr>
        </p:nvSpPr>
        <p:spPr>
          <a:xfrm>
            <a:off x="444500" y="1421175"/>
            <a:ext cx="11215235" cy="4893899"/>
          </a:xfrm>
        </p:spPr>
        <p:txBody>
          <a:bodyPr>
            <a:noAutofit/>
          </a:bodyPr>
          <a:lstStyle/>
          <a:p>
            <a:r>
              <a:rPr lang="en-US" sz="1700" dirty="0"/>
              <a:t>To calculate the resistor values for the </a:t>
            </a:r>
            <a:r>
              <a:rPr lang="en-US" sz="1700" dirty="0" err="1"/>
              <a:t>optocoupler</a:t>
            </a:r>
            <a:r>
              <a:rPr lang="en-US" sz="1700" dirty="0"/>
              <a:t> circuit using an ESP32 with an input voltage of 3.3V and a drive current of 40mA, we need to consider the PC817 </a:t>
            </a:r>
            <a:r>
              <a:rPr lang="en-US" sz="1700" dirty="0" err="1"/>
              <a:t>optocoupler's</a:t>
            </a:r>
            <a:r>
              <a:rPr lang="en-US" sz="1700" dirty="0"/>
              <a:t> specifications. The information provided includes the forward voltage (VF) and the forward current (IF) at which the </a:t>
            </a:r>
            <a:r>
              <a:rPr lang="en-US" sz="1700" dirty="0" err="1"/>
              <a:t>optocoupler</a:t>
            </a:r>
            <a:r>
              <a:rPr lang="en-US" sz="1700" dirty="0"/>
              <a:t> operates.</a:t>
            </a:r>
          </a:p>
          <a:p>
            <a:r>
              <a:rPr lang="en-US" sz="1700" dirty="0"/>
              <a:t>From the datasheet, let's assume:</a:t>
            </a:r>
          </a:p>
          <a:p>
            <a:r>
              <a:rPr lang="en-US" sz="1700" dirty="0"/>
              <a:t>Forward voltage (VF) of the </a:t>
            </a:r>
            <a:r>
              <a:rPr lang="en-US" sz="1700" dirty="0" err="1"/>
              <a:t>optocoupler</a:t>
            </a:r>
            <a:r>
              <a:rPr lang="en-US" sz="1700" dirty="0"/>
              <a:t> is approximately 1.2V (use the typical value).</a:t>
            </a:r>
          </a:p>
          <a:p>
            <a:r>
              <a:rPr lang="en-US" sz="1700" dirty="0"/>
              <a:t>Forward current (IF) required for proper operation is 5mA.</a:t>
            </a:r>
          </a:p>
          <a:p>
            <a:r>
              <a:rPr lang="en-US" sz="1700" dirty="0"/>
              <a:t>Now, let's calculate the resistor value (</a:t>
            </a:r>
            <a:r>
              <a:rPr lang="en-US" sz="1700" dirty="0" err="1"/>
              <a:t>Rf</a:t>
            </a:r>
            <a:r>
              <a:rPr lang="en-US" sz="1700" dirty="0"/>
              <a:t>) for the LED side of the </a:t>
            </a:r>
            <a:r>
              <a:rPr lang="en-US" sz="1700" dirty="0" err="1"/>
              <a:t>optocoupler</a:t>
            </a:r>
            <a:r>
              <a:rPr lang="en-US" sz="1700" dirty="0"/>
              <a:t> using Ohm's Law</a:t>
            </a:r>
            <a:r>
              <a:rPr lang="en-US" sz="1700" dirty="0" smtClean="0"/>
              <a:t>:</a:t>
            </a:r>
          </a:p>
          <a:p>
            <a:r>
              <a:rPr lang="en-US" sz="1700" dirty="0" err="1"/>
              <a:t>Rf</a:t>
            </a:r>
            <a:r>
              <a:rPr lang="en-US" sz="1700" dirty="0"/>
              <a:t> = (</a:t>
            </a:r>
            <a:r>
              <a:rPr lang="en-US" sz="1700" dirty="0" err="1"/>
              <a:t>Vad-Vy</a:t>
            </a:r>
            <a:r>
              <a:rPr lang="en-US" sz="1700" dirty="0" smtClean="0"/>
              <a:t>)/If</a:t>
            </a:r>
            <a:endParaRPr lang="en-US" sz="1700" dirty="0"/>
          </a:p>
          <a:p>
            <a:pPr marL="0" indent="0">
              <a:buNone/>
            </a:pPr>
            <a:r>
              <a:rPr lang="en-US" sz="1700" dirty="0"/>
              <a:t>Where:</a:t>
            </a:r>
          </a:p>
          <a:p>
            <a:r>
              <a:rPr lang="en-US" sz="1700" dirty="0" err="1"/>
              <a:t>Vad</a:t>
            </a:r>
            <a:r>
              <a:rPr lang="en-US" sz="1700" dirty="0"/>
              <a:t> is the supply voltage, which is 3.3V for the ESP32.</a:t>
            </a:r>
          </a:p>
          <a:p>
            <a:r>
              <a:rPr lang="en-US" sz="1700" dirty="0"/>
              <a:t>V is the forward voltage of the </a:t>
            </a:r>
            <a:r>
              <a:rPr lang="en-US" sz="1700" dirty="0" err="1"/>
              <a:t>optocoupler</a:t>
            </a:r>
            <a:r>
              <a:rPr lang="en-US" sz="1700" dirty="0"/>
              <a:t>, assumed to be 1.2V.</a:t>
            </a:r>
          </a:p>
          <a:p>
            <a:r>
              <a:rPr lang="en-US" sz="1700" dirty="0"/>
              <a:t>If is the forward current required for proper operation, assumed to be 5mA.</a:t>
            </a:r>
          </a:p>
          <a:p>
            <a:r>
              <a:rPr lang="en-US" sz="1700" dirty="0" err="1"/>
              <a:t>Rf</a:t>
            </a:r>
            <a:r>
              <a:rPr lang="en-US" sz="1700" dirty="0"/>
              <a:t> = (3.3V-1.2V)</a:t>
            </a:r>
          </a:p>
          <a:p>
            <a:r>
              <a:rPr lang="en-US" sz="1700" dirty="0" err="1"/>
              <a:t>Rf</a:t>
            </a:r>
            <a:r>
              <a:rPr lang="en-US" sz="1700" dirty="0"/>
              <a:t> = 2.1V 0.005.A</a:t>
            </a:r>
          </a:p>
          <a:p>
            <a:r>
              <a:rPr lang="en-US" sz="1700" dirty="0" err="1"/>
              <a:t>Rf</a:t>
            </a:r>
            <a:r>
              <a:rPr lang="en-US" sz="1700" dirty="0"/>
              <a:t> = 4202</a:t>
            </a:r>
            <a:endParaRPr lang="en-US" sz="1700" dirty="0"/>
          </a:p>
          <a:p>
            <a:endParaRPr lang="en-US" sz="1700" dirty="0"/>
          </a:p>
        </p:txBody>
      </p:sp>
    </p:spTree>
    <p:extLst>
      <p:ext uri="{BB962C8B-B14F-4D97-AF65-F5344CB8AC3E}">
        <p14:creationId xmlns:p14="http://schemas.microsoft.com/office/powerpoint/2010/main" val="409433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&amp; OPTOCOUPLER</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Content Placeholder 3"/>
          <p:cNvSpPr>
            <a:spLocks noGrp="1"/>
          </p:cNvSpPr>
          <p:nvPr>
            <p:ph idx="1"/>
          </p:nvPr>
        </p:nvSpPr>
        <p:spPr>
          <a:xfrm>
            <a:off x="443365" y="1377108"/>
            <a:ext cx="11215235" cy="4799855"/>
          </a:xfrm>
        </p:spPr>
        <p:txBody>
          <a:bodyPr>
            <a:normAutofit fontScale="62500" lnSpcReduction="20000"/>
          </a:bodyPr>
          <a:lstStyle/>
          <a:p>
            <a:r>
              <a:rPr lang="en-US" dirty="0"/>
              <a:t>Choose a standard resistor value close to 4202; for example, you can use a 4302 resistor.</a:t>
            </a:r>
          </a:p>
          <a:p>
            <a:r>
              <a:rPr lang="en-US" dirty="0"/>
              <a:t>Next, calculate the series resistor (</a:t>
            </a:r>
            <a:r>
              <a:rPr lang="en-US" dirty="0" err="1"/>
              <a:t>Rc</a:t>
            </a:r>
            <a:r>
              <a:rPr lang="en-US" dirty="0"/>
              <a:t>) for the collector side:</a:t>
            </a:r>
          </a:p>
          <a:p>
            <a:r>
              <a:rPr lang="en-US" dirty="0"/>
              <a:t>(</a:t>
            </a:r>
            <a:r>
              <a:rPr lang="en-US" dirty="0" err="1"/>
              <a:t>Vee-VCEsat</a:t>
            </a:r>
            <a:r>
              <a:rPr lang="en-US" dirty="0"/>
              <a:t>) (CTR×1)</a:t>
            </a:r>
          </a:p>
          <a:p>
            <a:r>
              <a:rPr lang="en-US" dirty="0"/>
              <a:t>Where:</a:t>
            </a:r>
          </a:p>
          <a:p>
            <a:r>
              <a:rPr lang="en-US" dirty="0"/>
              <a:t>• </a:t>
            </a:r>
            <a:r>
              <a:rPr lang="en-US" dirty="0" err="1"/>
              <a:t>Vcc</a:t>
            </a:r>
            <a:r>
              <a:rPr lang="en-US" dirty="0"/>
              <a:t> is the collector supply voltage. Let's assume it's 5V. .</a:t>
            </a:r>
          </a:p>
          <a:p>
            <a:r>
              <a:rPr lang="en-US" dirty="0" err="1" smtClean="0"/>
              <a:t>VCEsat</a:t>
            </a:r>
            <a:r>
              <a:rPr lang="en-US" dirty="0" smtClean="0"/>
              <a:t> </a:t>
            </a:r>
            <a:r>
              <a:rPr lang="en-US" dirty="0"/>
              <a:t>is the collector-emitter saturation voltage, typically close to zero for saturation.</a:t>
            </a:r>
          </a:p>
          <a:p>
            <a:r>
              <a:rPr lang="en-US" dirty="0" smtClean="0"/>
              <a:t>CTR </a:t>
            </a:r>
            <a:r>
              <a:rPr lang="en-US" dirty="0"/>
              <a:t>is the current transfer ratio of the </a:t>
            </a:r>
            <a:r>
              <a:rPr lang="en-US" dirty="0" err="1"/>
              <a:t>optocoupler</a:t>
            </a:r>
            <a:r>
              <a:rPr lang="en-US" dirty="0"/>
              <a:t>. Let's assume it's 80% or 0.8.</a:t>
            </a:r>
          </a:p>
          <a:p>
            <a:r>
              <a:rPr lang="en-US" dirty="0"/>
              <a:t>If is the forward current, which is 5mA.</a:t>
            </a:r>
          </a:p>
          <a:p>
            <a:r>
              <a:rPr lang="en-US" dirty="0"/>
              <a:t>For saturation setting, assuming </a:t>
            </a:r>
            <a:r>
              <a:rPr lang="en-US" dirty="0" err="1"/>
              <a:t>VCEsat</a:t>
            </a:r>
            <a:r>
              <a:rPr lang="en-US" dirty="0"/>
              <a:t> is negligible:</a:t>
            </a:r>
          </a:p>
          <a:p>
            <a:r>
              <a:rPr lang="en-US" dirty="0"/>
              <a:t>(</a:t>
            </a:r>
            <a:r>
              <a:rPr lang="en-US" dirty="0" err="1"/>
              <a:t>Vee</a:t>
            </a:r>
            <a:r>
              <a:rPr lang="en-US" dirty="0"/>
              <a:t>) </a:t>
            </a:r>
            <a:r>
              <a:rPr lang="en-US" dirty="0" err="1"/>
              <a:t>Rc</a:t>
            </a:r>
            <a:r>
              <a:rPr lang="en-US" dirty="0"/>
              <a:t> &gt; (CTR)</a:t>
            </a:r>
          </a:p>
          <a:p>
            <a:r>
              <a:rPr lang="en-US" dirty="0"/>
              <a:t>5V </a:t>
            </a:r>
            <a:r>
              <a:rPr lang="en-US" dirty="0" err="1"/>
              <a:t>Rc</a:t>
            </a:r>
            <a:r>
              <a:rPr lang="en-US" dirty="0"/>
              <a:t> &gt; (0.8×5mA)</a:t>
            </a:r>
          </a:p>
          <a:p>
            <a:r>
              <a:rPr lang="en-US" dirty="0"/>
              <a:t>5V </a:t>
            </a:r>
            <a:r>
              <a:rPr lang="en-US" dirty="0" err="1"/>
              <a:t>Rc</a:t>
            </a:r>
            <a:r>
              <a:rPr lang="en-US" dirty="0"/>
              <a:t> &gt; 0.004A</a:t>
            </a:r>
          </a:p>
          <a:p>
            <a:r>
              <a:rPr lang="en-US" dirty="0" err="1"/>
              <a:t>Rc</a:t>
            </a:r>
            <a:r>
              <a:rPr lang="en-US" dirty="0"/>
              <a:t> &gt; 1250Ω</a:t>
            </a:r>
          </a:p>
          <a:p>
            <a:r>
              <a:rPr lang="en-US" dirty="0"/>
              <a:t>Choose a standard resistor value close to or greater than 12500; for example, you can use a 1.5kQ resistor.</a:t>
            </a:r>
          </a:p>
        </p:txBody>
      </p:sp>
    </p:spTree>
    <p:extLst>
      <p:ext uri="{BB962C8B-B14F-4D97-AF65-F5344CB8AC3E}">
        <p14:creationId xmlns:p14="http://schemas.microsoft.com/office/powerpoint/2010/main" val="298043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&amp; OPTOCOUPLER</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Content Placeholder 3"/>
          <p:cNvSpPr>
            <a:spLocks noGrp="1"/>
          </p:cNvSpPr>
          <p:nvPr>
            <p:ph idx="1"/>
          </p:nvPr>
        </p:nvSpPr>
        <p:spPr>
          <a:xfrm>
            <a:off x="443365" y="1388125"/>
            <a:ext cx="11215235" cy="4788838"/>
          </a:xfrm>
        </p:spPr>
        <p:txBody>
          <a:bodyPr>
            <a:normAutofit fontScale="85000" lnSpcReduction="20000"/>
          </a:bodyPr>
          <a:lstStyle/>
          <a:p>
            <a:r>
              <a:rPr lang="en-US" dirty="0"/>
              <a:t>1. For the LED side (</a:t>
            </a:r>
            <a:r>
              <a:rPr lang="en-US" dirty="0" err="1"/>
              <a:t>Rf</a:t>
            </a:r>
            <a:r>
              <a:rPr lang="en-US" dirty="0"/>
              <a:t>):</a:t>
            </a:r>
          </a:p>
          <a:p>
            <a:r>
              <a:rPr lang="en-US" dirty="0"/>
              <a:t>Assumed forward voltage (V) = 1.2V</a:t>
            </a:r>
          </a:p>
          <a:p>
            <a:r>
              <a:rPr lang="en-US" dirty="0"/>
              <a:t>Assumed forward current (If) = 5mA</a:t>
            </a:r>
          </a:p>
          <a:p>
            <a:r>
              <a:rPr lang="en-US" dirty="0" smtClean="0"/>
              <a:t>Calculated </a:t>
            </a:r>
            <a:r>
              <a:rPr lang="en-US" dirty="0" err="1" smtClean="0"/>
              <a:t>Rf</a:t>
            </a:r>
            <a:r>
              <a:rPr lang="en-US" dirty="0" smtClean="0"/>
              <a:t> = 4200 (standard value: 4300) 2. For the collector side (</a:t>
            </a:r>
            <a:r>
              <a:rPr lang="en-US" dirty="0" err="1" smtClean="0"/>
              <a:t>Rc</a:t>
            </a:r>
            <a:r>
              <a:rPr lang="en-US" dirty="0" smtClean="0"/>
              <a:t>):</a:t>
            </a:r>
          </a:p>
          <a:p>
            <a:r>
              <a:rPr lang="en-US" dirty="0" smtClean="0"/>
              <a:t>Assumed </a:t>
            </a:r>
            <a:r>
              <a:rPr lang="en-US" dirty="0"/>
              <a:t>collector supply voltage (</a:t>
            </a:r>
            <a:r>
              <a:rPr lang="en-US" dirty="0" err="1"/>
              <a:t>Vcc</a:t>
            </a:r>
            <a:r>
              <a:rPr lang="en-US" dirty="0"/>
              <a:t>) = 5V</a:t>
            </a:r>
          </a:p>
          <a:p>
            <a:r>
              <a:rPr lang="en-US" dirty="0"/>
              <a:t>Assumed collector-emitter saturation voltage (</a:t>
            </a:r>
            <a:r>
              <a:rPr lang="en-US" dirty="0" err="1"/>
              <a:t>VCEsat</a:t>
            </a:r>
            <a:r>
              <a:rPr lang="en-US" dirty="0"/>
              <a:t>) = OV (negligible for saturation)</a:t>
            </a:r>
          </a:p>
          <a:p>
            <a:r>
              <a:rPr lang="en-US" dirty="0"/>
              <a:t>Assumed current transfer ratio (CTR) = 80% or 0.8</a:t>
            </a:r>
          </a:p>
          <a:p>
            <a:r>
              <a:rPr lang="en-US" dirty="0"/>
              <a:t>Calculated </a:t>
            </a:r>
            <a:r>
              <a:rPr lang="en-US" dirty="0" err="1"/>
              <a:t>Rc</a:t>
            </a:r>
            <a:r>
              <a:rPr lang="en-US" dirty="0"/>
              <a:t> &gt; 12500 (standard value: 1.5kQ)</a:t>
            </a:r>
          </a:p>
          <a:p>
            <a:r>
              <a:rPr lang="en-US" dirty="0"/>
              <a:t>These calculations provide a starting point for selecting resistor values for the </a:t>
            </a:r>
            <a:r>
              <a:rPr lang="en-US" dirty="0" err="1"/>
              <a:t>optocoupler</a:t>
            </a:r>
            <a:r>
              <a:rPr lang="en-US" dirty="0"/>
              <a:t> circuit. However, it's important to note that actual performance may vary, and you should check the specific values and tolerances in the datasheet of the PC817 </a:t>
            </a:r>
            <a:r>
              <a:rPr lang="en-US" dirty="0" err="1"/>
              <a:t>optocoupler</a:t>
            </a:r>
            <a:r>
              <a:rPr lang="en-US" dirty="0"/>
              <a:t> to ensure proper operation.</a:t>
            </a:r>
          </a:p>
        </p:txBody>
      </p:sp>
    </p:spTree>
    <p:extLst>
      <p:ext uri="{BB962C8B-B14F-4D97-AF65-F5344CB8AC3E}">
        <p14:creationId xmlns:p14="http://schemas.microsoft.com/office/powerpoint/2010/main" val="380754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DATASHEET TIPS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p:cNvSpPr>
            <a:spLocks noGrp="1"/>
          </p:cNvSpPr>
          <p:nvPr>
            <p:ph idx="1"/>
          </p:nvPr>
        </p:nvSpPr>
        <p:spPr>
          <a:xfrm>
            <a:off x="444499" y="1311008"/>
            <a:ext cx="6242740" cy="4923342"/>
          </a:xfrm>
        </p:spPr>
        <p:txBody>
          <a:bodyPr>
            <a:noAutofit/>
          </a:bodyPr>
          <a:lstStyle/>
          <a:p>
            <a:r>
              <a:rPr lang="en-US" sz="1600" b="1" dirty="0"/>
              <a:t/>
            </a:r>
            <a:br>
              <a:rPr lang="en-US" sz="1600" b="1" dirty="0"/>
            </a:br>
            <a:r>
              <a:rPr lang="en-US" sz="1600" b="1" dirty="0"/>
              <a:t>Absolute Maximum Ratings (AMR):</a:t>
            </a:r>
            <a:endParaRPr lang="en-US" sz="1600" dirty="0"/>
          </a:p>
          <a:p>
            <a:r>
              <a:rPr lang="en-US" sz="1700" dirty="0"/>
              <a:t>Absolute Maximum Ratings refer to the maximum values of voltage, current, power, or other operating conditions beyond which the device may be damaged or its reliability significantly compromised. These ratings are specified by the manufacturer and are crucial for ensuring the proper functioning and longevity of electronic components.</a:t>
            </a:r>
          </a:p>
          <a:p>
            <a:r>
              <a:rPr lang="en-US" sz="1600" b="1" dirty="0"/>
              <a:t>Characteristics of Absolute Maximum Ratings:</a:t>
            </a:r>
            <a:endParaRPr lang="en-US" sz="1600" dirty="0"/>
          </a:p>
          <a:p>
            <a:r>
              <a:rPr lang="en-US" sz="1600" b="1" dirty="0"/>
              <a:t>Damage Limit:</a:t>
            </a:r>
            <a:endParaRPr lang="en-US" sz="1600" dirty="0"/>
          </a:p>
          <a:p>
            <a:pPr lvl="1"/>
            <a:r>
              <a:rPr lang="en-US" sz="1700" dirty="0"/>
              <a:t>AMR defines the limits beyond which the device can be permanently damaged. Operating within these specified limits is essential to prevent harm to the component.</a:t>
            </a:r>
          </a:p>
          <a:p>
            <a:r>
              <a:rPr lang="en-US" sz="1600" b="1" dirty="0"/>
              <a:t>Long-Term Reliability:</a:t>
            </a:r>
            <a:endParaRPr lang="en-US" sz="1600" dirty="0"/>
          </a:p>
          <a:p>
            <a:pPr lvl="1"/>
            <a:r>
              <a:rPr lang="en-US" sz="1700" dirty="0"/>
              <a:t>Exceeding absolute maximum ratings, even for short durations, may impact the long-term reliability of the device. It is crucial to stay within these limits for sustained performance</a:t>
            </a:r>
            <a:r>
              <a:rPr lang="en-US" sz="1700" dirty="0" smtClean="0"/>
              <a:t>.</a:t>
            </a:r>
            <a:endParaRPr lang="en-US" sz="1700" dirty="0"/>
          </a:p>
        </p:txBody>
      </p:sp>
      <p:pic>
        <p:nvPicPr>
          <p:cNvPr id="5" name="Picture 4"/>
          <p:cNvPicPr>
            <a:picLocks noChangeAspect="1"/>
          </p:cNvPicPr>
          <p:nvPr/>
        </p:nvPicPr>
        <p:blipFill>
          <a:blip r:embed="rId2"/>
          <a:stretch>
            <a:fillRect/>
          </a:stretch>
        </p:blipFill>
        <p:spPr>
          <a:xfrm>
            <a:off x="7028762" y="1443211"/>
            <a:ext cx="5010532" cy="4819602"/>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247643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DATASHEET TIPS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a:xfrm>
            <a:off x="444501" y="1509311"/>
            <a:ext cx="10807699" cy="4805764"/>
          </a:xfrm>
        </p:spPr>
        <p:txBody>
          <a:bodyPr/>
          <a:lstStyle/>
          <a:p>
            <a:r>
              <a:rPr lang="en-US" sz="2000" b="1" dirty="0"/>
              <a:t>Environmental Factors:</a:t>
            </a:r>
          </a:p>
          <a:p>
            <a:pPr lvl="1"/>
            <a:r>
              <a:rPr lang="en-US" sz="1700" dirty="0"/>
              <a:t>AMR takes into account external factors such as temperature, humidity, and pressure, ensuring that the device remains within specified tolerances even under varying environmental conditions.</a:t>
            </a:r>
          </a:p>
          <a:p>
            <a:r>
              <a:rPr lang="en-US" sz="2000" b="1" dirty="0"/>
              <a:t>Testing Standards:</a:t>
            </a:r>
            <a:endParaRPr lang="en-US" sz="2000" dirty="0"/>
          </a:p>
          <a:p>
            <a:pPr lvl="1"/>
            <a:r>
              <a:rPr lang="en-US" sz="1700" dirty="0"/>
              <a:t>Manufacturers determine AMR through rigorous testing under various conditions. Users must adhere to these ratings to guarantee the device's performance and longevity.</a:t>
            </a:r>
          </a:p>
          <a:p>
            <a:r>
              <a:rPr lang="en-US" sz="2000" b="1" dirty="0"/>
              <a:t>Safety Considerations:</a:t>
            </a:r>
            <a:endParaRPr lang="en-US" sz="2000" dirty="0"/>
          </a:p>
          <a:p>
            <a:pPr lvl="1"/>
            <a:r>
              <a:rPr lang="en-US" sz="1700" dirty="0"/>
              <a:t>AMR often includes safety margins to account for uncertainties and unforeseen conditions, ensuring the device's safety even in non-ideal scenarios</a:t>
            </a:r>
            <a:r>
              <a:rPr lang="en-US" sz="1700" dirty="0" smtClean="0"/>
              <a:t>.</a:t>
            </a:r>
            <a:endParaRPr lang="en-US" sz="1700" dirty="0"/>
          </a:p>
          <a:p>
            <a:endParaRPr lang="en-US" sz="1700" dirty="0"/>
          </a:p>
        </p:txBody>
      </p:sp>
    </p:spTree>
    <p:extLst>
      <p:ext uri="{BB962C8B-B14F-4D97-AF65-F5344CB8AC3E}">
        <p14:creationId xmlns:p14="http://schemas.microsoft.com/office/powerpoint/2010/main" val="384616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p:cNvSpPr>
            <a:spLocks noGrp="1"/>
          </p:cNvSpPr>
          <p:nvPr>
            <p:ph sz="half" idx="1"/>
          </p:nvPr>
        </p:nvSpPr>
        <p:spPr>
          <a:xfrm>
            <a:off x="443364" y="1517715"/>
            <a:ext cx="6210823" cy="4659248"/>
          </a:xfrm>
        </p:spPr>
        <p:txBody>
          <a:bodyPr>
            <a:normAutofit/>
          </a:bodyPr>
          <a:lstStyle/>
          <a:p>
            <a:pPr algn="just"/>
            <a:r>
              <a:rPr lang="en-US" sz="1700" dirty="0" err="1"/>
              <a:t>Optocoupler</a:t>
            </a:r>
            <a:r>
              <a:rPr lang="en-US" sz="1700" dirty="0"/>
              <a:t> circuit design is comparable to designing a BJT circuit, making it more accessible than perceived. Understanding the CTR, or current transfer ratio, is crucial for this design, similar to comprehending the beta or current gain in a BJT circuit. The CTR is defined as the ratio of collector current to forward current, expressed as a percentage</a:t>
            </a:r>
            <a:r>
              <a:rPr lang="en-US" sz="1700" dirty="0" smtClean="0"/>
              <a:t>:</a:t>
            </a:r>
          </a:p>
          <a:p>
            <a:pPr algn="just"/>
            <a:endParaRPr lang="en-US" sz="1700" dirty="0"/>
          </a:p>
          <a:p>
            <a:pPr marL="0" indent="0" algn="just">
              <a:buNone/>
            </a:pPr>
            <a:r>
              <a:rPr lang="en-US" dirty="0" smtClean="0"/>
              <a:t>                  </a:t>
            </a:r>
            <a:r>
              <a:rPr lang="en-US" sz="2400" b="1" dirty="0" smtClean="0">
                <a:solidFill>
                  <a:srgbClr val="92D050"/>
                </a:solidFill>
              </a:rPr>
              <a:t>CTR </a:t>
            </a:r>
            <a:r>
              <a:rPr lang="en-US" sz="2400" b="1" dirty="0">
                <a:solidFill>
                  <a:srgbClr val="92D050"/>
                </a:solidFill>
              </a:rPr>
              <a:t>= ( </a:t>
            </a:r>
            <a:r>
              <a:rPr lang="en-US" sz="2400" b="1" dirty="0" err="1">
                <a:solidFill>
                  <a:srgbClr val="92D050"/>
                </a:solidFill>
              </a:rPr>
              <a:t>Ic</a:t>
            </a:r>
            <a:r>
              <a:rPr lang="en-US" sz="2400" b="1" dirty="0">
                <a:solidFill>
                  <a:srgbClr val="92D050"/>
                </a:solidFill>
              </a:rPr>
              <a:t> / If ) x 100</a:t>
            </a:r>
            <a:r>
              <a:rPr lang="en-US" sz="2400" b="1" dirty="0" smtClean="0">
                <a:solidFill>
                  <a:srgbClr val="92D050"/>
                </a:solidFill>
              </a:rPr>
              <a:t>%</a:t>
            </a:r>
          </a:p>
          <a:p>
            <a:pPr marL="0" indent="0" algn="just">
              <a:buNone/>
            </a:pPr>
            <a:endParaRPr lang="en-US" b="1" dirty="0"/>
          </a:p>
          <a:p>
            <a:pPr algn="just"/>
            <a:r>
              <a:rPr lang="en-US" sz="1700" dirty="0"/>
              <a:t>Here, collector current represents the flow to the collector of the transistor side, while forward current denotes the current flowing to the diode side of the </a:t>
            </a:r>
            <a:r>
              <a:rPr lang="en-US" sz="1700" dirty="0" err="1"/>
              <a:t>optocoupler</a:t>
            </a:r>
            <a:r>
              <a:rPr lang="en-US" sz="1700" dirty="0"/>
              <a:t>.</a:t>
            </a:r>
          </a:p>
          <a:p>
            <a:pPr algn="just"/>
            <a:endParaRPr lang="en-US" dirty="0"/>
          </a:p>
        </p:txBody>
      </p:sp>
      <p:pic>
        <p:nvPicPr>
          <p:cNvPr id="1026" name="Picture 2" descr="https://i0.wp.com/electronicsbeliever.com/wp-content/uploads/2015/04/figure-82.png?resize=593%2C407&amp;ssl=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95711" y="2068046"/>
            <a:ext cx="4662889" cy="3558521"/>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6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sz="half" idx="1"/>
          </p:nvPr>
        </p:nvSpPr>
        <p:spPr>
          <a:xfrm>
            <a:off x="444500" y="2842351"/>
            <a:ext cx="6860818" cy="1674565"/>
          </a:xfrm>
        </p:spPr>
        <p:txBody>
          <a:bodyPr>
            <a:normAutofit/>
          </a:bodyPr>
          <a:lstStyle/>
          <a:p>
            <a:r>
              <a:rPr lang="en-US" sz="1700" dirty="0"/>
              <a:t>Basically the diode side is linked to the transistor side by the device current transfer ratio. Apart from this information, </a:t>
            </a:r>
            <a:r>
              <a:rPr lang="en-US" sz="1700" dirty="0" err="1"/>
              <a:t>Optocoupler</a:t>
            </a:r>
            <a:r>
              <a:rPr lang="en-US" sz="1700" dirty="0"/>
              <a:t> circuit design is just like designing ordinary circuit wherein you are using KVL, KCL, ohms law and so on.</a:t>
            </a:r>
            <a:endParaRPr lang="en-US" sz="1700" dirty="0"/>
          </a:p>
        </p:txBody>
      </p:sp>
      <p:pic>
        <p:nvPicPr>
          <p:cNvPr id="2050" name="Picture 2" descr="Optocoupler Circui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7908" y="2040572"/>
            <a:ext cx="3880692" cy="2820318"/>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2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p:cNvSpPr>
            <a:spLocks noGrp="1"/>
          </p:cNvSpPr>
          <p:nvPr>
            <p:ph sz="half" idx="1"/>
          </p:nvPr>
        </p:nvSpPr>
        <p:spPr>
          <a:xfrm>
            <a:off x="443364" y="1517715"/>
            <a:ext cx="6673531" cy="4659248"/>
          </a:xfrm>
        </p:spPr>
        <p:txBody>
          <a:bodyPr/>
          <a:lstStyle/>
          <a:p>
            <a:pPr marL="0" indent="0">
              <a:buNone/>
            </a:pPr>
            <a:r>
              <a:rPr lang="en-US" sz="2400" b="1" dirty="0" smtClean="0"/>
              <a:t>1. Select </a:t>
            </a:r>
            <a:r>
              <a:rPr lang="en-US" sz="2400" b="1" dirty="0"/>
              <a:t>a Circuit </a:t>
            </a:r>
            <a:r>
              <a:rPr lang="en-US" sz="2400" b="1" dirty="0" smtClean="0"/>
              <a:t>Structure</a:t>
            </a:r>
          </a:p>
          <a:p>
            <a:pPr marL="0" indent="0">
              <a:buNone/>
            </a:pPr>
            <a:endParaRPr lang="en-US" b="1" dirty="0" smtClean="0"/>
          </a:p>
          <a:p>
            <a:pPr marL="0" indent="0" algn="just">
              <a:buNone/>
            </a:pPr>
            <a:r>
              <a:rPr lang="en-US" sz="1700" dirty="0" smtClean="0"/>
              <a:t>Simplify your circuit to minimize both cost and failure rates. A reduced parts count not only lowers expenses but also enhances circuit reliability. If your goal is solely to transmit a signal from the primary side controller to the secondary controller, opt for the simplicity outlined below.</a:t>
            </a:r>
          </a:p>
          <a:p>
            <a:pPr marL="0" indent="0" algn="just">
              <a:buNone/>
            </a:pPr>
            <a:r>
              <a:rPr lang="en-US" sz="1800" dirty="0"/>
              <a:t>The first circuit is normally an inverting one if you are going to saturate the transistor. However if you bias the circuit to operate in the linear region, you can get a voltage higher than zero at </a:t>
            </a:r>
            <a:r>
              <a:rPr lang="en-US" sz="1800" dirty="0" err="1"/>
              <a:t>Vout</a:t>
            </a:r>
            <a:r>
              <a:rPr lang="en-US" sz="1800" dirty="0"/>
              <a:t> node. The second circuit is a non-inverting configuration which is comparable to a common collector configuration of a BJT. But BJT common collector is more complicated than this circuit with the presence of the base current.</a:t>
            </a:r>
            <a:endParaRPr lang="en-US" sz="1700" b="1" dirty="0" smtClean="0"/>
          </a:p>
        </p:txBody>
      </p:sp>
      <p:pic>
        <p:nvPicPr>
          <p:cNvPr id="3074" name="Picture 2" descr="Optocoupler Circui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7909" y="1705003"/>
            <a:ext cx="3474290" cy="2093406"/>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076" name="Picture 4" descr="Optocoupler Circuit Desig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908" y="4043190"/>
            <a:ext cx="3474291" cy="2027104"/>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63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p:cNvSpPr>
            <a:spLocks noGrp="1"/>
          </p:cNvSpPr>
          <p:nvPr>
            <p:ph sz="half" idx="1"/>
          </p:nvPr>
        </p:nvSpPr>
        <p:spPr>
          <a:xfrm>
            <a:off x="443365" y="1517715"/>
            <a:ext cx="5781165" cy="4659248"/>
          </a:xfrm>
        </p:spPr>
        <p:txBody>
          <a:bodyPr>
            <a:normAutofit/>
          </a:bodyPr>
          <a:lstStyle/>
          <a:p>
            <a:pPr marL="0" indent="0">
              <a:buNone/>
            </a:pPr>
            <a:r>
              <a:rPr lang="en-US" sz="2600" b="1" dirty="0" smtClean="0"/>
              <a:t>2. Select </a:t>
            </a:r>
            <a:r>
              <a:rPr lang="en-US" sz="2600" b="1" dirty="0"/>
              <a:t>an </a:t>
            </a:r>
            <a:r>
              <a:rPr lang="en-US" sz="2600" b="1" dirty="0" err="1"/>
              <a:t>Optocoupler</a:t>
            </a:r>
            <a:r>
              <a:rPr lang="en-US" sz="2600" b="1" dirty="0"/>
              <a:t> </a:t>
            </a:r>
            <a:r>
              <a:rPr lang="en-US" sz="2600" b="1" dirty="0" smtClean="0"/>
              <a:t>Part</a:t>
            </a:r>
          </a:p>
          <a:p>
            <a:pPr marL="0" indent="0">
              <a:buNone/>
            </a:pPr>
            <a:endParaRPr lang="en-US" sz="2600" b="1" dirty="0"/>
          </a:p>
          <a:p>
            <a:pPr marL="0" indent="0" algn="just">
              <a:buNone/>
            </a:pPr>
            <a:r>
              <a:rPr lang="en-US" sz="1800" dirty="0"/>
              <a:t>The next step in </a:t>
            </a:r>
            <a:r>
              <a:rPr lang="en-US" sz="1800" dirty="0" err="1"/>
              <a:t>Optocoupler</a:t>
            </a:r>
            <a:r>
              <a:rPr lang="en-US" sz="1800" dirty="0"/>
              <a:t> circuit design is to select an </a:t>
            </a:r>
            <a:r>
              <a:rPr lang="en-US" sz="1800" dirty="0" err="1"/>
              <a:t>optocoupler</a:t>
            </a:r>
            <a:r>
              <a:rPr lang="en-US" sz="1800" dirty="0"/>
              <a:t> part. In doing so, you must consider your application. If your application is a switch, you must select a device with a higher minimum CTR. If your application is linear, you can consider using the one with a tight CTR range. A tight CTR will correspond to a smaller variation.</a:t>
            </a:r>
          </a:p>
          <a:p>
            <a:pPr marL="0" indent="0" algn="just">
              <a:buNone/>
            </a:pPr>
            <a:r>
              <a:rPr lang="en-US" sz="1800" dirty="0"/>
              <a:t>If the design is to be exposed in high </a:t>
            </a:r>
            <a:r>
              <a:rPr lang="en-US" sz="1800" dirty="0" smtClean="0"/>
              <a:t>surrounding temperatures, you </a:t>
            </a:r>
            <a:r>
              <a:rPr lang="en-US" sz="1800" dirty="0"/>
              <a:t>better select an </a:t>
            </a:r>
            <a:r>
              <a:rPr lang="en-US" sz="1800" dirty="0" err="1"/>
              <a:t>optocoupler</a:t>
            </a:r>
            <a:r>
              <a:rPr lang="en-US" sz="1800" dirty="0"/>
              <a:t> with a CTR that will not much affected with the ambient temperature. </a:t>
            </a:r>
            <a:r>
              <a:rPr lang="en-US" sz="1800" dirty="0" err="1"/>
              <a:t>Optocoupler</a:t>
            </a:r>
            <a:r>
              <a:rPr lang="en-US" sz="1800" dirty="0"/>
              <a:t> CTR will decrease with increasing temperatures. For example in below graph, the relative CTR will decrease much at 100’C ambient temperature.</a:t>
            </a:r>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6589874" y="1517650"/>
            <a:ext cx="4952676" cy="4659313"/>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395245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OPTOCOUPLER CIRCUIT DESIGN STEPS</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p:cNvSpPr>
            <a:spLocks noGrp="1"/>
          </p:cNvSpPr>
          <p:nvPr>
            <p:ph sz="half" idx="1"/>
          </p:nvPr>
        </p:nvSpPr>
        <p:spPr>
          <a:xfrm>
            <a:off x="444500" y="2848973"/>
            <a:ext cx="6264772" cy="1996666"/>
          </a:xfrm>
        </p:spPr>
        <p:txBody>
          <a:bodyPr/>
          <a:lstStyle/>
          <a:p>
            <a:pPr algn="just"/>
            <a:r>
              <a:rPr lang="en-US" dirty="0"/>
              <a:t>For long term product operation, you better consider also the life expectancy curve. As you see in the graph below, CTR will decrease as the device got aged.</a:t>
            </a:r>
            <a:endParaRPr lang="en-US" dirty="0"/>
          </a:p>
        </p:txBody>
      </p:sp>
      <p:pic>
        <p:nvPicPr>
          <p:cNvPr id="4098" name="Picture 2" descr="Optocoupler Lif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3846" y="1923256"/>
            <a:ext cx="4330279" cy="3848100"/>
          </a:xfrm>
          <a:prstGeom prst="rect">
            <a:avLst/>
          </a:prstGeom>
          <a:ln w="88900" cap="sq" cmpd="thickThin">
            <a:solidFill>
              <a:schemeClr val="accent2"/>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9298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www.w3.org/XML/1998/namespace"/>
    <ds:schemaRef ds:uri="http://purl.org/dc/dcmitype/"/>
    <ds:schemaRef ds:uri="http://schemas.microsoft.com/office/2006/documentManagement/types"/>
    <ds:schemaRef ds:uri="71af3243-3dd4-4a8d-8c0d-dd76da1f02a5"/>
    <ds:schemaRef ds:uri="http://purl.org/dc/terms/"/>
    <ds:schemaRef ds:uri="http://schemas.openxmlformats.org/package/2006/metadata/core-properties"/>
    <ds:schemaRef ds:uri="http://schemas.microsoft.com/office/2006/metadata/properties"/>
    <ds:schemaRef ds:uri="http://schemas.microsoft.com/office/infopath/2007/PartnerControls"/>
    <ds:schemaRef ds:uri="16c05727-aa75-4e4a-9b5f-8a80a1165891"/>
    <ds:schemaRef ds:uri="http://purl.org/dc/elements/1.1/"/>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2170</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Trade Gothic LT Pro</vt:lpstr>
      <vt:lpstr>Office Theme</vt:lpstr>
      <vt:lpstr>Optocoupler Circuit Design  &amp; Detailed Analysis</vt:lpstr>
      <vt:lpstr>DATASHEET TIPS</vt:lpstr>
      <vt:lpstr>DATASHEET TIPS</vt:lpstr>
      <vt:lpstr>DATASHEET TIPS</vt:lpstr>
      <vt:lpstr>OPTOCOUPLER CIRCUIT DESIGN</vt:lpstr>
      <vt:lpstr>OPTOCOUPLER CIRCUIT DESIGN</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OPTOCOUPLER CIRCUIT DESIGN STEPS</vt:lpstr>
      <vt:lpstr>ESP32 &amp; OPTOCOUPLER</vt:lpstr>
      <vt:lpstr>ESP32 &amp; OPTOCOUPLER</vt:lpstr>
      <vt:lpstr>ESP32 &amp; OPTOCOUPLER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2024-02-27T00:23:43Z</dcterms:created>
  <dcterms:modified xsi:type="dcterms:W3CDTF">2024-02-27T05:19:44Z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