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B7C6"/>
    <a:srgbClr val="103350"/>
    <a:srgbClr val="0C4360"/>
    <a:srgbClr val="1B6872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2/16/2024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2/16/2024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xmlns="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xmlns="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xmlns="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xmlns="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xmlns="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xmlns="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xmlns="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xmlns="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xmlns="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xmlns="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xmlns="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xmlns="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xmlns="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xmlns="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xmlns="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xmlns="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xmlns="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xmlns="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xmlns="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xmlns="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xmlns="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xmlns="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xmlns="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xmlns="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xmlns="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xmlns="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xmlns="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xmlns="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xmlns="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xmlns="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xmlns="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xmlns="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xmlns="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xmlns="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xmlns="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xmlns="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xmlns="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xmlns="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xmlns="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xmlns="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xmlns="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xmlns="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xmlns="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xmlns="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xmlns="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xmlns="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xmlns="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xmlns="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xmlns="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xmlns="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xmlns="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xmlns="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27579" y="1448278"/>
            <a:ext cx="7077456" cy="1243584"/>
          </a:xfrm>
        </p:spPr>
        <p:txBody>
          <a:bodyPr/>
          <a:lstStyle/>
          <a:p>
            <a:pPr algn="ctr"/>
            <a:r>
              <a:rPr lang="en-US" dirty="0" smtClean="0"/>
              <a:t>“IoT”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9951" y="2814588"/>
            <a:ext cx="7077456" cy="113683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u="sng" dirty="0" smtClean="0"/>
              <a:t>Internet Of Things</a:t>
            </a:r>
            <a:endParaRPr lang="en-US" sz="4000" b="1" u="sng" dirty="0"/>
          </a:p>
        </p:txBody>
      </p:sp>
      <p:pic>
        <p:nvPicPr>
          <p:cNvPr id="1026" name="Picture 2" descr="Internet of Thing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290" y="1892449"/>
            <a:ext cx="3017505" cy="2981111"/>
          </a:xfrm>
          <a:prstGeom prst="ellipse">
            <a:avLst/>
          </a:prstGeom>
          <a:ln w="63500" cap="rnd">
            <a:solidFill>
              <a:srgbClr val="10335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"Beyond Farming: IoT Applications</a:t>
            </a:r>
            <a:r>
              <a:rPr lang="en-US" dirty="0" smtClean="0"/>
              <a:t>"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44500" y="2176860"/>
            <a:ext cx="5726038" cy="3358860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“Agriculture </a:t>
            </a:r>
            <a:r>
              <a:rPr lang="en-US" sz="1800" dirty="0"/>
              <a:t>is just one of many applications of IoT."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 </a:t>
            </a:r>
            <a:r>
              <a:rPr lang="en-US" sz="1800" dirty="0"/>
              <a:t>"With numerous sensors and algorithms, IoT can revolutionize various fields, helping to feed the world."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10242" name="Picture 2" descr="Agriculture | Free Full-Text | Application of Smart Techniques, Internet of  Things and Data Mining for Resource Use Efficient and Sustainable Crop  Produ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811" y="1744263"/>
            <a:ext cx="4854011" cy="4101061"/>
          </a:xfrm>
          <a:prstGeom prst="rect">
            <a:avLst/>
          </a:prstGeom>
          <a:ln w="88900" cap="sq" cmpd="thickThin">
            <a:solidFill>
              <a:srgbClr val="63B7C6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9536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dirty="0"/>
              <a:t>"What is IoT?"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44500" y="1487276"/>
            <a:ext cx="6011384" cy="4527933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 smtClean="0"/>
              <a:t>"When </a:t>
            </a:r>
            <a:r>
              <a:rPr lang="en-US" sz="1800" dirty="0"/>
              <a:t>you Google 'what is IoT,' many answers are unnecessarily technical."</a:t>
            </a:r>
          </a:p>
          <a:p>
            <a:pPr algn="just"/>
            <a:r>
              <a:rPr lang="en-US" sz="1800" dirty="0" smtClean="0"/>
              <a:t>"The </a:t>
            </a:r>
            <a:r>
              <a:rPr lang="en-US" sz="1800" dirty="0"/>
              <a:t>Internet of Things (IoT) is a system of interrelated computing devices, mechanical and digital machines, objects, animals, or people that are provided with unique identifiers and the ability to transfer data over a network without requiring human-to-human or human-to-computer interaction."</a:t>
            </a:r>
          </a:p>
          <a:p>
            <a:pPr algn="just"/>
            <a:endParaRPr lang="en-US" sz="1800" dirty="0"/>
          </a:p>
        </p:txBody>
      </p:sp>
      <p:pic>
        <p:nvPicPr>
          <p:cNvPr id="2050" name="Picture 2" descr="Tech 101: Internet of Things - U-M Ross Business+Te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136" y="1905917"/>
            <a:ext cx="5037463" cy="3679635"/>
          </a:xfrm>
          <a:prstGeom prst="rect">
            <a:avLst/>
          </a:prstGeom>
          <a:ln w="88900" cap="sq" cmpd="thickThin">
            <a:solidFill>
              <a:srgbClr val="63B7C6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6355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78729"/>
          </a:xfrm>
        </p:spPr>
        <p:txBody>
          <a:bodyPr/>
          <a:lstStyle/>
          <a:p>
            <a:r>
              <a:rPr lang="en-US" dirty="0"/>
              <a:t>"A Simple, Non-Technical Explanation"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44500" y="2976151"/>
            <a:ext cx="6486139" cy="1145755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 </a:t>
            </a:r>
            <a:r>
              <a:rPr lang="en-US" sz="1800" dirty="0"/>
              <a:t>"IoT and The Internet of Things used interchangeably."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"Avoid </a:t>
            </a:r>
            <a:r>
              <a:rPr lang="en-US" sz="1800" dirty="0"/>
              <a:t>saying 'the IoT' to sound knowledgeable."</a:t>
            </a:r>
          </a:p>
          <a:p>
            <a:pPr algn="l"/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288" y="2426440"/>
            <a:ext cx="4321928" cy="2755594"/>
          </a:xfrm>
          <a:prstGeom prst="rect">
            <a:avLst/>
          </a:prstGeom>
          <a:ln w="88900" cap="sq" cmpd="thickThin">
            <a:solidFill>
              <a:srgbClr val="63B7C6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951736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"Connecting the Physical World"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44500" y="1773767"/>
            <a:ext cx="6366498" cy="408010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"IoT is connecting all physical places and things to the internet."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"It </a:t>
            </a:r>
            <a:r>
              <a:rPr lang="en-US" sz="2000" dirty="0"/>
              <a:t>means taking all the physical places and things in the world and connecting them to the internet."</a:t>
            </a:r>
          </a:p>
          <a:p>
            <a:pPr algn="l"/>
            <a:endParaRPr lang="en-US" sz="2000" dirty="0"/>
          </a:p>
        </p:txBody>
      </p:sp>
      <p:pic>
        <p:nvPicPr>
          <p:cNvPr id="4098" name="Picture 2" descr="Electronics | Free Full-Text | Reliable Internet of Things: Challenges and  Future Tren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053049"/>
            <a:ext cx="4343400" cy="3137491"/>
          </a:xfrm>
          <a:prstGeom prst="rect">
            <a:avLst/>
          </a:prstGeom>
          <a:ln w="88900" cap="sq" cmpd="thickThin">
            <a:solidFill>
              <a:srgbClr val="63B7C6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546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"Why IoT </a:t>
            </a:r>
            <a:r>
              <a:rPr lang="en-US" b="0" dirty="0" smtClean="0"/>
              <a:t>Matters“?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44500" y="2756728"/>
            <a:ext cx="6554980" cy="1880075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"Connected things can send and/or receive information, making them 'smart.'"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"When </a:t>
            </a:r>
            <a:r>
              <a:rPr lang="en-US" sz="1800" dirty="0"/>
              <a:t>something is connected to the internet, it can send information or receive information, or both."</a:t>
            </a:r>
          </a:p>
          <a:p>
            <a:pPr algn="l"/>
            <a:endParaRPr lang="en-US" sz="1800" dirty="0"/>
          </a:p>
        </p:txBody>
      </p:sp>
      <p:pic>
        <p:nvPicPr>
          <p:cNvPr id="5124" name="Picture 4" descr="IoT 101: What You Need to Know Now and for the Future - Qorv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659" y="1629753"/>
            <a:ext cx="4659120" cy="4352303"/>
          </a:xfrm>
          <a:prstGeom prst="rect">
            <a:avLst/>
          </a:prstGeom>
          <a:ln w="88900" cap="sq" cmpd="thickThin">
            <a:solidFill>
              <a:srgbClr val="63B7C6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850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"Categories in IoT"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44501" y="1794616"/>
            <a:ext cx="6469048" cy="281815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Things </a:t>
            </a:r>
            <a:r>
              <a:rPr lang="en-US" sz="2000" dirty="0"/>
              <a:t>that collect information and then send it."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Things </a:t>
            </a:r>
            <a:r>
              <a:rPr lang="en-US" sz="2000" dirty="0"/>
              <a:t>that receive information and then act on it."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Things </a:t>
            </a:r>
            <a:r>
              <a:rPr lang="en-US" sz="2000" dirty="0"/>
              <a:t>that do both</a:t>
            </a:r>
            <a:r>
              <a:rPr lang="en-US" sz="2000" dirty="0" smtClean="0"/>
              <a:t>."</a:t>
            </a:r>
            <a:endParaRPr lang="en-US" sz="2000" dirty="0"/>
          </a:p>
        </p:txBody>
      </p:sp>
      <p:pic>
        <p:nvPicPr>
          <p:cNvPr id="6146" name="Picture 2" descr="Graph Technology in IoT: For Improved Data Management &amp; Customer Service |  by AGEDB | AGEDB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449" y="1888621"/>
            <a:ext cx="5053338" cy="3751603"/>
          </a:xfrm>
          <a:prstGeom prst="rect">
            <a:avLst/>
          </a:prstGeom>
          <a:ln w="88900" cap="sq" cmpd="thickThin">
            <a:solidFill>
              <a:srgbClr val="63B7C6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342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"Collecting and Sending Information"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44500" y="2364867"/>
            <a:ext cx="6263949" cy="3358860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"Examples of sensors: temperature, motion, moisture, air quality, light."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 </a:t>
            </a:r>
            <a:r>
              <a:rPr lang="en-US" sz="1800" dirty="0"/>
              <a:t>"Sensors, along with a connection, allow us to automatically collect information from the environment for more intelligent decisions."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868" y="1826482"/>
            <a:ext cx="4914099" cy="4025101"/>
          </a:xfrm>
          <a:prstGeom prst="rect">
            <a:avLst/>
          </a:prstGeom>
          <a:ln w="88900" cap="sq" cmpd="thickThin">
            <a:solidFill>
              <a:srgbClr val="63B7C6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050589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"Receiving and Acting on Information"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25986" y="2082856"/>
            <a:ext cx="5725564" cy="3358860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P</a:t>
            </a:r>
            <a:r>
              <a:rPr lang="en-US" sz="1800" dirty="0" smtClean="0"/>
              <a:t>rinter </a:t>
            </a:r>
            <a:r>
              <a:rPr lang="en-US" sz="1800" dirty="0"/>
              <a:t>printing a document, car doors opening."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"Real </a:t>
            </a:r>
            <a:r>
              <a:rPr lang="en-US" sz="1800" dirty="0"/>
              <a:t>power arises when things can collect information, send it, receive information, and act on it."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064" y="2021790"/>
            <a:ext cx="5657582" cy="3349951"/>
          </a:xfrm>
          <a:prstGeom prst="rect">
            <a:avLst/>
          </a:prstGeom>
          <a:ln w="88900" cap="sq" cmpd="thickThin">
            <a:solidFill>
              <a:srgbClr val="63B7C6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62568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"Doing Both: The Goal of an IoT System"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44500" y="2151223"/>
            <a:ext cx="5768767" cy="3358860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Example: "Farming - Irrigation system automatically adjusts based on soil moisture and weather conditions."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"The </a:t>
            </a:r>
            <a:r>
              <a:rPr lang="en-US" sz="1800" dirty="0"/>
              <a:t>goal is to have things that can collect information and send it, but also receive information and act on it."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9218" name="Picture 2" descr="IoT （The Internet of Things） | NIDEC CORPO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131" y="1889667"/>
            <a:ext cx="5203469" cy="3881971"/>
          </a:xfrm>
          <a:prstGeom prst="rect">
            <a:avLst/>
          </a:prstGeom>
          <a:ln w="88900" cap="sq" cmpd="thickThin">
            <a:solidFill>
              <a:srgbClr val="63B7C6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6881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71af3243-3dd4-4a8d-8c0d-dd76da1f02a5"/>
    <ds:schemaRef ds:uri="http://www.w3.org/XML/1998/namespace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16c05727-aa75-4e4a-9b5f-8a80a1165891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391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Tahoma</vt:lpstr>
      <vt:lpstr>Trade Gothic LT Pro</vt:lpstr>
      <vt:lpstr>Trebuchet MS</vt:lpstr>
      <vt:lpstr>Office Theme</vt:lpstr>
      <vt:lpstr>“IoT”</vt:lpstr>
      <vt:lpstr>"What is IoT?"</vt:lpstr>
      <vt:lpstr>"A Simple, Non-Technical Explanation" </vt:lpstr>
      <vt:lpstr>"Connecting the Physical World"</vt:lpstr>
      <vt:lpstr>"Why IoT Matters“?</vt:lpstr>
      <vt:lpstr>"Categories in IoT"</vt:lpstr>
      <vt:lpstr>"Collecting and Sending Information"</vt:lpstr>
      <vt:lpstr>"Receiving and Acting on Information"</vt:lpstr>
      <vt:lpstr>"Doing Both: The Goal of an IoT System"</vt:lpstr>
      <vt:lpstr>"Beyond Farming: IoT Applications"</vt:lpstr>
      <vt:lpstr>Thank You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2024-02-16T04:43:53Z</dcterms:created>
  <dcterms:modified xsi:type="dcterms:W3CDTF">2024-02-16T05:36:52Z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