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115448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0541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Tree>
    <p:extLst>
      <p:ext uri="{BB962C8B-B14F-4D97-AF65-F5344CB8AC3E}">
        <p14:creationId xmlns:p14="http://schemas.microsoft.com/office/powerpoint/2010/main" val="223397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411079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5767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249228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9673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Tree>
    <p:extLst>
      <p:ext uri="{BB962C8B-B14F-4D97-AF65-F5344CB8AC3E}">
        <p14:creationId xmlns:p14="http://schemas.microsoft.com/office/powerpoint/2010/main" val="3139797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400852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906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77158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Tree>
    <p:extLst>
      <p:ext uri="{BB962C8B-B14F-4D97-AF65-F5344CB8AC3E}">
        <p14:creationId xmlns:p14="http://schemas.microsoft.com/office/powerpoint/2010/main" val="6394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Tree>
    <p:extLst>
      <p:ext uri="{BB962C8B-B14F-4D97-AF65-F5344CB8AC3E}">
        <p14:creationId xmlns:p14="http://schemas.microsoft.com/office/powerpoint/2010/main" val="273673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43359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Tree>
    <p:extLst>
      <p:ext uri="{BB962C8B-B14F-4D97-AF65-F5344CB8AC3E}">
        <p14:creationId xmlns:p14="http://schemas.microsoft.com/office/powerpoint/2010/main" val="148557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136898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19733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2F5057F6-71FA-4E91-A749-EE1D278367AA}" type="slidenum">
              <a:rPr lang="en-US" smtClean="0"/>
              <a:t>‹#›</a:t>
            </a:fld>
            <a:endParaRPr lang="en-US"/>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40901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057F6-71FA-4E91-A749-EE1D278367AA}" type="slidenum">
              <a:rPr lang="en-US" smtClean="0"/>
              <a:t>‹#›</a:t>
            </a:fld>
            <a:endParaRPr lang="en-US"/>
          </a:p>
        </p:txBody>
      </p:sp>
      <p:sp>
        <p:nvSpPr>
          <p:cNvPr id="5" name="Rectangle 4">
            <a:extLst>
              <a:ext uri="{FF2B5EF4-FFF2-40B4-BE49-F238E27FC236}">
                <a16:creationId xmlns=""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927876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160">
          <p15:clr>
            <a:srgbClr val="F26B43"/>
          </p15:clr>
        </p15:guide>
        <p15:guide id="4294967295" pos="3840">
          <p15:clr>
            <a:srgbClr val="F26B43"/>
          </p15:clr>
        </p15:guide>
        <p15:guide id="4294967295" pos="336">
          <p15:clr>
            <a:srgbClr val="F26B43"/>
          </p15:clr>
        </p15:guide>
        <p15:guide id="4294967295" orient="horz" pos="336">
          <p15:clr>
            <a:srgbClr val="F26B43"/>
          </p15:clr>
        </p15:guide>
        <p15:guide id="4294967295" pos="7344">
          <p15:clr>
            <a:srgbClr val="F26B43"/>
          </p15:clr>
        </p15:guide>
        <p15:guide id="4294967295"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techtarget.com/searchcustomerexperience/definition/data-clean-ro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byjus.com/physics/electric-current/" TargetMode="External"/><Relationship Id="rId2" Type="http://schemas.openxmlformats.org/officeDocument/2006/relationships/hyperlink" Target="https://byjus.com/physics/what-are-electromagnets/"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9556" y="1256230"/>
            <a:ext cx="8306512" cy="1944083"/>
          </a:xfrm>
        </p:spPr>
        <p:txBody>
          <a:bodyPr/>
          <a:lstStyle/>
          <a:p>
            <a:pPr algn="ctr"/>
            <a:r>
              <a:rPr lang="en-US" sz="6000" b="0" dirty="0">
                <a:solidFill>
                  <a:schemeClr val="bg1">
                    <a:lumMod val="85000"/>
                  </a:schemeClr>
                </a:solidFill>
                <a:latin typeface="Calibri" panose="020F0502020204030204" pitchFamily="34" charset="0"/>
                <a:cs typeface="Calibri" panose="020F0502020204030204" pitchFamily="34" charset="0"/>
              </a:rPr>
              <a:t>Overview of Electronic Components</a:t>
            </a:r>
            <a:r>
              <a:rPr lang="en-US" sz="6000" b="0" dirty="0" smtClean="0">
                <a:solidFill>
                  <a:schemeClr val="bg1">
                    <a:lumMod val="85000"/>
                  </a:schemeClr>
                </a:solidFill>
                <a:latin typeface="Calibri" panose="020F0502020204030204" pitchFamily="34" charset="0"/>
                <a:cs typeface="Calibri" panose="020F0502020204030204" pitchFamily="34" charset="0"/>
              </a:rPr>
              <a:t>:</a:t>
            </a:r>
            <a:endParaRPr lang="en-US" sz="6000" dirty="0">
              <a:solidFill>
                <a:schemeClr val="bg1">
                  <a:lumMod val="85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077682" y="3576330"/>
            <a:ext cx="7077456" cy="868680"/>
          </a:xfrm>
        </p:spPr>
        <p:txBody>
          <a:bodyPr>
            <a:normAutofit/>
          </a:bodyPr>
          <a:lstStyle/>
          <a:p>
            <a:pPr algn="ctr"/>
            <a:r>
              <a:rPr lang="en-US" sz="2800" dirty="0">
                <a:latin typeface="Calibri" panose="020F0502020204030204" pitchFamily="34" charset="0"/>
                <a:cs typeface="Calibri" panose="020F0502020204030204" pitchFamily="34" charset="0"/>
              </a:rPr>
              <a:t>LED, Diode, Zener, ESD, Relay, and Solenoid</a:t>
            </a:r>
            <a:endParaRPr lang="en-US" sz="2800" dirty="0"/>
          </a:p>
        </p:txBody>
      </p:sp>
    </p:spTree>
    <p:extLst>
      <p:ext uri="{BB962C8B-B14F-4D97-AF65-F5344CB8AC3E}">
        <p14:creationId xmlns:p14="http://schemas.microsoft.com/office/powerpoint/2010/main" val="288821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99761" y="2033899"/>
            <a:ext cx="4195985" cy="3486684"/>
          </a:xfrm>
          <a:prstGeom prst="round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4501" y="373062"/>
            <a:ext cx="11214100" cy="923330"/>
          </a:xfrm>
        </p:spPr>
        <p:txBody>
          <a:bodyPr/>
          <a:lstStyle/>
          <a:p>
            <a:r>
              <a:rPr lang="en-US" sz="6000" dirty="0">
                <a:latin typeface="Calibri" panose="020F0502020204030204" pitchFamily="34" charset="0"/>
                <a:cs typeface="Calibri" panose="020F0502020204030204" pitchFamily="34" charset="0"/>
              </a:rPr>
              <a:t>Diode As Forward </a:t>
            </a:r>
            <a:r>
              <a:rPr lang="en-US" sz="6000" dirty="0" smtClean="0">
                <a:latin typeface="Calibri" panose="020F0502020204030204" pitchFamily="34" charset="0"/>
                <a:cs typeface="Calibri" panose="020F0502020204030204" pitchFamily="34" charset="0"/>
              </a:rPr>
              <a:t>Biased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4501" y="1871529"/>
            <a:ext cx="7050162" cy="4811281"/>
          </a:xfrm>
        </p:spPr>
        <p:txBody>
          <a:bodyPr>
            <a:noAutofit/>
          </a:bodyPr>
          <a:lstStyle/>
          <a:p>
            <a:pPr algn="just"/>
            <a:r>
              <a:rPr lang="en-US" sz="2000" dirty="0">
                <a:latin typeface="Calibri" panose="020F0502020204030204" pitchFamily="34" charset="0"/>
                <a:cs typeface="Calibri" panose="020F0502020204030204" pitchFamily="34" charset="0"/>
              </a:rPr>
              <a:t>The PN Junction created at the center of two regions is very small but it's powerful enough to stop the free electrons from passing through it.</a:t>
            </a:r>
          </a:p>
          <a:p>
            <a:pPr algn="just"/>
            <a:r>
              <a:rPr lang="en-US" sz="2000" dirty="0">
                <a:latin typeface="Calibri" panose="020F0502020204030204" pitchFamily="34" charset="0"/>
                <a:cs typeface="Calibri" panose="020F0502020204030204" pitchFamily="34" charset="0"/>
              </a:rPr>
              <a:t>So, if we could provide some external power to these electrons, they can break this barrier and can make their entry into the P-Type region</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This external power required to overcome the depletion region is normally termed as a Forward Threshold Voltage of diode.</a:t>
            </a:r>
          </a:p>
          <a:p>
            <a:pPr algn="just"/>
            <a:r>
              <a:rPr lang="en-US" sz="2000" dirty="0">
                <a:latin typeface="Calibri" panose="020F0502020204030204" pitchFamily="34" charset="0"/>
                <a:cs typeface="Calibri" panose="020F0502020204030204" pitchFamily="34" charset="0"/>
              </a:rPr>
              <a:t>This threshold voltage value depends on the semiconductor material used in the diode construction i.e. for silicon it's +0.7V and for Germanium, it's +0.3V.</a:t>
            </a:r>
          </a:p>
          <a:p>
            <a:pPr marL="0" indent="0" algn="just">
              <a:buNone/>
            </a:pPr>
            <a:endParaRPr lang="en-US" sz="2000" dirty="0">
              <a:latin typeface="Calibri" panose="020F0502020204030204" pitchFamily="34" charset="0"/>
              <a:cs typeface="Calibri" panose="020F0502020204030204" pitchFamily="34" charset="0"/>
            </a:endParaRPr>
          </a:p>
        </p:txBody>
      </p:sp>
      <p:pic>
        <p:nvPicPr>
          <p:cNvPr id="4099" name="Picture 3" descr="PN Junction Diode and Diode Character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824" y="2478279"/>
            <a:ext cx="3733858"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2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6" y="426714"/>
            <a:ext cx="11214100" cy="923330"/>
          </a:xfrm>
        </p:spPr>
        <p:txBody>
          <a:bodyPr/>
          <a:lstStyle/>
          <a:p>
            <a:r>
              <a:rPr lang="en-US" sz="6000" dirty="0">
                <a:latin typeface="Calibri" panose="020F0502020204030204" pitchFamily="34" charset="0"/>
                <a:cs typeface="Calibri" panose="020F0502020204030204" pitchFamily="34" charset="0"/>
              </a:rPr>
              <a:t>Diode As Forward Biased</a:t>
            </a:r>
            <a:endParaRPr lang="en-US" sz="6000" dirty="0"/>
          </a:p>
        </p:txBody>
      </p:sp>
      <p:sp>
        <p:nvSpPr>
          <p:cNvPr id="3" name="Content Placeholder 2"/>
          <p:cNvSpPr>
            <a:spLocks noGrp="1"/>
          </p:cNvSpPr>
          <p:nvPr>
            <p:ph idx="1"/>
          </p:nvPr>
        </p:nvSpPr>
        <p:spPr>
          <a:xfrm>
            <a:off x="443366" y="1825625"/>
            <a:ext cx="6863288" cy="4351338"/>
          </a:xfrm>
        </p:spPr>
        <p:txBody>
          <a:bodyPr>
            <a:normAutofit/>
          </a:bodyPr>
          <a:lstStyle/>
          <a:p>
            <a:pPr algn="just"/>
            <a:r>
              <a:rPr lang="en-US" sz="2000" dirty="0">
                <a:latin typeface="Calibri" panose="020F0502020204030204" pitchFamily="34" charset="0"/>
                <a:cs typeface="Calibri" panose="020F0502020204030204" pitchFamily="34" charset="0"/>
              </a:rPr>
              <a:t>So, for a normal diode, if we provide an external power of +0.7V, the electrons will overcome the depletion region and in simple words, the current will start flowing through the diode.</a:t>
            </a:r>
          </a:p>
          <a:p>
            <a:pPr algn="just"/>
            <a:r>
              <a:rPr lang="en-US" sz="2000" dirty="0">
                <a:latin typeface="Calibri" panose="020F0502020204030204" pitchFamily="34" charset="0"/>
                <a:cs typeface="Calibri" panose="020F0502020204030204" pitchFamily="34" charset="0"/>
              </a:rPr>
              <a:t>As you can see in the below figure, the positive terminal of the battery is connected with the anode of the diode and as we will provide a voltage greater than its threshold voltage, the diode will start conducting and is said to be acting as forward biased.</a:t>
            </a:r>
          </a:p>
          <a:p>
            <a:pPr algn="just"/>
            <a:r>
              <a:rPr lang="en-US" sz="2000" dirty="0">
                <a:latin typeface="Calibri" panose="020F0502020204030204" pitchFamily="34" charset="0"/>
                <a:cs typeface="Calibri" panose="020F0502020204030204" pitchFamily="34" charset="0"/>
              </a:rPr>
              <a:t>In forward biasing conditions, an ideal diode has zero resistance, but as I told you earlier, an ideal condition does not exist.</a:t>
            </a:r>
          </a:p>
          <a:p>
            <a:pPr algn="just"/>
            <a:endParaRPr lang="en-US" sz="2000" dirty="0">
              <a:latin typeface="Calibri" panose="020F0502020204030204" pitchFamily="34" charset="0"/>
              <a:cs typeface="Calibri" panose="020F0502020204030204" pitchFamily="34" charset="0"/>
            </a:endParaRPr>
          </a:p>
        </p:txBody>
      </p:sp>
      <p:sp>
        <p:nvSpPr>
          <p:cNvPr id="4" name="Rounded Rectangle 3"/>
          <p:cNvSpPr/>
          <p:nvPr/>
        </p:nvSpPr>
        <p:spPr>
          <a:xfrm>
            <a:off x="7699761" y="2033899"/>
            <a:ext cx="4195985" cy="3486684"/>
          </a:xfrm>
          <a:prstGeom prst="round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PN Junction Diode and Diode Character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824" y="2478279"/>
            <a:ext cx="3733858"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7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33" y="312188"/>
            <a:ext cx="11214100" cy="923330"/>
          </a:xfrm>
        </p:spPr>
        <p:txBody>
          <a:bodyPr/>
          <a:lstStyle/>
          <a:p>
            <a:r>
              <a:rPr lang="en-US" sz="6000" dirty="0">
                <a:latin typeface="Calibri" panose="020F0502020204030204" pitchFamily="34" charset="0"/>
                <a:cs typeface="Calibri" panose="020F0502020204030204" pitchFamily="34" charset="0"/>
              </a:rPr>
              <a:t>Diode As Reverse </a:t>
            </a:r>
            <a:r>
              <a:rPr lang="en-US" sz="6000" dirty="0" smtClean="0">
                <a:latin typeface="Calibri" panose="020F0502020204030204" pitchFamily="34" charset="0"/>
                <a:cs typeface="Calibri" panose="020F0502020204030204" pitchFamily="34" charset="0"/>
              </a:rPr>
              <a:t>Biased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6" y="1794617"/>
            <a:ext cx="6760739" cy="4382346"/>
          </a:xfrm>
        </p:spPr>
        <p:txBody>
          <a:bodyPr>
            <a:normAutofit/>
          </a:bodyPr>
          <a:lstStyle/>
          <a:p>
            <a:pPr algn="just"/>
            <a:r>
              <a:rPr lang="en-US" sz="2000" dirty="0">
                <a:latin typeface="Calibri" panose="020F0502020204030204" pitchFamily="34" charset="0"/>
                <a:cs typeface="Calibri" panose="020F0502020204030204" pitchFamily="34" charset="0"/>
              </a:rPr>
              <a:t>If the polarity of the applied power is reversed i.e. positive terminal of the battery gets connected with the cathode(-), while the negative terminal gets connected with the anode(+), the depletion region will start to increase.</a:t>
            </a:r>
          </a:p>
          <a:p>
            <a:pPr algn="just"/>
            <a:r>
              <a:rPr lang="en-US" sz="2000" dirty="0">
                <a:latin typeface="Calibri" panose="020F0502020204030204" pitchFamily="34" charset="0"/>
                <a:cs typeface="Calibri" panose="020F0502020204030204" pitchFamily="34" charset="0"/>
              </a:rPr>
              <a:t>In this state, the diode won't allow the current to flow through it and is said to be acting as reverse biased.</a:t>
            </a:r>
          </a:p>
          <a:p>
            <a:pPr algn="just"/>
            <a:r>
              <a:rPr lang="en-US" sz="2000" dirty="0">
                <a:latin typeface="Calibri" panose="020F0502020204030204" pitchFamily="34" charset="0"/>
                <a:cs typeface="Calibri" panose="020F0502020204030204" pitchFamily="34" charset="0"/>
              </a:rPr>
              <a:t>In a reverse Biased state, the diode acts as an open switch.</a:t>
            </a:r>
          </a:p>
          <a:p>
            <a:pPr algn="just"/>
            <a:r>
              <a:rPr lang="en-US" sz="2000" dirty="0">
                <a:latin typeface="Calibri" panose="020F0502020204030204" pitchFamily="34" charset="0"/>
                <a:cs typeface="Calibri" panose="020F0502020204030204" pitchFamily="34" charset="0"/>
              </a:rPr>
              <a:t>The PN junction in reverse biasing offers a very high resistance due to the thickness of the depletion region.</a:t>
            </a:r>
          </a:p>
          <a:p>
            <a:pPr algn="just"/>
            <a:r>
              <a:rPr lang="en-US" sz="2000" dirty="0">
                <a:latin typeface="Calibri" panose="020F0502020204030204" pitchFamily="34" charset="0"/>
                <a:cs typeface="Calibri" panose="020F0502020204030204" pitchFamily="34" charset="0"/>
              </a:rPr>
              <a:t>A diode in ideal condition when reverse biased has infinite resistance</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708307" y="2399459"/>
            <a:ext cx="3881926" cy="2486372"/>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63829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6" y="346371"/>
            <a:ext cx="11214100" cy="923330"/>
          </a:xfrm>
        </p:spPr>
        <p:txBody>
          <a:bodyPr/>
          <a:lstStyle/>
          <a:p>
            <a:r>
              <a:rPr lang="en-US" sz="6000" dirty="0">
                <a:latin typeface="Calibri" panose="020F0502020204030204" pitchFamily="34" charset="0"/>
                <a:cs typeface="Calibri" panose="020F0502020204030204" pitchFamily="34" charset="0"/>
              </a:rPr>
              <a:t>Zener </a:t>
            </a:r>
            <a:r>
              <a:rPr lang="en-US" sz="6000" dirty="0" smtClean="0">
                <a:latin typeface="Calibri" panose="020F0502020204030204" pitchFamily="34" charset="0"/>
                <a:cs typeface="Calibri" panose="020F0502020204030204" pitchFamily="34" charset="0"/>
              </a:rPr>
              <a:t>Diode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6" y="1338068"/>
            <a:ext cx="7247850" cy="4838895"/>
          </a:xfrm>
        </p:spPr>
        <p:txBody>
          <a:bodyPr>
            <a:normAutofit/>
          </a:bodyPr>
          <a:lstStyle/>
          <a:p>
            <a:pPr algn="just"/>
            <a:r>
              <a:rPr lang="en-US" sz="2000" dirty="0">
                <a:latin typeface="Calibri" panose="020F0502020204030204" pitchFamily="34" charset="0"/>
                <a:cs typeface="Calibri" panose="020F0502020204030204" pitchFamily="34" charset="0"/>
              </a:rPr>
              <a:t>A Zener diode is a highly doped semiconductor device specifically designed to function in the reverse direction. It is engineered with a wide range of Zener voltages (</a:t>
            </a:r>
            <a:r>
              <a:rPr lang="en-US" sz="2000" dirty="0" err="1">
                <a:latin typeface="Calibri" panose="020F0502020204030204" pitchFamily="34" charset="0"/>
                <a:cs typeface="Calibri" panose="020F0502020204030204" pitchFamily="34" charset="0"/>
              </a:rPr>
              <a:t>Vz</a:t>
            </a:r>
            <a:r>
              <a:rPr lang="en-US" sz="2000" dirty="0">
                <a:latin typeface="Calibri" panose="020F0502020204030204" pitchFamily="34" charset="0"/>
                <a:cs typeface="Calibri" panose="020F0502020204030204" pitchFamily="34" charset="0"/>
              </a:rPr>
              <a:t>), and certain types are even adjustable to achieve variable voltage regulation</a:t>
            </a:r>
            <a:r>
              <a:rPr lang="en-US" sz="2000" dirty="0" smtClean="0">
                <a:latin typeface="Calibri" panose="020F0502020204030204" pitchFamily="34" charset="0"/>
                <a:cs typeface="Calibri" panose="020F0502020204030204" pitchFamily="34" charset="0"/>
              </a:rPr>
              <a:t>.</a:t>
            </a:r>
          </a:p>
          <a:p>
            <a:pPr algn="just"/>
            <a:r>
              <a:rPr lang="en-US" sz="2000" b="1" dirty="0">
                <a:solidFill>
                  <a:srgbClr val="FFC000"/>
                </a:solidFill>
                <a:latin typeface="Calibri" panose="020F0502020204030204" pitchFamily="34" charset="0"/>
                <a:cs typeface="Calibri" panose="020F0502020204030204" pitchFamily="34" charset="0"/>
              </a:rPr>
              <a:t>How does a Zener Diode work in reverse bias?</a:t>
            </a:r>
          </a:p>
          <a:p>
            <a:pPr algn="just"/>
            <a:r>
              <a:rPr lang="en-US" sz="2000" dirty="0">
                <a:latin typeface="Calibri" panose="020F0502020204030204" pitchFamily="34" charset="0"/>
                <a:cs typeface="Calibri" panose="020F0502020204030204" pitchFamily="34" charset="0"/>
              </a:rPr>
              <a:t>A Zener diode functions similarly to a regular diode when forward-biased. However, in reverse-biased mode, a small leakage current flows through the diode. As the reverse voltage increases and reaches the predetermined breakdown voltage (</a:t>
            </a:r>
            <a:r>
              <a:rPr lang="en-US" sz="2000" dirty="0" err="1">
                <a:latin typeface="Calibri" panose="020F0502020204030204" pitchFamily="34" charset="0"/>
                <a:cs typeface="Calibri" panose="020F0502020204030204" pitchFamily="34" charset="0"/>
              </a:rPr>
              <a:t>Vz</a:t>
            </a:r>
            <a:r>
              <a:rPr lang="en-US" sz="2000" dirty="0">
                <a:latin typeface="Calibri" panose="020F0502020204030204" pitchFamily="34" charset="0"/>
                <a:cs typeface="Calibri" panose="020F0502020204030204" pitchFamily="34" charset="0"/>
              </a:rPr>
              <a:t>), current begins to flow through the diode. This current reaches a maximum level determined by the series resistor, after which it stabilizes and remains constant across a wide range of applied voltages.</a:t>
            </a:r>
          </a:p>
          <a:p>
            <a:pPr algn="just"/>
            <a:r>
              <a:rPr lang="en-US" sz="2000" dirty="0">
                <a:latin typeface="Calibri" panose="020F0502020204030204" pitchFamily="34" charset="0"/>
                <a:cs typeface="Calibri" panose="020F0502020204030204" pitchFamily="34" charset="0"/>
              </a:rPr>
              <a:t>There are two types of breakdowns in a Zener Diode: </a:t>
            </a:r>
            <a:r>
              <a:rPr lang="en-US" sz="2000" b="1" dirty="0">
                <a:latin typeface="Calibri" panose="020F0502020204030204" pitchFamily="34" charset="0"/>
                <a:cs typeface="Calibri" panose="020F0502020204030204" pitchFamily="34" charset="0"/>
              </a:rPr>
              <a:t>Avalanche Breakdown and Zener Breakdown</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5126" name="Picture 6" descr="Zener diode - Daffodil Polytechnic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9779" y="2090640"/>
            <a:ext cx="3487687" cy="3333750"/>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5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6" y="346372"/>
            <a:ext cx="11716284" cy="807311"/>
          </a:xfrm>
        </p:spPr>
        <p:txBody>
          <a:bodyPr/>
          <a:lstStyle/>
          <a:p>
            <a:r>
              <a:rPr lang="de-DE" sz="6000" dirty="0">
                <a:latin typeface="Calibri" panose="020F0502020204030204" pitchFamily="34" charset="0"/>
                <a:cs typeface="Calibri" panose="020F0502020204030204" pitchFamily="34" charset="0"/>
              </a:rPr>
              <a:t>Avalanche Breakdown in Zener </a:t>
            </a:r>
            <a:r>
              <a:rPr lang="de-DE" sz="6000" dirty="0" smtClean="0">
                <a:latin typeface="Calibri" panose="020F0502020204030204" pitchFamily="34" charset="0"/>
                <a:cs typeface="Calibri" panose="020F0502020204030204" pitchFamily="34" charset="0"/>
              </a:rPr>
              <a:t>Diode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03186" y="1538243"/>
            <a:ext cx="6504366" cy="4801090"/>
          </a:xfrm>
        </p:spPr>
        <p:txBody>
          <a:bodyPr>
            <a:normAutofit/>
          </a:bodyPr>
          <a:lstStyle/>
          <a:p>
            <a:pPr algn="just"/>
            <a:r>
              <a:rPr lang="en-US" sz="2000" dirty="0">
                <a:latin typeface="Calibri" panose="020F0502020204030204" pitchFamily="34" charset="0"/>
                <a:cs typeface="Calibri" panose="020F0502020204030204" pitchFamily="34" charset="0"/>
              </a:rPr>
              <a:t>Avalanche breakdown occurs in both normal diodes and Zener diodes when subjected to high reverse voltage. When a significant reverse voltage is applied to the PN junction, the free electrons gain enough energy to accelerate at high velocities. These high-velocity electrons collide with other atoms, causing the ejection of additional electrons. This continuous collision process generates a large number of free electrons, resulting in a rapid increase in electric current through the diode. In the case of a normal diode, this sudden surge in current could permanently damage it. However, a Zener diode is specifically designed to withstand avalanche breakdown and can handle the sudden current spike. Avalanche breakdown typically occurs in Zener diodes with a Zener voltage (</a:t>
            </a:r>
            <a:r>
              <a:rPr lang="en-US" sz="2000" dirty="0" err="1">
                <a:latin typeface="Calibri" panose="020F0502020204030204" pitchFamily="34" charset="0"/>
                <a:cs typeface="Calibri" panose="020F0502020204030204" pitchFamily="34" charset="0"/>
              </a:rPr>
              <a:t>Vz</a:t>
            </a:r>
            <a:r>
              <a:rPr lang="en-US" sz="2000" dirty="0">
                <a:latin typeface="Calibri" panose="020F0502020204030204" pitchFamily="34" charset="0"/>
                <a:cs typeface="Calibri" panose="020F0502020204030204" pitchFamily="34" charset="0"/>
              </a:rPr>
              <a:t>) greater than 6V.</a:t>
            </a:r>
            <a:endParaRPr lang="en-US" sz="2000" dirty="0">
              <a:latin typeface="Calibri" panose="020F0502020204030204" pitchFamily="34" charset="0"/>
              <a:cs typeface="Calibri" panose="020F0502020204030204" pitchFamily="34" charset="0"/>
            </a:endParaRPr>
          </a:p>
        </p:txBody>
      </p:sp>
      <p:pic>
        <p:nvPicPr>
          <p:cNvPr id="7170" name="Picture 2" descr="Avalanche Breakdown and Zener Breakdown Effect Explained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941" y="2064077"/>
            <a:ext cx="4110528" cy="3220741"/>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06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35531"/>
          </a:xfrm>
        </p:spPr>
        <p:txBody>
          <a:bodyPr/>
          <a:lstStyle/>
          <a:p>
            <a:r>
              <a:rPr lang="en-US" dirty="0"/>
              <a:t>Zener Breakdown in Zener </a:t>
            </a:r>
            <a:r>
              <a:rPr lang="en-US" dirty="0" smtClean="0"/>
              <a:t>Diode</a:t>
            </a:r>
            <a:endParaRPr lang="en-US" dirty="0"/>
          </a:p>
        </p:txBody>
      </p:sp>
      <p:sp>
        <p:nvSpPr>
          <p:cNvPr id="3" name="Content Placeholder 2"/>
          <p:cNvSpPr>
            <a:spLocks noGrp="1"/>
          </p:cNvSpPr>
          <p:nvPr>
            <p:ph idx="1"/>
          </p:nvPr>
        </p:nvSpPr>
        <p:spPr>
          <a:xfrm>
            <a:off x="528824" y="2185097"/>
            <a:ext cx="6333450" cy="3694410"/>
          </a:xfrm>
        </p:spPr>
        <p:txBody>
          <a:bodyPr>
            <a:normAutofit/>
          </a:bodyPr>
          <a:lstStyle/>
          <a:p>
            <a:pPr algn="just"/>
            <a:r>
              <a:rPr lang="en-US" sz="2000" dirty="0" smtClean="0">
                <a:latin typeface="Calibri" panose="020F0502020204030204" pitchFamily="34" charset="0"/>
                <a:cs typeface="Calibri" panose="020F0502020204030204" pitchFamily="34" charset="0"/>
              </a:rPr>
              <a:t>When </a:t>
            </a:r>
            <a:r>
              <a:rPr lang="en-US" sz="2000" dirty="0">
                <a:latin typeface="Calibri" panose="020F0502020204030204" pitchFamily="34" charset="0"/>
                <a:cs typeface="Calibri" panose="020F0502020204030204" pitchFamily="34" charset="0"/>
              </a:rPr>
              <a:t>the reverse bias voltage applied to a Zener diode approaches its Zener voltage, the electric field within the depletion region becomes strong enough to attract and remove electrons from their valence band. These valence electrons, energized by the intense electric field, break free from their parent atoms. This phenomenon takes place in the Zener breakdown region, where even a slight increase in voltage leads to a rapid surge in electric current.</a:t>
            </a:r>
          </a:p>
          <a:p>
            <a:pPr algn="just"/>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118646" y="1939896"/>
            <a:ext cx="4539954" cy="3495230"/>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41610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423284"/>
            <a:ext cx="11214100" cy="923330"/>
          </a:xfrm>
        </p:spPr>
        <p:txBody>
          <a:bodyPr/>
          <a:lstStyle/>
          <a:p>
            <a:r>
              <a:rPr lang="en-US" sz="6000" dirty="0">
                <a:latin typeface="Calibri" panose="020F0502020204030204" pitchFamily="34" charset="0"/>
                <a:cs typeface="Calibri" panose="020F0502020204030204" pitchFamily="34" charset="0"/>
              </a:rPr>
              <a:t>V-I Characteristics of Zener </a:t>
            </a:r>
            <a:r>
              <a:rPr lang="en-US" sz="6000" dirty="0" smtClean="0">
                <a:latin typeface="Calibri" panose="020F0502020204030204" pitchFamily="34" charset="0"/>
                <a:cs typeface="Calibri" panose="020F0502020204030204" pitchFamily="34" charset="0"/>
              </a:rPr>
              <a:t>Diode</a:t>
            </a:r>
            <a:endParaRPr lang="en-US" sz="60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1068230" y="1444238"/>
            <a:ext cx="4734371" cy="4681863"/>
          </a:xfrm>
          <a:prstGeom prst="rect">
            <a:avLst/>
          </a:prstGeom>
          <a:ln w="88900" cap="sq" cmpd="thickThin">
            <a:solidFill>
              <a:schemeClr val="accent1"/>
            </a:solidFill>
            <a:prstDash val="solid"/>
            <a:miter lim="800000"/>
          </a:ln>
          <a:effectLst>
            <a:innerShdw blurRad="76200">
              <a:srgbClr val="000000"/>
            </a:innerShdw>
          </a:effectLst>
        </p:spPr>
      </p:pic>
      <p:pic>
        <p:nvPicPr>
          <p:cNvPr id="8194" name="Picture 2" descr="Explain ZENER Breakdown Mechanism in zener diode with VI Character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697" y="1435692"/>
            <a:ext cx="4835170" cy="4681862"/>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1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60913"/>
            <a:ext cx="11214100" cy="923330"/>
          </a:xfrm>
        </p:spPr>
        <p:txBody>
          <a:bodyPr/>
          <a:lstStyle/>
          <a:p>
            <a:r>
              <a:rPr lang="en-US" sz="6000" dirty="0">
                <a:latin typeface="Calibri" panose="020F0502020204030204" pitchFamily="34" charset="0"/>
                <a:cs typeface="Calibri" panose="020F0502020204030204" pitchFamily="34" charset="0"/>
              </a:rPr>
              <a:t>Zener Diode </a:t>
            </a:r>
            <a:r>
              <a:rPr lang="en-US" sz="6000" dirty="0" smtClean="0">
                <a:latin typeface="Calibri" panose="020F0502020204030204" pitchFamily="34" charset="0"/>
                <a:cs typeface="Calibri" panose="020F0502020204030204" pitchFamily="34" charset="0"/>
              </a:rPr>
              <a:t>Specifications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444240"/>
            <a:ext cx="11076366" cy="4826727"/>
          </a:xfrm>
        </p:spPr>
        <p:txBody>
          <a:bodyPr>
            <a:normAutofit/>
          </a:bodyPr>
          <a:lstStyle/>
          <a:p>
            <a:pPr marL="0" indent="0" algn="just">
              <a:buNone/>
            </a:pPr>
            <a:r>
              <a:rPr lang="en-US" sz="2000" dirty="0">
                <a:latin typeface="Calibri" panose="020F0502020204030204" pitchFamily="34" charset="0"/>
                <a:cs typeface="Calibri" panose="020F0502020204030204" pitchFamily="34" charset="0"/>
              </a:rPr>
              <a:t>Some commonly used specifications for Zener diodes are as follows:</a:t>
            </a:r>
          </a:p>
          <a:p>
            <a:pPr algn="just"/>
            <a:r>
              <a:rPr lang="en-US" sz="2000" b="1" dirty="0">
                <a:latin typeface="Calibri" panose="020F0502020204030204" pitchFamily="34" charset="0"/>
                <a:cs typeface="Calibri" panose="020F0502020204030204" pitchFamily="34" charset="0"/>
              </a:rPr>
              <a:t>Zener/Breakdown Voltage</a:t>
            </a:r>
            <a:r>
              <a:rPr lang="en-US" sz="2000" dirty="0">
                <a:latin typeface="Calibri" panose="020F0502020204030204" pitchFamily="34" charset="0"/>
                <a:cs typeface="Calibri" panose="020F0502020204030204" pitchFamily="34" charset="0"/>
              </a:rPr>
              <a:t> – The Zener or the reverse breakdown voltage ranges from 2.4 V to 200 V, sometimes it can go up to 1 kV while the maximum for the surface-mounted device is 47 V.</a:t>
            </a:r>
          </a:p>
          <a:p>
            <a:pPr algn="just"/>
            <a:r>
              <a:rPr lang="en-US" sz="2000" b="1" dirty="0">
                <a:latin typeface="Calibri" panose="020F0502020204030204" pitchFamily="34" charset="0"/>
                <a:cs typeface="Calibri" panose="020F0502020204030204" pitchFamily="34" charset="0"/>
              </a:rPr>
              <a:t>Current </a:t>
            </a:r>
            <a:r>
              <a:rPr lang="en-US" sz="2000" b="1" dirty="0" err="1">
                <a:latin typeface="Calibri" panose="020F0502020204030204" pitchFamily="34" charset="0"/>
                <a:cs typeface="Calibri" panose="020F0502020204030204" pitchFamily="34" charset="0"/>
              </a:rPr>
              <a:t>Iz</a:t>
            </a:r>
            <a:r>
              <a:rPr lang="en-US" sz="2000" b="1" dirty="0">
                <a:latin typeface="Calibri" panose="020F0502020204030204" pitchFamily="34" charset="0"/>
                <a:cs typeface="Calibri" panose="020F0502020204030204" pitchFamily="34" charset="0"/>
              </a:rPr>
              <a:t> (max)</a:t>
            </a:r>
            <a:r>
              <a:rPr lang="en-US" sz="2000" dirty="0">
                <a:latin typeface="Calibri" panose="020F0502020204030204" pitchFamily="34" charset="0"/>
                <a:cs typeface="Calibri" panose="020F0502020204030204" pitchFamily="34" charset="0"/>
              </a:rPr>
              <a:t> – It is the maximum current at the rated Zener Voltage (</a:t>
            </a:r>
            <a:r>
              <a:rPr lang="en-US" sz="2000" dirty="0" err="1">
                <a:latin typeface="Calibri" panose="020F0502020204030204" pitchFamily="34" charset="0"/>
                <a:cs typeface="Calibri" panose="020F0502020204030204" pitchFamily="34" charset="0"/>
              </a:rPr>
              <a:t>Vz</a:t>
            </a:r>
            <a:r>
              <a:rPr lang="en-US" sz="2000" dirty="0">
                <a:latin typeface="Calibri" panose="020F0502020204030204" pitchFamily="34" charset="0"/>
                <a:cs typeface="Calibri" panose="020F0502020204030204" pitchFamily="34" charset="0"/>
              </a:rPr>
              <a:t> – 200μA to 200 A)</a:t>
            </a:r>
          </a:p>
          <a:p>
            <a:pPr algn="just"/>
            <a:r>
              <a:rPr lang="en-US" sz="2000" b="1" dirty="0">
                <a:latin typeface="Calibri" panose="020F0502020204030204" pitchFamily="34" charset="0"/>
                <a:cs typeface="Calibri" panose="020F0502020204030204" pitchFamily="34" charset="0"/>
              </a:rPr>
              <a:t>Current </a:t>
            </a:r>
            <a:r>
              <a:rPr lang="en-US" sz="2000" b="1" dirty="0" err="1">
                <a:latin typeface="Calibri" panose="020F0502020204030204" pitchFamily="34" charset="0"/>
                <a:cs typeface="Calibri" panose="020F0502020204030204" pitchFamily="34" charset="0"/>
              </a:rPr>
              <a:t>Iz</a:t>
            </a:r>
            <a:r>
              <a:rPr lang="en-US" sz="2000" b="1" dirty="0">
                <a:latin typeface="Calibri" panose="020F0502020204030204" pitchFamily="34" charset="0"/>
                <a:cs typeface="Calibri" panose="020F0502020204030204" pitchFamily="34" charset="0"/>
              </a:rPr>
              <a:t> (min)</a:t>
            </a:r>
            <a:r>
              <a:rPr lang="en-US" sz="2000" dirty="0">
                <a:latin typeface="Calibri" panose="020F0502020204030204" pitchFamily="34" charset="0"/>
                <a:cs typeface="Calibri" panose="020F0502020204030204" pitchFamily="34" charset="0"/>
              </a:rPr>
              <a:t> – It is the minimum value of current required for the diode to break down.</a:t>
            </a:r>
          </a:p>
          <a:p>
            <a:pPr algn="just"/>
            <a:r>
              <a:rPr lang="en-US" sz="2000" b="1" dirty="0">
                <a:latin typeface="Calibri" panose="020F0502020204030204" pitchFamily="34" charset="0"/>
                <a:cs typeface="Calibri" panose="020F0502020204030204" pitchFamily="34" charset="0"/>
              </a:rPr>
              <a:t>Power Rating</a:t>
            </a:r>
            <a:r>
              <a:rPr lang="en-US" sz="2000" dirty="0">
                <a:latin typeface="Calibri" panose="020F0502020204030204" pitchFamily="34" charset="0"/>
                <a:cs typeface="Calibri" panose="020F0502020204030204" pitchFamily="34" charset="0"/>
              </a:rPr>
              <a:t> – It denotes the maximum power the Zener diode can dissipate. It is given by the product of the voltage of the diode and the current flowing through it.</a:t>
            </a:r>
          </a:p>
          <a:p>
            <a:pPr algn="just"/>
            <a:r>
              <a:rPr lang="en-US" sz="2000" b="1" dirty="0">
                <a:latin typeface="Calibri" panose="020F0502020204030204" pitchFamily="34" charset="0"/>
                <a:cs typeface="Calibri" panose="020F0502020204030204" pitchFamily="34" charset="0"/>
              </a:rPr>
              <a:t>Temperature Stability </a:t>
            </a:r>
            <a:r>
              <a:rPr lang="en-US" sz="2000" dirty="0">
                <a:latin typeface="Calibri" panose="020F0502020204030204" pitchFamily="34" charset="0"/>
                <a:cs typeface="Calibri" panose="020F0502020204030204" pitchFamily="34" charset="0"/>
              </a:rPr>
              <a:t>– Diodes around 5 V have the best stability</a:t>
            </a:r>
          </a:p>
          <a:p>
            <a:pPr algn="just"/>
            <a:r>
              <a:rPr lang="en-US" sz="2000" b="1" dirty="0">
                <a:latin typeface="Calibri" panose="020F0502020204030204" pitchFamily="34" charset="0"/>
                <a:cs typeface="Calibri" panose="020F0502020204030204" pitchFamily="34" charset="0"/>
              </a:rPr>
              <a:t>Voltage Tolerance </a:t>
            </a:r>
            <a:r>
              <a:rPr lang="en-US" sz="2000" dirty="0">
                <a:latin typeface="Calibri" panose="020F0502020204030204" pitchFamily="34" charset="0"/>
                <a:cs typeface="Calibri" panose="020F0502020204030204" pitchFamily="34" charset="0"/>
              </a:rPr>
              <a:t>– It is typically ±5%</a:t>
            </a:r>
          </a:p>
          <a:p>
            <a:pPr algn="just"/>
            <a:r>
              <a:rPr lang="en-US" sz="2000" b="1" dirty="0">
                <a:latin typeface="Calibri" panose="020F0502020204030204" pitchFamily="34" charset="0"/>
                <a:cs typeface="Calibri" panose="020F0502020204030204" pitchFamily="34" charset="0"/>
              </a:rPr>
              <a:t>Zener Resistance (</a:t>
            </a:r>
            <a:r>
              <a:rPr lang="en-US" sz="2000" b="1" dirty="0" err="1">
                <a:latin typeface="Calibri" panose="020F0502020204030204" pitchFamily="34" charset="0"/>
                <a:cs typeface="Calibri" panose="020F0502020204030204" pitchFamily="34" charset="0"/>
              </a:rPr>
              <a:t>Rz</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It is the resistance to the Zener diode exhibits.</a:t>
            </a: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86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46372"/>
            <a:ext cx="11214100" cy="923330"/>
          </a:xfrm>
        </p:spPr>
        <p:txBody>
          <a:bodyPr/>
          <a:lstStyle/>
          <a:p>
            <a:r>
              <a:rPr lang="en-US" sz="6000" dirty="0">
                <a:latin typeface="Calibri" panose="020F0502020204030204" pitchFamily="34" charset="0"/>
                <a:cs typeface="Calibri" panose="020F0502020204030204" pitchFamily="34" charset="0"/>
              </a:rPr>
              <a:t>ESD (Electrostatic Discharge)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6" y="1367327"/>
            <a:ext cx="6547094" cy="4809636"/>
          </a:xfrm>
        </p:spPr>
        <p:txBody>
          <a:bodyPr>
            <a:normAutofit/>
          </a:bodyPr>
          <a:lstStyle/>
          <a:p>
            <a:pPr algn="just">
              <a:buFont typeface="Wingdings" panose="05000000000000000000" pitchFamily="2" charset="2"/>
              <a:buChar char="Ø"/>
            </a:pPr>
            <a:r>
              <a:rPr lang="en-US" b="1" dirty="0"/>
              <a:t>What is an electrostatic discharge?</a:t>
            </a:r>
          </a:p>
          <a:p>
            <a:pPr algn="just"/>
            <a:r>
              <a:rPr lang="en-US" sz="2000" dirty="0">
                <a:latin typeface="Calibri" panose="020F0502020204030204" pitchFamily="34" charset="0"/>
                <a:cs typeface="Calibri" panose="020F0502020204030204" pitchFamily="34" charset="0"/>
              </a:rPr>
              <a:t>Electrostatic discharge (ESD) is the release of static electricity when two objects come into contact. Familiar examples of ESD include the shock we receive when we walk across a carpet and touch a metal doorknob and the static electricity we feel from clothes coming out of the dryer. Lightning is also electrostatic discharge.</a:t>
            </a:r>
          </a:p>
          <a:p>
            <a:pPr algn="just"/>
            <a:r>
              <a:rPr lang="en-US" sz="2000" dirty="0">
                <a:latin typeface="Calibri" panose="020F0502020204030204" pitchFamily="34" charset="0"/>
                <a:cs typeface="Calibri" panose="020F0502020204030204" pitchFamily="34" charset="0"/>
              </a:rPr>
              <a:t>While most of ESD events are harmless to the human body, they can cause challenging and expensive problems in certain industrial environments. Static electricity is a problem for electronic and medical device manufacturing, vehicle fabrication, industries that use plastics and paper, and ones that need </a:t>
            </a:r>
            <a:r>
              <a:rPr lang="en-US" sz="2000" u="sng" dirty="0">
                <a:latin typeface="Calibri" panose="020F0502020204030204" pitchFamily="34" charset="0"/>
                <a:cs typeface="Calibri" panose="020F0502020204030204" pitchFamily="34" charset="0"/>
                <a:hlinkClick r:id="rId2"/>
              </a:rPr>
              <a:t>clean room</a:t>
            </a:r>
            <a:r>
              <a:rPr lang="en-US" sz="2000" dirty="0">
                <a:latin typeface="Calibri" panose="020F0502020204030204" pitchFamily="34" charset="0"/>
                <a:cs typeface="Calibri" panose="020F0502020204030204" pitchFamily="34" charset="0"/>
              </a:rPr>
              <a:t> environments. ESD issues can slow production, negatively affect product quality issues, attract contaminants and create safety issues</a:t>
            </a:r>
          </a:p>
          <a:p>
            <a:pPr algn="just"/>
            <a:endParaRPr lang="en-US" dirty="0"/>
          </a:p>
        </p:txBody>
      </p:sp>
      <p:pic>
        <p:nvPicPr>
          <p:cNvPr id="9218" name="Picture 2" descr="9 Measures for Electrostatic Discharge (ESD) ｜Sanken Electr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017" y="1890001"/>
            <a:ext cx="4377583" cy="3533776"/>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40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4918"/>
            <a:ext cx="11214100" cy="840230"/>
          </a:xfrm>
        </p:spPr>
        <p:txBody>
          <a:bodyPr/>
          <a:lstStyle/>
          <a:p>
            <a:r>
              <a:rPr lang="en-US" sz="5400" dirty="0">
                <a:latin typeface="Calibri" panose="020F0502020204030204" pitchFamily="34" charset="0"/>
                <a:cs typeface="Calibri" panose="020F0502020204030204" pitchFamily="34" charset="0"/>
              </a:rPr>
              <a:t>What causes an electrostatic discharge</a:t>
            </a:r>
            <a:r>
              <a:rPr lang="en-US" sz="5400" dirty="0" smtClean="0">
                <a:latin typeface="Calibri" panose="020F0502020204030204" pitchFamily="34" charset="0"/>
                <a:cs typeface="Calibri" panose="020F0502020204030204" pitchFamily="34" charset="0"/>
              </a:rPr>
              <a:t>?</a:t>
            </a:r>
            <a:endParaRPr lang="en-US" sz="5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2076627"/>
            <a:ext cx="6128351" cy="4100335"/>
          </a:xfrm>
        </p:spPr>
        <p:txBody>
          <a:bodyPr>
            <a:normAutofit/>
          </a:bodyPr>
          <a:lstStyle/>
          <a:p>
            <a:pPr algn="just"/>
            <a:r>
              <a:rPr lang="en-US" sz="2000" dirty="0">
                <a:latin typeface="Calibri" panose="020F0502020204030204" pitchFamily="34" charset="0"/>
                <a:cs typeface="Calibri" panose="020F0502020204030204" pitchFamily="34" charset="0"/>
              </a:rPr>
              <a:t>An ESD event reflects a buildup of an electrostatic charge. This occurs when two different conductive materials, or conductors, rub together. One of the materials becomes positively charged; the other takes on a negative charge. The positively charged material now has an electrostatic charge. When the electrically charged object comes into contact with another conductive material, such as a Styrofoam cup or plastic bag, a static charge is transferred and an ESD event occurs.</a:t>
            </a:r>
          </a:p>
          <a:p>
            <a:pPr algn="just"/>
            <a:endParaRPr lang="en-US" sz="2000" dirty="0">
              <a:latin typeface="Calibri" panose="020F0502020204030204" pitchFamily="34" charset="0"/>
              <a:cs typeface="Calibri" panose="020F0502020204030204" pitchFamily="34" charset="0"/>
            </a:endParaRPr>
          </a:p>
        </p:txBody>
      </p:sp>
      <p:pic>
        <p:nvPicPr>
          <p:cNvPr id="10242" name="Picture 2" descr="What is ESD | Electrostatic Discharge Safety, Prevention, Eliminate E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396" y="2392823"/>
            <a:ext cx="4553156" cy="2938862"/>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08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0734"/>
            <a:ext cx="11214100" cy="923330"/>
          </a:xfrm>
        </p:spPr>
        <p:txBody>
          <a:bodyPr/>
          <a:lstStyle/>
          <a:p>
            <a:r>
              <a:rPr lang="en-US" sz="6000" dirty="0" smtClean="0">
                <a:latin typeface="Calibri" panose="020F0502020204030204" pitchFamily="34" charset="0"/>
                <a:cs typeface="Calibri" panose="020F0502020204030204" pitchFamily="34" charset="0"/>
              </a:rPr>
              <a:t>LED </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6" y="1384419"/>
            <a:ext cx="6914564" cy="4792544"/>
          </a:xfrm>
        </p:spPr>
        <p:txBody>
          <a:bodyPr/>
          <a:lstStyle/>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What is LED?</a:t>
            </a:r>
          </a:p>
          <a:p>
            <a:pPr algn="just"/>
            <a:r>
              <a:rPr lang="en-US" sz="2000" dirty="0"/>
              <a:t>A light-emitting diode (LED) is a semiconductor device that emits light when an electric current flows through it. When current passes through an LED, the electrons recombine with holes emitting light in the process. LEDs allow the current to flow in the forward direction and blocks the current in the reverse direction</a:t>
            </a:r>
            <a:r>
              <a:rPr lang="en-US" sz="2000" dirty="0" smtClean="0"/>
              <a:t>.</a:t>
            </a:r>
          </a:p>
          <a:p>
            <a:pPr algn="just"/>
            <a:r>
              <a:rPr lang="en-US" sz="2000" dirty="0">
                <a:latin typeface="Calibri" panose="020F0502020204030204" pitchFamily="34" charset="0"/>
                <a:cs typeface="Calibri" panose="020F0502020204030204" pitchFamily="34" charset="0"/>
              </a:rPr>
              <a:t>Light-emitting diodes are heavily doped p-n junctions. Based on the semiconductor material used and the amount of doping, an LED will emit </a:t>
            </a:r>
            <a:r>
              <a:rPr lang="en-US" sz="2000" dirty="0" err="1">
                <a:latin typeface="Calibri" panose="020F0502020204030204" pitchFamily="34" charset="0"/>
                <a:cs typeface="Calibri" panose="020F0502020204030204" pitchFamily="34" charset="0"/>
              </a:rPr>
              <a:t>coloured</a:t>
            </a:r>
            <a:r>
              <a:rPr lang="en-US" sz="2000" dirty="0">
                <a:latin typeface="Calibri" panose="020F0502020204030204" pitchFamily="34" charset="0"/>
                <a:cs typeface="Calibri" panose="020F0502020204030204" pitchFamily="34" charset="0"/>
              </a:rPr>
              <a:t> light at a particular spectral wavelength when forward biased. As shown in the figure, an LED is encapsulated with a transparent cover so that emitted light can come out.</a:t>
            </a: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939043" y="2466898"/>
            <a:ext cx="3629861" cy="2695951"/>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415810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243822"/>
            <a:ext cx="11214100" cy="923330"/>
          </a:xfrm>
        </p:spPr>
        <p:txBody>
          <a:bodyPr/>
          <a:lstStyle/>
          <a:p>
            <a:r>
              <a:rPr lang="en-US" sz="6000" dirty="0">
                <a:latin typeface="Calibri" panose="020F0502020204030204" pitchFamily="34" charset="0"/>
                <a:cs typeface="Calibri" panose="020F0502020204030204" pitchFamily="34" charset="0"/>
              </a:rPr>
              <a:t>How to manage and prevent </a:t>
            </a:r>
            <a:r>
              <a:rPr lang="en-US" sz="6000" dirty="0" smtClean="0">
                <a:latin typeface="Calibri" panose="020F0502020204030204" pitchFamily="34" charset="0"/>
                <a:cs typeface="Calibri" panose="020F0502020204030204" pitchFamily="34" charset="0"/>
              </a:rPr>
              <a:t>ESD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4" y="1521152"/>
            <a:ext cx="7760599" cy="4809636"/>
          </a:xfrm>
        </p:spPr>
        <p:txBody>
          <a:bodyPr>
            <a:normAutofit/>
          </a:bodyPr>
          <a:lstStyle/>
          <a:p>
            <a:pPr algn="just"/>
            <a:r>
              <a:rPr lang="en-US" sz="2000" dirty="0">
                <a:latin typeface="Calibri" panose="020F0502020204030204" pitchFamily="34" charset="0"/>
                <a:cs typeface="Calibri" panose="020F0502020204030204" pitchFamily="34" charset="0"/>
              </a:rPr>
              <a:t>Preventing electrostatic discharges (ESD) is crucial in electronics manufacturing and usage. Manufacturers implement ESD protection measures, including:</a:t>
            </a:r>
          </a:p>
          <a:p>
            <a:pPr algn="just"/>
            <a:r>
              <a:rPr lang="en-US" sz="2000" dirty="0">
                <a:latin typeface="Calibri" panose="020F0502020204030204" pitchFamily="34" charset="0"/>
                <a:cs typeface="Calibri" panose="020F0502020204030204" pitchFamily="34" charset="0"/>
              </a:rPr>
              <a:t>Incorporating ESD-safe furnishings and equipment.</a:t>
            </a:r>
          </a:p>
          <a:p>
            <a:pPr algn="just"/>
            <a:r>
              <a:rPr lang="en-US" sz="2000" dirty="0">
                <a:latin typeface="Calibri" panose="020F0502020204030204" pitchFamily="34" charset="0"/>
                <a:cs typeface="Calibri" panose="020F0502020204030204" pitchFamily="34" charset="0"/>
              </a:rPr>
              <a:t>Ensuring proper grounding according to ANSI standards.</a:t>
            </a:r>
          </a:p>
          <a:p>
            <a:pPr algn="just"/>
            <a:r>
              <a:rPr lang="en-US" sz="2000" dirty="0">
                <a:latin typeface="Calibri" panose="020F0502020204030204" pitchFamily="34" charset="0"/>
                <a:cs typeface="Calibri" panose="020F0502020204030204" pitchFamily="34" charset="0"/>
              </a:rPr>
              <a:t>Using personal grounding tools like wrist straps and antistatic footwear.</a:t>
            </a:r>
          </a:p>
          <a:p>
            <a:pPr algn="just"/>
            <a:r>
              <a:rPr lang="en-US" sz="2000" dirty="0">
                <a:latin typeface="Calibri" panose="020F0502020204030204" pitchFamily="34" charset="0"/>
                <a:cs typeface="Calibri" panose="020F0502020204030204" pitchFamily="34" charset="0"/>
              </a:rPr>
              <a:t>Covering floors with antistatic mats to direct charges away.</a:t>
            </a:r>
          </a:p>
          <a:p>
            <a:pPr algn="just"/>
            <a:r>
              <a:rPr lang="en-US" sz="2000" dirty="0">
                <a:latin typeface="Calibri" panose="020F0502020204030204" pitchFamily="34" charset="0"/>
                <a:cs typeface="Calibri" panose="020F0502020204030204" pitchFamily="34" charset="0"/>
              </a:rPr>
              <a:t>Storing devices in static-reducing containers and packaging materials.</a:t>
            </a:r>
          </a:p>
          <a:p>
            <a:pPr algn="just"/>
            <a:r>
              <a:rPr lang="en-US" sz="2000" dirty="0">
                <a:latin typeface="Calibri" panose="020F0502020204030204" pitchFamily="34" charset="0"/>
                <a:cs typeface="Calibri" panose="020F0502020204030204" pitchFamily="34" charset="0"/>
              </a:rPr>
              <a:t>Applying antistatic spray where necessary.</a:t>
            </a:r>
          </a:p>
          <a:p>
            <a:pPr algn="just"/>
            <a:r>
              <a:rPr lang="en-US" sz="2000" dirty="0">
                <a:latin typeface="Calibri" panose="020F0502020204030204" pitchFamily="34" charset="0"/>
                <a:cs typeface="Calibri" panose="020F0502020204030204" pitchFamily="34" charset="0"/>
              </a:rPr>
              <a:t>Using static-minimized areas for components prone to static attraction.</a:t>
            </a:r>
          </a:p>
          <a:p>
            <a:pPr algn="just"/>
            <a:r>
              <a:rPr lang="en-US" sz="2000" dirty="0">
                <a:latin typeface="Calibri" panose="020F0502020204030204" pitchFamily="34" charset="0"/>
                <a:cs typeface="Calibri" panose="020F0502020204030204" pitchFamily="34" charset="0"/>
              </a:rPr>
              <a:t>Avoiding contact with metallic parts, wires, and connectors.</a:t>
            </a:r>
          </a:p>
          <a:p>
            <a:pPr algn="just"/>
            <a:r>
              <a:rPr lang="en-US" sz="2000" dirty="0">
                <a:latin typeface="Calibri" panose="020F0502020204030204" pitchFamily="34" charset="0"/>
                <a:cs typeface="Calibri" panose="020F0502020204030204" pitchFamily="34" charset="0"/>
              </a:rPr>
              <a:t>Removing unnecessary components from static-protected workspaces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11266" name="Picture 2" descr="Electrostatic-sensitive devic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5793" y="1956988"/>
            <a:ext cx="2931207" cy="3495229"/>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8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26731"/>
            <a:ext cx="11214100" cy="923330"/>
          </a:xfrm>
        </p:spPr>
        <p:txBody>
          <a:bodyPr/>
          <a:lstStyle/>
          <a:p>
            <a:r>
              <a:rPr lang="en-US" sz="6000" dirty="0">
                <a:latin typeface="Calibri" panose="020F0502020204030204" pitchFamily="34" charset="0"/>
                <a:cs typeface="Calibri" panose="020F0502020204030204" pitchFamily="34" charset="0"/>
              </a:rPr>
              <a:t>ESD </a:t>
            </a:r>
            <a:r>
              <a:rPr lang="en-US" sz="6000" dirty="0" smtClean="0">
                <a:latin typeface="Calibri" panose="020F0502020204030204" pitchFamily="34" charset="0"/>
                <a:cs typeface="Calibri" panose="020F0502020204030204" pitchFamily="34" charset="0"/>
              </a:rPr>
              <a:t>standards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33144"/>
            <a:ext cx="11215235" cy="4843819"/>
          </a:xfrm>
        </p:spPr>
        <p:txBody>
          <a:bodyPr>
            <a:normAutofit/>
          </a:bodyPr>
          <a:lstStyle/>
          <a:p>
            <a:pPr marL="0" indent="0" algn="just">
              <a:buNone/>
            </a:pPr>
            <a:r>
              <a:rPr lang="en-US" sz="2000" dirty="0" smtClean="0">
                <a:latin typeface="Calibri" panose="020F0502020204030204" pitchFamily="34" charset="0"/>
                <a:cs typeface="Calibri" panose="020F0502020204030204" pitchFamily="34" charset="0"/>
              </a:rPr>
              <a:t>ESD </a:t>
            </a:r>
            <a:r>
              <a:rPr lang="en-US" sz="2000" dirty="0">
                <a:latin typeface="Calibri" panose="020F0502020204030204" pitchFamily="34" charset="0"/>
                <a:cs typeface="Calibri" panose="020F0502020204030204" pitchFamily="34" charset="0"/>
              </a:rPr>
              <a:t>standards play a crucial role in addressing electrostatic discharge control issues and defining protective measures for sensitive electronic environments. Some key ESD standards include:</a:t>
            </a:r>
          </a:p>
          <a:p>
            <a:pPr algn="just"/>
            <a:r>
              <a:rPr lang="en-US" sz="2000" b="1" dirty="0">
                <a:latin typeface="Calibri" panose="020F0502020204030204" pitchFamily="34" charset="0"/>
                <a:cs typeface="Calibri" panose="020F0502020204030204" pitchFamily="34" charset="0"/>
              </a:rPr>
              <a:t>ANSI/ESD S20.20-2021:</a:t>
            </a:r>
            <a:r>
              <a:rPr lang="en-US" sz="2000" dirty="0">
                <a:latin typeface="Calibri" panose="020F0502020204030204" pitchFamily="34" charset="0"/>
                <a:cs typeface="Calibri" panose="020F0502020204030204" pitchFamily="34" charset="0"/>
              </a:rPr>
              <a:t> Focuses on the protection of electrical and electronic parts.</a:t>
            </a:r>
          </a:p>
          <a:p>
            <a:pPr algn="just"/>
            <a:r>
              <a:rPr lang="en-US" sz="2000" b="1" dirty="0">
                <a:latin typeface="Calibri" panose="020F0502020204030204" pitchFamily="34" charset="0"/>
                <a:cs typeface="Calibri" panose="020F0502020204030204" pitchFamily="34" charset="0"/>
              </a:rPr>
              <a:t>IEC 61340-5-1:</a:t>
            </a:r>
            <a:r>
              <a:rPr lang="en-US" sz="2000" dirty="0">
                <a:latin typeface="Calibri" panose="020F0502020204030204" pitchFamily="34" charset="0"/>
                <a:cs typeface="Calibri" panose="020F0502020204030204" pitchFamily="34" charset="0"/>
              </a:rPr>
              <a:t> An international standard outlining general requirements for protecting electronic devices from electrostatic phenomena.</a:t>
            </a:r>
          </a:p>
          <a:p>
            <a:pPr algn="just"/>
            <a:r>
              <a:rPr lang="en-US" sz="2000" b="1" dirty="0">
                <a:latin typeface="Calibri" panose="020F0502020204030204" pitchFamily="34" charset="0"/>
                <a:cs typeface="Calibri" panose="020F0502020204030204" pitchFamily="34" charset="0"/>
              </a:rPr>
              <a:t>ANSI/ESD S8.1-2021:</a:t>
            </a:r>
            <a:r>
              <a:rPr lang="en-US" sz="2000" dirty="0">
                <a:latin typeface="Calibri" panose="020F0502020204030204" pitchFamily="34" charset="0"/>
                <a:cs typeface="Calibri" panose="020F0502020204030204" pitchFamily="34" charset="0"/>
              </a:rPr>
              <a:t> Sets standards for the protection of electrostatic discharge susceptible items, including symbols.</a:t>
            </a:r>
          </a:p>
          <a:p>
            <a:pPr algn="just"/>
            <a:r>
              <a:rPr lang="en-US" sz="2000" b="1" dirty="0">
                <a:latin typeface="Calibri" panose="020F0502020204030204" pitchFamily="34" charset="0"/>
                <a:cs typeface="Calibri" panose="020F0502020204030204" pitchFamily="34" charset="0"/>
              </a:rPr>
              <a:t>ANSI/ESD S6.1-2019:</a:t>
            </a:r>
            <a:r>
              <a:rPr lang="en-US" sz="2000" dirty="0">
                <a:latin typeface="Calibri" panose="020F0502020204030204" pitchFamily="34" charset="0"/>
                <a:cs typeface="Calibri" panose="020F0502020204030204" pitchFamily="34" charset="0"/>
              </a:rPr>
              <a:t> Addresses electrostatic discharge grounding.</a:t>
            </a:r>
          </a:p>
          <a:p>
            <a:pPr algn="just"/>
            <a:r>
              <a:rPr lang="en-US" sz="2000" b="1" dirty="0">
                <a:latin typeface="Calibri" panose="020F0502020204030204" pitchFamily="34" charset="0"/>
                <a:cs typeface="Calibri" panose="020F0502020204030204" pitchFamily="34" charset="0"/>
              </a:rPr>
              <a:t>ANSI/ESD S541-2019:</a:t>
            </a:r>
            <a:r>
              <a:rPr lang="en-US" sz="2000" dirty="0">
                <a:latin typeface="Calibri" panose="020F0502020204030204" pitchFamily="34" charset="0"/>
                <a:cs typeface="Calibri" panose="020F0502020204030204" pitchFamily="34" charset="0"/>
              </a:rPr>
              <a:t> Specifies standards for packaging ESD-susceptible materials.</a:t>
            </a:r>
          </a:p>
          <a:p>
            <a:pPr marL="0" indent="0" algn="just">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907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37826"/>
            <a:ext cx="11214100" cy="923330"/>
          </a:xfrm>
        </p:spPr>
        <p:txBody>
          <a:bodyPr/>
          <a:lstStyle/>
          <a:p>
            <a:r>
              <a:rPr lang="en-US" sz="6000" b="0" dirty="0">
                <a:latin typeface="Calibri" panose="020F0502020204030204" pitchFamily="34" charset="0"/>
                <a:cs typeface="Calibri" panose="020F0502020204030204" pitchFamily="34" charset="0"/>
              </a:rPr>
              <a:t>Relay</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700613"/>
            <a:ext cx="7059841" cy="4476350"/>
          </a:xfrm>
        </p:spPr>
        <p:txBody>
          <a:bodyPr>
            <a:normAutofit/>
          </a:bodyPr>
          <a:lstStyle/>
          <a:p>
            <a:pPr algn="just"/>
            <a:r>
              <a:rPr lang="en-US" sz="2000" dirty="0">
                <a:latin typeface="Calibri" panose="020F0502020204030204" pitchFamily="34" charset="0"/>
                <a:cs typeface="Calibri" panose="020F0502020204030204" pitchFamily="34" charset="0"/>
              </a:rPr>
              <a:t>The relay is the device that open or closes the contacts to cause the operation of the other electric control. It detects the intolerable or undesirable condition with an assigned area and gives the commands to the circuit breaker to disconnect the affected area. Thus protects the system from damage</a:t>
            </a:r>
            <a:r>
              <a:rPr lang="en-US" sz="2000" dirty="0" smtClean="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b="1" dirty="0"/>
              <a:t>Working Principle of </a:t>
            </a:r>
            <a:r>
              <a:rPr lang="en-US" b="1" dirty="0" smtClean="0"/>
              <a:t>Relay</a:t>
            </a:r>
          </a:p>
          <a:p>
            <a:pPr algn="just"/>
            <a:r>
              <a:rPr lang="en-US" sz="2000" dirty="0">
                <a:latin typeface="Calibri" panose="020F0502020204030204" pitchFamily="34" charset="0"/>
                <a:cs typeface="Calibri" panose="020F0502020204030204" pitchFamily="34" charset="0"/>
              </a:rPr>
              <a:t>It works on the principle of an electromagnetic attraction. When the circuit of the relay senses the fault current, it energises the electromagnetic field which produces the temporary magnetic field</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This magnetic field moves the relay armature for opening or closing the connections. The small power relay has only one contacts, and the high power relay has two contacts for opening the switch.</a:t>
            </a:r>
            <a:endParaRPr lang="en-US" sz="2000" b="1" dirty="0">
              <a:latin typeface="Calibri" panose="020F0502020204030204" pitchFamily="34" charset="0"/>
              <a:cs typeface="Calibri" panose="020F0502020204030204" pitchFamily="34" charset="0"/>
            </a:endParaRPr>
          </a:p>
        </p:txBody>
      </p:sp>
      <p:pic>
        <p:nvPicPr>
          <p:cNvPr id="12290" name="Picture 2" descr="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427" y="2469274"/>
            <a:ext cx="3571875" cy="2647951"/>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0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6" y="260913"/>
            <a:ext cx="11214100" cy="923330"/>
          </a:xfrm>
        </p:spPr>
        <p:txBody>
          <a:bodyPr/>
          <a:lstStyle/>
          <a:p>
            <a:r>
              <a:rPr lang="en-US" sz="6000" dirty="0">
                <a:latin typeface="Calibri" panose="020F0502020204030204" pitchFamily="34" charset="0"/>
                <a:cs typeface="Calibri" panose="020F0502020204030204" pitchFamily="34" charset="0"/>
              </a:rPr>
              <a:t>Working Principle of </a:t>
            </a:r>
            <a:r>
              <a:rPr lang="en-US" sz="6000" dirty="0" smtClean="0">
                <a:latin typeface="Calibri" panose="020F0502020204030204" pitchFamily="34" charset="0"/>
                <a:cs typeface="Calibri" panose="020F0502020204030204" pitchFamily="34" charset="0"/>
              </a:rPr>
              <a:t>Relay</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37370" y="2099090"/>
            <a:ext cx="6495820" cy="3720596"/>
          </a:xfrm>
        </p:spPr>
        <p:txBody>
          <a:bodyPr>
            <a:normAutofit/>
          </a:bodyPr>
          <a:lstStyle/>
          <a:p>
            <a:pPr algn="just" fontAlgn="base"/>
            <a:r>
              <a:rPr lang="en-US" sz="2000" dirty="0">
                <a:latin typeface="Calibri" panose="020F0502020204030204" pitchFamily="34" charset="0"/>
                <a:cs typeface="Calibri" panose="020F0502020204030204" pitchFamily="34" charset="0"/>
              </a:rPr>
              <a:t>The inner section of the relay is shown in the figure below. It has an iron core which is wound by a control coil. The power supply is given to the coil through the contacts of the load and the control switch. The current flows through the coil produces the magnetic field around it.</a:t>
            </a:r>
          </a:p>
          <a:p>
            <a:pPr algn="just" fontAlgn="base"/>
            <a:r>
              <a:rPr lang="en-US" sz="2000" dirty="0">
                <a:latin typeface="Calibri" panose="020F0502020204030204" pitchFamily="34" charset="0"/>
                <a:cs typeface="Calibri" panose="020F0502020204030204" pitchFamily="34" charset="0"/>
              </a:rPr>
              <a:t>Due to this magnetic field, the upper arm of the magnet attracts the lower arm. Hence close the circuit, which makes the current flow through the load. If the contact is already closed, then it moves oppositely and hence open the contacts.</a:t>
            </a:r>
          </a:p>
          <a:p>
            <a:pPr algn="just"/>
            <a:endParaRPr lang="en-US" sz="2000" dirty="0">
              <a:latin typeface="Calibri" panose="020F0502020204030204" pitchFamily="34" charset="0"/>
              <a:cs typeface="Calibri" panose="020F0502020204030204" pitchFamily="34" charset="0"/>
            </a:endParaRPr>
          </a:p>
        </p:txBody>
      </p:sp>
      <p:pic>
        <p:nvPicPr>
          <p:cNvPr id="4" name="Picture 2" descr="re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36" y="2195809"/>
            <a:ext cx="3571875" cy="2647951"/>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05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050" y="243822"/>
            <a:ext cx="11214100" cy="923330"/>
          </a:xfrm>
        </p:spPr>
        <p:txBody>
          <a:bodyPr/>
          <a:lstStyle/>
          <a:p>
            <a:r>
              <a:rPr lang="en-US" sz="6000" dirty="0" smtClean="0">
                <a:latin typeface="Calibri" panose="020F0502020204030204" pitchFamily="34" charset="0"/>
                <a:cs typeface="Calibri" panose="020F0502020204030204" pitchFamily="34" charset="0"/>
              </a:rPr>
              <a:t>Construction Detail of relay</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67327"/>
            <a:ext cx="11215235" cy="4809636"/>
          </a:xfrm>
        </p:spPr>
        <p:txBody>
          <a:bodyPr>
            <a:normAutofit lnSpcReduction="10000"/>
          </a:bodyPr>
          <a:lstStyle/>
          <a:p>
            <a:pPr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Pole and Throw</a:t>
            </a:r>
            <a:r>
              <a:rPr lang="en-US" sz="2400" b="1" dirty="0" smtClean="0">
                <a:latin typeface="Calibri" panose="020F0502020204030204" pitchFamily="34" charset="0"/>
                <a:cs typeface="Calibri" panose="020F0502020204030204" pitchFamily="34" charset="0"/>
              </a:rPr>
              <a:t>:</a:t>
            </a:r>
          </a:p>
          <a:p>
            <a:pPr algn="just"/>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Defines relay configurations, where the pole is the switch, and throw is the number of connections. For instance, a single pole, single throw has one switch and connection, while a single pole, double throw has one switch and two connections.</a:t>
            </a:r>
          </a:p>
          <a:p>
            <a:pPr algn="jus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Construction of Relay:</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Relays </a:t>
            </a:r>
            <a:r>
              <a:rPr lang="en-US" sz="2000" dirty="0">
                <a:latin typeface="Calibri" panose="020F0502020204030204" pitchFamily="34" charset="0"/>
                <a:cs typeface="Calibri" panose="020F0502020204030204" pitchFamily="34" charset="0"/>
              </a:rPr>
              <a:t>operate electrically and mechanically, consisting of electromagnetic components and contact sets. Construction involves four key aspects:</a:t>
            </a:r>
          </a:p>
          <a:p>
            <a:pPr algn="just"/>
            <a:r>
              <a:rPr lang="en-US" sz="2000" b="1" dirty="0">
                <a:latin typeface="Calibri" panose="020F0502020204030204" pitchFamily="34" charset="0"/>
                <a:cs typeface="Calibri" panose="020F0502020204030204" pitchFamily="34" charset="0"/>
              </a:rPr>
              <a:t>Contacts:</a:t>
            </a:r>
            <a:r>
              <a:rPr lang="en-US" sz="2000" dirty="0">
                <a:latin typeface="Calibri" panose="020F0502020204030204" pitchFamily="34" charset="0"/>
                <a:cs typeface="Calibri" panose="020F0502020204030204" pitchFamily="34" charset="0"/>
              </a:rPr>
              <a:t> Essential for reliability, with material selection based on factors like current nature, magnitude, frequency, and voltage.</a:t>
            </a:r>
          </a:p>
          <a:p>
            <a:pPr algn="just"/>
            <a:r>
              <a:rPr lang="en-US" sz="2000" b="1" dirty="0">
                <a:latin typeface="Calibri" panose="020F0502020204030204" pitchFamily="34" charset="0"/>
                <a:cs typeface="Calibri" panose="020F0502020204030204" pitchFamily="34" charset="0"/>
              </a:rPr>
              <a:t>Bearing:</a:t>
            </a:r>
            <a:r>
              <a:rPr lang="en-US" sz="2000" dirty="0">
                <a:latin typeface="Calibri" panose="020F0502020204030204" pitchFamily="34" charset="0"/>
                <a:cs typeface="Calibri" panose="020F0502020204030204" pitchFamily="34" charset="0"/>
              </a:rPr>
              <a:t> Types include single ball, multi-ball, pivot-ball, and jewel bearing, influencing sensitivity, friction, and shock resistance.</a:t>
            </a:r>
          </a:p>
          <a:p>
            <a:pPr algn="just"/>
            <a:r>
              <a:rPr lang="en-US" sz="2000" b="1" dirty="0">
                <a:latin typeface="Calibri" panose="020F0502020204030204" pitchFamily="34" charset="0"/>
                <a:cs typeface="Calibri" panose="020F0502020204030204" pitchFamily="34" charset="0"/>
              </a:rPr>
              <a:t>Electromechanical Design:</a:t>
            </a:r>
            <a:r>
              <a:rPr lang="en-US" sz="2000" dirty="0">
                <a:latin typeface="Calibri" panose="020F0502020204030204" pitchFamily="34" charset="0"/>
                <a:cs typeface="Calibri" panose="020F0502020204030204" pitchFamily="34" charset="0"/>
              </a:rPr>
              <a:t> Involves designing the magnetic circuit and mechanical attachment, with soft iron for the electromagnet and limited coil current and voltage.</a:t>
            </a:r>
          </a:p>
          <a:p>
            <a:pPr algn="just"/>
            <a:r>
              <a:rPr lang="en-US" sz="2000" b="1" dirty="0">
                <a:latin typeface="Calibri" panose="020F0502020204030204" pitchFamily="34" charset="0"/>
                <a:cs typeface="Calibri" panose="020F0502020204030204" pitchFamily="34" charset="0"/>
              </a:rPr>
              <a:t>Terminations and Housing:</a:t>
            </a:r>
            <a:r>
              <a:rPr lang="en-US" sz="2000" dirty="0">
                <a:latin typeface="Calibri" panose="020F0502020204030204" pitchFamily="34" charset="0"/>
                <a:cs typeface="Calibri" panose="020F0502020204030204" pitchFamily="34" charset="0"/>
              </a:rPr>
              <a:t> Assembly of armature, magnet, and base using insulating springs for dimensional stability, with fixed contacts typically spot welded on the terminal link.</a:t>
            </a: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8156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303643"/>
            <a:ext cx="11214100" cy="923330"/>
          </a:xfrm>
        </p:spPr>
        <p:txBody>
          <a:bodyPr/>
          <a:lstStyle/>
          <a:p>
            <a:r>
              <a:rPr lang="en-US" sz="6000" dirty="0">
                <a:latin typeface="Calibri" panose="020F0502020204030204" pitchFamily="34" charset="0"/>
                <a:cs typeface="Calibri" panose="020F0502020204030204" pitchFamily="34" charset="0"/>
              </a:rPr>
              <a:t>What Is a Solenoid</a:t>
            </a:r>
            <a:r>
              <a:rPr lang="en-US" sz="6000" dirty="0" smtClean="0">
                <a:latin typeface="Calibri" panose="020F0502020204030204" pitchFamily="34" charset="0"/>
                <a:cs typeface="Calibri" panose="020F0502020204030204" pitchFamily="34" charset="0"/>
              </a:rPr>
              <a:t>?</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24598"/>
            <a:ext cx="11215235" cy="4852365"/>
          </a:xfrm>
        </p:spPr>
        <p:txBody>
          <a:bodyPr>
            <a:normAutofit/>
          </a:bodyPr>
          <a:lstStyle/>
          <a:p>
            <a:pPr algn="just"/>
            <a:r>
              <a:rPr lang="en-US" sz="2000" b="1" dirty="0">
                <a:latin typeface="Calibri" panose="020F0502020204030204" pitchFamily="34" charset="0"/>
                <a:cs typeface="Calibri" panose="020F0502020204030204" pitchFamily="34" charset="0"/>
              </a:rPr>
              <a:t>Electromagnets</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Electromagnets are the kind of magnet where the wire is wrapped around an iron core. Upon the supply of electric current, a magnetic field is created around the iron core. The magnetic field vanishes when the electric supply is cut off. The core of the magnet that is wound by wires is ferromagnetic or </a:t>
            </a:r>
            <a:r>
              <a:rPr lang="en-US" sz="2000" dirty="0" err="1">
                <a:latin typeface="Calibri" panose="020F0502020204030204" pitchFamily="34" charset="0"/>
                <a:cs typeface="Calibri" panose="020F0502020204030204" pitchFamily="34" charset="0"/>
              </a:rPr>
              <a:t>ferrimagnetic</a:t>
            </a:r>
            <a:r>
              <a:rPr lang="en-US" sz="2000" dirty="0">
                <a:latin typeface="Calibri" panose="020F0502020204030204" pitchFamily="34" charset="0"/>
                <a:cs typeface="Calibri" panose="020F0502020204030204" pitchFamily="34" charset="0"/>
              </a:rPr>
              <a:t> in nature. Iron is the most commonly used material in the core.</a:t>
            </a:r>
          </a:p>
          <a:p>
            <a:pPr algn="just"/>
            <a:r>
              <a:rPr lang="en-US" sz="2000" dirty="0">
                <a:latin typeface="Calibri" panose="020F0502020204030204" pitchFamily="34" charset="0"/>
                <a:cs typeface="Calibri" panose="020F0502020204030204" pitchFamily="34" charset="0"/>
              </a:rPr>
              <a:t>The magnetic field established is controlled by the supply of electricity. A permanent magnet does not need the supply of power, and the magnetic field cannot be controlled. </a:t>
            </a:r>
            <a:r>
              <a:rPr lang="en-US" sz="2000" dirty="0">
                <a:latin typeface="Calibri" panose="020F0502020204030204" pitchFamily="34" charset="0"/>
                <a:cs typeface="Calibri" panose="020F0502020204030204" pitchFamily="34" charset="0"/>
                <a:hlinkClick r:id="rId2"/>
              </a:rPr>
              <a:t>Electromagnets </a:t>
            </a:r>
            <a:r>
              <a:rPr lang="en-US" sz="2000" dirty="0">
                <a:latin typeface="Calibri" panose="020F0502020204030204" pitchFamily="34" charset="0"/>
                <a:cs typeface="Calibri" panose="020F0502020204030204" pitchFamily="34" charset="0"/>
              </a:rPr>
              <a:t>are used in making solenoids, MRI machines, hard disks, relays, motors, loudspeakers, and generators</a:t>
            </a:r>
            <a:r>
              <a:rPr lang="en-US" sz="2000" dirty="0" smtClean="0">
                <a:latin typeface="Calibri" panose="020F0502020204030204" pitchFamily="34" charset="0"/>
                <a:cs typeface="Calibri" panose="020F0502020204030204" pitchFamily="34" charset="0"/>
              </a:rPr>
              <a:t>.</a:t>
            </a:r>
          </a:p>
          <a:p>
            <a:pPr algn="just"/>
            <a:r>
              <a:rPr lang="en-US" sz="2000" dirty="0">
                <a:latin typeface="Calibri" panose="020F0502020204030204" pitchFamily="34" charset="0"/>
                <a:cs typeface="Calibri" panose="020F0502020204030204" pitchFamily="34" charset="0"/>
              </a:rPr>
              <a:t>Now that we have understood electromagnets, let us learn about solenoids.</a:t>
            </a:r>
          </a:p>
          <a:p>
            <a:pPr algn="just"/>
            <a:r>
              <a:rPr lang="en-US" sz="2000" dirty="0">
                <a:latin typeface="Calibri" panose="020F0502020204030204" pitchFamily="34" charset="0"/>
                <a:cs typeface="Calibri" panose="020F0502020204030204" pitchFamily="34" charset="0"/>
              </a:rPr>
              <a:t>The solenoid is a type of electromagnet, the purpose of which is to generate a controlled magnetic field through a coil wound into a tightly packed helix. The solenoid is as shown in the figure below. The solenoid is a coil of wire, and the plunger is made of soft iron. The magnetic field is formed around the coil when an </a:t>
            </a:r>
            <a:r>
              <a:rPr lang="en-US" sz="2000" dirty="0">
                <a:latin typeface="Calibri" panose="020F0502020204030204" pitchFamily="34" charset="0"/>
                <a:cs typeface="Calibri" panose="020F0502020204030204" pitchFamily="34" charset="0"/>
                <a:hlinkClick r:id="rId3"/>
              </a:rPr>
              <a:t>electric current</a:t>
            </a:r>
            <a:r>
              <a:rPr lang="en-US" sz="2000" dirty="0">
                <a:latin typeface="Calibri" panose="020F0502020204030204" pitchFamily="34" charset="0"/>
                <a:cs typeface="Calibri" panose="020F0502020204030204" pitchFamily="34" charset="0"/>
              </a:rPr>
              <a:t> passes through it and draws the plunger in. We can say that the solenoid is responsible for converting electrical energy into mechanical work</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4985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06" y="312189"/>
            <a:ext cx="11214100" cy="923330"/>
          </a:xfrm>
        </p:spPr>
        <p:txBody>
          <a:bodyPr/>
          <a:lstStyle/>
          <a:p>
            <a:r>
              <a:rPr lang="en-US" sz="6000" dirty="0" smtClean="0">
                <a:latin typeface="Calibri" panose="020F0502020204030204" pitchFamily="34" charset="0"/>
                <a:cs typeface="Calibri" panose="020F0502020204030204" pitchFamily="34" charset="0"/>
              </a:rPr>
              <a:t>Solenoid Figure</a:t>
            </a:r>
            <a:endParaRPr lang="en-US" sz="60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2792752" y="2677134"/>
            <a:ext cx="6516009" cy="2648320"/>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640557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6" y="252368"/>
            <a:ext cx="11214100" cy="923330"/>
          </a:xfrm>
        </p:spPr>
        <p:txBody>
          <a:bodyPr/>
          <a:lstStyle/>
          <a:p>
            <a:r>
              <a:rPr lang="en-US" sz="6000" dirty="0">
                <a:latin typeface="Calibri" panose="020F0502020204030204" pitchFamily="34" charset="0"/>
                <a:cs typeface="Calibri" panose="020F0502020204030204" pitchFamily="34" charset="0"/>
              </a:rPr>
              <a:t>Working of </a:t>
            </a:r>
            <a:r>
              <a:rPr lang="en-US" sz="6000" dirty="0" smtClean="0">
                <a:latin typeface="Calibri" panose="020F0502020204030204" pitchFamily="34" charset="0"/>
                <a:cs typeface="Calibri" panose="020F0502020204030204" pitchFamily="34" charset="0"/>
              </a:rPr>
              <a:t>Solenoids</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6" y="1589518"/>
            <a:ext cx="6487274" cy="4672903"/>
          </a:xfrm>
        </p:spPr>
        <p:txBody>
          <a:bodyPr>
            <a:normAutofit lnSpcReduction="10000"/>
          </a:bodyPr>
          <a:lstStyle/>
          <a:p>
            <a:pPr algn="just"/>
            <a:r>
              <a:rPr lang="en-US" sz="2000" dirty="0">
                <a:latin typeface="Calibri" panose="020F0502020204030204" pitchFamily="34" charset="0"/>
                <a:cs typeface="Calibri" panose="020F0502020204030204" pitchFamily="34" charset="0"/>
              </a:rPr>
              <a:t>Operates on electromagnetism; electric current in the coil generates a magnetic field. Placing a metal core inside concentrates magnetic flux on the core, enhancing electromagnetic induction.</a:t>
            </a:r>
          </a:p>
          <a:p>
            <a:pPr algn="just"/>
            <a:r>
              <a:rPr lang="en-US" sz="2000" b="1" dirty="0">
                <a:latin typeface="Calibri" panose="020F0502020204030204" pitchFamily="34" charset="0"/>
                <a:cs typeface="Calibri" panose="020F0502020204030204" pitchFamily="34" charset="0"/>
              </a:rPr>
              <a:t>Coil Construction:</a:t>
            </a:r>
            <a:r>
              <a:rPr lang="en-US" sz="2000" dirty="0">
                <a:latin typeface="Calibri" panose="020F0502020204030204" pitchFamily="34" charset="0"/>
                <a:cs typeface="Calibri" panose="020F0502020204030204" pitchFamily="34" charset="0"/>
              </a:rPr>
              <a:t> Coils, made of tightly wound copper wire, create a strong magnetic flux. Increasing current flow or turn density amplifies solenoid magnetic strength.</a:t>
            </a:r>
          </a:p>
          <a:p>
            <a:pPr algn="just"/>
            <a:r>
              <a:rPr lang="en-US" sz="2000" b="1" dirty="0">
                <a:latin typeface="Calibri" panose="020F0502020204030204" pitchFamily="34" charset="0"/>
                <a:cs typeface="Calibri" panose="020F0502020204030204" pitchFamily="34" charset="0"/>
              </a:rPr>
              <a:t>Housing and Plunger:</a:t>
            </a:r>
            <a:r>
              <a:rPr lang="en-US" sz="2000" dirty="0">
                <a:latin typeface="Calibri" panose="020F0502020204030204" pitchFamily="34" charset="0"/>
                <a:cs typeface="Calibri" panose="020F0502020204030204" pitchFamily="34" charset="0"/>
              </a:rPr>
              <a:t> Housing, typically iron or steel, is enveloped by the coil's magnetic field. The plunger, within the solenoid, facilitates mechanical force for work. Positive and negative poles attract or repel objects.</a:t>
            </a:r>
          </a:p>
          <a:p>
            <a:pPr algn="just"/>
            <a:r>
              <a:rPr lang="en-US" sz="2000" b="1" dirty="0">
                <a:latin typeface="Calibri" panose="020F0502020204030204" pitchFamily="34" charset="0"/>
                <a:cs typeface="Calibri" panose="020F0502020204030204" pitchFamily="34" charset="0"/>
              </a:rPr>
              <a:t>Solenoid Configuration:</a:t>
            </a:r>
            <a:r>
              <a:rPr lang="en-US" sz="2000" dirty="0">
                <a:latin typeface="Calibri" panose="020F0502020204030204" pitchFamily="34" charset="0"/>
                <a:cs typeface="Calibri" panose="020F0502020204030204" pitchFamily="34" charset="0"/>
              </a:rPr>
              <a:t> With a length surpassing the radius, enameled and insulated wire forms a helical coil with a small gap between turns. The vector force from each turn equals the total magnetic field, resembling that of a circular loop.</a:t>
            </a:r>
          </a:p>
          <a:p>
            <a:pPr algn="just"/>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492914" y="2018967"/>
            <a:ext cx="3991532" cy="3486637"/>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328846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35277"/>
            <a:ext cx="11214100" cy="923330"/>
          </a:xfrm>
        </p:spPr>
        <p:txBody>
          <a:bodyPr/>
          <a:lstStyle/>
          <a:p>
            <a:r>
              <a:rPr lang="en-US" sz="6000" dirty="0" smtClean="0">
                <a:latin typeface="Calibri" panose="020F0502020204030204" pitchFamily="34" charset="0"/>
                <a:cs typeface="Calibri" panose="020F0502020204030204" pitchFamily="34" charset="0"/>
              </a:rPr>
              <a:t>Types Of Solenoid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4500" y="1364152"/>
            <a:ext cx="11215235" cy="4805912"/>
          </a:xfrm>
        </p:spPr>
        <p:txBody>
          <a:bodyPr>
            <a:normAutofit/>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AC-Laminated Solenoid</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Features a metal core and wire coil.</a:t>
            </a:r>
          </a:p>
          <a:p>
            <a:r>
              <a:rPr lang="en-US" sz="2000" dirty="0">
                <a:latin typeface="Calibri" panose="020F0502020204030204" pitchFamily="34" charset="0"/>
                <a:cs typeface="Calibri" panose="020F0502020204030204" pitchFamily="34" charset="0"/>
              </a:rPr>
              <a:t>Known for significant force in the first stroke.</a:t>
            </a:r>
          </a:p>
          <a:p>
            <a:r>
              <a:rPr lang="en-US" sz="2000" dirty="0">
                <a:latin typeface="Calibri" panose="020F0502020204030204" pitchFamily="34" charset="0"/>
                <a:cs typeface="Calibri" panose="020F0502020204030204" pitchFamily="34" charset="0"/>
              </a:rPr>
              <a:t>Utilizes laminated metal core to reduce stray current.</a:t>
            </a:r>
          </a:p>
          <a:p>
            <a:r>
              <a:rPr lang="en-US" sz="2000" dirty="0">
                <a:latin typeface="Calibri" panose="020F0502020204030204" pitchFamily="34" charset="0"/>
                <a:cs typeface="Calibri" panose="020F0502020204030204" pitchFamily="34" charset="0"/>
              </a:rPr>
              <a:t>Capable of multiple strokes, producing a clean buzzing sound</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DC C-Frame Solenoid</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Configured in a C-shape around the coil.</a:t>
            </a:r>
          </a:p>
          <a:p>
            <a:r>
              <a:rPr lang="en-US" sz="2000" dirty="0">
                <a:latin typeface="Calibri" panose="020F0502020204030204" pitchFamily="34" charset="0"/>
                <a:cs typeface="Calibri" panose="020F0502020204030204" pitchFamily="34" charset="0"/>
              </a:rPr>
              <a:t>Suitable for DC applications but compatible with AC power equipment.</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783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1885"/>
            <a:ext cx="11214100" cy="923330"/>
          </a:xfrm>
        </p:spPr>
        <p:txBody>
          <a:bodyPr/>
          <a:lstStyle/>
          <a:p>
            <a:r>
              <a:rPr lang="en-US" sz="6000" dirty="0" smtClean="0">
                <a:latin typeface="Calibri" panose="020F0502020204030204" pitchFamily="34" charset="0"/>
                <a:cs typeface="Calibri" panose="020F0502020204030204" pitchFamily="34" charset="0"/>
              </a:rPr>
              <a:t>LED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4500" y="1381243"/>
            <a:ext cx="6247992" cy="4823003"/>
          </a:xfrm>
        </p:spPr>
        <p:txBody>
          <a:bodyPr/>
          <a:lstStyle/>
          <a:p>
            <a:pPr>
              <a:buFont typeface="Wingdings" panose="05000000000000000000" pitchFamily="2" charset="2"/>
              <a:buChar char="Ø"/>
            </a:pPr>
            <a:r>
              <a:rPr lang="en-US" b="1" dirty="0">
                <a:latin typeface="Calibri" panose="020F0502020204030204" pitchFamily="34" charset="0"/>
                <a:cs typeface="Calibri" panose="020F0502020204030204" pitchFamily="34" charset="0"/>
              </a:rPr>
              <a:t>LED </a:t>
            </a:r>
            <a:r>
              <a:rPr lang="en-US" b="1" dirty="0" smtClean="0">
                <a:latin typeface="Calibri" panose="020F0502020204030204" pitchFamily="34" charset="0"/>
                <a:cs typeface="Calibri" panose="020F0502020204030204" pitchFamily="34" charset="0"/>
              </a:rPr>
              <a:t>Symbol</a:t>
            </a:r>
          </a:p>
          <a:p>
            <a:r>
              <a:rPr lang="en-US" sz="2000" dirty="0">
                <a:latin typeface="Calibri" panose="020F0502020204030204" pitchFamily="34" charset="0"/>
                <a:cs typeface="Calibri" panose="020F0502020204030204" pitchFamily="34" charset="0"/>
              </a:rPr>
              <a:t>The LED symbol is the standard symbol for a diode, with the addition of two small arrows denoting the emission of </a:t>
            </a:r>
            <a:r>
              <a:rPr lang="en-US" sz="2000" dirty="0" smtClean="0">
                <a:latin typeface="Calibri" panose="020F0502020204030204" pitchFamily="34" charset="0"/>
                <a:cs typeface="Calibri" panose="020F0502020204030204" pitchFamily="34" charset="0"/>
              </a:rPr>
              <a:t>light</a:t>
            </a:r>
          </a:p>
          <a:p>
            <a:pPr>
              <a:buFont typeface="Wingdings" panose="05000000000000000000" pitchFamily="2" charset="2"/>
              <a:buChar char="Ø"/>
            </a:pPr>
            <a:r>
              <a:rPr lang="en-US" sz="2000" b="1" dirty="0"/>
              <a:t>Simple LED Circuit</a:t>
            </a:r>
          </a:p>
          <a:p>
            <a:r>
              <a:rPr lang="en-US" sz="2000" dirty="0"/>
              <a:t>The figure below shows a simple LED circuit</a:t>
            </a:r>
            <a:r>
              <a:rPr lang="en-US" sz="2000" dirty="0" smtClean="0"/>
              <a:t>.</a:t>
            </a:r>
          </a:p>
          <a:p>
            <a:r>
              <a:rPr lang="en-US" sz="2000" dirty="0"/>
              <a:t>The circuit consists of an LED, a voltage supply and a resistor to regulate the current and voltage.</a:t>
            </a:r>
          </a:p>
          <a:p>
            <a:pPr marL="0" indent="0">
              <a:buNone/>
            </a:pPr>
            <a:endParaRPr lang="en-US" sz="2000" b="1"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8338903" y="1454157"/>
            <a:ext cx="3319697" cy="2126531"/>
          </a:xfrm>
          <a:prstGeom prst="rect">
            <a:avLst/>
          </a:prstGeom>
          <a:ln w="88900" cap="sq" cmpd="thickThin">
            <a:solidFill>
              <a:schemeClr val="accent1"/>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8338903" y="3792744"/>
            <a:ext cx="3319697" cy="2153541"/>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295826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406192"/>
            <a:ext cx="11214100" cy="923330"/>
          </a:xfrm>
        </p:spPr>
        <p:txBody>
          <a:bodyPr/>
          <a:lstStyle/>
          <a:p>
            <a:r>
              <a:rPr lang="en-US" sz="6000" dirty="0" smtClean="0">
                <a:latin typeface="Calibri" panose="020F0502020204030204" pitchFamily="34" charset="0"/>
                <a:cs typeface="Calibri" panose="020F0502020204030204" pitchFamily="34" charset="0"/>
              </a:rPr>
              <a:t>LED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427148"/>
            <a:ext cx="6589824" cy="4749815"/>
          </a:xfrm>
        </p:spPr>
        <p:txBody>
          <a:bodyPr>
            <a:noAutofit/>
          </a:bodyPr>
          <a:lstStyle/>
          <a:p>
            <a:pPr algn="just"/>
            <a:r>
              <a:rPr lang="en-US" sz="2000" b="1" dirty="0">
                <a:latin typeface="Calibri" panose="020F0502020204030204" pitchFamily="34" charset="0"/>
                <a:cs typeface="Calibri" panose="020F0502020204030204" pitchFamily="34" charset="0"/>
              </a:rPr>
              <a:t>How does an LED work?</a:t>
            </a:r>
          </a:p>
          <a:p>
            <a:pPr algn="just"/>
            <a:r>
              <a:rPr lang="en-US" sz="2000" dirty="0">
                <a:latin typeface="Calibri" panose="020F0502020204030204" pitchFamily="34" charset="0"/>
                <a:cs typeface="Calibri" panose="020F0502020204030204" pitchFamily="34" charset="0"/>
              </a:rPr>
              <a:t>When the diode is forward biased, the minority electrons are sent from p → n while the minority holes are sent from n → p. At the junction boundary, the concentration of minority carriers increases. The excess minority carriers at the junction recombine with the majority charges carriers.</a:t>
            </a:r>
          </a:p>
          <a:p>
            <a:pPr algn="just"/>
            <a:r>
              <a:rPr lang="en-US" sz="2000" dirty="0">
                <a:latin typeface="Calibri" panose="020F0502020204030204" pitchFamily="34" charset="0"/>
                <a:cs typeface="Calibri" panose="020F0502020204030204" pitchFamily="34" charset="0"/>
              </a:rPr>
              <a:t>The energy is released in the form of photons on recombination. In standard diodes, the energy is released in the form of heat. But in light-emitting diodes, the energy is released in the form of photons. We call this phenomenon electroluminescence. Electroluminescence is an optical phenomenon, and electrical phenomenon where a material emits light in response to an electric current passed through it. As the forward voltage increases, the intensity of the light increases and reaches a maximum.</a:t>
            </a: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432499" y="1948440"/>
            <a:ext cx="4226101" cy="3345471"/>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221698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354917"/>
            <a:ext cx="11214100" cy="923330"/>
          </a:xfrm>
        </p:spPr>
        <p:txBody>
          <a:bodyPr/>
          <a:lstStyle/>
          <a:p>
            <a:r>
              <a:rPr lang="en-US" sz="6000" dirty="0" smtClean="0">
                <a:latin typeface="Calibri" panose="020F0502020204030204" pitchFamily="34" charset="0"/>
                <a:cs typeface="Calibri" panose="020F0502020204030204" pitchFamily="34" charset="0"/>
              </a:rPr>
              <a:t>LED</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58781"/>
            <a:ext cx="6794923" cy="4818182"/>
          </a:xfrm>
        </p:spPr>
        <p:txBody>
          <a:bodyPr>
            <a:normAutofit/>
          </a:bodyPr>
          <a:lstStyle/>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Uses of LED</a:t>
            </a:r>
          </a:p>
          <a:p>
            <a:pPr algn="just"/>
            <a:r>
              <a:rPr lang="en-US" sz="2000" dirty="0">
                <a:latin typeface="Calibri" panose="020F0502020204030204" pitchFamily="34" charset="0"/>
                <a:cs typeface="Calibri" panose="020F0502020204030204" pitchFamily="34" charset="0"/>
              </a:rPr>
              <a:t>LEDs find applications in various fields, including optical communication, alarm and security systems, remote-controlled operations, robotics, etc. It finds usage in many areas because of its long-lasting capability, low power requirements, swift response time, and fast switching capabilities. Below are a few standards LED uses:</a:t>
            </a:r>
          </a:p>
          <a:p>
            <a:pPr algn="just"/>
            <a:r>
              <a:rPr lang="en-US" sz="2000" dirty="0">
                <a:latin typeface="Calibri" panose="020F0502020204030204" pitchFamily="34" charset="0"/>
                <a:cs typeface="Calibri" panose="020F0502020204030204" pitchFamily="34" charset="0"/>
              </a:rPr>
              <a:t>Used for TV back-lighting</a:t>
            </a:r>
          </a:p>
          <a:p>
            <a:pPr algn="just"/>
            <a:r>
              <a:rPr lang="en-US" sz="2000" dirty="0">
                <a:latin typeface="Calibri" panose="020F0502020204030204" pitchFamily="34" charset="0"/>
                <a:cs typeface="Calibri" panose="020F0502020204030204" pitchFamily="34" charset="0"/>
              </a:rPr>
              <a:t>Used in displays</a:t>
            </a:r>
          </a:p>
          <a:p>
            <a:pPr algn="just"/>
            <a:r>
              <a:rPr lang="en-US" sz="2000" dirty="0">
                <a:latin typeface="Calibri" panose="020F0502020204030204" pitchFamily="34" charset="0"/>
                <a:cs typeface="Calibri" panose="020F0502020204030204" pitchFamily="34" charset="0"/>
              </a:rPr>
              <a:t>Used in </a:t>
            </a:r>
            <a:r>
              <a:rPr lang="en-US" sz="2000" dirty="0" err="1">
                <a:latin typeface="Calibri" panose="020F0502020204030204" pitchFamily="34" charset="0"/>
                <a:cs typeface="Calibri" panose="020F0502020204030204" pitchFamily="34" charset="0"/>
              </a:rPr>
              <a:t>Automotives</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LEDs used in the dimming of lights</a:t>
            </a:r>
          </a:p>
          <a:p>
            <a:pPr algn="just"/>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8163265" y="2665355"/>
            <a:ext cx="3419952" cy="1886213"/>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89623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426906"/>
            <a:ext cx="11214100" cy="923330"/>
          </a:xfrm>
        </p:spPr>
        <p:txBody>
          <a:bodyPr/>
          <a:lstStyle/>
          <a:p>
            <a:r>
              <a:rPr lang="en-US" sz="6000" dirty="0" smtClean="0">
                <a:latin typeface="Calibri" panose="020F0502020204030204" pitchFamily="34" charset="0"/>
                <a:cs typeface="Calibri" panose="020F0502020204030204" pitchFamily="34" charset="0"/>
              </a:rPr>
              <a:t>Diode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350236"/>
            <a:ext cx="6786377" cy="4826727"/>
          </a:xfrm>
        </p:spPr>
        <p:txBody>
          <a:bodyPr>
            <a:normAutofit/>
          </a:bodyPr>
          <a:lstStyle/>
          <a:p>
            <a:pPr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A </a:t>
            </a:r>
            <a:r>
              <a:rPr lang="en-US" sz="2000" b="1" dirty="0">
                <a:latin typeface="Calibri" panose="020F0502020204030204" pitchFamily="34" charset="0"/>
                <a:cs typeface="Calibri" panose="020F0502020204030204" pitchFamily="34" charset="0"/>
              </a:rPr>
              <a:t>diode</a:t>
            </a:r>
            <a:r>
              <a:rPr lang="en-US" sz="2000" dirty="0">
                <a:latin typeface="Calibri" panose="020F0502020204030204" pitchFamily="34" charset="0"/>
                <a:cs typeface="Calibri" panose="020F0502020204030204" pitchFamily="34" charset="0"/>
              </a:rPr>
              <a:t> is a 2-terminal, basic discreet electronic component, made up of semiconductor material, which allows a unidirectional flow of current through it, </a:t>
            </a:r>
            <a:r>
              <a:rPr lang="en-US" sz="2000" dirty="0" err="1">
                <a:latin typeface="Calibri" panose="020F0502020204030204" pitchFamily="34" charset="0"/>
                <a:cs typeface="Calibri" panose="020F0502020204030204" pitchFamily="34" charset="0"/>
              </a:rPr>
              <a:t>i.e</a:t>
            </a:r>
            <a:r>
              <a:rPr lang="en-US" sz="2000" dirty="0">
                <a:latin typeface="Calibri" panose="020F0502020204030204" pitchFamily="34" charset="0"/>
                <a:cs typeface="Calibri" panose="020F0502020204030204" pitchFamily="34" charset="0"/>
              </a:rPr>
              <a:t> it only conducts current in one direction</a:t>
            </a:r>
            <a:r>
              <a:rPr lang="en-US" sz="2000" dirty="0">
                <a:latin typeface="Calibri" panose="020F0502020204030204" pitchFamily="34" charset="0"/>
                <a:cs typeface="Calibri" panose="020F0502020204030204" pitchFamily="34" charset="0"/>
              </a:rPr>
              <a:t>. A diode is analogous to a </a:t>
            </a:r>
            <a:r>
              <a:rPr lang="en-US" sz="2000" dirty="0" err="1">
                <a:latin typeface="Calibri" panose="020F0502020204030204" pitchFamily="34" charset="0"/>
                <a:cs typeface="Calibri" panose="020F0502020204030204" pitchFamily="34" charset="0"/>
              </a:rPr>
              <a:t>uni</a:t>
            </a:r>
            <a:r>
              <a:rPr lang="en-US" sz="2000" dirty="0">
                <a:latin typeface="Calibri" panose="020F0502020204030204" pitchFamily="34" charset="0"/>
                <a:cs typeface="Calibri" panose="020F0502020204030204" pitchFamily="34" charset="0"/>
              </a:rPr>
              <a:t>-directional water flow valve, which allows the water to flow in one direction but restricts it to flow backward</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Diode consists of two terminals, named:</a:t>
            </a:r>
          </a:p>
          <a:p>
            <a:pPr algn="just"/>
            <a:r>
              <a:rPr lang="en-US" sz="2000" dirty="0">
                <a:latin typeface="Calibri" panose="020F0502020204030204" pitchFamily="34" charset="0"/>
                <a:cs typeface="Calibri" panose="020F0502020204030204" pitchFamily="34" charset="0"/>
              </a:rPr>
              <a:t>Anode (+).</a:t>
            </a:r>
          </a:p>
          <a:p>
            <a:pPr algn="just"/>
            <a:r>
              <a:rPr lang="en-US" sz="2000" dirty="0">
                <a:latin typeface="Calibri" panose="020F0502020204030204" pitchFamily="34" charset="0"/>
                <a:cs typeface="Calibri" panose="020F0502020204030204" pitchFamily="34" charset="0"/>
              </a:rPr>
              <a:t>Cathode </a:t>
            </a:r>
            <a:r>
              <a:rPr lang="en-US" sz="2000" dirty="0" smtClean="0">
                <a:latin typeface="Calibri" panose="020F0502020204030204" pitchFamily="34" charset="0"/>
                <a:cs typeface="Calibri" panose="020F0502020204030204" pitchFamily="34" charset="0"/>
              </a:rPr>
              <a:t>(-).</a:t>
            </a:r>
          </a:p>
          <a:p>
            <a:pPr marL="0" indent="0" algn="just">
              <a:buNone/>
            </a:pPr>
            <a:r>
              <a:rPr lang="en-US" sz="2000" dirty="0">
                <a:latin typeface="Calibri" panose="020F0502020204030204" pitchFamily="34" charset="0"/>
                <a:cs typeface="Calibri" panose="020F0502020204030204" pitchFamily="34" charset="0"/>
              </a:rPr>
              <a:t>These terminals are connected to two doping regions:</a:t>
            </a:r>
          </a:p>
          <a:p>
            <a:pPr lvl="1" algn="just"/>
            <a:r>
              <a:rPr lang="en-US" sz="2000" dirty="0">
                <a:latin typeface="Calibri" panose="020F0502020204030204" pitchFamily="34" charset="0"/>
                <a:cs typeface="Calibri" panose="020F0502020204030204" pitchFamily="34" charset="0"/>
              </a:rPr>
              <a:t>P-Type region.</a:t>
            </a:r>
          </a:p>
          <a:p>
            <a:pPr lvl="1" algn="just"/>
            <a:r>
              <a:rPr lang="en-US" sz="2000" dirty="0">
                <a:latin typeface="Calibri" panose="020F0502020204030204" pitchFamily="34" charset="0"/>
                <a:cs typeface="Calibri" panose="020F0502020204030204" pitchFamily="34" charset="0"/>
              </a:rPr>
              <a:t>N-Type region</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2054" name="Picture 6" descr="Working principle of semiconductor diode | Diode animated video | Voltage  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214" y="2068083"/>
            <a:ext cx="3884213" cy="3562351"/>
          </a:xfrm>
          <a:prstGeom prst="rect">
            <a:avLst/>
          </a:prstGeom>
          <a:ln w="88900" cap="sq" cmpd="thickThin">
            <a:solidFill>
              <a:schemeClr val="accent1"/>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37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65" y="389101"/>
            <a:ext cx="11214100" cy="923330"/>
          </a:xfrm>
        </p:spPr>
        <p:txBody>
          <a:bodyPr/>
          <a:lstStyle/>
          <a:p>
            <a:r>
              <a:rPr lang="en-US" sz="6000" dirty="0" smtClean="0">
                <a:latin typeface="Calibri" panose="020F0502020204030204" pitchFamily="34" charset="0"/>
                <a:cs typeface="Calibri" panose="020F0502020204030204" pitchFamily="34" charset="0"/>
              </a:rPr>
              <a:t>Diode</a:t>
            </a:r>
            <a:endParaRPr lang="en-US" sz="6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3365" y="1825625"/>
            <a:ext cx="6162533" cy="4351338"/>
          </a:xfrm>
        </p:spPr>
        <p:txBody>
          <a:bodyPr>
            <a:normAutofit/>
          </a:bodyPr>
          <a:lstStyle/>
          <a:p>
            <a:pPr algn="just"/>
            <a:r>
              <a:rPr lang="en-US" sz="2000" dirty="0">
                <a:latin typeface="Calibri" panose="020F0502020204030204" pitchFamily="34" charset="0"/>
                <a:cs typeface="Calibri" panose="020F0502020204030204" pitchFamily="34" charset="0"/>
              </a:rPr>
              <a:t>The P-Type region consists of positively charged ions called Holes, while the N-Type region consists of negatively charged electrons. We will discuss its construction in detail later</a:t>
            </a:r>
            <a:r>
              <a:rPr lang="en-US" sz="2000" dirty="0" smtClean="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a diode, current flows from Anode to Cathode(diode acts as a closed switch), but if the current flows in the opposite direction(i.e. from Cathode to Anode), the diode will block it, so we can say, the diode is acting as an open switch.</a:t>
            </a:r>
          </a:p>
          <a:p>
            <a:pPr algn="just"/>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990460" y="2017564"/>
            <a:ext cx="4668140" cy="3383378"/>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256509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2368"/>
            <a:ext cx="11214100" cy="923330"/>
          </a:xfrm>
        </p:spPr>
        <p:txBody>
          <a:bodyPr/>
          <a:lstStyle/>
          <a:p>
            <a:r>
              <a:rPr lang="en-US" sz="6000" dirty="0">
                <a:latin typeface="Calibri" panose="020F0502020204030204" pitchFamily="34" charset="0"/>
                <a:cs typeface="Calibri" panose="020F0502020204030204" pitchFamily="34" charset="0"/>
              </a:rPr>
              <a:t>Construction of a </a:t>
            </a:r>
            <a:r>
              <a:rPr lang="en-US" sz="6000" dirty="0" smtClean="0">
                <a:latin typeface="Calibri" panose="020F0502020204030204" pitchFamily="34" charset="0"/>
                <a:cs typeface="Calibri" panose="020F0502020204030204" pitchFamily="34" charset="0"/>
              </a:rPr>
              <a:t>diode</a:t>
            </a:r>
            <a:endParaRPr lang="en-US" sz="6000" dirty="0"/>
          </a:p>
        </p:txBody>
      </p:sp>
      <p:sp>
        <p:nvSpPr>
          <p:cNvPr id="3" name="Content Placeholder 2"/>
          <p:cNvSpPr>
            <a:spLocks noGrp="1"/>
          </p:cNvSpPr>
          <p:nvPr>
            <p:ph idx="1"/>
          </p:nvPr>
        </p:nvSpPr>
        <p:spPr>
          <a:xfrm>
            <a:off x="444500" y="1281868"/>
            <a:ext cx="7999879" cy="4835273"/>
          </a:xfrm>
        </p:spPr>
        <p:txBody>
          <a:bodyPr>
            <a:noAutofit/>
          </a:bodyPr>
          <a:lstStyle/>
          <a:p>
            <a:pPr algn="just"/>
            <a:r>
              <a:rPr lang="en-US" sz="1800" dirty="0" smtClean="0">
                <a:latin typeface="Calibri" panose="020F0502020204030204" pitchFamily="34" charset="0"/>
                <a:cs typeface="Calibri" panose="020F0502020204030204" pitchFamily="34" charset="0"/>
              </a:rPr>
              <a:t>A </a:t>
            </a:r>
            <a:r>
              <a:rPr lang="en-US" sz="1800" dirty="0">
                <a:latin typeface="Calibri" panose="020F0502020204030204" pitchFamily="34" charset="0"/>
                <a:cs typeface="Calibri" panose="020F0502020204030204" pitchFamily="34" charset="0"/>
              </a:rPr>
              <a:t>diode is normally made up of a semiconductor material i.e. silicon, germanium, gallium arsenide etc.</a:t>
            </a:r>
          </a:p>
          <a:p>
            <a:pPr algn="just"/>
            <a:r>
              <a:rPr lang="en-US" sz="1800" dirty="0">
                <a:latin typeface="Calibri" panose="020F0502020204030204" pitchFamily="34" charset="0"/>
                <a:cs typeface="Calibri" panose="020F0502020204030204" pitchFamily="34" charset="0"/>
              </a:rPr>
              <a:t>Two crystals of the same semiconductor material(normally silicon) are doped with different types of impurities, one crystal with </a:t>
            </a:r>
            <a:r>
              <a:rPr lang="en-US" sz="1800" dirty="0" err="1">
                <a:latin typeface="Calibri" panose="020F0502020204030204" pitchFamily="34" charset="0"/>
                <a:cs typeface="Calibri" panose="020F0502020204030204" pitchFamily="34" charset="0"/>
              </a:rPr>
              <a:t>pentavalent</a:t>
            </a:r>
            <a:r>
              <a:rPr lang="en-US" sz="1800" dirty="0">
                <a:latin typeface="Calibri" panose="020F0502020204030204" pitchFamily="34" charset="0"/>
                <a:cs typeface="Calibri" panose="020F0502020204030204" pitchFamily="34" charset="0"/>
              </a:rPr>
              <a:t> impurity, while the second one with trivalent, to create two types of semiconductor materials named:</a:t>
            </a:r>
          </a:p>
          <a:p>
            <a:pPr algn="just"/>
            <a:r>
              <a:rPr lang="en-US" sz="1800" dirty="0">
                <a:latin typeface="Calibri" panose="020F0502020204030204" pitchFamily="34" charset="0"/>
                <a:cs typeface="Calibri" panose="020F0502020204030204" pitchFamily="34" charset="0"/>
              </a:rPr>
              <a:t>P-Type Semiconductor: Majority Charge Carriers are Holes(+).</a:t>
            </a:r>
          </a:p>
          <a:p>
            <a:pPr algn="just"/>
            <a:r>
              <a:rPr lang="en-US" sz="1800" dirty="0">
                <a:latin typeface="Calibri" panose="020F0502020204030204" pitchFamily="34" charset="0"/>
                <a:cs typeface="Calibri" panose="020F0502020204030204" pitchFamily="34" charset="0"/>
              </a:rPr>
              <a:t>N-Type Semiconductor: Majority Charge Carriers are Electrons</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When these two semiconductors are joined/merged together, the free electrons from the N-Type start to move towards the P-Type region, while the Holes start moving towards the N-Type region.</a:t>
            </a:r>
          </a:p>
          <a:p>
            <a:pPr algn="just"/>
            <a:r>
              <a:rPr lang="en-US" sz="1800" dirty="0">
                <a:latin typeface="Calibri" panose="020F0502020204030204" pitchFamily="34" charset="0"/>
                <a:cs typeface="Calibri" panose="020F0502020204030204" pitchFamily="34" charset="0"/>
              </a:rPr>
              <a:t>At the border of these two regions, electrons get combined with Holes and </a:t>
            </a:r>
            <a:r>
              <a:rPr lang="en-US" sz="1800" dirty="0" err="1" smtClean="0">
                <a:latin typeface="Calibri" panose="020F0502020204030204" pitchFamily="34" charset="0"/>
                <a:cs typeface="Calibri" panose="020F0502020204030204" pitchFamily="34" charset="0"/>
              </a:rPr>
              <a:t>neutralized.These</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neutralized atoms create a layer at the border(of N-Type &amp; P-Type regions) and stop the flow of electrons &amp; Holes. This newly created third layer/region is called the depletion region</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algn="just"/>
            <a:r>
              <a:rPr lang="en-US" sz="1800" dirty="0">
                <a:latin typeface="Calibri" panose="020F0502020204030204" pitchFamily="34" charset="0"/>
                <a:cs typeface="Calibri" panose="020F0502020204030204" pitchFamily="34" charset="0"/>
              </a:rPr>
              <a:t>The depletion region is very small in size and acts as a barrier for the flow of charge carriers(i.e. electrons &amp; Holes) from the N-type to P-type region.</a:t>
            </a:r>
          </a:p>
        </p:txBody>
      </p:sp>
      <p:pic>
        <p:nvPicPr>
          <p:cNvPr id="5" name="Picture 4"/>
          <p:cNvPicPr>
            <a:picLocks noChangeAspect="1"/>
          </p:cNvPicPr>
          <p:nvPr/>
        </p:nvPicPr>
        <p:blipFill>
          <a:blip r:embed="rId2"/>
          <a:stretch>
            <a:fillRect/>
          </a:stretch>
        </p:blipFill>
        <p:spPr>
          <a:xfrm>
            <a:off x="8597069" y="1816652"/>
            <a:ext cx="3343648" cy="3458058"/>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74735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99" y="329280"/>
            <a:ext cx="11214100" cy="840230"/>
          </a:xfrm>
        </p:spPr>
        <p:txBody>
          <a:bodyPr/>
          <a:lstStyle/>
          <a:p>
            <a:r>
              <a:rPr lang="en-US" sz="5400" dirty="0">
                <a:latin typeface="Calibri" panose="020F0502020204030204" pitchFamily="34" charset="0"/>
                <a:cs typeface="Calibri" panose="020F0502020204030204" pitchFamily="34" charset="0"/>
              </a:rPr>
              <a:t>Construction of a diode</a:t>
            </a:r>
            <a:endParaRPr lang="en-US" sz="5400" dirty="0"/>
          </a:p>
        </p:txBody>
      </p:sp>
      <p:sp>
        <p:nvSpPr>
          <p:cNvPr id="3" name="Content Placeholder 2"/>
          <p:cNvSpPr>
            <a:spLocks noGrp="1"/>
          </p:cNvSpPr>
          <p:nvPr>
            <p:ph idx="1"/>
          </p:nvPr>
        </p:nvSpPr>
        <p:spPr>
          <a:xfrm>
            <a:off x="443365" y="1389789"/>
            <a:ext cx="6812013" cy="4797366"/>
          </a:xfrm>
        </p:spPr>
        <p:txBody>
          <a:bodyPr>
            <a:normAutofit/>
          </a:bodyPr>
          <a:lstStyle/>
          <a:p>
            <a:pPr marL="0" indent="0" algn="just">
              <a:buNone/>
            </a:pPr>
            <a:r>
              <a:rPr lang="en-US" sz="2000" dirty="0" smtClean="0">
                <a:latin typeface="Calibri" panose="020F0502020204030204" pitchFamily="34" charset="0"/>
                <a:cs typeface="Calibri" panose="020F0502020204030204" pitchFamily="34" charset="0"/>
              </a:rPr>
              <a:t>we </a:t>
            </a:r>
            <a:r>
              <a:rPr lang="en-US" sz="2000" dirty="0">
                <a:latin typeface="Calibri" panose="020F0502020204030204" pitchFamily="34" charset="0"/>
                <a:cs typeface="Calibri" panose="020F0502020204030204" pitchFamily="34" charset="0"/>
              </a:rPr>
              <a:t>have 3 regions in a final diode, named:</a:t>
            </a:r>
          </a:p>
          <a:p>
            <a:pPr algn="just"/>
            <a:r>
              <a:rPr lang="en-US" sz="2000" dirty="0">
                <a:latin typeface="Calibri" panose="020F0502020204030204" pitchFamily="34" charset="0"/>
                <a:cs typeface="Calibri" panose="020F0502020204030204" pitchFamily="34" charset="0"/>
              </a:rPr>
              <a:t>N-Type Region: Majority Charge Carriers are Electrons(-).</a:t>
            </a:r>
          </a:p>
          <a:p>
            <a:pPr algn="just"/>
            <a:r>
              <a:rPr lang="en-US" sz="2000" dirty="0">
                <a:latin typeface="Calibri" panose="020F0502020204030204" pitchFamily="34" charset="0"/>
                <a:cs typeface="Calibri" panose="020F0502020204030204" pitchFamily="34" charset="0"/>
              </a:rPr>
              <a:t>P-Type Region: Majority Charge Carriers are Holes(+).</a:t>
            </a:r>
          </a:p>
          <a:p>
            <a:pPr algn="just"/>
            <a:r>
              <a:rPr lang="en-US" sz="2000" dirty="0">
                <a:latin typeface="Calibri" panose="020F0502020204030204" pitchFamily="34" charset="0"/>
                <a:cs typeface="Calibri" panose="020F0502020204030204" pitchFamily="34" charset="0"/>
              </a:rPr>
              <a:t>Depletion Region: No Charge(Neutral</a:t>
            </a:r>
            <a:r>
              <a:rPr lang="en-US" sz="2000" dirty="0" smtClean="0">
                <a:latin typeface="Calibri" panose="020F0502020204030204" pitchFamily="34" charset="0"/>
                <a:cs typeface="Calibri" panose="020F0502020204030204" pitchFamily="34" charset="0"/>
              </a:rPr>
              <a:t>).</a:t>
            </a:r>
          </a:p>
          <a:p>
            <a:pPr algn="just"/>
            <a:r>
              <a:rPr lang="en-US" sz="2000" dirty="0"/>
              <a:t>when two semiconductor materials are merged together, a momentary flow of charge carriers occurs, which results in the creation of a depletion region. This state of the diode is normally termed as Zero Biasing State, as there's no power applied at any terminal. In operational mode, the diode has two other biasing states, named as</a:t>
            </a:r>
            <a:r>
              <a:rPr lang="en-US" sz="2000" dirty="0" smtClean="0"/>
              <a:t>:</a:t>
            </a:r>
          </a:p>
          <a:p>
            <a:pPr algn="just"/>
            <a:r>
              <a:rPr lang="en-US" sz="2000" dirty="0" smtClean="0"/>
              <a:t>Forward </a:t>
            </a:r>
            <a:r>
              <a:rPr lang="en-US" sz="2000" dirty="0"/>
              <a:t>biased.</a:t>
            </a:r>
          </a:p>
          <a:p>
            <a:pPr algn="just"/>
            <a:r>
              <a:rPr lang="en-US" sz="2000" dirty="0"/>
              <a:t>Reverse biased.</a:t>
            </a:r>
          </a:p>
          <a:p>
            <a:pPr marL="0" indent="0" algn="just">
              <a:buNone/>
            </a:pPr>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400658" y="2121364"/>
            <a:ext cx="4257941" cy="3334215"/>
          </a:xfrm>
          <a:prstGeom prst="rect">
            <a:avLst/>
          </a:prstGeom>
          <a:ln w="88900" cap="sq" cmpd="thickThin">
            <a:solidFill>
              <a:schemeClr val="accent1"/>
            </a:solidFill>
            <a:prstDash val="solid"/>
            <a:miter lim="800000"/>
          </a:ln>
          <a:effectLst>
            <a:innerShdw blurRad="76200">
              <a:srgbClr val="000000"/>
            </a:innerShdw>
          </a:effectLst>
        </p:spPr>
      </p:pic>
    </p:spTree>
    <p:extLst>
      <p:ext uri="{BB962C8B-B14F-4D97-AF65-F5344CB8AC3E}">
        <p14:creationId xmlns:p14="http://schemas.microsoft.com/office/powerpoint/2010/main" val="1025886082"/>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C8B539F-389C-4597-8647-9D136E770A01}" vid="{F8B8D898-378F-4493-B712-3456A9AE512F}"/>
    </a:ext>
  </a:extLst>
</a:theme>
</file>

<file path=docProps/app.xml><?xml version="1.0" encoding="utf-8"?>
<Properties xmlns="http://schemas.openxmlformats.org/officeDocument/2006/extended-properties" xmlns:vt="http://schemas.openxmlformats.org/officeDocument/2006/docPropsVTypes">
  <Template>Theme1</Template>
  <TotalTime>181</TotalTime>
  <Words>2577</Words>
  <Application>Microsoft Office PowerPoint</Application>
  <PresentationFormat>Widescreen</PresentationFormat>
  <Paragraphs>148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Tahoma</vt:lpstr>
      <vt:lpstr>Trade Gothic LT Pro</vt:lpstr>
      <vt:lpstr>Trebuchet MS</vt:lpstr>
      <vt:lpstr>Wingdings</vt:lpstr>
      <vt:lpstr>Theme1</vt:lpstr>
      <vt:lpstr>Overview of Electronic Components:</vt:lpstr>
      <vt:lpstr>LED </vt:lpstr>
      <vt:lpstr>LED</vt:lpstr>
      <vt:lpstr>LED</vt:lpstr>
      <vt:lpstr>LED</vt:lpstr>
      <vt:lpstr>Diode</vt:lpstr>
      <vt:lpstr>Diode</vt:lpstr>
      <vt:lpstr>Construction of a diode</vt:lpstr>
      <vt:lpstr>Construction of a diode</vt:lpstr>
      <vt:lpstr>Diode As Forward Biased</vt:lpstr>
      <vt:lpstr>Diode As Forward Biased</vt:lpstr>
      <vt:lpstr>Diode As Reverse Biased</vt:lpstr>
      <vt:lpstr>Zener Diode</vt:lpstr>
      <vt:lpstr>Avalanche Breakdown in Zener Diode</vt:lpstr>
      <vt:lpstr>Zener Breakdown in Zener Diode</vt:lpstr>
      <vt:lpstr>V-I Characteristics of Zener Diode</vt:lpstr>
      <vt:lpstr>Zener Diode Specifications</vt:lpstr>
      <vt:lpstr>ESD (Electrostatic Discharge)</vt:lpstr>
      <vt:lpstr>What causes an electrostatic discharge?</vt:lpstr>
      <vt:lpstr>How to manage and prevent ESD</vt:lpstr>
      <vt:lpstr>ESD standards</vt:lpstr>
      <vt:lpstr>Relay</vt:lpstr>
      <vt:lpstr>Working Principle of Relay</vt:lpstr>
      <vt:lpstr>Construction Detail of relay</vt:lpstr>
      <vt:lpstr>What Is a Solenoid?</vt:lpstr>
      <vt:lpstr>Solenoid Figure</vt:lpstr>
      <vt:lpstr>Working of Solenoids</vt:lpstr>
      <vt:lpstr>Types Of Solenoid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2024-03-07T10:36:58Z</dcterms:created>
  <dcterms:modified xsi:type="dcterms:W3CDTF">2024-03-07T13:38:42Z</dcterms:modified>
</cp:coreProperties>
</file>