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0C75AC"/>
    <a:srgbClr val="103350"/>
    <a:srgbClr val="0C4360"/>
    <a:srgbClr val="1B6872"/>
    <a:srgbClr val="002136"/>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2/19/2024</a:t>
            </a:fld>
            <a:endParaRPr lang="en-US"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2/19/2024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1974079" y="2599982"/>
            <a:ext cx="9588381" cy="826882"/>
          </a:xfrm>
        </p:spPr>
        <p:txBody>
          <a:bodyPr/>
          <a:lstStyle/>
          <a:p>
            <a:pPr algn="ctr"/>
            <a:r>
              <a:rPr lang="en-US" sz="3200" u="sng" dirty="0">
                <a:solidFill>
                  <a:schemeClr val="bg1"/>
                </a:solidFill>
              </a:rPr>
              <a:t>Circuit Analysis, Instrument </a:t>
            </a:r>
            <a:r>
              <a:rPr lang="en-US" sz="3200" u="sng" dirty="0" smtClean="0">
                <a:solidFill>
                  <a:schemeClr val="bg1"/>
                </a:solidFill>
              </a:rPr>
              <a:t>Measurement &amp; Tool</a:t>
            </a:r>
            <a:endParaRPr lang="en-US" sz="3200" u="sng" dirty="0">
              <a:solidFill>
                <a:schemeClr val="bg1"/>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a:t>Tools</a:t>
            </a:r>
            <a:r>
              <a:rPr lang="en-US" dirty="0" smtClean="0"/>
              <a:t>:</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p:cNvSpPr>
            <a:spLocks noGrp="1"/>
          </p:cNvSpPr>
          <p:nvPr>
            <p:ph type="body" sz="quarter" idx="13"/>
          </p:nvPr>
        </p:nvSpPr>
        <p:spPr>
          <a:xfrm>
            <a:off x="569728" y="1909058"/>
            <a:ext cx="11360002" cy="4194030"/>
          </a:xfrm>
        </p:spPr>
        <p:txBody>
          <a:bodyPr>
            <a:normAutofit fontScale="92500"/>
          </a:bodyPr>
          <a:lstStyle/>
          <a:p>
            <a:pPr algn="l"/>
            <a:r>
              <a:rPr lang="en-US" sz="2000" b="1" dirty="0"/>
              <a:t>Electronic Tools:</a:t>
            </a:r>
            <a:endParaRPr lang="en-US" sz="2000" dirty="0"/>
          </a:p>
          <a:p>
            <a:pPr algn="l"/>
            <a:r>
              <a:rPr lang="en-US" sz="2000" b="1" dirty="0"/>
              <a:t>Soldering Iron and Soldering Techniques:</a:t>
            </a:r>
            <a:r>
              <a:rPr lang="en-US" sz="2000" dirty="0"/>
              <a:t> Essential for connecting components on circuit boards through soldering.</a:t>
            </a:r>
          </a:p>
          <a:p>
            <a:pPr algn="l"/>
            <a:r>
              <a:rPr lang="en-US" sz="2000" b="1" dirty="0"/>
              <a:t>Breadboards and Prototyping:</a:t>
            </a:r>
            <a:r>
              <a:rPr lang="en-US" sz="2000" dirty="0"/>
              <a:t> Platforms for building and testing electronic circuits without permanent soldering.</a:t>
            </a:r>
          </a:p>
          <a:p>
            <a:pPr algn="l"/>
            <a:r>
              <a:rPr lang="en-US" sz="2000" b="1" dirty="0"/>
              <a:t>Oscilloscopes and Signal Generators:</a:t>
            </a:r>
            <a:r>
              <a:rPr lang="en-US" sz="2000" dirty="0"/>
              <a:t> Instruments for visualizing and generating electronic signals, aiding in circuit analysis and testing</a:t>
            </a:r>
            <a:r>
              <a:rPr lang="en-US" sz="2000" dirty="0" smtClean="0"/>
              <a:t>.</a:t>
            </a:r>
          </a:p>
          <a:p>
            <a:pPr algn="l"/>
            <a:r>
              <a:rPr lang="en-US" sz="2000" b="1" dirty="0"/>
              <a:t>Power Tools:</a:t>
            </a:r>
            <a:endParaRPr lang="en-US" sz="2000" dirty="0"/>
          </a:p>
          <a:p>
            <a:pPr algn="l"/>
            <a:r>
              <a:rPr lang="en-US" sz="2000" b="1" dirty="0"/>
              <a:t>Power Supplies:</a:t>
            </a:r>
            <a:r>
              <a:rPr lang="en-US" sz="2000" dirty="0"/>
              <a:t> Provide a stable source of electrical power for testing and operating electronic circuits.</a:t>
            </a:r>
          </a:p>
          <a:p>
            <a:pPr algn="l"/>
            <a:r>
              <a:rPr lang="en-US" sz="2000" b="1" dirty="0"/>
              <a:t>Variable Power Sources:</a:t>
            </a:r>
            <a:r>
              <a:rPr lang="en-US" sz="2000" dirty="0"/>
              <a:t> Allow adjustment of voltage and current levels for specific testing requirements.</a:t>
            </a:r>
          </a:p>
          <a:p>
            <a:pPr algn="l"/>
            <a:r>
              <a:rPr lang="en-US" sz="2000" b="1" dirty="0"/>
              <a:t>Bench Power Supplies:</a:t>
            </a:r>
            <a:r>
              <a:rPr lang="en-US" sz="2000" dirty="0"/>
              <a:t> Fixed or variable power supplies integrated into workbenches for convenience.</a:t>
            </a:r>
          </a:p>
          <a:p>
            <a:pPr algn="l"/>
            <a:endParaRPr lang="en-US" sz="2000" dirty="0"/>
          </a:p>
          <a:p>
            <a:pPr algn="l"/>
            <a:endParaRPr lang="en-US" sz="2000" dirty="0"/>
          </a:p>
        </p:txBody>
      </p:sp>
    </p:spTree>
    <p:extLst>
      <p:ext uri="{BB962C8B-B14F-4D97-AF65-F5344CB8AC3E}">
        <p14:creationId xmlns:p14="http://schemas.microsoft.com/office/powerpoint/2010/main" val="308810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a:t>Ohm's </a:t>
            </a:r>
            <a:r>
              <a:rPr lang="en-US" dirty="0" smtClean="0"/>
              <a:t>Law &amp; </a:t>
            </a:r>
            <a:r>
              <a:rPr lang="en-US" dirty="0"/>
              <a:t>Voltage Divider </a:t>
            </a:r>
            <a:r>
              <a:rPr lang="en-US" dirty="0" smtClean="0"/>
              <a:t>:</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p:cNvSpPr>
            <a:spLocks noGrp="1"/>
          </p:cNvSpPr>
          <p:nvPr>
            <p:ph type="body" sz="quarter" idx="13"/>
          </p:nvPr>
        </p:nvSpPr>
        <p:spPr>
          <a:xfrm>
            <a:off x="559096" y="1887792"/>
            <a:ext cx="7234570" cy="4087705"/>
          </a:xfrm>
        </p:spPr>
        <p:txBody>
          <a:bodyPr>
            <a:normAutofit/>
          </a:bodyPr>
          <a:lstStyle/>
          <a:p>
            <a:pPr algn="just"/>
            <a:r>
              <a:rPr lang="en-US" sz="2000" dirty="0" smtClean="0"/>
              <a:t>Ohm's </a:t>
            </a:r>
            <a:r>
              <a:rPr lang="en-US" sz="2000" dirty="0"/>
              <a:t>Law, expressed as V = I * R, is a fundamental principle in electrical engineering. It establishes the relationship between voltage (V), current (I), and resistance (R) in a circuit. According to Ohm's Law, the voltage across a resistor is equal to the product of the current flowing through it and its resistance. This law serves as a foundational concept in circuit analysis, helping engineers calculate and understand the behavior of electrical circuits</a:t>
            </a:r>
            <a:r>
              <a:rPr lang="en-US" sz="2000" dirty="0" smtClean="0"/>
              <a:t>.</a:t>
            </a:r>
          </a:p>
          <a:p>
            <a:pPr algn="just"/>
            <a:r>
              <a:rPr lang="en-US" sz="2000" dirty="0" smtClean="0"/>
              <a:t>A </a:t>
            </a:r>
            <a:r>
              <a:rPr lang="en-US" sz="2000" dirty="0"/>
              <a:t>voltage divider is a simple circuit arrangement involving two resistors in series. It is commonly used to obtain a fraction of the input voltage at a specific point in the circuit. The output voltage is determined by the ratio of the two resistors. This circuit is valuable for creating reference voltages, biasing transistors, or providing specific voltage levels within a circuit.</a:t>
            </a:r>
          </a:p>
          <a:p>
            <a:pPr algn="just"/>
            <a:endParaRPr lang="en-US" sz="2000" dirty="0"/>
          </a:p>
          <a:p>
            <a:pPr algn="just"/>
            <a:endParaRPr lang="en-US" sz="2000" dirty="0"/>
          </a:p>
        </p:txBody>
      </p:sp>
      <p:pic>
        <p:nvPicPr>
          <p:cNvPr id="9222" name="Picture 6" descr="Voltage Divider- Circuit, Equation, Applications, Solved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5050" y="1602654"/>
            <a:ext cx="3908352" cy="4188222"/>
          </a:xfrm>
          <a:prstGeom prst="rect">
            <a:avLst/>
          </a:prstGeom>
          <a:ln w="88900" cap="sq" cmpd="thickThin">
            <a:solidFill>
              <a:srgbClr val="0C75AC"/>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981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err="1"/>
              <a:t>Opto</a:t>
            </a:r>
            <a:r>
              <a:rPr lang="en-US" dirty="0"/>
              <a:t>-coupler, LED-driver, BJT-MOSFET switch design</a:t>
            </a:r>
            <a:r>
              <a:rPr lang="en-US" dirty="0" smtClean="0"/>
              <a:t>:</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p:cNvSpPr>
            <a:spLocks noGrp="1"/>
          </p:cNvSpPr>
          <p:nvPr>
            <p:ph type="body" sz="quarter" idx="13"/>
          </p:nvPr>
        </p:nvSpPr>
        <p:spPr>
          <a:xfrm>
            <a:off x="444501" y="1749570"/>
            <a:ext cx="6445398" cy="4353518"/>
          </a:xfrm>
        </p:spPr>
        <p:txBody>
          <a:bodyPr>
            <a:normAutofit fontScale="92500" lnSpcReduction="20000"/>
          </a:bodyPr>
          <a:lstStyle/>
          <a:p>
            <a:pPr algn="just"/>
            <a:r>
              <a:rPr lang="en-US" sz="2000" b="1" dirty="0" err="1" smtClean="0"/>
              <a:t>Opto</a:t>
            </a:r>
            <a:r>
              <a:rPr lang="en-US" sz="2000" b="1" dirty="0" smtClean="0"/>
              <a:t>-coupler</a:t>
            </a:r>
            <a:r>
              <a:rPr lang="en-US" sz="2000" b="1" dirty="0"/>
              <a:t>:</a:t>
            </a:r>
            <a:r>
              <a:rPr lang="en-US" sz="2000" dirty="0"/>
              <a:t> An </a:t>
            </a:r>
            <a:r>
              <a:rPr lang="en-US" sz="2000" dirty="0" err="1"/>
              <a:t>opto</a:t>
            </a:r>
            <a:r>
              <a:rPr lang="en-US" sz="2000" dirty="0"/>
              <a:t>-coupler (</a:t>
            </a:r>
            <a:r>
              <a:rPr lang="en-US" sz="2000" dirty="0" err="1"/>
              <a:t>optocoupler</a:t>
            </a:r>
            <a:r>
              <a:rPr lang="en-US" sz="2000" dirty="0"/>
              <a:t> or optical isolator) is a component that electrically separates input and output circuits using light. It consists of a light-emitting diode (LED) and a </a:t>
            </a:r>
            <a:r>
              <a:rPr lang="en-US" sz="2000" dirty="0" err="1"/>
              <a:t>photodetector</a:t>
            </a:r>
            <a:r>
              <a:rPr lang="en-US" sz="2000" dirty="0"/>
              <a:t>. </a:t>
            </a:r>
            <a:r>
              <a:rPr lang="en-US" sz="2000" dirty="0" err="1"/>
              <a:t>Opto</a:t>
            </a:r>
            <a:r>
              <a:rPr lang="en-US" sz="2000" dirty="0"/>
              <a:t>-couplers are often used to isolate high-voltage and low-voltage sections of a circuit.</a:t>
            </a:r>
          </a:p>
          <a:p>
            <a:pPr algn="just"/>
            <a:r>
              <a:rPr lang="en-US" sz="2000" b="1" dirty="0"/>
              <a:t>LED-driver:</a:t>
            </a:r>
            <a:r>
              <a:rPr lang="en-US" sz="2000" dirty="0"/>
              <a:t> An LED driver is a device that provides the necessary current and voltage to power LEDs efficiently. LED drivers ensure stable and controlled operation, preventing damage to the LEDs. They are crucial for applications where precise control of the LED's brightness is required.</a:t>
            </a:r>
          </a:p>
          <a:p>
            <a:pPr algn="just"/>
            <a:r>
              <a:rPr lang="en-US" sz="2000" b="1" dirty="0"/>
              <a:t>BJT-MOSFET switch design:</a:t>
            </a:r>
            <a:r>
              <a:rPr lang="en-US" sz="2000" dirty="0"/>
              <a:t> This involves designing a circuit that utilizes either a Bipolar Junction Transistor (BJT) or a Metal-Oxide-Semiconductor Field-Effect Transistor (MOSFET) as a switch. This design is common in digital electronics, allowing for efficient control of current flow through a load.</a:t>
            </a:r>
          </a:p>
          <a:p>
            <a:pPr algn="just"/>
            <a:endParaRPr lang="en-US" sz="2000" dirty="0"/>
          </a:p>
        </p:txBody>
      </p:sp>
      <p:pic>
        <p:nvPicPr>
          <p:cNvPr id="10242" name="Picture 2" descr="arduino - MOSFET switch using an optocoupler - Electrical Engineering Stack  Ex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284" y="1749570"/>
            <a:ext cx="4896366" cy="3821890"/>
          </a:xfrm>
          <a:prstGeom prst="rect">
            <a:avLst/>
          </a:prstGeom>
          <a:ln w="889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41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a:t>Voltage Regulators and Power Supply</a:t>
            </a:r>
            <a:r>
              <a:rPr lang="en-US" dirty="0" smtClean="0"/>
              <a:t>:</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p:cNvSpPr>
            <a:spLocks noGrp="1"/>
          </p:cNvSpPr>
          <p:nvPr>
            <p:ph type="body" sz="quarter" idx="13"/>
          </p:nvPr>
        </p:nvSpPr>
        <p:spPr>
          <a:xfrm>
            <a:off x="444500" y="2017334"/>
            <a:ext cx="6679314" cy="3777409"/>
          </a:xfrm>
        </p:spPr>
        <p:txBody>
          <a:bodyPr>
            <a:normAutofit/>
          </a:bodyPr>
          <a:lstStyle/>
          <a:p>
            <a:pPr algn="just"/>
            <a:r>
              <a:rPr lang="en-US" sz="2000" b="1" dirty="0" smtClean="0"/>
              <a:t>Voltage </a:t>
            </a:r>
            <a:r>
              <a:rPr lang="en-US" sz="2000" b="1" dirty="0"/>
              <a:t>Regulators:</a:t>
            </a:r>
            <a:r>
              <a:rPr lang="en-US" sz="2000" dirty="0"/>
              <a:t> Voltage regulators are components or circuits that maintain a constant output voltage despite variations in the input voltage or load conditions. They are vital for providing stable power to electronic devices and preventing voltage fluctuations.</a:t>
            </a:r>
          </a:p>
          <a:p>
            <a:pPr algn="just"/>
            <a:r>
              <a:rPr lang="en-US" sz="2000" b="1" dirty="0"/>
              <a:t>Power Supply:</a:t>
            </a:r>
            <a:r>
              <a:rPr lang="en-US" sz="2000" dirty="0"/>
              <a:t> Power supplies are systems that deliver electrical power to electronic devices. They may include voltage regulators, transformers, rectifiers, and filters to ensure a consistent and clean power source for various components in a circuit.</a:t>
            </a:r>
          </a:p>
          <a:p>
            <a:pPr algn="just"/>
            <a:endParaRPr lang="en-US" sz="2000" dirty="0"/>
          </a:p>
        </p:txBody>
      </p:sp>
      <p:pic>
        <p:nvPicPr>
          <p:cNvPr id="11266" name="Picture 2" descr="Regulated Power Supply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731" y="1542387"/>
            <a:ext cx="4504660" cy="4465010"/>
          </a:xfrm>
          <a:prstGeom prst="rect">
            <a:avLst/>
          </a:prstGeom>
          <a:ln w="889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942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a:t>ESD (Electrostatic Discharge</a:t>
            </a:r>
            <a:r>
              <a:rPr lang="en-US" dirty="0" smtClean="0"/>
              <a:t>):</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p:cNvSpPr>
            <a:spLocks noGrp="1"/>
          </p:cNvSpPr>
          <p:nvPr>
            <p:ph type="body" sz="quarter" idx="13"/>
          </p:nvPr>
        </p:nvSpPr>
        <p:spPr>
          <a:xfrm>
            <a:off x="444501" y="1749570"/>
            <a:ext cx="6254011" cy="4151500"/>
          </a:xfrm>
        </p:spPr>
        <p:txBody>
          <a:bodyPr>
            <a:normAutofit/>
          </a:bodyPr>
          <a:lstStyle/>
          <a:p>
            <a:pPr algn="just"/>
            <a:r>
              <a:rPr lang="en-US" sz="2000" dirty="0" smtClean="0"/>
              <a:t>ESD </a:t>
            </a:r>
            <a:r>
              <a:rPr lang="en-US" sz="2000" dirty="0"/>
              <a:t>is the sudden flow of electricity between two electrically charged objects caused by contact, an electrical short, or dielectric breakdown. It can damage electronic components. ESD protection measures, such as using antistatic materials, grounding, and implementing protective devices like diodes, are crucial in electronic design to prevent ESD-related failures.</a:t>
            </a:r>
          </a:p>
          <a:p>
            <a:pPr algn="just"/>
            <a:endParaRPr lang="en-US" sz="2000" dirty="0"/>
          </a:p>
        </p:txBody>
      </p:sp>
      <p:pic>
        <p:nvPicPr>
          <p:cNvPr id="12290" name="Picture 2" descr="9 Measures for Electrostatic Discharge (ESD) ｜Sanken Electr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9385" y="1929877"/>
            <a:ext cx="4793143" cy="3533776"/>
          </a:xfrm>
          <a:prstGeom prst="rect">
            <a:avLst/>
          </a:prstGeom>
          <a:ln w="889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25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a:t>Do's/Don'ts of Schematic Design</a:t>
            </a:r>
            <a:r>
              <a:rPr lang="en-US" dirty="0" smtClean="0"/>
              <a:t>:</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p:cNvSpPr>
            <a:spLocks noGrp="1"/>
          </p:cNvSpPr>
          <p:nvPr>
            <p:ph type="body" sz="quarter" idx="13"/>
          </p:nvPr>
        </p:nvSpPr>
        <p:spPr>
          <a:xfrm>
            <a:off x="601625" y="1531088"/>
            <a:ext cx="11056975" cy="4465675"/>
          </a:xfrm>
        </p:spPr>
        <p:txBody>
          <a:bodyPr>
            <a:normAutofit/>
          </a:bodyPr>
          <a:lstStyle/>
          <a:p>
            <a:pPr algn="just"/>
            <a:r>
              <a:rPr lang="en-US" sz="2000" b="1" dirty="0"/>
              <a:t>No voltage mixing or crossing 3.3V input from 5V input or vice versa:</a:t>
            </a:r>
            <a:r>
              <a:rPr lang="en-US" sz="2000" dirty="0"/>
              <a:t> Avoid connecting different voltage levels directly to prevent damage. Use level-shifting circuits or appropriate interfaces.</a:t>
            </a:r>
          </a:p>
          <a:p>
            <a:pPr algn="just"/>
            <a:r>
              <a:rPr lang="en-US" sz="2000" b="1" dirty="0"/>
              <a:t>Never drive zero LED, etc.:</a:t>
            </a:r>
            <a:r>
              <a:rPr lang="en-US" sz="2000" dirty="0"/>
              <a:t> Ensure that LEDs and other components have a minimum voltage or current to operate correctly.</a:t>
            </a:r>
          </a:p>
          <a:p>
            <a:pPr algn="just"/>
            <a:r>
              <a:rPr lang="en-US" sz="2000" b="1" dirty="0"/>
              <a:t>Separate voltage sources for different components:</a:t>
            </a:r>
            <a:r>
              <a:rPr lang="en-US" sz="2000" dirty="0"/>
              <a:t> Keep different voltage domains isolated to prevent interference and ensure proper functioning.</a:t>
            </a:r>
          </a:p>
          <a:p>
            <a:pPr algn="just"/>
            <a:r>
              <a:rPr lang="en-US" sz="2000" b="1" dirty="0"/>
              <a:t>Pull-up / pull-down resistors for default state:</a:t>
            </a:r>
            <a:r>
              <a:rPr lang="en-US" sz="2000" dirty="0"/>
              <a:t> Use pull-up or pull-down resistors to establish default states in digital circuits, preventing undefined or floating states.</a:t>
            </a:r>
          </a:p>
          <a:p>
            <a:pPr algn="just"/>
            <a:r>
              <a:rPr lang="en-US" sz="2000" b="1" dirty="0"/>
              <a:t>Startup relay off conditions:</a:t>
            </a:r>
            <a:r>
              <a:rPr lang="en-US" sz="2000" dirty="0"/>
              <a:t> Implement circuits to ensure a controlled startup sequence, preventing issues like inrush current or unexpected behaviors.</a:t>
            </a:r>
          </a:p>
          <a:p>
            <a:pPr algn="just"/>
            <a:r>
              <a:rPr lang="en-US" sz="2000" b="1" dirty="0"/>
              <a:t>Glitch protection:</a:t>
            </a:r>
            <a:r>
              <a:rPr lang="en-US" sz="2000" dirty="0"/>
              <a:t> Incorporate components or design techniques to protect against glitches, transient voltages, or noise in the circuit, ensuring reliable operation.</a:t>
            </a:r>
          </a:p>
        </p:txBody>
      </p:sp>
    </p:spTree>
    <p:extLst>
      <p:ext uri="{BB962C8B-B14F-4D97-AF65-F5344CB8AC3E}">
        <p14:creationId xmlns:p14="http://schemas.microsoft.com/office/powerpoint/2010/main" val="2708800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a:lstStyle/>
          <a:p>
            <a:r>
              <a:rPr lang="en-US" dirty="0"/>
              <a:t>Thank You </a:t>
            </a:r>
            <a:r>
              <a:rPr lang="en-US" dirty="0" smtClean="0"/>
              <a:t/>
            </a:r>
            <a:br>
              <a:rPr lang="en-US" dirty="0" smtClean="0"/>
            </a:b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646897"/>
          </a:xfrm>
        </p:spPr>
        <p:txBody>
          <a:bodyPr/>
          <a:lstStyle/>
          <a:p>
            <a:r>
              <a:rPr lang="en-US" dirty="0"/>
              <a:t>Circuit Analysis:</a:t>
            </a:r>
            <a:br>
              <a:rPr lang="en-US" dirty="0"/>
            </a:b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ext Placeholder 3"/>
          <p:cNvSpPr>
            <a:spLocks noGrp="1"/>
          </p:cNvSpPr>
          <p:nvPr>
            <p:ph type="body" sz="quarter" idx="13"/>
          </p:nvPr>
        </p:nvSpPr>
        <p:spPr>
          <a:xfrm>
            <a:off x="444500" y="1553377"/>
            <a:ext cx="7102054" cy="4583017"/>
          </a:xfrm>
        </p:spPr>
        <p:txBody>
          <a:bodyPr>
            <a:normAutofit lnSpcReduction="10000"/>
          </a:bodyPr>
          <a:lstStyle/>
          <a:p>
            <a:pPr algn="just"/>
            <a:r>
              <a:rPr lang="en-US" sz="1800" b="1" dirty="0"/>
              <a:t>Basic Circuit Concepts:</a:t>
            </a:r>
            <a:endParaRPr lang="en-US" sz="1800" dirty="0"/>
          </a:p>
          <a:p>
            <a:pPr algn="just"/>
            <a:r>
              <a:rPr lang="en-US" sz="1800" b="1" dirty="0"/>
              <a:t>Ohm's Law (V = I * R):</a:t>
            </a:r>
            <a:r>
              <a:rPr lang="en-US" sz="1800" dirty="0"/>
              <a:t> Ohm's Law is a fundamental principle stating that the voltage (V) across a resistor is equal to the product of the current (I) flowing through it and the resistance (R) of the resistor. It serves as a cornerstone for understanding and calculating relationships within electrical circuits.</a:t>
            </a:r>
          </a:p>
          <a:p>
            <a:pPr algn="just"/>
            <a:r>
              <a:rPr lang="en-US" sz="1800" b="1" dirty="0"/>
              <a:t>Kirchhoff's Laws (KVL and KCL):</a:t>
            </a:r>
            <a:r>
              <a:rPr lang="en-US" sz="1800" dirty="0"/>
              <a:t> Kirchhoff's Voltage Law (KVL) asserts that the sum of voltages in any closed loop of a circuit is equal to the sum of the electromotive forces in that loop. Kirchhoff's Current Law (KCL) states that the total current entering a junction in a circuit is equal to the total current leaving the junction, ensuring the conservation of electric charge.</a:t>
            </a:r>
          </a:p>
          <a:p>
            <a:pPr algn="just"/>
            <a:r>
              <a:rPr lang="en-US" sz="1800" b="1" dirty="0"/>
              <a:t>Series and Parallel Circuits:</a:t>
            </a:r>
            <a:r>
              <a:rPr lang="en-US" sz="1800" dirty="0"/>
              <a:t> Circuits can be configured in series or parallel. In series circuits, components are connected end-to-end, while in parallel circuits, components share two common points. Understanding these configurations is crucial for analyzing and designing circuits with different characteristics.</a:t>
            </a:r>
          </a:p>
          <a:p>
            <a:pPr algn="just"/>
            <a:endParaRPr lang="en-US" sz="1800" dirty="0"/>
          </a:p>
        </p:txBody>
      </p:sp>
      <p:pic>
        <p:nvPicPr>
          <p:cNvPr id="1026" name="Picture 2" descr="Understanding Kirchhoff's Law: Essential Circuit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5195" y="2005071"/>
            <a:ext cx="3580481" cy="3194892"/>
          </a:xfrm>
          <a:prstGeom prst="rect">
            <a:avLst/>
          </a:prstGeom>
          <a:ln w="889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a:t>DC Circuit Analysis</a:t>
            </a:r>
            <a:r>
              <a:rPr lang="en-US" dirty="0" smtClean="0"/>
              <a:t>:</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p:cNvSpPr>
            <a:spLocks noGrp="1"/>
          </p:cNvSpPr>
          <p:nvPr>
            <p:ph type="body" sz="quarter" idx="13"/>
          </p:nvPr>
        </p:nvSpPr>
        <p:spPr>
          <a:xfrm>
            <a:off x="444501" y="1672451"/>
            <a:ext cx="6925783" cy="4642623"/>
          </a:xfrm>
        </p:spPr>
        <p:txBody>
          <a:bodyPr>
            <a:normAutofit/>
          </a:bodyPr>
          <a:lstStyle/>
          <a:p>
            <a:pPr algn="just"/>
            <a:r>
              <a:rPr lang="en-US" sz="2000" b="1" dirty="0" smtClean="0"/>
              <a:t>Node </a:t>
            </a:r>
            <a:r>
              <a:rPr lang="en-US" sz="2000" b="1" dirty="0"/>
              <a:t>Voltage and Mesh Current Analysis:</a:t>
            </a:r>
            <a:r>
              <a:rPr lang="en-US" sz="2000" dirty="0"/>
              <a:t> Techniques used to analyze and solve DC circuits by assigning variables to node voltages and mesh currents, simplifying complex circuits into systems of linear equations.</a:t>
            </a:r>
          </a:p>
          <a:p>
            <a:pPr algn="just"/>
            <a:r>
              <a:rPr lang="en-US" sz="2000" b="1" dirty="0" err="1"/>
              <a:t>Thevenin</a:t>
            </a:r>
            <a:r>
              <a:rPr lang="en-US" sz="2000" b="1" dirty="0"/>
              <a:t> and Norton Theorems:</a:t>
            </a:r>
            <a:r>
              <a:rPr lang="en-US" sz="2000" dirty="0"/>
              <a:t> </a:t>
            </a:r>
            <a:r>
              <a:rPr lang="en-US" sz="2000" dirty="0" err="1"/>
              <a:t>Thevenin's</a:t>
            </a:r>
            <a:r>
              <a:rPr lang="en-US" sz="2000" dirty="0"/>
              <a:t> Theorem allows the simplification of complex circuits into an equivalent voltage source and series resistance, while Norton's Theorem uses a current source and parallel resistance. These theorems facilitate circuit simplification and analysis.</a:t>
            </a:r>
          </a:p>
          <a:p>
            <a:pPr algn="just"/>
            <a:r>
              <a:rPr lang="en-US" sz="2000" b="1" dirty="0"/>
              <a:t>DC Circuit Transient Analysis:</a:t>
            </a:r>
            <a:r>
              <a:rPr lang="en-US" sz="2000" dirty="0"/>
              <a:t> Examines the behavior of circuits during transient conditions, such as the response to sudden changes in voltage or current. Essential for understanding circuit dynamics during switching events.</a:t>
            </a:r>
          </a:p>
          <a:p>
            <a:pPr algn="just"/>
            <a:endParaRPr lang="en-US" sz="2000" dirty="0"/>
          </a:p>
        </p:txBody>
      </p:sp>
      <p:pic>
        <p:nvPicPr>
          <p:cNvPr id="2052" name="Picture 4" descr="Types of SPICE simulation: DC Analysis, AC Analysis, Transient Analysis |  Foundations of Electronic Circuit Simulation Introduction | Tech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8757" y="1672451"/>
            <a:ext cx="3979843" cy="4133850"/>
          </a:xfrm>
          <a:prstGeom prst="rect">
            <a:avLst/>
          </a:prstGeom>
          <a:ln w="889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207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 Circuit Analysis: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p:cNvSpPr>
            <a:spLocks noGrp="1"/>
          </p:cNvSpPr>
          <p:nvPr>
            <p:ph type="body" sz="quarter" idx="13"/>
          </p:nvPr>
        </p:nvSpPr>
        <p:spPr>
          <a:xfrm>
            <a:off x="444501" y="1749570"/>
            <a:ext cx="6925784" cy="4221572"/>
          </a:xfrm>
        </p:spPr>
        <p:txBody>
          <a:bodyPr>
            <a:normAutofit/>
          </a:bodyPr>
          <a:lstStyle/>
          <a:p>
            <a:pPr algn="just"/>
            <a:r>
              <a:rPr lang="en-US" sz="2000" b="1" dirty="0" err="1"/>
              <a:t>Phasors</a:t>
            </a:r>
            <a:r>
              <a:rPr lang="en-US" sz="2000" b="1" dirty="0"/>
              <a:t> and Complex Impedance:</a:t>
            </a:r>
            <a:r>
              <a:rPr lang="en-US" sz="2000" dirty="0"/>
              <a:t> </a:t>
            </a:r>
            <a:r>
              <a:rPr lang="en-US" sz="2000" dirty="0" err="1"/>
              <a:t>Phasors</a:t>
            </a:r>
            <a:r>
              <a:rPr lang="en-US" sz="2000" dirty="0"/>
              <a:t> are a graphical representation of sinusoidal waveforms, simplifying AC circuit analysis. Complex impedance is an extension of resistance to AC circuits, considering both resistance and reactance.</a:t>
            </a:r>
          </a:p>
          <a:p>
            <a:pPr algn="just"/>
            <a:r>
              <a:rPr lang="en-US" sz="2000" b="1" dirty="0"/>
              <a:t>AC Power Analysis:</a:t>
            </a:r>
            <a:r>
              <a:rPr lang="en-US" sz="2000" dirty="0"/>
              <a:t> Involves the calculation of real (active) and reactive power in AC circuits, with considerations for power factor. Power analysis is crucial for efficient energy transfer.</a:t>
            </a:r>
          </a:p>
          <a:p>
            <a:pPr algn="just"/>
            <a:r>
              <a:rPr lang="en-US" sz="2000" b="1" dirty="0"/>
              <a:t>Resonance in AC Circuits:</a:t>
            </a:r>
            <a:r>
              <a:rPr lang="en-US" sz="2000" dirty="0"/>
              <a:t> Investigates the phenomenon of resonance, where the impedance of a circuit is minimized, resulting in maximum current flow. Important in applications like tuning circuits.</a:t>
            </a:r>
          </a:p>
          <a:p>
            <a:pPr algn="just"/>
            <a:endParaRPr lang="en-US" sz="2000" dirty="0"/>
          </a:p>
        </p:txBody>
      </p:sp>
      <p:pic>
        <p:nvPicPr>
          <p:cNvPr id="3074" name="Picture 2" descr="Types of SPICE simulation: DC Analysis, AC Analysis, Transient Analysis |  Foundations of Electronic Circuit Simulation Introduction | Tech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722" y="1749570"/>
            <a:ext cx="4145096" cy="3847205"/>
          </a:xfrm>
          <a:prstGeom prst="rect">
            <a:avLst/>
          </a:prstGeom>
          <a:ln w="889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94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Three-Phase Circuits: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p:cNvSpPr>
            <a:spLocks noGrp="1"/>
          </p:cNvSpPr>
          <p:nvPr>
            <p:ph type="body" sz="quarter" idx="13"/>
          </p:nvPr>
        </p:nvSpPr>
        <p:spPr>
          <a:xfrm>
            <a:off x="444500" y="1749569"/>
            <a:ext cx="6881717" cy="4254623"/>
          </a:xfrm>
        </p:spPr>
        <p:txBody>
          <a:bodyPr>
            <a:normAutofit/>
          </a:bodyPr>
          <a:lstStyle/>
          <a:p>
            <a:pPr algn="just"/>
            <a:r>
              <a:rPr lang="en-US" sz="2000" b="1" dirty="0"/>
              <a:t>Three-Phase Power Calculation:</a:t>
            </a:r>
            <a:r>
              <a:rPr lang="en-US" sz="2000" dirty="0"/>
              <a:t> Involves understanding and calculating power in three-phase systems, which are common in industrial and power distribution settings.</a:t>
            </a:r>
          </a:p>
          <a:p>
            <a:pPr algn="just"/>
            <a:r>
              <a:rPr lang="en-US" sz="2000" b="1" dirty="0"/>
              <a:t>Delta and Wye (Star) Configurations:</a:t>
            </a:r>
            <a:r>
              <a:rPr lang="en-US" sz="2000" dirty="0"/>
              <a:t> Describes the two primary configurations for connecting three-phase loads, providing flexibility in designing and connecting electrical systems.</a:t>
            </a:r>
          </a:p>
          <a:p>
            <a:pPr algn="just"/>
            <a:r>
              <a:rPr lang="en-US" sz="2000" b="1" dirty="0"/>
              <a:t>Power Factor Correction:</a:t>
            </a:r>
            <a:r>
              <a:rPr lang="en-US" sz="2000" dirty="0"/>
              <a:t> Techniques to </a:t>
            </a:r>
          </a:p>
          <a:p>
            <a:pPr algn="just"/>
            <a:endParaRPr lang="en-US" sz="2000" dirty="0"/>
          </a:p>
        </p:txBody>
      </p:sp>
      <p:pic>
        <p:nvPicPr>
          <p:cNvPr id="4098" name="Picture 2" descr="Single-Phase and Three-Phase System Explained | Electrical Academ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5860" y="2300492"/>
            <a:ext cx="4361341" cy="3152775"/>
          </a:xfrm>
          <a:prstGeom prst="rect">
            <a:avLst/>
          </a:prstGeom>
          <a:ln w="889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760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a:t>Instrument </a:t>
            </a:r>
            <a:r>
              <a:rPr lang="en-US" dirty="0" smtClean="0"/>
              <a:t>Measurement</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p:cNvSpPr>
            <a:spLocks noGrp="1"/>
          </p:cNvSpPr>
          <p:nvPr>
            <p:ph type="body" sz="quarter" idx="13"/>
          </p:nvPr>
        </p:nvSpPr>
        <p:spPr>
          <a:xfrm>
            <a:off x="444500" y="1749570"/>
            <a:ext cx="7253472" cy="4119602"/>
          </a:xfrm>
        </p:spPr>
        <p:txBody>
          <a:bodyPr>
            <a:normAutofit/>
          </a:bodyPr>
          <a:lstStyle/>
          <a:p>
            <a:pPr algn="just"/>
            <a:r>
              <a:rPr lang="en-US" sz="2000" b="1" dirty="0"/>
              <a:t>Accuracy, Precision, and Resolution:</a:t>
            </a:r>
            <a:r>
              <a:rPr lang="en-US" sz="2000" dirty="0"/>
              <a:t> Parameters defining the quality of measurements. Accuracy is the closeness to the true value, precision is the repeatability of measurements, and resolution is the smallest change detectable.</a:t>
            </a:r>
          </a:p>
          <a:p>
            <a:pPr algn="just"/>
            <a:r>
              <a:rPr lang="en-US" sz="2000" b="1" dirty="0"/>
              <a:t>Calibration and Traceability:</a:t>
            </a:r>
            <a:r>
              <a:rPr lang="en-US" sz="2000" dirty="0"/>
              <a:t> Ensuring instruments provide accurate readings by comparing them to known standards. Traceability establishes a documented path to a standard reference.</a:t>
            </a:r>
          </a:p>
          <a:p>
            <a:pPr algn="just"/>
            <a:r>
              <a:rPr lang="en-US" sz="2000" b="1" dirty="0"/>
              <a:t>Error Analysis:</a:t>
            </a:r>
            <a:r>
              <a:rPr lang="en-US" sz="2000" dirty="0"/>
              <a:t> Evaluating and minimizing errors in measurements, considering both systematic and random errors.</a:t>
            </a:r>
          </a:p>
          <a:p>
            <a:pPr algn="just"/>
            <a:endParaRPr lang="en-US" sz="2000" dirty="0"/>
          </a:p>
        </p:txBody>
      </p:sp>
      <p:pic>
        <p:nvPicPr>
          <p:cNvPr id="5122" name="Picture 2" descr="DNOW's Flow Control Instrumentation and Measurement De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7581" y="1854932"/>
            <a:ext cx="3947853" cy="3683667"/>
          </a:xfrm>
          <a:prstGeom prst="rect">
            <a:avLst/>
          </a:prstGeom>
          <a:ln w="889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55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978729"/>
          </a:xfrm>
        </p:spPr>
        <p:txBody>
          <a:bodyPr/>
          <a:lstStyle/>
          <a:p>
            <a:r>
              <a:rPr lang="en-US" dirty="0"/>
              <a:t>Analog and Digital Instruments:</a:t>
            </a:r>
            <a:br>
              <a:rPr lang="en-US" dirty="0"/>
            </a:b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p:cNvSpPr>
            <a:spLocks noGrp="1"/>
          </p:cNvSpPr>
          <p:nvPr>
            <p:ph type="body" sz="quarter" idx="13"/>
          </p:nvPr>
        </p:nvSpPr>
        <p:spPr>
          <a:xfrm>
            <a:off x="444500" y="1675142"/>
            <a:ext cx="6881333" cy="4374784"/>
          </a:xfrm>
        </p:spPr>
        <p:txBody>
          <a:bodyPr>
            <a:normAutofit/>
          </a:bodyPr>
          <a:lstStyle/>
          <a:p>
            <a:pPr algn="just"/>
            <a:r>
              <a:rPr lang="en-US" sz="2000" b="1" dirty="0" smtClean="0"/>
              <a:t>Analog </a:t>
            </a:r>
            <a:r>
              <a:rPr lang="en-US" sz="2000" b="1" dirty="0"/>
              <a:t>Voltmeters and Ammeters:</a:t>
            </a:r>
            <a:r>
              <a:rPr lang="en-US" sz="2000" dirty="0"/>
              <a:t> Instruments measuring voltage and current with analog displays, providing continuous readings.</a:t>
            </a:r>
          </a:p>
          <a:p>
            <a:pPr algn="just"/>
            <a:r>
              <a:rPr lang="en-US" sz="2000" b="1" dirty="0"/>
              <a:t>Digital </a:t>
            </a:r>
            <a:r>
              <a:rPr lang="en-US" sz="2000" b="1" dirty="0" err="1"/>
              <a:t>Multimeters</a:t>
            </a:r>
            <a:r>
              <a:rPr lang="en-US" sz="2000" b="1" dirty="0"/>
              <a:t>:</a:t>
            </a:r>
            <a:r>
              <a:rPr lang="en-US" sz="2000" dirty="0"/>
              <a:t> Instruments that measure multiple electrical properties, such as voltage, current, and resistance, with digital displays for precise readings.</a:t>
            </a:r>
          </a:p>
          <a:p>
            <a:pPr algn="just"/>
            <a:r>
              <a:rPr lang="en-US" sz="2000" b="1" dirty="0"/>
              <a:t>Oscilloscope Basics:</a:t>
            </a:r>
            <a:r>
              <a:rPr lang="en-US" sz="2000" dirty="0"/>
              <a:t> An instrument for visualizing electrical signals over time, crucial for analyzing waveforms and transient behavior.</a:t>
            </a:r>
          </a:p>
          <a:p>
            <a:pPr algn="just"/>
            <a:endParaRPr lang="en-US" sz="2000" dirty="0"/>
          </a:p>
        </p:txBody>
      </p:sp>
      <p:pic>
        <p:nvPicPr>
          <p:cNvPr id="6146" name="Picture 2" descr="What are Analog Instruments? - Definition, Classification &amp; Examples -  ElectricalWork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744" y="1786270"/>
            <a:ext cx="3487479" cy="3997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59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 Generators and Analyzers: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p:cNvSpPr>
            <a:spLocks noGrp="1"/>
          </p:cNvSpPr>
          <p:nvPr>
            <p:ph type="body" sz="quarter" idx="13"/>
          </p:nvPr>
        </p:nvSpPr>
        <p:spPr>
          <a:xfrm>
            <a:off x="444500" y="1760203"/>
            <a:ext cx="6923863" cy="3358860"/>
          </a:xfrm>
        </p:spPr>
        <p:txBody>
          <a:bodyPr>
            <a:normAutofit/>
          </a:bodyPr>
          <a:lstStyle/>
          <a:p>
            <a:pPr algn="just"/>
            <a:r>
              <a:rPr lang="en-US" sz="2000" b="1" dirty="0"/>
              <a:t>Function Generators:</a:t>
            </a:r>
            <a:r>
              <a:rPr lang="en-US" sz="2000" dirty="0"/>
              <a:t> Produce waveforms for testing and calibrating electronic circuits.</a:t>
            </a:r>
          </a:p>
          <a:p>
            <a:pPr algn="just"/>
            <a:r>
              <a:rPr lang="en-US" sz="2000" b="1" dirty="0"/>
              <a:t>Spectrum Analyzers:</a:t>
            </a:r>
            <a:r>
              <a:rPr lang="en-US" sz="2000" dirty="0"/>
              <a:t> Analyze the frequency content of signals, useful for understanding the frequency distribution in electronic systems.</a:t>
            </a:r>
          </a:p>
          <a:p>
            <a:pPr algn="just"/>
            <a:r>
              <a:rPr lang="en-US" sz="2000" b="1" dirty="0"/>
              <a:t>Frequency Counters:</a:t>
            </a:r>
            <a:r>
              <a:rPr lang="en-US" sz="2000" dirty="0"/>
              <a:t> Measure the frequency of a periodic signal, aiding in frequency-based analysis.</a:t>
            </a:r>
          </a:p>
          <a:p>
            <a:pPr algn="just"/>
            <a:r>
              <a:rPr lang="en-US" sz="2000" dirty="0"/>
              <a:t/>
            </a:r>
            <a:br>
              <a:rPr lang="en-US" sz="2000" dirty="0"/>
            </a:br>
            <a:endParaRPr lang="en-US" sz="2000" dirty="0"/>
          </a:p>
        </p:txBody>
      </p:sp>
      <p:pic>
        <p:nvPicPr>
          <p:cNvPr id="7170" name="Picture 2" descr="RF Signal Generators - 1.5Ghz RF Signal Generator with AM/FM/Phase  Modulation- DSG815 Exporter from Delh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3735" y="2339163"/>
            <a:ext cx="3221665" cy="2477386"/>
          </a:xfrm>
          <a:prstGeom prst="rect">
            <a:avLst/>
          </a:prstGeom>
          <a:ln w="889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236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and Transducer Measurements: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p:cNvSpPr>
            <a:spLocks noGrp="1"/>
          </p:cNvSpPr>
          <p:nvPr>
            <p:ph type="body" sz="quarter" idx="13"/>
          </p:nvPr>
        </p:nvSpPr>
        <p:spPr>
          <a:xfrm>
            <a:off x="444500" y="1728304"/>
            <a:ext cx="6413500" cy="4023909"/>
          </a:xfrm>
        </p:spPr>
        <p:txBody>
          <a:bodyPr>
            <a:normAutofit/>
          </a:bodyPr>
          <a:lstStyle/>
          <a:p>
            <a:pPr algn="just"/>
            <a:r>
              <a:rPr lang="en-US" sz="2000" b="1" dirty="0"/>
              <a:t>Temperature, Pressure, and Strain Measurements:</a:t>
            </a:r>
            <a:r>
              <a:rPr lang="en-US" sz="2000" dirty="0"/>
              <a:t> Techniques for measuring physical parameters using sensors and transducers.</a:t>
            </a:r>
          </a:p>
          <a:p>
            <a:pPr algn="just"/>
            <a:r>
              <a:rPr lang="en-US" sz="2000" b="1" dirty="0"/>
              <a:t>Signal Conditioning:</a:t>
            </a:r>
            <a:r>
              <a:rPr lang="en-US" sz="2000" dirty="0"/>
              <a:t> Preprocessing signals to improve their quality, often involving amplification, filtering, or modulation.</a:t>
            </a:r>
          </a:p>
          <a:p>
            <a:pPr algn="just"/>
            <a:r>
              <a:rPr lang="en-US" sz="2000" b="1" dirty="0"/>
              <a:t>Data Acquisition Systems:</a:t>
            </a:r>
            <a:r>
              <a:rPr lang="en-US" sz="2000" dirty="0"/>
              <a:t> Collect and process data from various sensors and instruments, crucial for monitoring and control applications.</a:t>
            </a:r>
          </a:p>
          <a:p>
            <a:pPr algn="just"/>
            <a:endParaRPr lang="en-US" sz="2000" dirty="0"/>
          </a:p>
        </p:txBody>
      </p:sp>
      <p:pic>
        <p:nvPicPr>
          <p:cNvPr id="8196" name="Picture 4" descr="Sensors and Transducers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0771" y="2192258"/>
            <a:ext cx="4505399" cy="3009015"/>
          </a:xfrm>
          <a:prstGeom prst="rect">
            <a:avLst/>
          </a:prstGeom>
          <a:ln w="889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2289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purl.org/dc/elements/1.1/"/>
    <ds:schemaRef ds:uri="http://www.w3.org/XML/1998/namespace"/>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16c05727-aa75-4e4a-9b5f-8a80a1165891"/>
    <ds:schemaRef ds:uri="71af3243-3dd4-4a8d-8c0d-dd76da1f02a5"/>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1495</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Tahoma</vt:lpstr>
      <vt:lpstr>Trade Gothic LT Pro</vt:lpstr>
      <vt:lpstr>Trebuchet MS</vt:lpstr>
      <vt:lpstr>Office Theme</vt:lpstr>
      <vt:lpstr>Circuit Analysis, Instrument Measurement &amp; Tool</vt:lpstr>
      <vt:lpstr>Circuit Analysis: </vt:lpstr>
      <vt:lpstr>DC Circuit Analysis:</vt:lpstr>
      <vt:lpstr>AC Circuit Analysis:</vt:lpstr>
      <vt:lpstr>Three-Phase Circuits:</vt:lpstr>
      <vt:lpstr>Instrument Measurement</vt:lpstr>
      <vt:lpstr>Analog and Digital Instruments: </vt:lpstr>
      <vt:lpstr>Signal Generators and Analyzers:</vt:lpstr>
      <vt:lpstr>Sensor and Transducer Measurements:</vt:lpstr>
      <vt:lpstr>Tools:</vt:lpstr>
      <vt:lpstr>Ohm's Law &amp; Voltage Divider :</vt:lpstr>
      <vt:lpstr>Opto-coupler, LED-driver, BJT-MOSFET switch design:</vt:lpstr>
      <vt:lpstr>Voltage Regulators and Power Supply:</vt:lpstr>
      <vt:lpstr>ESD (Electrostatic Discharge):</vt:lpstr>
      <vt:lpstr>Do's/Don'ts of Schematic Design: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2024-02-18T14:24:17Z</dcterms:created>
  <dcterms:modified xsi:type="dcterms:W3CDTF">2024-02-19T04:50:53Z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