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86" r:id="rId6"/>
    <p:sldId id="305"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D123BA-E00D-448B-B8A2-39A95DAE8929}"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2A97461E-2874-45DE-A803-5F061389BBD6}">
      <dgm:prSet phldrT="[Text]" custT="1"/>
      <dgm:spPr/>
      <dgm:t>
        <a:bodyPr/>
        <a:lstStyle/>
        <a:p>
          <a:pPr algn="ctr"/>
          <a:r>
            <a:rPr lang="en-US" sz="3600" b="1" u="sng" dirty="0" smtClean="0">
              <a:solidFill>
                <a:schemeClr val="bg1"/>
              </a:solidFill>
            </a:rPr>
            <a:t>INTERNET OF THINGS “IoT”</a:t>
          </a:r>
          <a:endParaRPr lang="en-US" sz="3600" b="1" u="sng" dirty="0">
            <a:solidFill>
              <a:schemeClr val="bg1"/>
            </a:solidFill>
          </a:endParaRPr>
        </a:p>
      </dgm:t>
    </dgm:pt>
    <dgm:pt modelId="{8580C746-FEF0-4558-9D12-40EB9FD61D16}" type="parTrans" cxnId="{B7D0FF70-9A79-438B-8867-DC4E84D41596}">
      <dgm:prSet/>
      <dgm:spPr/>
      <dgm:t>
        <a:bodyPr/>
        <a:lstStyle/>
        <a:p>
          <a:endParaRPr lang="en-US"/>
        </a:p>
      </dgm:t>
    </dgm:pt>
    <dgm:pt modelId="{3EDC3D00-8EB9-4EE3-A302-4FF1EF6DD528}" type="sibTrans" cxnId="{B7D0FF70-9A79-438B-8867-DC4E84D41596}">
      <dgm:prSet/>
      <dgm:spPr/>
      <dgm:t>
        <a:bodyPr/>
        <a:lstStyle/>
        <a:p>
          <a:endParaRPr lang="en-US"/>
        </a:p>
      </dgm:t>
    </dgm:pt>
    <dgm:pt modelId="{122830AC-E3E9-47D8-9557-4B555FC48F6C}" type="pres">
      <dgm:prSet presAssocID="{33D123BA-E00D-448B-B8A2-39A95DAE8929}" presName="hierChild1" presStyleCnt="0">
        <dgm:presLayoutVars>
          <dgm:chPref val="1"/>
          <dgm:dir/>
          <dgm:animOne val="branch"/>
          <dgm:animLvl val="lvl"/>
          <dgm:resizeHandles/>
        </dgm:presLayoutVars>
      </dgm:prSet>
      <dgm:spPr/>
    </dgm:pt>
    <dgm:pt modelId="{F985A18C-68C1-4D80-9F27-7E3BC664270B}" type="pres">
      <dgm:prSet presAssocID="{2A97461E-2874-45DE-A803-5F061389BBD6}" presName="hierRoot1" presStyleCnt="0"/>
      <dgm:spPr/>
    </dgm:pt>
    <dgm:pt modelId="{5DBDE1BF-25FE-49F9-9101-8EC389134FEA}" type="pres">
      <dgm:prSet presAssocID="{2A97461E-2874-45DE-A803-5F061389BBD6}" presName="composite" presStyleCnt="0"/>
      <dgm:spPr/>
    </dgm:pt>
    <dgm:pt modelId="{3186E68E-2788-4C97-B027-09FE19ACB71C}" type="pres">
      <dgm:prSet presAssocID="{2A97461E-2874-45DE-A803-5F061389BBD6}" presName="image" presStyleLbl="node0" presStyleIdx="0" presStyleCnt="1" custScaleX="91651" custScaleY="76520"/>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extLst>
        <a:ext uri="{E40237B7-FDA0-4F09-8148-C483321AD2D9}">
          <dgm14:cNvPr xmlns:dgm14="http://schemas.microsoft.com/office/drawing/2010/diagram" id="0" name="" descr="Internet of Things"/>
        </a:ext>
      </dgm:extLst>
    </dgm:pt>
    <dgm:pt modelId="{1021F93B-1398-4F3D-9942-F3D66725D833}" type="pres">
      <dgm:prSet presAssocID="{2A97461E-2874-45DE-A803-5F061389BBD6}" presName="text" presStyleLbl="revTx" presStyleIdx="0" presStyleCnt="1">
        <dgm:presLayoutVars>
          <dgm:chPref val="3"/>
        </dgm:presLayoutVars>
      </dgm:prSet>
      <dgm:spPr/>
      <dgm:t>
        <a:bodyPr/>
        <a:lstStyle/>
        <a:p>
          <a:endParaRPr lang="en-US"/>
        </a:p>
      </dgm:t>
    </dgm:pt>
    <dgm:pt modelId="{5B59C070-F57E-4385-BF69-94B1DB65D27D}" type="pres">
      <dgm:prSet presAssocID="{2A97461E-2874-45DE-A803-5F061389BBD6}" presName="hierChild2" presStyleCnt="0"/>
      <dgm:spPr/>
    </dgm:pt>
  </dgm:ptLst>
  <dgm:cxnLst>
    <dgm:cxn modelId="{B7D0FF70-9A79-438B-8867-DC4E84D41596}" srcId="{33D123BA-E00D-448B-B8A2-39A95DAE8929}" destId="{2A97461E-2874-45DE-A803-5F061389BBD6}" srcOrd="0" destOrd="0" parTransId="{8580C746-FEF0-4558-9D12-40EB9FD61D16}" sibTransId="{3EDC3D00-8EB9-4EE3-A302-4FF1EF6DD528}"/>
    <dgm:cxn modelId="{A1496705-3DE0-4D08-86D8-94692CBF8853}" type="presOf" srcId="{33D123BA-E00D-448B-B8A2-39A95DAE8929}" destId="{122830AC-E3E9-47D8-9557-4B555FC48F6C}" srcOrd="0" destOrd="0" presId="urn:microsoft.com/office/officeart/2009/layout/CirclePictureHierarchy"/>
    <dgm:cxn modelId="{392B8971-06B2-46B2-98EE-7FD96BCEA9FA}" type="presOf" srcId="{2A97461E-2874-45DE-A803-5F061389BBD6}" destId="{1021F93B-1398-4F3D-9942-F3D66725D833}" srcOrd="0" destOrd="0" presId="urn:microsoft.com/office/officeart/2009/layout/CirclePictureHierarchy"/>
    <dgm:cxn modelId="{83D189AB-4AB8-48BD-BA8E-8B3D3D96E3B0}" type="presParOf" srcId="{122830AC-E3E9-47D8-9557-4B555FC48F6C}" destId="{F985A18C-68C1-4D80-9F27-7E3BC664270B}" srcOrd="0" destOrd="0" presId="urn:microsoft.com/office/officeart/2009/layout/CirclePictureHierarchy"/>
    <dgm:cxn modelId="{481E2243-D9FD-4FD7-B0E5-3BD4B86C5E90}" type="presParOf" srcId="{F985A18C-68C1-4D80-9F27-7E3BC664270B}" destId="{5DBDE1BF-25FE-49F9-9101-8EC389134FEA}" srcOrd="0" destOrd="0" presId="urn:microsoft.com/office/officeart/2009/layout/CirclePictureHierarchy"/>
    <dgm:cxn modelId="{4B60A677-AC73-453B-BF3C-DB20371D9F44}" type="presParOf" srcId="{5DBDE1BF-25FE-49F9-9101-8EC389134FEA}" destId="{3186E68E-2788-4C97-B027-09FE19ACB71C}" srcOrd="0" destOrd="0" presId="urn:microsoft.com/office/officeart/2009/layout/CirclePictureHierarchy"/>
    <dgm:cxn modelId="{22DEC38D-ABD3-4C56-A374-896297F01272}" type="presParOf" srcId="{5DBDE1BF-25FE-49F9-9101-8EC389134FEA}" destId="{1021F93B-1398-4F3D-9942-F3D66725D833}" srcOrd="1" destOrd="0" presId="urn:microsoft.com/office/officeart/2009/layout/CirclePictureHierarchy"/>
    <dgm:cxn modelId="{FEE929D2-04E5-4CB2-AED0-1D63CB53D2A9}" type="presParOf" srcId="{F985A18C-68C1-4D80-9F27-7E3BC664270B}" destId="{5B59C070-F57E-4385-BF69-94B1DB65D27D}"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F36326-BC02-4BC4-B558-4B7947D4DE16}" type="doc">
      <dgm:prSet loTypeId="urn:microsoft.com/office/officeart/2005/8/layout/vList3" loCatId="list" qsTypeId="urn:microsoft.com/office/officeart/2005/8/quickstyle/simple1" qsCatId="simple" csTypeId="urn:microsoft.com/office/officeart/2005/8/colors/accent1_2" csCatId="accent1" phldr="1"/>
      <dgm:spPr/>
    </dgm:pt>
    <dgm:pt modelId="{51AFE101-FA59-4AB5-8EF0-A0DEBB756CE7}">
      <dgm:prSet phldrT="[Text]"/>
      <dgm:spPr/>
      <dgm:t>
        <a:bodyPr/>
        <a:lstStyle/>
        <a:p>
          <a:r>
            <a:rPr lang="en-US" dirty="0" smtClean="0"/>
            <a:t>What is IoT ?</a:t>
          </a:r>
          <a:endParaRPr lang="en-US" dirty="0"/>
        </a:p>
      </dgm:t>
    </dgm:pt>
    <dgm:pt modelId="{2AC0A3B2-C832-48EE-A2D9-FABD5A240CC6}" type="parTrans" cxnId="{A71F6F70-7846-4D30-BA9D-AB07567F7000}">
      <dgm:prSet/>
      <dgm:spPr/>
      <dgm:t>
        <a:bodyPr/>
        <a:lstStyle/>
        <a:p>
          <a:endParaRPr lang="en-US"/>
        </a:p>
      </dgm:t>
    </dgm:pt>
    <dgm:pt modelId="{6058185C-F62F-41F3-860C-B2C7281CDC1A}" type="sibTrans" cxnId="{A71F6F70-7846-4D30-BA9D-AB07567F7000}">
      <dgm:prSet/>
      <dgm:spPr/>
      <dgm:t>
        <a:bodyPr/>
        <a:lstStyle/>
        <a:p>
          <a:endParaRPr lang="en-US"/>
        </a:p>
      </dgm:t>
    </dgm:pt>
    <dgm:pt modelId="{95E21882-957D-4AA6-B008-E1BA73C31914}" type="pres">
      <dgm:prSet presAssocID="{73F36326-BC02-4BC4-B558-4B7947D4DE16}" presName="linearFlow" presStyleCnt="0">
        <dgm:presLayoutVars>
          <dgm:dir/>
          <dgm:resizeHandles val="exact"/>
        </dgm:presLayoutVars>
      </dgm:prSet>
      <dgm:spPr/>
    </dgm:pt>
    <dgm:pt modelId="{35C2DB48-5176-4EBF-BE56-552F36A15864}" type="pres">
      <dgm:prSet presAssocID="{51AFE101-FA59-4AB5-8EF0-A0DEBB756CE7}" presName="composite" presStyleCnt="0"/>
      <dgm:spPr/>
    </dgm:pt>
    <dgm:pt modelId="{7C5FFCFC-02D1-40D8-92C0-EF273104DE16}" type="pres">
      <dgm:prSet presAssocID="{51AFE101-FA59-4AB5-8EF0-A0DEBB756CE7}" presName="imgShp" presStyleLbl="fgImgPlace1" presStyleIdx="0" presStyleCnt="1" custLinFactX="-4065" custLinFactNeighborX="-100000" custLinFactNeighborY="-565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Vector Brain. Flat Illustration. Vector Brain Symbol. Royalty Free SVG,  Cliparts, Vectors, and Stock Illustration. Image 115323439."/>
        </a:ext>
      </dgm:extLst>
    </dgm:pt>
    <dgm:pt modelId="{1769CC96-7BA8-4506-9A4D-17B398122B15}" type="pres">
      <dgm:prSet presAssocID="{51AFE101-FA59-4AB5-8EF0-A0DEBB756CE7}" presName="txShp" presStyleLbl="node1" presStyleIdx="0" presStyleCnt="1" custScaleX="119253">
        <dgm:presLayoutVars>
          <dgm:bulletEnabled val="1"/>
        </dgm:presLayoutVars>
      </dgm:prSet>
      <dgm:spPr/>
    </dgm:pt>
  </dgm:ptLst>
  <dgm:cxnLst>
    <dgm:cxn modelId="{A71F6F70-7846-4D30-BA9D-AB07567F7000}" srcId="{73F36326-BC02-4BC4-B558-4B7947D4DE16}" destId="{51AFE101-FA59-4AB5-8EF0-A0DEBB756CE7}" srcOrd="0" destOrd="0" parTransId="{2AC0A3B2-C832-48EE-A2D9-FABD5A240CC6}" sibTransId="{6058185C-F62F-41F3-860C-B2C7281CDC1A}"/>
    <dgm:cxn modelId="{53A4BA3B-00A3-4D1B-BA7B-63F5E92507A4}" type="presOf" srcId="{73F36326-BC02-4BC4-B558-4B7947D4DE16}" destId="{95E21882-957D-4AA6-B008-E1BA73C31914}" srcOrd="0" destOrd="0" presId="urn:microsoft.com/office/officeart/2005/8/layout/vList3"/>
    <dgm:cxn modelId="{C7CECDFF-745F-45F9-9F02-AADE8818FAE2}" type="presOf" srcId="{51AFE101-FA59-4AB5-8EF0-A0DEBB756CE7}" destId="{1769CC96-7BA8-4506-9A4D-17B398122B15}" srcOrd="0" destOrd="0" presId="urn:microsoft.com/office/officeart/2005/8/layout/vList3"/>
    <dgm:cxn modelId="{8780C27C-4673-422E-ADC1-E69E0097CAFA}" type="presParOf" srcId="{95E21882-957D-4AA6-B008-E1BA73C31914}" destId="{35C2DB48-5176-4EBF-BE56-552F36A15864}" srcOrd="0" destOrd="0" presId="urn:microsoft.com/office/officeart/2005/8/layout/vList3"/>
    <dgm:cxn modelId="{1B4CD017-07D2-4AFE-89B2-0579919396FC}" type="presParOf" srcId="{35C2DB48-5176-4EBF-BE56-552F36A15864}" destId="{7C5FFCFC-02D1-40D8-92C0-EF273104DE16}" srcOrd="0" destOrd="0" presId="urn:microsoft.com/office/officeart/2005/8/layout/vList3"/>
    <dgm:cxn modelId="{2D33D452-6902-48B0-979C-928FFAE006EA}" type="presParOf" srcId="{35C2DB48-5176-4EBF-BE56-552F36A15864}" destId="{1769CC96-7BA8-4506-9A4D-17B398122B1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A8147B-496C-40BE-B878-2A8F0F18C756}" type="doc">
      <dgm:prSet loTypeId="urn:microsoft.com/office/officeart/2005/8/layout/vList3" loCatId="list" qsTypeId="urn:microsoft.com/office/officeart/2005/8/quickstyle/simple1" qsCatId="simple" csTypeId="urn:microsoft.com/office/officeart/2005/8/colors/colorful2" csCatId="colorful" phldr="1"/>
      <dgm:spPr/>
    </dgm:pt>
    <dgm:pt modelId="{50CCF1F1-9123-44BA-8249-50C1E5A7EA45}">
      <dgm:prSet phldrT="[Text]"/>
      <dgm:spPr/>
      <dgm:t>
        <a:bodyPr/>
        <a:lstStyle/>
        <a:p>
          <a:r>
            <a:rPr lang="en-US" dirty="0" smtClean="0"/>
            <a:t>Applications Of IoT</a:t>
          </a:r>
          <a:endParaRPr lang="en-US" dirty="0"/>
        </a:p>
      </dgm:t>
    </dgm:pt>
    <dgm:pt modelId="{02BE286C-D9A1-4BC5-8958-7C9F24CB4D75}" type="sibTrans" cxnId="{AA466BCF-66C2-4CAC-97D6-D4B2D473D58D}">
      <dgm:prSet/>
      <dgm:spPr/>
      <dgm:t>
        <a:bodyPr/>
        <a:lstStyle/>
        <a:p>
          <a:endParaRPr lang="en-US"/>
        </a:p>
      </dgm:t>
    </dgm:pt>
    <dgm:pt modelId="{E0ECB625-3A07-4085-971A-6199DF424EC3}" type="parTrans" cxnId="{AA466BCF-66C2-4CAC-97D6-D4B2D473D58D}">
      <dgm:prSet/>
      <dgm:spPr/>
      <dgm:t>
        <a:bodyPr/>
        <a:lstStyle/>
        <a:p>
          <a:endParaRPr lang="en-US"/>
        </a:p>
      </dgm:t>
    </dgm:pt>
    <dgm:pt modelId="{4C933EEE-59B9-474B-9CF1-61A62F72D08B}" type="pres">
      <dgm:prSet presAssocID="{85A8147B-496C-40BE-B878-2A8F0F18C756}" presName="linearFlow" presStyleCnt="0">
        <dgm:presLayoutVars>
          <dgm:dir/>
          <dgm:resizeHandles val="exact"/>
        </dgm:presLayoutVars>
      </dgm:prSet>
      <dgm:spPr/>
    </dgm:pt>
    <dgm:pt modelId="{3D4ED4FF-9048-4905-A8BE-BD57FEC4D7E5}" type="pres">
      <dgm:prSet presAssocID="{50CCF1F1-9123-44BA-8249-50C1E5A7EA45}" presName="composite" presStyleCnt="0"/>
      <dgm:spPr/>
    </dgm:pt>
    <dgm:pt modelId="{35EABCAE-3ABA-4D6F-B5B9-D414091A709D}" type="pres">
      <dgm:prSet presAssocID="{50CCF1F1-9123-44BA-8249-50C1E5A7EA45}"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10 Real Life Uses of Mind Maps - iMindQ"/>
        </a:ext>
      </dgm:extLst>
    </dgm:pt>
    <dgm:pt modelId="{5B14A43F-4FA1-4E62-A693-9AEAB4421973}" type="pres">
      <dgm:prSet presAssocID="{50CCF1F1-9123-44BA-8249-50C1E5A7EA45}" presName="txShp" presStyleLbl="node1" presStyleIdx="0" presStyleCnt="1">
        <dgm:presLayoutVars>
          <dgm:bulletEnabled val="1"/>
        </dgm:presLayoutVars>
      </dgm:prSet>
      <dgm:spPr/>
      <dgm:t>
        <a:bodyPr/>
        <a:lstStyle/>
        <a:p>
          <a:endParaRPr lang="en-US"/>
        </a:p>
      </dgm:t>
    </dgm:pt>
  </dgm:ptLst>
  <dgm:cxnLst>
    <dgm:cxn modelId="{346AEDF4-4535-49E2-BA9E-B7AECF42E591}" type="presOf" srcId="{85A8147B-496C-40BE-B878-2A8F0F18C756}" destId="{4C933EEE-59B9-474B-9CF1-61A62F72D08B}" srcOrd="0" destOrd="0" presId="urn:microsoft.com/office/officeart/2005/8/layout/vList3"/>
    <dgm:cxn modelId="{AA466BCF-66C2-4CAC-97D6-D4B2D473D58D}" srcId="{85A8147B-496C-40BE-B878-2A8F0F18C756}" destId="{50CCF1F1-9123-44BA-8249-50C1E5A7EA45}" srcOrd="0" destOrd="0" parTransId="{E0ECB625-3A07-4085-971A-6199DF424EC3}" sibTransId="{02BE286C-D9A1-4BC5-8958-7C9F24CB4D75}"/>
    <dgm:cxn modelId="{3EAA2023-A905-4255-A6ED-9632AA8F50D1}" type="presOf" srcId="{50CCF1F1-9123-44BA-8249-50C1E5A7EA45}" destId="{5B14A43F-4FA1-4E62-A693-9AEAB4421973}" srcOrd="0" destOrd="0" presId="urn:microsoft.com/office/officeart/2005/8/layout/vList3"/>
    <dgm:cxn modelId="{C1B1E042-14A4-4F80-81FE-806E5DFB1AFC}" type="presParOf" srcId="{4C933EEE-59B9-474B-9CF1-61A62F72D08B}" destId="{3D4ED4FF-9048-4905-A8BE-BD57FEC4D7E5}" srcOrd="0" destOrd="0" presId="urn:microsoft.com/office/officeart/2005/8/layout/vList3"/>
    <dgm:cxn modelId="{FEE9799D-75B9-45DF-BE2C-9B22F2B9E0BF}" type="presParOf" srcId="{3D4ED4FF-9048-4905-A8BE-BD57FEC4D7E5}" destId="{35EABCAE-3ABA-4D6F-B5B9-D414091A709D}" srcOrd="0" destOrd="0" presId="urn:microsoft.com/office/officeart/2005/8/layout/vList3"/>
    <dgm:cxn modelId="{301C8441-D874-4070-9D6E-1B0850FEED4C}" type="presParOf" srcId="{3D4ED4FF-9048-4905-A8BE-BD57FEC4D7E5}" destId="{5B14A43F-4FA1-4E62-A693-9AEAB442197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E68E-2788-4C97-B027-09FE19ACB71C}">
      <dsp:nvSpPr>
        <dsp:cNvPr id="0" name=""/>
        <dsp:cNvSpPr/>
      </dsp:nvSpPr>
      <dsp:spPr>
        <a:xfrm>
          <a:off x="107837" y="439516"/>
          <a:ext cx="3353007" cy="27994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21F93B-1398-4F3D-9942-F3D66725D833}">
      <dsp:nvSpPr>
        <dsp:cNvPr id="0" name=""/>
        <dsp:cNvSpPr/>
      </dsp:nvSpPr>
      <dsp:spPr>
        <a:xfrm>
          <a:off x="3613567" y="867"/>
          <a:ext cx="5487678" cy="3658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chemeClr val="bg1"/>
              </a:solidFill>
            </a:rPr>
            <a:t>INTERNET OF THINGS “IoT”</a:t>
          </a:r>
          <a:endParaRPr lang="en-US" sz="3600" b="1" u="sng" kern="1200" dirty="0">
            <a:solidFill>
              <a:schemeClr val="bg1"/>
            </a:solidFill>
          </a:endParaRPr>
        </a:p>
      </dsp:txBody>
      <dsp:txXfrm>
        <a:off x="3613567" y="867"/>
        <a:ext cx="5487678" cy="3658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9CC96-7BA8-4506-9A4D-17B398122B15}">
      <dsp:nvSpPr>
        <dsp:cNvPr id="0" name=""/>
        <dsp:cNvSpPr/>
      </dsp:nvSpPr>
      <dsp:spPr>
        <a:xfrm rot="10800000">
          <a:off x="638320" y="0"/>
          <a:ext cx="4891671" cy="7555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15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What is IoT ?</a:t>
          </a:r>
          <a:endParaRPr lang="en-US" sz="3600" kern="1200" dirty="0"/>
        </a:p>
      </dsp:txBody>
      <dsp:txXfrm rot="10800000">
        <a:off x="827195" y="0"/>
        <a:ext cx="4702796" cy="755502"/>
      </dsp:txXfrm>
    </dsp:sp>
    <dsp:sp modelId="{7C5FFCFC-02D1-40D8-92C0-EF273104DE16}">
      <dsp:nvSpPr>
        <dsp:cNvPr id="0" name=""/>
        <dsp:cNvSpPr/>
      </dsp:nvSpPr>
      <dsp:spPr>
        <a:xfrm>
          <a:off x="0" y="0"/>
          <a:ext cx="755502" cy="7555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4A43F-4FA1-4E62-A693-9AEAB4421973}">
      <dsp:nvSpPr>
        <dsp:cNvPr id="0" name=""/>
        <dsp:cNvSpPr/>
      </dsp:nvSpPr>
      <dsp:spPr>
        <a:xfrm rot="10800000">
          <a:off x="1389546" y="0"/>
          <a:ext cx="4660022" cy="863125"/>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614" tIns="133350" rIns="248920" bIns="133350" numCol="1" spcCol="1270" anchor="ctr" anchorCtr="0">
          <a:noAutofit/>
        </a:bodyPr>
        <a:lstStyle/>
        <a:p>
          <a:pPr lvl="0" algn="ctr" defTabSz="1555750">
            <a:lnSpc>
              <a:spcPct val="90000"/>
            </a:lnSpc>
            <a:spcBef>
              <a:spcPct val="0"/>
            </a:spcBef>
            <a:spcAft>
              <a:spcPct val="35000"/>
            </a:spcAft>
          </a:pPr>
          <a:r>
            <a:rPr lang="en-US" sz="3500" kern="1200" dirty="0" smtClean="0"/>
            <a:t>Applications Of IoT</a:t>
          </a:r>
          <a:endParaRPr lang="en-US" sz="3500" kern="1200" dirty="0"/>
        </a:p>
      </dsp:txBody>
      <dsp:txXfrm rot="10800000">
        <a:off x="1605327" y="0"/>
        <a:ext cx="4444241" cy="863125"/>
      </dsp:txXfrm>
    </dsp:sp>
    <dsp:sp modelId="{35EABCAE-3ABA-4D6F-B5B9-D414091A709D}">
      <dsp:nvSpPr>
        <dsp:cNvPr id="0" name=""/>
        <dsp:cNvSpPr/>
      </dsp:nvSpPr>
      <dsp:spPr>
        <a:xfrm>
          <a:off x="957983" y="0"/>
          <a:ext cx="863125" cy="8631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2/6/2024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713909805"/>
              </p:ext>
            </p:extLst>
          </p:nvPr>
        </p:nvGraphicFramePr>
        <p:xfrm>
          <a:off x="2215409" y="1388127"/>
          <a:ext cx="9209083" cy="366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b="0" dirty="0"/>
              <a:t>Properties of Bluetooth </a:t>
            </a:r>
            <a:r>
              <a:rPr lang="en-US" b="0" dirty="0" smtClean="0"/>
              <a:t>network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p:cNvSpPr>
            <a:spLocks noGrp="1"/>
          </p:cNvSpPr>
          <p:nvPr>
            <p:ph type="body" sz="quarter" idx="13"/>
          </p:nvPr>
        </p:nvSpPr>
        <p:spPr>
          <a:xfrm>
            <a:off x="444501" y="1598064"/>
            <a:ext cx="4059134" cy="4366900"/>
          </a:xfrm>
        </p:spPr>
        <p:txBody>
          <a:bodyPr>
            <a:normAutofit/>
          </a:bodyPr>
          <a:lstStyle/>
          <a:p>
            <a:pPr algn="l"/>
            <a:r>
              <a:rPr lang="en-US" sz="1400" b="1" dirty="0"/>
              <a:t>Standard:</a:t>
            </a:r>
            <a:r>
              <a:rPr lang="en-US" sz="1400" dirty="0"/>
              <a:t> Bluetooth 4.2</a:t>
            </a:r>
          </a:p>
          <a:p>
            <a:pPr algn="l"/>
            <a:r>
              <a:rPr lang="en-US" sz="1400" b="1" dirty="0"/>
              <a:t>Frequency:</a:t>
            </a:r>
            <a:r>
              <a:rPr lang="en-US" sz="1400" dirty="0"/>
              <a:t> 2.4GHz</a:t>
            </a:r>
          </a:p>
          <a:p>
            <a:pPr algn="l"/>
            <a:r>
              <a:rPr lang="en-US" sz="1400" b="1" dirty="0"/>
              <a:t>Range:</a:t>
            </a:r>
            <a:r>
              <a:rPr lang="en-US" sz="1400" dirty="0"/>
              <a:t> 50-150m</a:t>
            </a:r>
          </a:p>
          <a:p>
            <a:pPr algn="l"/>
            <a:r>
              <a:rPr lang="en-US" sz="1400" b="1" dirty="0"/>
              <a:t>Data transfer rates:</a:t>
            </a:r>
            <a:r>
              <a:rPr lang="en-US" sz="1400" dirty="0"/>
              <a:t> 3Mbps</a:t>
            </a:r>
          </a:p>
          <a:p>
            <a:pPr algn="l"/>
            <a:r>
              <a:rPr lang="en-US" sz="1400" b="1" u="sng" dirty="0"/>
              <a:t>Advantages of Bluetooth network</a:t>
            </a:r>
          </a:p>
          <a:p>
            <a:pPr algn="l"/>
            <a:r>
              <a:rPr lang="en-US" sz="1400" dirty="0"/>
              <a:t>It is wireless.</a:t>
            </a:r>
          </a:p>
          <a:p>
            <a:pPr algn="l"/>
            <a:r>
              <a:rPr lang="en-US" sz="1400" dirty="0"/>
              <a:t>It is cheap.</a:t>
            </a:r>
          </a:p>
          <a:p>
            <a:pPr algn="l"/>
            <a:r>
              <a:rPr lang="en-US" sz="1400" dirty="0"/>
              <a:t>It is easy to install.</a:t>
            </a:r>
          </a:p>
          <a:p>
            <a:pPr algn="l"/>
            <a:r>
              <a:rPr lang="en-US" sz="1400" dirty="0"/>
              <a:t>It is free to use if the device is installed with it.</a:t>
            </a:r>
          </a:p>
          <a:p>
            <a:pPr algn="l"/>
            <a:r>
              <a:rPr lang="en-US" sz="1400" b="1" u="sng" dirty="0"/>
              <a:t>Disadvantages of Bluetooth network</a:t>
            </a:r>
          </a:p>
          <a:p>
            <a:pPr algn="l"/>
            <a:r>
              <a:rPr lang="en-US" sz="1400" dirty="0"/>
              <a:t>It is a short-range communication network.</a:t>
            </a:r>
          </a:p>
          <a:p>
            <a:pPr algn="l"/>
            <a:r>
              <a:rPr lang="en-US" sz="1400" dirty="0"/>
              <a:t>It connects only two devices at a time.</a:t>
            </a:r>
          </a:p>
          <a:p>
            <a:pPr algn="l"/>
            <a:endParaRPr lang="en-US" sz="1400" dirty="0"/>
          </a:p>
        </p:txBody>
      </p:sp>
      <p:sp>
        <p:nvSpPr>
          <p:cNvPr id="5" name="TextBox 4"/>
          <p:cNvSpPr txBox="1"/>
          <p:nvPr/>
        </p:nvSpPr>
        <p:spPr>
          <a:xfrm>
            <a:off x="4606181" y="1598064"/>
            <a:ext cx="7229743" cy="2862322"/>
          </a:xfrm>
          <a:prstGeom prst="rect">
            <a:avLst/>
          </a:prstGeom>
          <a:noFill/>
        </p:spPr>
        <p:txBody>
          <a:bodyPr wrap="square" rtlCol="0">
            <a:spAutoFit/>
          </a:bodyPr>
          <a:lstStyle/>
          <a:p>
            <a:r>
              <a:rPr lang="en-US" b="1" u="sng" dirty="0">
                <a:solidFill>
                  <a:schemeClr val="bg1"/>
                </a:solidFill>
              </a:rPr>
              <a:t>Bluetooth Low Energy</a:t>
            </a:r>
          </a:p>
          <a:p>
            <a:pPr algn="just"/>
            <a:r>
              <a:rPr lang="en-US" sz="1400" dirty="0">
                <a:solidFill>
                  <a:schemeClr val="bg1"/>
                </a:solidFill>
              </a:rPr>
              <a:t>Bluetooth low energy (BLE) is a short-range communication network protocol with PHY (physical layer) and MAC (Medium Access Control) layer. It is designed for low-power devices which uses less data. BLE always remain in sleep mode except when the connection between devices is initiated and data transmission occurs, due to this it conserves power of the device. Bluetooth low energy follows the master/slave architecture and offers two types of frames that are adverting and data frames. Slave node sent the advertising frame to discover one or more dedicated advertisement channels. Master nodes sense this advertisement channels to find slaves and connect them.</a:t>
            </a:r>
          </a:p>
          <a:p>
            <a:r>
              <a:rPr lang="en-US" dirty="0">
                <a:solidFill>
                  <a:schemeClr val="bg1"/>
                </a:solidFill>
              </a:rPr>
              <a:t/>
            </a:r>
            <a:br>
              <a:rPr lang="en-US" dirty="0">
                <a:solidFill>
                  <a:schemeClr val="bg1"/>
                </a:solidFill>
              </a:rPr>
            </a:br>
            <a:endParaRPr lang="en-US" dirty="0">
              <a:solidFill>
                <a:schemeClr val="bg1"/>
              </a:solidFill>
            </a:endParaRPr>
          </a:p>
        </p:txBody>
      </p:sp>
      <p:pic>
        <p:nvPicPr>
          <p:cNvPr id="12290" name="Picture 2" descr="IoT Data Link Communication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546" y="3898951"/>
            <a:ext cx="2869933" cy="2162086"/>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16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smtClean="0"/>
              <a:t>Z-Wave</a:t>
            </a:r>
            <a:r>
              <a:rPr lang="en-US" b="0" dirty="0" smtClean="0"/>
              <a:t> </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a:xfrm>
            <a:off x="444500" y="1504060"/>
            <a:ext cx="6793788" cy="4717277"/>
          </a:xfrm>
        </p:spPr>
        <p:txBody>
          <a:bodyPr>
            <a:normAutofit fontScale="92500" lnSpcReduction="20000"/>
          </a:bodyPr>
          <a:lstStyle/>
          <a:p>
            <a:pPr algn="just"/>
            <a:r>
              <a:rPr lang="en-US" sz="1400" dirty="0"/>
              <a:t>Z-Wave is a wireless communication protocol with the frequency of 900MHz. The ranges of Z-Wave lies between 30 meters to 100 meters with the data transfer rate of 100kbps so that it is suitable for small messages in IoT applications for home automation. This communication protocol operates on mesh network architecture with one and several secondary </a:t>
            </a:r>
            <a:r>
              <a:rPr lang="en-US" sz="1400" dirty="0" smtClean="0"/>
              <a:t>controllers</a:t>
            </a:r>
          </a:p>
          <a:p>
            <a:pPr algn="l"/>
            <a:r>
              <a:rPr lang="en-US" sz="1500" b="1" u="sng" dirty="0"/>
              <a:t>Properties of Z-Wave protocol</a:t>
            </a:r>
          </a:p>
          <a:p>
            <a:pPr algn="l"/>
            <a:r>
              <a:rPr lang="en-US" sz="1400" b="1" dirty="0"/>
              <a:t>Standard:</a:t>
            </a:r>
            <a:r>
              <a:rPr lang="en-US" sz="1400" dirty="0"/>
              <a:t> Z-Wave Alliance ZAD12837 / ITU-T G.9959</a:t>
            </a:r>
          </a:p>
          <a:p>
            <a:pPr algn="l"/>
            <a:r>
              <a:rPr lang="en-US" sz="1400" b="1" dirty="0"/>
              <a:t>Frequency:</a:t>
            </a:r>
            <a:r>
              <a:rPr lang="en-US" sz="1400" dirty="0"/>
              <a:t> 908.42GHz</a:t>
            </a:r>
          </a:p>
          <a:p>
            <a:pPr algn="l"/>
            <a:r>
              <a:rPr lang="en-US" sz="1400" b="1" dirty="0"/>
              <a:t>Range:</a:t>
            </a:r>
            <a:r>
              <a:rPr lang="en-US" sz="1400" dirty="0"/>
              <a:t> 30-100m</a:t>
            </a:r>
          </a:p>
          <a:p>
            <a:pPr algn="l"/>
            <a:r>
              <a:rPr lang="en-US" sz="1400" b="1" dirty="0"/>
              <a:t>Data transfer rate:</a:t>
            </a:r>
            <a:r>
              <a:rPr lang="en-US" sz="1400" dirty="0"/>
              <a:t> 100kbps</a:t>
            </a:r>
          </a:p>
          <a:p>
            <a:pPr algn="l"/>
            <a:r>
              <a:rPr lang="en-US" sz="1500" b="1" u="sng" dirty="0"/>
              <a:t>Advantages of Z-Wave protocol</a:t>
            </a:r>
          </a:p>
          <a:p>
            <a:pPr algn="l"/>
            <a:r>
              <a:rPr lang="en-US" sz="1400" dirty="0"/>
              <a:t>Low power consumption</a:t>
            </a:r>
          </a:p>
          <a:p>
            <a:pPr algn="l"/>
            <a:r>
              <a:rPr lang="en-US" sz="1400" dirty="0"/>
              <a:t>Remote or local control</a:t>
            </a:r>
          </a:p>
          <a:p>
            <a:pPr algn="l"/>
            <a:r>
              <a:rPr lang="en-US" sz="1400" dirty="0"/>
              <a:t>Simple installation</a:t>
            </a:r>
          </a:p>
          <a:p>
            <a:pPr algn="l"/>
            <a:r>
              <a:rPr lang="en-US" sz="1400" dirty="0"/>
              <a:t>Interoperability</a:t>
            </a:r>
          </a:p>
          <a:p>
            <a:pPr algn="l"/>
            <a:r>
              <a:rPr lang="en-US" sz="1500" b="1" u="sng" dirty="0"/>
              <a:t>Application of Z-Wave protocol</a:t>
            </a:r>
          </a:p>
          <a:p>
            <a:pPr algn="l"/>
            <a:r>
              <a:rPr lang="en-US" sz="1400" dirty="0"/>
              <a:t>Smart product and IoT based application</a:t>
            </a:r>
          </a:p>
          <a:p>
            <a:pPr algn="l"/>
            <a:r>
              <a:rPr lang="en-US" sz="1400" dirty="0"/>
              <a:t>Energy saving</a:t>
            </a:r>
          </a:p>
          <a:p>
            <a:pPr algn="l"/>
            <a:r>
              <a:rPr lang="en-US" sz="1400" dirty="0"/>
              <a:t>Home security</a:t>
            </a:r>
          </a:p>
          <a:p>
            <a:pPr algn="just"/>
            <a:endParaRPr lang="en-US" sz="1400" dirty="0"/>
          </a:p>
        </p:txBody>
      </p:sp>
      <p:pic>
        <p:nvPicPr>
          <p:cNvPr id="13314" name="Picture 2" descr="IoT Data Link Communication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318" y="2700691"/>
            <a:ext cx="3738754" cy="2466975"/>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97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ZigBee</a:t>
            </a:r>
            <a:r>
              <a:rPr lang="en-US" dirty="0"/>
              <a:t> Smart </a:t>
            </a:r>
            <a:r>
              <a:rPr lang="en-US" dirty="0" smtClean="0"/>
              <a:t>Energy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444500" y="1931349"/>
            <a:ext cx="7828304" cy="4161801"/>
          </a:xfrm>
        </p:spPr>
        <p:txBody>
          <a:bodyPr>
            <a:normAutofit/>
          </a:bodyPr>
          <a:lstStyle/>
          <a:p>
            <a:pPr algn="just"/>
            <a:r>
              <a:rPr lang="en-US" sz="1400" dirty="0" err="1"/>
              <a:t>ZigBee</a:t>
            </a:r>
            <a:r>
              <a:rPr lang="en-US" sz="1400" dirty="0"/>
              <a:t> is a low power, low data rate wireless personal area network communication protocol. It is mostly used in home automation and industrial settings. Since </a:t>
            </a:r>
            <a:r>
              <a:rPr lang="en-US" sz="1400" dirty="0" err="1"/>
              <a:t>ZigBee</a:t>
            </a:r>
            <a:r>
              <a:rPr lang="en-US" sz="1400" dirty="0"/>
              <a:t> is a low power communication protocol, the IoT power devices used with </a:t>
            </a:r>
            <a:r>
              <a:rPr lang="en-US" sz="1400" dirty="0" err="1"/>
              <a:t>ZigBee</a:t>
            </a:r>
            <a:r>
              <a:rPr lang="en-US" sz="1400" dirty="0"/>
              <a:t> technology. The </a:t>
            </a:r>
            <a:r>
              <a:rPr lang="en-US" sz="1400" dirty="0" err="1"/>
              <a:t>ZigBee</a:t>
            </a:r>
            <a:r>
              <a:rPr lang="en-US" sz="1400" dirty="0"/>
              <a:t> communication protocol is based on the IEEE 802.15.4 standard operating at the 2.4GHz frequency. The </a:t>
            </a:r>
            <a:r>
              <a:rPr lang="en-US" sz="1400" dirty="0" err="1"/>
              <a:t>ZigBee</a:t>
            </a:r>
            <a:r>
              <a:rPr lang="en-US" sz="1400" dirty="0"/>
              <a:t> protocol supports star, cluster or wireless mesh technology topology.</a:t>
            </a:r>
          </a:p>
          <a:p>
            <a:pPr algn="just"/>
            <a:r>
              <a:rPr lang="en-US" sz="1600" b="1" u="sng" dirty="0" err="1"/>
              <a:t>ZigBee</a:t>
            </a:r>
            <a:r>
              <a:rPr lang="en-US" sz="1600" b="1" u="sng" dirty="0"/>
              <a:t> uses the following devices in its network:</a:t>
            </a:r>
          </a:p>
          <a:p>
            <a:pPr marL="285750" indent="-285750" algn="just">
              <a:buFont typeface="Arial" panose="020B0604020202020204" pitchFamily="34" charset="0"/>
              <a:buChar char="•"/>
            </a:pPr>
            <a:r>
              <a:rPr lang="en-US" sz="1400" dirty="0" err="1"/>
              <a:t>Zigbee</a:t>
            </a:r>
            <a:r>
              <a:rPr lang="en-US" sz="1400" dirty="0"/>
              <a:t> Coordinator</a:t>
            </a:r>
          </a:p>
          <a:p>
            <a:pPr marL="285750" indent="-285750" algn="just">
              <a:buFont typeface="Arial" panose="020B0604020202020204" pitchFamily="34" charset="0"/>
              <a:buChar char="•"/>
            </a:pPr>
            <a:r>
              <a:rPr lang="en-US" sz="1400" dirty="0" err="1"/>
              <a:t>Zigbee</a:t>
            </a:r>
            <a:r>
              <a:rPr lang="en-US" sz="1400" dirty="0"/>
              <a:t> End Device</a:t>
            </a:r>
          </a:p>
          <a:p>
            <a:pPr marL="285750" indent="-285750" algn="just">
              <a:buFont typeface="Arial" panose="020B0604020202020204" pitchFamily="34" charset="0"/>
              <a:buChar char="•"/>
            </a:pPr>
            <a:r>
              <a:rPr lang="en-US" sz="1400" dirty="0" err="1"/>
              <a:t>Zigbee</a:t>
            </a:r>
            <a:r>
              <a:rPr lang="en-US" sz="1400" dirty="0"/>
              <a:t> </a:t>
            </a:r>
            <a:r>
              <a:rPr lang="en-US" sz="1400" dirty="0" smtClean="0"/>
              <a:t>Router</a:t>
            </a:r>
          </a:p>
          <a:p>
            <a:pPr algn="l"/>
            <a:r>
              <a:rPr lang="en-US" sz="1600" b="1" u="sng" dirty="0"/>
              <a:t>Properties of </a:t>
            </a:r>
            <a:r>
              <a:rPr lang="en-US" sz="1600" b="1" u="sng" dirty="0" err="1"/>
              <a:t>ZigBee</a:t>
            </a:r>
            <a:r>
              <a:rPr lang="en-US" sz="1600" b="1" u="sng" dirty="0"/>
              <a:t> </a:t>
            </a:r>
            <a:r>
              <a:rPr lang="en-US" sz="1600" b="1" u="sng" dirty="0" smtClean="0"/>
              <a:t>protocol :</a:t>
            </a:r>
            <a:endParaRPr lang="en-US" sz="1600" b="1" u="sng" dirty="0"/>
          </a:p>
          <a:p>
            <a:pPr marL="285750" indent="-285750" algn="l">
              <a:buFont typeface="Arial" panose="020B0604020202020204" pitchFamily="34" charset="0"/>
              <a:buChar char="•"/>
            </a:pPr>
            <a:r>
              <a:rPr lang="en-US" sz="1400" b="1" dirty="0"/>
              <a:t>Standard:</a:t>
            </a:r>
            <a:r>
              <a:rPr lang="en-US" sz="1400" dirty="0"/>
              <a:t> </a:t>
            </a:r>
            <a:r>
              <a:rPr lang="en-US" sz="1400" dirty="0" err="1"/>
              <a:t>ZigBee</a:t>
            </a:r>
            <a:r>
              <a:rPr lang="en-US" sz="1400" dirty="0"/>
              <a:t> 3.0 based on IEEE802.15.4</a:t>
            </a:r>
          </a:p>
          <a:p>
            <a:pPr marL="285750" indent="-285750" algn="l">
              <a:buFont typeface="Arial" panose="020B0604020202020204" pitchFamily="34" charset="0"/>
              <a:buChar char="•"/>
            </a:pPr>
            <a:r>
              <a:rPr lang="en-US" sz="1400" b="1" dirty="0"/>
              <a:t>Frequency:</a:t>
            </a:r>
            <a:r>
              <a:rPr lang="en-US" sz="1400" dirty="0"/>
              <a:t> 2.4GHz</a:t>
            </a:r>
          </a:p>
          <a:p>
            <a:pPr marL="285750" indent="-285750" algn="l">
              <a:buFont typeface="Arial" panose="020B0604020202020204" pitchFamily="34" charset="0"/>
              <a:buChar char="•"/>
            </a:pPr>
            <a:r>
              <a:rPr lang="en-US" sz="1400" b="1" dirty="0"/>
              <a:t>Range: </a:t>
            </a:r>
            <a:r>
              <a:rPr lang="en-US" sz="1400" dirty="0"/>
              <a:t>10-100m</a:t>
            </a:r>
          </a:p>
          <a:p>
            <a:pPr marL="285750" indent="-285750" algn="l">
              <a:buFont typeface="Arial" panose="020B0604020202020204" pitchFamily="34" charset="0"/>
              <a:buChar char="•"/>
            </a:pPr>
            <a:r>
              <a:rPr lang="en-US" sz="1400" b="1" dirty="0"/>
              <a:t>Data transfer rate:</a:t>
            </a:r>
            <a:r>
              <a:rPr lang="en-US" sz="1400" dirty="0"/>
              <a:t> 250kbps</a:t>
            </a:r>
          </a:p>
          <a:p>
            <a:pPr algn="l"/>
            <a:endParaRPr lang="en-US" sz="1400" dirty="0" smtClean="0"/>
          </a:p>
          <a:p>
            <a:pPr algn="just"/>
            <a:endParaRPr lang="en-US" sz="1400" dirty="0" smtClean="0"/>
          </a:p>
          <a:p>
            <a:pPr algn="l"/>
            <a:endParaRPr lang="en-US" sz="1400" dirty="0"/>
          </a:p>
        </p:txBody>
      </p:sp>
      <p:pic>
        <p:nvPicPr>
          <p:cNvPr id="14338" name="Picture 2" descr="IoT Data Link Communication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4277" y="2765052"/>
            <a:ext cx="2838450" cy="2295526"/>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52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ZigBee</a:t>
            </a:r>
            <a:r>
              <a:rPr lang="en-US" dirty="0"/>
              <a:t> protocol</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p:cNvSpPr>
            <a:spLocks noGrp="1"/>
          </p:cNvSpPr>
          <p:nvPr>
            <p:ph idx="1"/>
          </p:nvPr>
        </p:nvSpPr>
        <p:spPr>
          <a:xfrm>
            <a:off x="443366" y="1825625"/>
            <a:ext cx="4769570" cy="4351338"/>
          </a:xfrm>
        </p:spPr>
        <p:txBody>
          <a:bodyPr>
            <a:normAutofit fontScale="55000" lnSpcReduction="20000"/>
          </a:bodyPr>
          <a:lstStyle/>
          <a:p>
            <a:pPr marL="0" indent="0">
              <a:buNone/>
            </a:pPr>
            <a:r>
              <a:rPr lang="en-US" b="1" u="sng" dirty="0"/>
              <a:t>Advantages of </a:t>
            </a:r>
            <a:r>
              <a:rPr lang="en-US" b="1" u="sng" dirty="0" err="1"/>
              <a:t>ZigBee</a:t>
            </a:r>
            <a:r>
              <a:rPr lang="en-US" b="1" u="sng" dirty="0"/>
              <a:t> protocol</a:t>
            </a:r>
          </a:p>
          <a:p>
            <a:r>
              <a:rPr lang="en-US" dirty="0"/>
              <a:t>Wireless</a:t>
            </a:r>
          </a:p>
          <a:p>
            <a:r>
              <a:rPr lang="en-US" dirty="0"/>
              <a:t>Mesh networking</a:t>
            </a:r>
          </a:p>
          <a:p>
            <a:r>
              <a:rPr lang="en-US" dirty="0"/>
              <a:t>Direct communication</a:t>
            </a:r>
          </a:p>
          <a:p>
            <a:r>
              <a:rPr lang="en-US" dirty="0"/>
              <a:t>Low power consumption</a:t>
            </a:r>
          </a:p>
          <a:p>
            <a:r>
              <a:rPr lang="en-US" dirty="0"/>
              <a:t>Disadvantages of </a:t>
            </a:r>
            <a:r>
              <a:rPr lang="en-US" dirty="0" err="1"/>
              <a:t>ZigBee</a:t>
            </a:r>
            <a:r>
              <a:rPr lang="en-US" dirty="0"/>
              <a:t> protocol</a:t>
            </a:r>
          </a:p>
          <a:p>
            <a:r>
              <a:rPr lang="en-US" dirty="0"/>
              <a:t>Costly</a:t>
            </a:r>
          </a:p>
          <a:p>
            <a:r>
              <a:rPr lang="en-US" dirty="0"/>
              <a:t>Works with low speed within a small distance</a:t>
            </a:r>
          </a:p>
          <a:p>
            <a:pPr marL="0" indent="0">
              <a:buNone/>
            </a:pPr>
            <a:r>
              <a:rPr lang="en-US" b="1" u="sng" dirty="0"/>
              <a:t>Application of </a:t>
            </a:r>
            <a:r>
              <a:rPr lang="en-US" b="1" u="sng" dirty="0" err="1"/>
              <a:t>ZigBee</a:t>
            </a:r>
            <a:r>
              <a:rPr lang="en-US" b="1" u="sng" dirty="0"/>
              <a:t> protocol</a:t>
            </a:r>
          </a:p>
          <a:p>
            <a:r>
              <a:rPr lang="en-US" dirty="0"/>
              <a:t>Commercial and residential control</a:t>
            </a:r>
          </a:p>
          <a:p>
            <a:r>
              <a:rPr lang="en-US" dirty="0"/>
              <a:t>Personal and healthcare</a:t>
            </a:r>
          </a:p>
          <a:p>
            <a:r>
              <a:rPr lang="en-US" dirty="0"/>
              <a:t>Home networking</a:t>
            </a:r>
          </a:p>
          <a:p>
            <a:r>
              <a:rPr lang="en-US" dirty="0"/>
              <a:t>Industrial control and management</a:t>
            </a:r>
          </a:p>
          <a:p>
            <a:r>
              <a:rPr lang="en-US" dirty="0"/>
              <a:t>Consumer </a:t>
            </a:r>
            <a:r>
              <a:rPr lang="en-US" dirty="0" smtClean="0"/>
              <a:t>electronics</a:t>
            </a:r>
            <a:r>
              <a:rPr lang="en-US" dirty="0"/>
              <a:t/>
            </a:r>
            <a:br>
              <a:rPr lang="en-US" dirty="0"/>
            </a:br>
            <a:endParaRPr lang="en-US" dirty="0"/>
          </a:p>
        </p:txBody>
      </p:sp>
      <p:pic>
        <p:nvPicPr>
          <p:cNvPr id="15362" name="Picture 2" descr="Understanding Zigbee and Wireless Mesh Networking - Black Hills Information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2544107"/>
            <a:ext cx="5943600" cy="2390775"/>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43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b="0" dirty="0" err="1" smtClean="0"/>
              <a:t>LoRaWAN</a:t>
            </a:r>
            <a:r>
              <a:rPr lang="en-US" b="0" dirty="0" smtClean="0"/>
              <a:t>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p:cNvSpPr>
            <a:spLocks noGrp="1"/>
          </p:cNvSpPr>
          <p:nvPr>
            <p:ph idx="1"/>
          </p:nvPr>
        </p:nvSpPr>
        <p:spPr>
          <a:xfrm>
            <a:off x="444500" y="1546788"/>
            <a:ext cx="6400681" cy="4630174"/>
          </a:xfrm>
        </p:spPr>
        <p:txBody>
          <a:bodyPr>
            <a:normAutofit fontScale="92500" lnSpcReduction="10000"/>
          </a:bodyPr>
          <a:lstStyle/>
          <a:p>
            <a:pPr marL="0" indent="0" algn="just">
              <a:buNone/>
            </a:pPr>
            <a:r>
              <a:rPr lang="en-US" sz="2400" b="1" dirty="0" err="1"/>
              <a:t>LoRaWAN</a:t>
            </a:r>
            <a:r>
              <a:rPr lang="en-US" sz="2400" b="1" dirty="0"/>
              <a:t> refers to Long Rage Wide Area Network</a:t>
            </a:r>
            <a:r>
              <a:rPr lang="en-US" sz="2400" dirty="0"/>
              <a:t> which is a wide area network protocol. It is an optimized low-power consumption protocol design to support large-scale public networks with millions of low-power devices. A single operator operates the </a:t>
            </a:r>
            <a:r>
              <a:rPr lang="en-US" sz="2400" dirty="0" err="1"/>
              <a:t>LoRaWAN</a:t>
            </a:r>
            <a:r>
              <a:rPr lang="en-US" sz="2400" dirty="0"/>
              <a:t>. The </a:t>
            </a:r>
            <a:r>
              <a:rPr lang="en-US" sz="2400" dirty="0" err="1"/>
              <a:t>LoRaWAN</a:t>
            </a:r>
            <a:r>
              <a:rPr lang="en-US" sz="2400" dirty="0"/>
              <a:t> network is a bi-directional communication for IoT application with low cost, mobility, and security.</a:t>
            </a:r>
          </a:p>
          <a:p>
            <a:pPr marL="0" indent="0" algn="just">
              <a:buNone/>
            </a:pPr>
            <a:r>
              <a:rPr lang="en-US" sz="2400" b="1" u="sng" dirty="0"/>
              <a:t>Properties of </a:t>
            </a:r>
            <a:r>
              <a:rPr lang="en-US" sz="2400" b="1" u="sng" dirty="0" err="1"/>
              <a:t>LoRaWAN</a:t>
            </a:r>
            <a:r>
              <a:rPr lang="en-US" sz="2400" b="1" u="sng" dirty="0"/>
              <a:t> protocol</a:t>
            </a:r>
          </a:p>
          <a:p>
            <a:r>
              <a:rPr lang="en-US" sz="2400" b="1" dirty="0"/>
              <a:t>Standard:</a:t>
            </a:r>
            <a:r>
              <a:rPr lang="en-US" sz="2400" dirty="0"/>
              <a:t> </a:t>
            </a:r>
            <a:r>
              <a:rPr lang="en-US" sz="2400" dirty="0" err="1"/>
              <a:t>LoRaWAN</a:t>
            </a:r>
            <a:endParaRPr lang="en-US" sz="2400" dirty="0"/>
          </a:p>
          <a:p>
            <a:r>
              <a:rPr lang="en-US" sz="2400" b="1" dirty="0"/>
              <a:t>Frequency:</a:t>
            </a:r>
            <a:r>
              <a:rPr lang="en-US" sz="2400" dirty="0"/>
              <a:t> Various</a:t>
            </a:r>
          </a:p>
          <a:p>
            <a:r>
              <a:rPr lang="en-US" sz="2400" b="1" dirty="0"/>
              <a:t>Range:</a:t>
            </a:r>
            <a:r>
              <a:rPr lang="en-US" sz="2400" dirty="0"/>
              <a:t> 2-5km (urban environment), 15km (suburban environment)</a:t>
            </a:r>
          </a:p>
          <a:p>
            <a:r>
              <a:rPr lang="en-US" sz="2400" b="1" dirty="0"/>
              <a:t>Data Rates:</a:t>
            </a:r>
            <a:r>
              <a:rPr lang="en-US" sz="2400" dirty="0"/>
              <a:t> 0.3-50 kbps.</a:t>
            </a:r>
          </a:p>
          <a:p>
            <a:endParaRPr lang="en-US" dirty="0"/>
          </a:p>
        </p:txBody>
      </p:sp>
      <p:pic>
        <p:nvPicPr>
          <p:cNvPr id="16386" name="Picture 2" descr="LoRaWAN network architectur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567" y="1984705"/>
            <a:ext cx="4167736" cy="3583425"/>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2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IoT Network Layer </a:t>
            </a:r>
            <a:r>
              <a:rPr lang="en-US" dirty="0" smtClean="0"/>
              <a:t>Protocols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555121" y="1518833"/>
            <a:ext cx="6862629" cy="4599956"/>
          </a:xfrm>
        </p:spPr>
        <p:txBody>
          <a:bodyPr>
            <a:normAutofit lnSpcReduction="10000"/>
          </a:bodyPr>
          <a:lstStyle/>
          <a:p>
            <a:pPr algn="just"/>
            <a:r>
              <a:rPr lang="en-US" sz="1400" dirty="0"/>
              <a:t>The network layer is divided into two </a:t>
            </a:r>
            <a:r>
              <a:rPr lang="en-US" sz="1400" dirty="0" err="1"/>
              <a:t>sublayers</a:t>
            </a:r>
            <a:r>
              <a:rPr lang="en-US" sz="1400" dirty="0"/>
              <a:t>: routing layer which handles the transfer of packets from source to destination, and an encapsulation layer that forms the packets.</a:t>
            </a:r>
          </a:p>
          <a:p>
            <a:pPr algn="just"/>
            <a:r>
              <a:rPr lang="en-US" sz="1400" b="1" dirty="0"/>
              <a:t>RPL </a:t>
            </a:r>
            <a:r>
              <a:rPr lang="en-US" sz="1400" b="1" dirty="0" smtClean="0"/>
              <a:t>Protocol :</a:t>
            </a:r>
            <a:endParaRPr lang="en-US" sz="1400" b="1" dirty="0"/>
          </a:p>
          <a:p>
            <a:pPr algn="just"/>
            <a:r>
              <a:rPr lang="en-US" sz="1400" b="1" dirty="0"/>
              <a:t>RPL</a:t>
            </a:r>
            <a:r>
              <a:rPr lang="en-US" sz="1400" dirty="0"/>
              <a:t> stands for </a:t>
            </a:r>
            <a:r>
              <a:rPr lang="en-US" sz="1400" i="1" dirty="0"/>
              <a:t>Routing Protocol for Low-Power and </a:t>
            </a:r>
            <a:r>
              <a:rPr lang="en-US" sz="1400" i="1" dirty="0" err="1"/>
              <a:t>Lossy</a:t>
            </a:r>
            <a:r>
              <a:rPr lang="en-US" sz="1400" i="1" dirty="0"/>
              <a:t> Network</a:t>
            </a:r>
            <a:r>
              <a:rPr lang="en-US" sz="1400" dirty="0"/>
              <a:t>. It is a distance-vector protocol that supports a </a:t>
            </a:r>
            <a:r>
              <a:rPr lang="en-US" sz="1400" dirty="0" err="1"/>
              <a:t>varity</a:t>
            </a:r>
            <a:r>
              <a:rPr lang="en-US" sz="1400" dirty="0"/>
              <a:t> of Data Link Protocols. RPL builds a </a:t>
            </a:r>
            <a:r>
              <a:rPr lang="en-US" sz="1400" b="1" dirty="0"/>
              <a:t>Destination Oriented Directed Acyclic Graph (DODAG)</a:t>
            </a:r>
            <a:r>
              <a:rPr lang="en-US" sz="1400" dirty="0"/>
              <a:t> which has only one route from each leaf node to the root. All the traffic in this DODAG is routed through the root. Initially, each node sends a DODAG Information Object (DIO) announcing them self as a root. This information travels in the network, and complete DODAG is gradually built. When a new node wants to join the network, it sends a DODAG Information Solicitation (DIS) request and root responds back with a DAO Acknowledgment (DAO-ACK) confirming the join</a:t>
            </a:r>
            <a:r>
              <a:rPr lang="en-US" sz="1400" dirty="0" smtClean="0"/>
              <a:t>.</a:t>
            </a:r>
          </a:p>
          <a:p>
            <a:pPr algn="just"/>
            <a:r>
              <a:rPr lang="en-US" sz="1400" b="1" dirty="0"/>
              <a:t>CORPL </a:t>
            </a:r>
            <a:r>
              <a:rPr lang="en-US" sz="1400" b="1" dirty="0" smtClean="0"/>
              <a:t>Protocol :</a:t>
            </a:r>
            <a:endParaRPr lang="en-US" sz="1400" b="1" dirty="0"/>
          </a:p>
          <a:p>
            <a:pPr algn="just"/>
            <a:r>
              <a:rPr lang="en-US" sz="1400" b="1" dirty="0"/>
              <a:t>CORPL protocol</a:t>
            </a:r>
            <a:r>
              <a:rPr lang="en-US" sz="1400" dirty="0"/>
              <a:t> is the extension of the </a:t>
            </a:r>
            <a:r>
              <a:rPr lang="en-US" sz="1400" b="1" dirty="0"/>
              <a:t>RPL protocol</a:t>
            </a:r>
            <a:r>
              <a:rPr lang="en-US" sz="1400" dirty="0"/>
              <a:t>, which is termed as </a:t>
            </a:r>
            <a:r>
              <a:rPr lang="en-US" sz="1400" b="1" dirty="0"/>
              <a:t>cognitive RPL</a:t>
            </a:r>
            <a:r>
              <a:rPr lang="en-US" sz="1400" dirty="0"/>
              <a:t>. This network protocol is designed for cognitive networks and uses DODAG topology. CORPL protocol makes two new modifications in the RPL protocol. It uses opportunistic forwarding to forward a packet between the nodes. Each node of CORPL protocol keeps the information of forwarding set rather than parents only maintaining it. Each node updates its changes to its neighbor using DIO messages. On the basis of this updated message, each node frequently updates its neighbor for constant forwarder set</a:t>
            </a:r>
            <a:r>
              <a:rPr lang="en-US" sz="1400" dirty="0" smtClean="0"/>
              <a:t>.</a:t>
            </a:r>
            <a:endParaRPr lang="en-US" sz="1400" dirty="0"/>
          </a:p>
          <a:p>
            <a:pPr algn="l"/>
            <a:endParaRPr lang="en-US" sz="1400" dirty="0"/>
          </a:p>
        </p:txBody>
      </p:sp>
      <p:pic>
        <p:nvPicPr>
          <p:cNvPr id="17412" name="Picture 4" descr="An enhanced RPL based light-weight routing protocol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413" y="2079422"/>
            <a:ext cx="3452738" cy="3478778"/>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74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smtClean="0"/>
              <a:t>6LoWPAN</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p:cNvSpPr>
            <a:spLocks noGrp="1"/>
          </p:cNvSpPr>
          <p:nvPr>
            <p:ph type="body" sz="quarter" idx="13"/>
          </p:nvPr>
        </p:nvSpPr>
        <p:spPr>
          <a:xfrm>
            <a:off x="444500" y="1529697"/>
            <a:ext cx="7332173" cy="4597637"/>
          </a:xfrm>
        </p:spPr>
        <p:txBody>
          <a:bodyPr>
            <a:normAutofit lnSpcReduction="10000"/>
          </a:bodyPr>
          <a:lstStyle/>
          <a:p>
            <a:pPr algn="l"/>
            <a:r>
              <a:rPr lang="en-US" sz="1400" b="1" u="sng" dirty="0"/>
              <a:t>6LoWPAN</a:t>
            </a:r>
          </a:p>
          <a:p>
            <a:pPr algn="l"/>
            <a:r>
              <a:rPr lang="en-US" sz="1400" b="1" dirty="0"/>
              <a:t>The 6LoWPAN protocol refers to IPv6 Low Power Personal Area Network</a:t>
            </a:r>
            <a:r>
              <a:rPr lang="en-US" sz="1400" dirty="0"/>
              <a:t> which uses a lightweight IP-based communication to travel over low data rate networks. It has limited processing ability to transfer information wirelessly using an internet protocol. So, it is mainly used for home and building automation. The 6LoWPAN protocol operates only within the 2.4 GHz frequency range with 250 kbps transfer rate. It has a maximum length of 128-bit header packets.</a:t>
            </a:r>
          </a:p>
          <a:p>
            <a:pPr algn="l"/>
            <a:r>
              <a:rPr lang="en-US" sz="1400" b="1" u="sng" dirty="0"/>
              <a:t>6LowPAN Security Measure</a:t>
            </a:r>
          </a:p>
          <a:p>
            <a:pPr algn="l"/>
            <a:r>
              <a:rPr lang="en-US" sz="1400" dirty="0"/>
              <a:t>Security is a major issue for 6LowPAN communication Protocol. There are several attacks issues at the security level of 6LoWPAN which aim is to direct destruction of the network. Since it is the combination of two systems, so, there is a possibility of attack from two sides that targets all the layer of the 6LoWPAN stack (Physical layer, Data link layer, Adaptation layer, Network layer, Transport layer, Application layer).</a:t>
            </a:r>
          </a:p>
          <a:p>
            <a:pPr algn="l"/>
            <a:r>
              <a:rPr lang="en-US" sz="1400" b="1" u="sng" dirty="0"/>
              <a:t>Properties of 6LowPAN protocol</a:t>
            </a:r>
          </a:p>
          <a:p>
            <a:pPr marL="285750" indent="-285750" algn="l">
              <a:buFont typeface="Arial" panose="020B0604020202020204" pitchFamily="34" charset="0"/>
              <a:buChar char="•"/>
            </a:pPr>
            <a:r>
              <a:rPr lang="en-US" sz="1400" b="1" dirty="0"/>
              <a:t>Standard:</a:t>
            </a:r>
            <a:r>
              <a:rPr lang="en-US" sz="1400" dirty="0"/>
              <a:t> RFC6282</a:t>
            </a:r>
          </a:p>
          <a:p>
            <a:pPr marL="285750" indent="-285750" algn="l">
              <a:buFont typeface="Arial" panose="020B0604020202020204" pitchFamily="34" charset="0"/>
              <a:buChar char="•"/>
            </a:pPr>
            <a:r>
              <a:rPr lang="en-US" sz="1400" b="1" dirty="0"/>
              <a:t>Frequency:</a:t>
            </a:r>
            <a:r>
              <a:rPr lang="en-US" sz="1400" dirty="0"/>
              <a:t> Used over a variety of other networking media including Bluetooth Smart (2.4GHz) or </a:t>
            </a:r>
            <a:r>
              <a:rPr lang="en-US" sz="1400" dirty="0" err="1"/>
              <a:t>ZigBee</a:t>
            </a:r>
            <a:r>
              <a:rPr lang="en-US" sz="1400" dirty="0"/>
              <a:t> or low-power RF (sub-1GHz)</a:t>
            </a:r>
          </a:p>
          <a:p>
            <a:pPr marL="285750" indent="-285750" algn="l">
              <a:buFont typeface="Arial" panose="020B0604020202020204" pitchFamily="34" charset="0"/>
              <a:buChar char="•"/>
            </a:pPr>
            <a:r>
              <a:rPr lang="en-US" sz="1400" b="1" dirty="0"/>
              <a:t>Range:</a:t>
            </a:r>
            <a:r>
              <a:rPr lang="en-US" sz="1400" dirty="0"/>
              <a:t> NA</a:t>
            </a:r>
          </a:p>
          <a:p>
            <a:pPr marL="285750" indent="-285750" algn="l">
              <a:buFont typeface="Arial" panose="020B0604020202020204" pitchFamily="34" charset="0"/>
              <a:buChar char="•"/>
            </a:pPr>
            <a:r>
              <a:rPr lang="en-US" sz="1400" b="1" dirty="0"/>
              <a:t>Data Rates:</a:t>
            </a:r>
            <a:r>
              <a:rPr lang="en-US" sz="1400" dirty="0"/>
              <a:t> NA</a:t>
            </a:r>
          </a:p>
          <a:p>
            <a:pPr algn="l"/>
            <a:endParaRPr lang="en-US" sz="1400" dirty="0"/>
          </a:p>
        </p:txBody>
      </p:sp>
      <p:pic>
        <p:nvPicPr>
          <p:cNvPr id="18434" name="Picture 2" descr="6LoWPAN - An IP Based Wireless Protocol - PsiB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708" y="2345277"/>
            <a:ext cx="3242892" cy="2966475"/>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6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b="0" dirty="0"/>
              <a:t>IoT Session Layer </a:t>
            </a:r>
            <a:r>
              <a:rPr lang="en-US" b="0" dirty="0" smtClean="0"/>
              <a:t>Protocols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Content Placeholder 3"/>
          <p:cNvSpPr>
            <a:spLocks noGrp="1"/>
          </p:cNvSpPr>
          <p:nvPr>
            <p:ph idx="1"/>
          </p:nvPr>
        </p:nvSpPr>
        <p:spPr>
          <a:xfrm>
            <a:off x="537370" y="1756367"/>
            <a:ext cx="6726556" cy="4741270"/>
          </a:xfrm>
        </p:spPr>
        <p:txBody>
          <a:bodyPr>
            <a:normAutofit fontScale="55000" lnSpcReduction="20000"/>
          </a:bodyPr>
          <a:lstStyle/>
          <a:p>
            <a:pPr marL="0" indent="0" algn="just">
              <a:buNone/>
            </a:pPr>
            <a:r>
              <a:rPr lang="en-US" dirty="0"/>
              <a:t>The session layer protocols review standards and protocols for message passing. Different standardization organizations introduce the IoT session layer protocols. There are different types of session layer protocol available with different functionality and range. MQTT and </a:t>
            </a:r>
            <a:r>
              <a:rPr lang="en-US" dirty="0" err="1"/>
              <a:t>CoAP</a:t>
            </a:r>
            <a:r>
              <a:rPr lang="en-US" dirty="0"/>
              <a:t> provide these needs through small message sizes, message management, and lightweight message </a:t>
            </a:r>
            <a:r>
              <a:rPr lang="en-US" dirty="0" smtClean="0"/>
              <a:t>overhead.</a:t>
            </a:r>
          </a:p>
          <a:p>
            <a:pPr marL="0" indent="0">
              <a:buNone/>
            </a:pPr>
            <a:r>
              <a:rPr lang="en-US" b="1" u="sng" dirty="0"/>
              <a:t>MQTT (Message Queue Telemetry Transport)</a:t>
            </a:r>
          </a:p>
          <a:p>
            <a:pPr marL="0" indent="0" algn="just">
              <a:buNone/>
            </a:pPr>
            <a:r>
              <a:rPr lang="en-US" b="1" dirty="0"/>
              <a:t>MQTT (Message Queue Telemetry Transport)</a:t>
            </a:r>
            <a:r>
              <a:rPr lang="en-US" dirty="0"/>
              <a:t> is a messaging protocol which was introduced by IBM in 1999. It was initially built for monitoring sensor node and faraway tracking in IoT. Its suits are small, cheap, low-memory and low-power devices. MQTT provides embedded connectivity between applications and middleware in one side and another side it connects networks and communicators.</a:t>
            </a:r>
          </a:p>
          <a:p>
            <a:pPr marL="0" indent="0" algn="just">
              <a:buNone/>
            </a:pPr>
            <a:r>
              <a:rPr lang="en-US" dirty="0"/>
              <a:t>MQTT protocol is based on publish/subscribe architecture. The publish/subscribe architecture consists of three major components: publishers, subscribers, and a broker. According to IoT point of view, publishers are lightweight sensor devices that send their data to connected broker and goes back to sleep whenever possible. Subscribers are applications, which are interested in a certain topic or sensory data, so they are connected to brokers to be informed whenever new data are received. The broker receives the sensory data and filters them in different topics and sends them to subscribers according to interest in the topics.</a:t>
            </a:r>
          </a:p>
          <a:p>
            <a:endParaRPr lang="en-US" dirty="0"/>
          </a:p>
        </p:txBody>
      </p:sp>
      <p:pic>
        <p:nvPicPr>
          <p:cNvPr id="19458" name="Picture 2" descr="IoT Session Layer Protoc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0138" y="2287065"/>
            <a:ext cx="3930679"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976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SMQTT (Secure Message Queue Telemetry Transport)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Content Placeholder 3"/>
          <p:cNvSpPr>
            <a:spLocks noGrp="1"/>
          </p:cNvSpPr>
          <p:nvPr>
            <p:ph idx="1"/>
          </p:nvPr>
        </p:nvSpPr>
        <p:spPr>
          <a:xfrm>
            <a:off x="443366" y="1825625"/>
            <a:ext cx="6641098" cy="4351338"/>
          </a:xfrm>
        </p:spPr>
        <p:txBody>
          <a:bodyPr>
            <a:normAutofit/>
          </a:bodyPr>
          <a:lstStyle/>
          <a:p>
            <a:pPr marL="0" indent="0" algn="just">
              <a:buNone/>
            </a:pPr>
            <a:r>
              <a:rPr lang="en-US" sz="1800" b="1" dirty="0" smtClean="0"/>
              <a:t>SMQTT </a:t>
            </a:r>
            <a:r>
              <a:rPr lang="en-US" sz="1800" b="1" dirty="0"/>
              <a:t>(Secure Message Queue Telemetry Transport)</a:t>
            </a:r>
            <a:r>
              <a:rPr lang="en-US" sz="1800" dirty="0"/>
              <a:t> is an extension of MQTT protocol which uses encryption based on lightweight attribute encryption. The main advantage of this encryption is that it has a broadcast encryption feature. In this features, one message is encrypted and delivered to multiple other nodes. The process of message transfer and receiving consists of four major stages:</a:t>
            </a:r>
          </a:p>
          <a:p>
            <a:pPr algn="just"/>
            <a:r>
              <a:rPr lang="en-US" sz="1800" b="1" dirty="0"/>
              <a:t>Setup:</a:t>
            </a:r>
            <a:r>
              <a:rPr lang="en-US" sz="1800" dirty="0"/>
              <a:t> In this phase, the publishers and subscribers register themselves to the broker and get a secret master key.</a:t>
            </a:r>
          </a:p>
          <a:p>
            <a:pPr algn="just"/>
            <a:r>
              <a:rPr lang="en-US" sz="1800" b="1" dirty="0"/>
              <a:t>Encryption:</a:t>
            </a:r>
            <a:r>
              <a:rPr lang="en-US" sz="1800" dirty="0"/>
              <a:t> When the data is published to broker, it is encrypted by broker.</a:t>
            </a:r>
          </a:p>
          <a:p>
            <a:pPr algn="just"/>
            <a:r>
              <a:rPr lang="en-US" sz="1800" b="1" dirty="0"/>
              <a:t>Publish:</a:t>
            </a:r>
            <a:r>
              <a:rPr lang="en-US" sz="1800" dirty="0"/>
              <a:t> The broker publishes the encrypted message to the subscribers.</a:t>
            </a:r>
          </a:p>
          <a:p>
            <a:pPr algn="just"/>
            <a:r>
              <a:rPr lang="en-US" sz="1800" b="1" dirty="0"/>
              <a:t>Decryption:</a:t>
            </a:r>
            <a:r>
              <a:rPr lang="en-US" sz="1800" dirty="0"/>
              <a:t> Finally the received message is decrypted by subscribers with the same master key.</a:t>
            </a:r>
          </a:p>
          <a:p>
            <a:pPr algn="just"/>
            <a:endParaRPr lang="en-US" sz="1800" dirty="0"/>
          </a:p>
        </p:txBody>
      </p:sp>
      <p:pic>
        <p:nvPicPr>
          <p:cNvPr id="20484" name="Picture 4" descr="Figure 3 from Secure MQTT for Internet of Things (IoT) | Semantic Scho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324" y="2629693"/>
            <a:ext cx="4191000" cy="2743201"/>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0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err="1" smtClean="0"/>
              <a:t>CoAP</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Content Placeholder 3"/>
          <p:cNvSpPr>
            <a:spLocks noGrp="1"/>
          </p:cNvSpPr>
          <p:nvPr>
            <p:ph idx="1"/>
          </p:nvPr>
        </p:nvSpPr>
        <p:spPr>
          <a:xfrm>
            <a:off x="366453" y="1586343"/>
            <a:ext cx="6299267" cy="4351338"/>
          </a:xfrm>
        </p:spPr>
        <p:txBody>
          <a:bodyPr>
            <a:normAutofit fontScale="62500" lnSpcReduction="20000"/>
          </a:bodyPr>
          <a:lstStyle/>
          <a:p>
            <a:pPr marL="0" indent="0" algn="just">
              <a:buNone/>
            </a:pPr>
            <a:r>
              <a:rPr lang="en-US" b="1" dirty="0" err="1" smtClean="0"/>
              <a:t>CoAP</a:t>
            </a:r>
            <a:r>
              <a:rPr lang="en-US" b="1" dirty="0" smtClean="0"/>
              <a:t> </a:t>
            </a:r>
            <a:r>
              <a:rPr lang="en-US" b="1" dirty="0"/>
              <a:t>(Constrained Application Protocol)</a:t>
            </a:r>
            <a:r>
              <a:rPr lang="en-US" dirty="0"/>
              <a:t> is a session layer protocol that provides the </a:t>
            </a:r>
            <a:r>
              <a:rPr lang="en-US" dirty="0" err="1"/>
              <a:t>RESTful</a:t>
            </a:r>
            <a:r>
              <a:rPr lang="en-US" dirty="0"/>
              <a:t> (HTTP) interface between HTTP client and server. It is designed by IETF Constrained </a:t>
            </a:r>
            <a:r>
              <a:rPr lang="en-US" dirty="0" err="1"/>
              <a:t>RESTful</a:t>
            </a:r>
            <a:r>
              <a:rPr lang="en-US" dirty="0"/>
              <a:t> Environment (</a:t>
            </a:r>
            <a:r>
              <a:rPr lang="en-US" dirty="0" err="1"/>
              <a:t>CoRE</a:t>
            </a:r>
            <a:r>
              <a:rPr lang="en-US" dirty="0"/>
              <a:t>) working group. It is designed to use devices on the same constrained network between devices and general nodes on the Internet. </a:t>
            </a:r>
            <a:r>
              <a:rPr lang="en-US" dirty="0" err="1"/>
              <a:t>CoAP</a:t>
            </a:r>
            <a:r>
              <a:rPr lang="en-US" dirty="0"/>
              <a:t> enables low-power sensors to use </a:t>
            </a:r>
            <a:r>
              <a:rPr lang="en-US" dirty="0" err="1"/>
              <a:t>RESTful</a:t>
            </a:r>
            <a:r>
              <a:rPr lang="en-US" dirty="0"/>
              <a:t> services while meeting their low power constraints. This protocol is specially built for IoT systems primarily based on HTTP protocols.</a:t>
            </a:r>
          </a:p>
          <a:p>
            <a:pPr algn="just"/>
            <a:r>
              <a:rPr lang="en-US" dirty="0"/>
              <a:t>This network is used within the limited network or in a constrained environment. The whole architecture of </a:t>
            </a:r>
            <a:r>
              <a:rPr lang="en-US" dirty="0" err="1"/>
              <a:t>CoAP</a:t>
            </a:r>
            <a:r>
              <a:rPr lang="en-US" dirty="0"/>
              <a:t> consists of </a:t>
            </a:r>
            <a:r>
              <a:rPr lang="en-US" dirty="0" err="1"/>
              <a:t>CoAP</a:t>
            </a:r>
            <a:r>
              <a:rPr lang="en-US" dirty="0"/>
              <a:t> client, </a:t>
            </a:r>
            <a:r>
              <a:rPr lang="en-US" dirty="0" err="1"/>
              <a:t>CoAP</a:t>
            </a:r>
            <a:r>
              <a:rPr lang="en-US" dirty="0"/>
              <a:t> server, REST </a:t>
            </a:r>
            <a:r>
              <a:rPr lang="en-US" dirty="0" err="1"/>
              <a:t>CoAP</a:t>
            </a:r>
            <a:r>
              <a:rPr lang="en-US" dirty="0"/>
              <a:t> proxy, and REST internet</a:t>
            </a:r>
            <a:r>
              <a:rPr lang="en-US" dirty="0" smtClean="0"/>
              <a:t>.</a:t>
            </a:r>
          </a:p>
          <a:p>
            <a:pPr algn="just"/>
            <a:r>
              <a:rPr lang="en-US" dirty="0"/>
              <a:t>The data is sent from </a:t>
            </a:r>
            <a:r>
              <a:rPr lang="en-US" dirty="0" err="1"/>
              <a:t>CoAP</a:t>
            </a:r>
            <a:r>
              <a:rPr lang="en-US" dirty="0"/>
              <a:t> clients (such as smartphones, RFID sensors, etc.) to the </a:t>
            </a:r>
            <a:r>
              <a:rPr lang="en-US" dirty="0" err="1"/>
              <a:t>CoAP</a:t>
            </a:r>
            <a:r>
              <a:rPr lang="en-US" dirty="0"/>
              <a:t> server and the same message is routed to REST </a:t>
            </a:r>
            <a:r>
              <a:rPr lang="en-US" dirty="0" err="1"/>
              <a:t>CoAP</a:t>
            </a:r>
            <a:r>
              <a:rPr lang="en-US" dirty="0"/>
              <a:t> proxy. The REST </a:t>
            </a:r>
            <a:r>
              <a:rPr lang="en-US" dirty="0" err="1"/>
              <a:t>CoAP</a:t>
            </a:r>
            <a:r>
              <a:rPr lang="en-US" dirty="0"/>
              <a:t> proxy interacts outside the </a:t>
            </a:r>
            <a:r>
              <a:rPr lang="en-US" dirty="0" err="1"/>
              <a:t>CoAP</a:t>
            </a:r>
            <a:r>
              <a:rPr lang="en-US" dirty="0"/>
              <a:t> environment and uploads the data over REST internet.</a:t>
            </a:r>
          </a:p>
          <a:p>
            <a:pPr algn="just"/>
            <a:endParaRPr lang="en-US" dirty="0"/>
          </a:p>
        </p:txBody>
      </p:sp>
      <p:pic>
        <p:nvPicPr>
          <p:cNvPr id="21506" name="Picture 2" descr="IoT Session Layer Protoc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826" y="2273181"/>
            <a:ext cx="4858047" cy="2828658"/>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Content Placeholder 3"/>
          <p:cNvSpPr>
            <a:spLocks noGrp="1"/>
          </p:cNvSpPr>
          <p:nvPr>
            <p:ph sz="half" idx="1"/>
          </p:nvPr>
        </p:nvSpPr>
        <p:spPr>
          <a:xfrm>
            <a:off x="332270" y="1423444"/>
            <a:ext cx="5820702" cy="4891631"/>
          </a:xfrm>
        </p:spPr>
        <p:txBody>
          <a:bodyPr>
            <a:noAutofit/>
          </a:bodyPr>
          <a:lstStyle/>
          <a:p>
            <a:pPr algn="just"/>
            <a:r>
              <a:rPr lang="en-US" sz="1400" dirty="0"/>
              <a:t>The Internet of Things (IoT) refers to a network of interconnected physical devices or "things" that are embedded with sensors, software, and other technologies to collect and exchange data over the internet. These devices can range from everyday objects like household appliances, wearable devices, and industrial machines to more sophisticated components in smart cities and advanced industrial systems.</a:t>
            </a:r>
          </a:p>
          <a:p>
            <a:pPr algn="just"/>
            <a:r>
              <a:rPr lang="en-US" sz="1400" dirty="0"/>
              <a:t>The key idea behind IoT is to enable these devices to communicate with each other, share information, and perform tasks autonomously or with minimal human intervention. This connectivity allows for the creation of intelligent systems and applications that can enhance efficiency, automation, and overall functionality in various aspects of life, such as healthcare, transportation, agriculture, and home automation.</a:t>
            </a:r>
          </a:p>
          <a:p>
            <a:pPr algn="just"/>
            <a:r>
              <a:rPr lang="en-US" sz="1400" dirty="0"/>
              <a:t>IoT has the potential to revolutionize industries and improve the quality of life by providing real-time data, enabling better decision-making, and fostering new levels of automation and control. However, it also raises concerns related to privacy, security, and the management of massive amounts of data generated by these interconnected devices</a:t>
            </a:r>
          </a:p>
        </p:txBody>
      </p:sp>
      <p:graphicFrame>
        <p:nvGraphicFramePr>
          <p:cNvPr id="7" name="Diagram 6"/>
          <p:cNvGraphicFramePr/>
          <p:nvPr>
            <p:extLst>
              <p:ext uri="{D42A27DB-BD31-4B8C-83A1-F6EECF244321}">
                <p14:modId xmlns:p14="http://schemas.microsoft.com/office/powerpoint/2010/main" val="2707500142"/>
              </p:ext>
            </p:extLst>
          </p:nvPr>
        </p:nvGraphicFramePr>
        <p:xfrm>
          <a:off x="104301" y="495655"/>
          <a:ext cx="6168312" cy="755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Content Placeholder 8"/>
          <p:cNvPicPr>
            <a:picLocks noGrp="1" noChangeAspect="1"/>
          </p:cNvPicPr>
          <p:nvPr>
            <p:ph sz="half" idx="2"/>
          </p:nvPr>
        </p:nvPicPr>
        <p:blipFill>
          <a:blip r:embed="rId7"/>
          <a:stretch>
            <a:fillRect/>
          </a:stretch>
        </p:blipFill>
        <p:spPr>
          <a:xfrm>
            <a:off x="6765604" y="1825065"/>
            <a:ext cx="4892996" cy="3738247"/>
          </a:xfrm>
          <a:prstGeom prst="rect">
            <a:avLst/>
          </a:prstGeom>
          <a:ln w="228600" cap="sq" cmpd="thickThin">
            <a:solidFill>
              <a:srgbClr val="63B7C6"/>
            </a:solidFill>
            <a:prstDash val="solid"/>
            <a:miter lim="800000"/>
          </a:ln>
          <a:effectLst>
            <a:innerShdw blurRad="76200">
              <a:srgbClr val="000000"/>
            </a:innerShdw>
          </a:effectLst>
        </p:spPr>
      </p:pic>
    </p:spTree>
    <p:extLst>
      <p:ext uri="{BB962C8B-B14F-4D97-AF65-F5344CB8AC3E}">
        <p14:creationId xmlns:p14="http://schemas.microsoft.com/office/powerpoint/2010/main" val="305432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b="0" dirty="0" smtClean="0"/>
              <a:t>DDS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Content Placeholder 3"/>
          <p:cNvSpPr>
            <a:spLocks noGrp="1"/>
          </p:cNvSpPr>
          <p:nvPr>
            <p:ph idx="1"/>
          </p:nvPr>
        </p:nvSpPr>
        <p:spPr>
          <a:xfrm>
            <a:off x="443366" y="1825625"/>
            <a:ext cx="6316358" cy="4351338"/>
          </a:xfrm>
        </p:spPr>
        <p:txBody>
          <a:bodyPr>
            <a:normAutofit fontScale="70000" lnSpcReduction="20000"/>
          </a:bodyPr>
          <a:lstStyle/>
          <a:p>
            <a:pPr algn="just"/>
            <a:r>
              <a:rPr lang="en-US" b="1" dirty="0"/>
              <a:t>DDS (Data Distribution Service)</a:t>
            </a:r>
            <a:r>
              <a:rPr lang="en-US" dirty="0"/>
              <a:t> is a middleware (sometimes called machine-to-machine (M2M)) communication protocol. It is implemented by the Object Management Group (OMG) standard for the real-time system with high speed and high-performance, scalable, dependable, and interoperable data exchange. This communication protocol is based on a publish-subscribe pattern for sending and receiving data, events, and commands among the nodes.</a:t>
            </a:r>
          </a:p>
          <a:p>
            <a:pPr algn="just"/>
            <a:r>
              <a:rPr lang="en-US" dirty="0"/>
              <a:t>The DDS protocol has two main layers:</a:t>
            </a:r>
          </a:p>
          <a:p>
            <a:pPr algn="just"/>
            <a:r>
              <a:rPr lang="en-US" b="1" dirty="0"/>
              <a:t>Data-Centric Publish-Subscribe (DCPS</a:t>
            </a:r>
            <a:r>
              <a:rPr lang="en-US" b="1" dirty="0" smtClean="0"/>
              <a:t>):</a:t>
            </a:r>
            <a:endParaRPr lang="en-US" dirty="0"/>
          </a:p>
          <a:p>
            <a:pPr algn="just"/>
            <a:r>
              <a:rPr lang="en-US" dirty="0" smtClean="0"/>
              <a:t>This </a:t>
            </a:r>
            <a:r>
              <a:rPr lang="en-US" dirty="0"/>
              <a:t>layer delivers the information to subscribers.</a:t>
            </a:r>
          </a:p>
          <a:p>
            <a:pPr algn="just"/>
            <a:r>
              <a:rPr lang="en-US" b="1" dirty="0"/>
              <a:t>Data-Local Reconstruction Layer (DLRL):</a:t>
            </a:r>
            <a:r>
              <a:rPr lang="en-US" dirty="0"/>
              <a:t> This layer provides an interface to DCPS functionalities, permitting the sharing of distributed data amongst IoT enabled objects.</a:t>
            </a:r>
          </a:p>
          <a:p>
            <a:endParaRPr lang="en-US" dirty="0"/>
          </a:p>
        </p:txBody>
      </p:sp>
      <p:pic>
        <p:nvPicPr>
          <p:cNvPr id="22530" name="Picture 2" descr="What is D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387" y="2503917"/>
            <a:ext cx="4215213" cy="2572285"/>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5" y="424001"/>
            <a:ext cx="7200188" cy="943326"/>
          </a:xfrm>
        </p:spPr>
        <p:txBody>
          <a:bodyPr/>
          <a:lstStyle/>
          <a:p>
            <a:r>
              <a:rPr lang="en-US" dirty="0"/>
              <a:t>Internet of Things </a:t>
            </a:r>
            <a:r>
              <a:rPr lang="en-US" dirty="0" smtClean="0"/>
              <a:t>Innovative examples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p:cNvSpPr>
            <a:spLocks noGrp="1"/>
          </p:cNvSpPr>
          <p:nvPr>
            <p:ph type="body" sz="quarter" idx="13"/>
          </p:nvPr>
        </p:nvSpPr>
        <p:spPr>
          <a:xfrm>
            <a:off x="444500" y="1538243"/>
            <a:ext cx="6904883" cy="4614729"/>
          </a:xfrm>
        </p:spPr>
        <p:txBody>
          <a:bodyPr>
            <a:normAutofit/>
          </a:bodyPr>
          <a:lstStyle/>
          <a:p>
            <a:pPr algn="just"/>
            <a:r>
              <a:rPr lang="en-US" sz="1400" dirty="0" smtClean="0"/>
              <a:t>You </a:t>
            </a:r>
            <a:r>
              <a:rPr lang="en-US" sz="1400" dirty="0"/>
              <a:t>likely use IoT devices every day. The list below outlines a few IoT devices that you may be familiar with:</a:t>
            </a:r>
          </a:p>
          <a:p>
            <a:pPr marL="285750" indent="-285750" algn="just">
              <a:buFont typeface="Arial" panose="020B0604020202020204" pitchFamily="34" charset="0"/>
              <a:buChar char="•"/>
            </a:pPr>
            <a:r>
              <a:rPr lang="en-US" sz="1400" b="1" dirty="0"/>
              <a:t>Smart home devices.</a:t>
            </a:r>
            <a:r>
              <a:rPr lang="en-US" sz="1400" dirty="0"/>
              <a:t> Smart devices are interactive electronics that use wireless connections to understand user instructions. To an extent, smart home devices like thermostats and home security systems can work autonomously to assist with daily tasks. For example, you may program your smart thermostat to adjust automatically to a cooler setting before you arrive home from work. Or, you may receive a security camera notification to inform you that someone is at the door when you are not home. </a:t>
            </a:r>
          </a:p>
          <a:p>
            <a:pPr marL="285750" indent="-285750" algn="just">
              <a:buFont typeface="Arial" panose="020B0604020202020204" pitchFamily="34" charset="0"/>
              <a:buChar char="•"/>
            </a:pPr>
            <a:r>
              <a:rPr lang="en-US" sz="1400" b="1" dirty="0"/>
              <a:t>Wearable technologies. </a:t>
            </a:r>
            <a:r>
              <a:rPr lang="en-US" sz="1400" dirty="0"/>
              <a:t>One of the most common Internet of Things examples is </a:t>
            </a:r>
            <a:r>
              <a:rPr lang="en-US" sz="1400" dirty="0" err="1"/>
              <a:t>smartwatches</a:t>
            </a:r>
            <a:r>
              <a:rPr lang="en-US" sz="1400" dirty="0"/>
              <a:t>. Wearable IoT technology like </a:t>
            </a:r>
            <a:r>
              <a:rPr lang="en-US" sz="1400" dirty="0" err="1"/>
              <a:t>Fitbits</a:t>
            </a:r>
            <a:r>
              <a:rPr lang="en-US" sz="1400" dirty="0"/>
              <a:t> and Apple Watches connect to other devices (like your smartphone) to share data. They typically also connect to the internet to track GPS locations. </a:t>
            </a:r>
          </a:p>
          <a:p>
            <a:pPr marL="285750" indent="-285750" algn="just">
              <a:buFont typeface="Arial" panose="020B0604020202020204" pitchFamily="34" charset="0"/>
              <a:buChar char="•"/>
            </a:pPr>
            <a:r>
              <a:rPr lang="en-US" sz="1400" b="1" dirty="0"/>
              <a:t>Personal medical devices. </a:t>
            </a:r>
            <a:r>
              <a:rPr lang="en-US" sz="1400" dirty="0"/>
              <a:t>Personal medical devices like pacemakers are also IoT devices. Remote medical devices can help monitor and share a patient's vital signs or detect early signs of health issues for fast intervention. </a:t>
            </a:r>
          </a:p>
          <a:p>
            <a:pPr marL="285750" indent="-285750" algn="just">
              <a:buFont typeface="Arial" panose="020B0604020202020204" pitchFamily="34" charset="0"/>
              <a:buChar char="•"/>
            </a:pPr>
            <a:r>
              <a:rPr lang="en-US" sz="1400" b="1" dirty="0"/>
              <a:t>Autonomous vehicles.</a:t>
            </a:r>
            <a:r>
              <a:rPr lang="en-US" sz="1400" dirty="0"/>
              <a:t> Self-driving cars and other connected vehicles rely on the internet to share real-time information. Sensors throughout the vehicle help map its surroundings, transmit camera footage, and respond to traffic signals.</a:t>
            </a:r>
          </a:p>
          <a:p>
            <a:pPr marL="285750" indent="-285750" algn="just">
              <a:buFont typeface="Arial" panose="020B0604020202020204" pitchFamily="34" charset="0"/>
              <a:buChar char="•"/>
            </a:pPr>
            <a:endParaRPr lang="en-US" sz="1400" dirty="0"/>
          </a:p>
        </p:txBody>
      </p:sp>
      <p:pic>
        <p:nvPicPr>
          <p:cNvPr id="23554" name="Picture 2" descr="Examples of internet of things applications [79]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589" y="2461189"/>
            <a:ext cx="3919908" cy="2935747"/>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577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5217242" y="2807208"/>
            <a:ext cx="3858392" cy="1243584"/>
          </a:xfrm>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501" y="542924"/>
            <a:ext cx="10547647" cy="535531"/>
          </a:xfrm>
        </p:spPr>
        <p:txBody>
          <a:bodyPr/>
          <a:lstStyle/>
          <a:p>
            <a:r>
              <a:rPr lang="en-US" dirty="0"/>
              <a:t>How does IoT work</a:t>
            </a:r>
            <a:r>
              <a:rPr lang="en-US" dirty="0" smtClean="0"/>
              <a: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p:cNvSpPr>
            <a:spLocks noGrp="1"/>
          </p:cNvSpPr>
          <p:nvPr>
            <p:ph idx="1"/>
          </p:nvPr>
        </p:nvSpPr>
        <p:spPr>
          <a:xfrm>
            <a:off x="417728" y="1521096"/>
            <a:ext cx="11153277" cy="4631876"/>
          </a:xfrm>
        </p:spPr>
        <p:txBody>
          <a:bodyPr>
            <a:noAutofit/>
          </a:bodyPr>
          <a:lstStyle/>
          <a:p>
            <a:pPr algn="just"/>
            <a:r>
              <a:rPr lang="en-US" sz="1200" b="1" dirty="0"/>
              <a:t>Internet of Things platform</a:t>
            </a:r>
          </a:p>
          <a:p>
            <a:pPr marL="0" indent="0" algn="just">
              <a:buNone/>
            </a:pPr>
            <a:r>
              <a:rPr lang="en-US" sz="1200" dirty="0"/>
              <a:t>An IoT platform manages device connectivity. It can be a software suite or a cloud service. The purpose of an IoT platform is to manage and monitor hardware, software, processing abilities, and application layers. </a:t>
            </a:r>
          </a:p>
          <a:p>
            <a:pPr algn="just"/>
            <a:r>
              <a:rPr lang="en-US" sz="1200" b="1" dirty="0"/>
              <a:t>Sensor technologies</a:t>
            </a:r>
          </a:p>
          <a:p>
            <a:pPr marL="0" indent="0" algn="just">
              <a:buNone/>
            </a:pPr>
            <a:r>
              <a:rPr lang="en-US" sz="1200" dirty="0"/>
              <a:t>IoT sensors, sometimes called smart sensors, convert real-world variables into data that devices can interpret and share. Many different types of sensors exist. For example, temperature sensors detect heat and convert temperature changes into data. Motion sensors detect movement by monitoring ultrasonic waves and triggering a desired action when those waves are interrupted. </a:t>
            </a:r>
          </a:p>
          <a:p>
            <a:pPr algn="just"/>
            <a:r>
              <a:rPr lang="en-US" sz="1200" b="1" dirty="0"/>
              <a:t>Unique identifiers</a:t>
            </a:r>
          </a:p>
          <a:p>
            <a:pPr marL="0" indent="0" algn="just">
              <a:buNone/>
            </a:pPr>
            <a:r>
              <a:rPr lang="en-US" sz="1200" dirty="0"/>
              <a:t>The core concept of the IoT is communication among devices and users. Unique identifiers (UIDs) establish the context of a device within the larger network to enable this communication. Identifiers are patterns, like numeric or alphanumeric strings. One example of a UID that you might be familiar with is an internet protocol (IP) address. They can identify a single device (instance identifier) or the class to which that device belongs (type identifier).</a:t>
            </a:r>
          </a:p>
          <a:p>
            <a:pPr algn="just"/>
            <a:r>
              <a:rPr lang="en-US" sz="1200" b="1" dirty="0"/>
              <a:t>Internet connectivity</a:t>
            </a:r>
          </a:p>
          <a:p>
            <a:pPr marL="0" indent="0" algn="just">
              <a:buNone/>
            </a:pPr>
            <a:r>
              <a:rPr lang="en-US" sz="1200" dirty="0"/>
              <a:t>Sensors can connect to cloud platforms and other devices through a host of network protocols for the internet. This enables communication between devices. </a:t>
            </a:r>
          </a:p>
          <a:p>
            <a:pPr algn="just"/>
            <a:r>
              <a:rPr lang="en-US" sz="1200" b="1" dirty="0"/>
              <a:t>Artificial intelligence (AI) and machine learning</a:t>
            </a:r>
          </a:p>
          <a:p>
            <a:pPr marL="0" indent="0" algn="just">
              <a:buNone/>
            </a:pPr>
            <a:r>
              <a:rPr lang="en-US" sz="1200" dirty="0"/>
              <a:t>Natural language processing (NLP) in IoT devices makes it easier for users to input information and interact with devices. One common example of an IoT device that utilizes NLP technology is the Amazon Alexa. Machine learning also enhances the analytical capabilities of IoT devices.</a:t>
            </a:r>
          </a:p>
          <a:p>
            <a:pPr algn="just"/>
            <a:r>
              <a:rPr lang="en-US" sz="1200" b="1" dirty="0"/>
              <a:t>Edge computing</a:t>
            </a:r>
          </a:p>
          <a:p>
            <a:pPr marL="0" indent="0" algn="just">
              <a:buNone/>
            </a:pPr>
            <a:r>
              <a:rPr lang="en-US" sz="1200" dirty="0"/>
              <a:t>Edge computing is a computing framework. It aims to conserve resources and speed up response time by moving computational resources like data storage closer to the data source. The IoT accomplishes this by utilizing edge devices like IoT gateways</a:t>
            </a:r>
            <a:r>
              <a:rPr lang="en-US" sz="1200" dirty="0" smtClean="0"/>
              <a:t>.</a:t>
            </a:r>
            <a:endParaRPr lang="en-US" sz="1200" dirty="0"/>
          </a:p>
        </p:txBody>
      </p:sp>
      <p:sp>
        <p:nvSpPr>
          <p:cNvPr id="5" name="Oval 4" descr="Vector Brain. Flat Illustration. Vector Brain Symbol. Royalty Free SVG,  Cliparts, Vectors, and Stock Illustration. Image 115323439."/>
          <p:cNvSpPr/>
          <p:nvPr/>
        </p:nvSpPr>
        <p:spPr>
          <a:xfrm>
            <a:off x="266032" y="432939"/>
            <a:ext cx="755502" cy="755502"/>
          </a:xfrm>
          <a:prstGeom prst="ellipse">
            <a:avLst/>
          </a:prstGeom>
          <a:blipFill>
            <a:blip r:embed="rId2">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79415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p:cNvSpPr>
            <a:spLocks noGrp="1"/>
          </p:cNvSpPr>
          <p:nvPr>
            <p:ph sz="half" idx="1"/>
          </p:nvPr>
        </p:nvSpPr>
        <p:spPr>
          <a:xfrm>
            <a:off x="443364" y="1517715"/>
            <a:ext cx="7068389" cy="4659248"/>
          </a:xfrm>
        </p:spPr>
        <p:txBody>
          <a:bodyPr>
            <a:normAutofit fontScale="70000" lnSpcReduction="20000"/>
          </a:bodyPr>
          <a:lstStyle/>
          <a:p>
            <a:pPr marL="0" indent="0">
              <a:buNone/>
            </a:pPr>
            <a:r>
              <a:rPr lang="en-US" b="1" dirty="0"/>
              <a:t>Smart Home Automation:</a:t>
            </a:r>
            <a:endParaRPr lang="en-US" dirty="0"/>
          </a:p>
          <a:p>
            <a:pPr marL="457200" lvl="1" indent="0">
              <a:buNone/>
            </a:pPr>
            <a:r>
              <a:rPr lang="en-US" dirty="0"/>
              <a:t>IoT devices such as smart thermostats, lighting systems, security cameras, and connected appliances enable homeowners to automate and control various aspects of their homes remotely.</a:t>
            </a:r>
          </a:p>
          <a:p>
            <a:pPr marL="0" indent="0">
              <a:buNone/>
            </a:pPr>
            <a:r>
              <a:rPr lang="en-US" b="1" dirty="0"/>
              <a:t>Healthcare Monitoring:</a:t>
            </a:r>
            <a:endParaRPr lang="en-US" dirty="0"/>
          </a:p>
          <a:p>
            <a:pPr marL="457200" lvl="1" indent="0">
              <a:buNone/>
            </a:pPr>
            <a:r>
              <a:rPr lang="en-US" dirty="0"/>
              <a:t>Wearable devices equipped with sensors can monitor vital signs, track physical activity, and send real-time health data to healthcare professionals, providing timely insights and improving patient care.</a:t>
            </a:r>
          </a:p>
          <a:p>
            <a:pPr marL="0" indent="0">
              <a:buNone/>
            </a:pPr>
            <a:r>
              <a:rPr lang="en-US" b="1" dirty="0"/>
              <a:t>Industrial Internet (Industry 4.0):</a:t>
            </a:r>
            <a:endParaRPr lang="en-US" dirty="0"/>
          </a:p>
          <a:p>
            <a:pPr marL="457200" lvl="1" indent="0">
              <a:buNone/>
            </a:pPr>
            <a:r>
              <a:rPr lang="en-US" dirty="0"/>
              <a:t>IoT is extensively used in industries for predictive maintenance, asset tracking, and process optimization. Connected sensors on machines and equipment enable proactive maintenance, reducing downtime and improving efficiency.</a:t>
            </a:r>
          </a:p>
          <a:p>
            <a:pPr marL="0" indent="0">
              <a:buNone/>
            </a:pPr>
            <a:r>
              <a:rPr lang="en-US" b="1" dirty="0"/>
              <a:t>Smart Cities:</a:t>
            </a:r>
            <a:endParaRPr lang="en-US" dirty="0"/>
          </a:p>
          <a:p>
            <a:pPr marL="457200" lvl="1" indent="0">
              <a:buNone/>
            </a:pPr>
            <a:r>
              <a:rPr lang="en-US" dirty="0"/>
              <a:t>IoT contributes to the development of smart cities by integrating sensors and data analytics into urban infrastructure. This includes smart traffic management, waste management, energy-efficient street lighting, and environmental monitoring.</a:t>
            </a:r>
          </a:p>
          <a:p>
            <a:pPr marL="0" indent="0">
              <a:buNone/>
            </a:pPr>
            <a:r>
              <a:rPr lang="en-US" b="1" dirty="0"/>
              <a:t>Agricultural Monitoring:</a:t>
            </a:r>
            <a:endParaRPr lang="en-US" dirty="0"/>
          </a:p>
          <a:p>
            <a:pPr marL="457200" lvl="1" indent="0">
              <a:buNone/>
            </a:pPr>
            <a:r>
              <a:rPr lang="en-US" dirty="0"/>
              <a:t>IoT devices, such as soil sensors and drones, help farmers monitor crop conditions, manage irrigation more efficiently, and optimize farming practices for increased yield and sustainability.</a:t>
            </a:r>
          </a:p>
          <a:p>
            <a:pPr marL="0" indent="0">
              <a:buNone/>
            </a:pPr>
            <a:r>
              <a:rPr lang="en-US" b="1" dirty="0"/>
              <a:t>Retail and Inventory Management:</a:t>
            </a:r>
            <a:endParaRPr lang="en-US" dirty="0"/>
          </a:p>
          <a:p>
            <a:pPr marL="457200" lvl="1" indent="0">
              <a:buNone/>
            </a:pPr>
            <a:r>
              <a:rPr lang="en-US" dirty="0"/>
              <a:t>Retailers use IoT for inventory tracking, supply chain optimization, and enhancing the overall shopping experience through technologies like smart shelves and connected beacons</a:t>
            </a:r>
            <a:r>
              <a:rPr lang="en-US" dirty="0" smtClean="0"/>
              <a:t>.</a:t>
            </a:r>
            <a:endParaRPr lang="en-US" dirty="0"/>
          </a:p>
        </p:txBody>
      </p:sp>
      <p:graphicFrame>
        <p:nvGraphicFramePr>
          <p:cNvPr id="7" name="Diagram 6"/>
          <p:cNvGraphicFramePr/>
          <p:nvPr>
            <p:extLst>
              <p:ext uri="{D42A27DB-BD31-4B8C-83A1-F6EECF244321}">
                <p14:modId xmlns:p14="http://schemas.microsoft.com/office/powerpoint/2010/main" val="3890090971"/>
              </p:ext>
            </p:extLst>
          </p:nvPr>
        </p:nvGraphicFramePr>
        <p:xfrm>
          <a:off x="128186" y="427290"/>
          <a:ext cx="7007552" cy="86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4" name="Picture 4" descr="Sensors | Free Full-Text | A Review of Emerging Technologies for IoT-Based Smart  Cities"/>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673975" y="1743387"/>
            <a:ext cx="4213225" cy="4207838"/>
          </a:xfrm>
          <a:prstGeom prst="ellipse">
            <a:avLst/>
          </a:prstGeom>
          <a:ln w="63500" cap="rnd">
            <a:solidFill>
              <a:srgbClr val="63B7C6"/>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0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p:cNvSpPr>
            <a:spLocks noGrp="1"/>
          </p:cNvSpPr>
          <p:nvPr>
            <p:ph sz="half" idx="1"/>
          </p:nvPr>
        </p:nvSpPr>
        <p:spPr>
          <a:xfrm>
            <a:off x="443365" y="1517715"/>
            <a:ext cx="6324904" cy="4659248"/>
          </a:xfrm>
        </p:spPr>
        <p:txBody>
          <a:bodyPr>
            <a:normAutofit fontScale="85000" lnSpcReduction="20000"/>
          </a:bodyPr>
          <a:lstStyle/>
          <a:p>
            <a:pPr marL="0" indent="0" algn="just">
              <a:buNone/>
            </a:pPr>
            <a:r>
              <a:rPr lang="en-US" b="1" dirty="0"/>
              <a:t>Environmental Monitoring:</a:t>
            </a:r>
            <a:endParaRPr lang="en-US" dirty="0"/>
          </a:p>
          <a:p>
            <a:pPr marL="457200" lvl="1" indent="0" algn="just">
              <a:buNone/>
            </a:pPr>
            <a:r>
              <a:rPr lang="en-US" dirty="0"/>
              <a:t>IoT sensors are deployed for monitoring and collecting data on environmental conditions, including air and water quality, to support sustainable practices and early detection of environmental issues.</a:t>
            </a:r>
          </a:p>
          <a:p>
            <a:pPr marL="0" indent="0" algn="just">
              <a:buNone/>
            </a:pPr>
            <a:r>
              <a:rPr lang="en-US" b="1" dirty="0"/>
              <a:t>Connected Vehicles:</a:t>
            </a:r>
            <a:endParaRPr lang="en-US" dirty="0"/>
          </a:p>
          <a:p>
            <a:pPr marL="457200" lvl="1" indent="0" algn="just">
              <a:buNone/>
            </a:pPr>
            <a:r>
              <a:rPr lang="en-US" dirty="0"/>
              <a:t>IoT is integrated into vehicles for real-time monitoring, predictive maintenance, and enhancing safety. Connected cars can communicate with each other and with traffic infrastructure to improve traffic flow and reduce accidents.</a:t>
            </a:r>
          </a:p>
          <a:p>
            <a:pPr marL="0" indent="0" algn="just">
              <a:buNone/>
            </a:pPr>
            <a:r>
              <a:rPr lang="en-US" b="1" dirty="0"/>
              <a:t>Energy Management:</a:t>
            </a:r>
            <a:endParaRPr lang="en-US" dirty="0"/>
          </a:p>
          <a:p>
            <a:pPr marL="457200" lvl="1" indent="0" algn="just">
              <a:buNone/>
            </a:pPr>
            <a:r>
              <a:rPr lang="en-US" dirty="0"/>
              <a:t>Smart meters, sensors, and connected devices help optimize energy consumption in homes, businesses, and industries, contributing to energy efficiency and cost savings.</a:t>
            </a:r>
          </a:p>
          <a:p>
            <a:pPr marL="0" indent="0" algn="just">
              <a:buNone/>
            </a:pPr>
            <a:r>
              <a:rPr lang="en-US" b="1" dirty="0"/>
              <a:t>Supply Chain Visibility:</a:t>
            </a:r>
            <a:endParaRPr lang="en-US" dirty="0"/>
          </a:p>
          <a:p>
            <a:pPr marL="457200" lvl="1" indent="0" algn="just">
              <a:buNone/>
            </a:pPr>
            <a:r>
              <a:rPr lang="en-US" dirty="0"/>
              <a:t>IoT is used to track and monitor goods throughout the supply chain. This provides real-time visibility, improves logistics, and helps prevent issues such as theft or spoilage.</a:t>
            </a:r>
          </a:p>
          <a:p>
            <a:pPr marL="0" indent="0" algn="just">
              <a:buNone/>
            </a:pPr>
            <a:r>
              <a:rPr lang="en-US" b="1" dirty="0"/>
              <a:t>Asset Tracking:</a:t>
            </a:r>
            <a:endParaRPr lang="en-US" dirty="0"/>
          </a:p>
          <a:p>
            <a:pPr marL="457200" lvl="1" indent="0" algn="just">
              <a:buNone/>
            </a:pPr>
            <a:r>
              <a:rPr lang="en-US" dirty="0"/>
              <a:t>Companies use IoT to track the location and condition of valuable assets, equipment, and inventory, leading to better asset management and increased operational efficiency.</a:t>
            </a:r>
          </a:p>
          <a:p>
            <a:pPr marL="0" indent="0" algn="just">
              <a:buNone/>
            </a:pPr>
            <a:endParaRPr lang="en-US" dirty="0"/>
          </a:p>
        </p:txBody>
      </p:sp>
      <p:sp>
        <p:nvSpPr>
          <p:cNvPr id="7" name="Oval 6" descr="10 Real Life Uses of Mind Maps - iMindQ"/>
          <p:cNvSpPr/>
          <p:nvPr/>
        </p:nvSpPr>
        <p:spPr>
          <a:xfrm>
            <a:off x="323316" y="433699"/>
            <a:ext cx="863125" cy="863125"/>
          </a:xfrm>
          <a:prstGeom prst="ellipse">
            <a:avLst/>
          </a:prstGeom>
          <a:blipFill>
            <a:blip r:embed="rId2">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nvGrpSpPr>
          <p:cNvPr id="8" name="Group 7"/>
          <p:cNvGrpSpPr/>
          <p:nvPr/>
        </p:nvGrpSpPr>
        <p:grpSpPr>
          <a:xfrm>
            <a:off x="1186441" y="433698"/>
            <a:ext cx="4660022" cy="863125"/>
            <a:chOff x="1389546" y="0"/>
            <a:chExt cx="4660022" cy="863125"/>
          </a:xfrm>
        </p:grpSpPr>
        <p:sp>
          <p:nvSpPr>
            <p:cNvPr id="9" name="Pentagon 8"/>
            <p:cNvSpPr/>
            <p:nvPr/>
          </p:nvSpPr>
          <p:spPr>
            <a:xfrm rot="10800000">
              <a:off x="1389546" y="0"/>
              <a:ext cx="4660022" cy="863125"/>
            </a:xfrm>
            <a:prstGeom prst="homePlat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Pentagon 4"/>
            <p:cNvSpPr/>
            <p:nvPr/>
          </p:nvSpPr>
          <p:spPr>
            <a:xfrm rot="21600000">
              <a:off x="1605327" y="0"/>
              <a:ext cx="4444241" cy="8631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0614" tIns="133350" rIns="248920" bIns="133350" numCol="1" spcCol="1270" anchor="ctr" anchorCtr="0">
              <a:noAutofit/>
            </a:bodyPr>
            <a:lstStyle/>
            <a:p>
              <a:pPr lvl="0" algn="ctr" defTabSz="1555750">
                <a:lnSpc>
                  <a:spcPct val="90000"/>
                </a:lnSpc>
                <a:spcBef>
                  <a:spcPct val="0"/>
                </a:spcBef>
                <a:spcAft>
                  <a:spcPct val="35000"/>
                </a:spcAft>
              </a:pPr>
              <a:r>
                <a:rPr lang="en-US" sz="3500" kern="1200" dirty="0" smtClean="0"/>
                <a:t>Applications Of IoT</a:t>
              </a:r>
              <a:endParaRPr lang="en-US" sz="3500" kern="1200" dirty="0"/>
            </a:p>
          </p:txBody>
        </p:sp>
      </p:grpSp>
      <p:pic>
        <p:nvPicPr>
          <p:cNvPr id="6146" name="Picture 2" descr="Which IoT Protocols to Use for Industrial Environmental Monitoring? |  Gumstix, Inc. | Gumstix, Inc."/>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83566" y="2307364"/>
            <a:ext cx="4341263" cy="3025212"/>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p:cNvSpPr>
            <a:spLocks noGrp="1"/>
          </p:cNvSpPr>
          <p:nvPr>
            <p:ph sz="half" idx="1"/>
          </p:nvPr>
        </p:nvSpPr>
        <p:spPr>
          <a:xfrm>
            <a:off x="443365" y="1517715"/>
            <a:ext cx="5923252" cy="4659248"/>
          </a:xfrm>
        </p:spPr>
        <p:txBody>
          <a:bodyPr>
            <a:normAutofit fontScale="77500" lnSpcReduction="20000"/>
          </a:bodyPr>
          <a:lstStyle/>
          <a:p>
            <a:pPr marL="0" indent="0" algn="just">
              <a:buNone/>
            </a:pPr>
            <a:r>
              <a:rPr lang="en-US" dirty="0"/>
              <a:t>The Internet of Things (IoT) introduces specific risks and challenges due to the interconnected nature of devices and the massive amounts of data they generate. Some of the key risks associated with IoT include:</a:t>
            </a:r>
          </a:p>
          <a:p>
            <a:pPr marL="0" indent="0" algn="just">
              <a:buNone/>
            </a:pPr>
            <a:r>
              <a:rPr lang="en-US" b="1" dirty="0"/>
              <a:t>Security Risks:</a:t>
            </a:r>
            <a:endParaRPr lang="en-US" dirty="0"/>
          </a:p>
          <a:p>
            <a:pPr marL="457200" lvl="1" indent="0" algn="just">
              <a:buNone/>
            </a:pPr>
            <a:r>
              <a:rPr lang="en-US" dirty="0"/>
              <a:t>IoT devices may become targets for </a:t>
            </a:r>
            <a:r>
              <a:rPr lang="en-US" dirty="0" err="1"/>
              <a:t>cyberattacks</a:t>
            </a:r>
            <a:r>
              <a:rPr lang="en-US" dirty="0"/>
              <a:t>, leading to unauthorized access, data breaches, or manipulation of device functionalities. Insecure communication channels, weak authentication, and inadequate encryption can contribute to security vulnerabilities.</a:t>
            </a:r>
          </a:p>
          <a:p>
            <a:pPr marL="0" indent="0" algn="just">
              <a:buNone/>
            </a:pPr>
            <a:r>
              <a:rPr lang="en-US" b="1" dirty="0"/>
              <a:t>Privacy Concerns:</a:t>
            </a:r>
            <a:endParaRPr lang="en-US" dirty="0"/>
          </a:p>
          <a:p>
            <a:pPr marL="457200" lvl="1" indent="0" algn="just">
              <a:buNone/>
            </a:pPr>
            <a:r>
              <a:rPr lang="en-US" dirty="0"/>
              <a:t>The extensive data collection capabilities of IoT devices raise privacy concerns. Personal and sensitive information may be collected without proper consent, leading to potential misuse or unauthorized access to individuals' data.</a:t>
            </a:r>
          </a:p>
          <a:p>
            <a:pPr marL="0" indent="0" algn="just">
              <a:buNone/>
            </a:pPr>
            <a:r>
              <a:rPr lang="en-US" b="1" dirty="0"/>
              <a:t>Data Integrity and Quality:</a:t>
            </a:r>
            <a:endParaRPr lang="en-US" dirty="0"/>
          </a:p>
          <a:p>
            <a:pPr marL="457200" lvl="1" indent="0" algn="just">
              <a:buNone/>
            </a:pPr>
            <a:r>
              <a:rPr lang="en-US" dirty="0"/>
              <a:t>Ensuring the accuracy and reliability of data generated by IoT devices is crucial. Malfunctions, errors, or intentional manipulation of data can lead to incorrect conclusions and decisions.</a:t>
            </a:r>
          </a:p>
          <a:p>
            <a:pPr marL="0" indent="0" algn="just">
              <a:buNone/>
            </a:pPr>
            <a:r>
              <a:rPr lang="en-US" b="1" dirty="0"/>
              <a:t>Lack of Standardization:</a:t>
            </a:r>
            <a:endParaRPr lang="en-US" dirty="0"/>
          </a:p>
          <a:p>
            <a:pPr marL="457200" lvl="1" indent="0" algn="just">
              <a:buNone/>
            </a:pPr>
            <a:r>
              <a:rPr lang="en-US" dirty="0"/>
              <a:t>The absence of standardized protocols and security measures across IoT devices can create interoperability issues and make it challenging to implement consistent security practices. This lack of standardization may hinder the overall security of IoT ecosystems</a:t>
            </a:r>
            <a:r>
              <a:rPr lang="en-US" dirty="0" smtClean="0"/>
              <a:t>.</a:t>
            </a:r>
            <a:endParaRPr lang="en-US" dirty="0"/>
          </a:p>
        </p:txBody>
      </p:sp>
      <p:grpSp>
        <p:nvGrpSpPr>
          <p:cNvPr id="9" name="Group 8"/>
          <p:cNvGrpSpPr/>
          <p:nvPr/>
        </p:nvGrpSpPr>
        <p:grpSpPr>
          <a:xfrm>
            <a:off x="1062666" y="435836"/>
            <a:ext cx="4876661" cy="826804"/>
            <a:chOff x="1132927" y="0"/>
            <a:chExt cx="4067539" cy="742546"/>
          </a:xfrm>
        </p:grpSpPr>
        <p:sp>
          <p:nvSpPr>
            <p:cNvPr id="10" name="Pentagon 9"/>
            <p:cNvSpPr/>
            <p:nvPr/>
          </p:nvSpPr>
          <p:spPr>
            <a:xfrm rot="10800000">
              <a:off x="1132927" y="0"/>
              <a:ext cx="4067539" cy="742546"/>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Pentagon 4"/>
            <p:cNvSpPr/>
            <p:nvPr/>
          </p:nvSpPr>
          <p:spPr>
            <a:xfrm rot="21600000">
              <a:off x="1318563" y="0"/>
              <a:ext cx="3881903" cy="742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1805" tIns="133350" rIns="248920" bIns="133350" numCol="1" spcCol="1270" anchor="ctr" anchorCtr="0">
              <a:noAutofit/>
            </a:bodyPr>
            <a:lstStyle/>
            <a:p>
              <a:pPr lvl="0" algn="ctr" defTabSz="1555750">
                <a:lnSpc>
                  <a:spcPct val="90000"/>
                </a:lnSpc>
                <a:spcBef>
                  <a:spcPct val="0"/>
                </a:spcBef>
                <a:spcAft>
                  <a:spcPct val="35000"/>
                </a:spcAft>
              </a:pPr>
              <a:r>
                <a:rPr lang="en-US" sz="3500" kern="1200" dirty="0" smtClean="0"/>
                <a:t>RISKS</a:t>
              </a:r>
              <a:endParaRPr lang="en-US" sz="3500" kern="1200" dirty="0"/>
            </a:p>
          </p:txBody>
        </p:sp>
      </p:grpSp>
      <p:sp>
        <p:nvSpPr>
          <p:cNvPr id="12" name="Oval 11"/>
          <p:cNvSpPr/>
          <p:nvPr/>
        </p:nvSpPr>
        <p:spPr>
          <a:xfrm>
            <a:off x="190716" y="435836"/>
            <a:ext cx="871950" cy="826804"/>
          </a:xfrm>
          <a:prstGeom prst="ellipse">
            <a:avLst/>
          </a:prstGeom>
          <a:blipFill>
            <a:blip r:embed="rId2"/>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7170" name="Picture 2" descr="IoT Security: Mitigating the risk of an attack on your system | Hexact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69150" y="2555193"/>
            <a:ext cx="4489450" cy="2521009"/>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68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p:cNvSpPr>
            <a:spLocks noGrp="1"/>
          </p:cNvSpPr>
          <p:nvPr>
            <p:ph sz="half" idx="1"/>
          </p:nvPr>
        </p:nvSpPr>
        <p:spPr>
          <a:xfrm>
            <a:off x="443365" y="1652391"/>
            <a:ext cx="5846340" cy="4659248"/>
          </a:xfrm>
        </p:spPr>
        <p:txBody>
          <a:bodyPr>
            <a:normAutofit fontScale="62500" lnSpcReduction="20000"/>
          </a:bodyPr>
          <a:lstStyle/>
          <a:p>
            <a:pPr marL="0" indent="0" algn="just">
              <a:buNone/>
            </a:pPr>
            <a:r>
              <a:rPr lang="en-US" b="1" dirty="0"/>
              <a:t>Device Management and Maintenance:</a:t>
            </a:r>
            <a:endParaRPr lang="en-US" dirty="0"/>
          </a:p>
          <a:p>
            <a:pPr marL="457200" lvl="1" indent="0" algn="just">
              <a:buNone/>
            </a:pPr>
            <a:r>
              <a:rPr lang="en-US" dirty="0"/>
              <a:t>Managing a large number of diverse IoT devices can be complex. Issues such as firmware updates, patch management, and device maintenance become critical to address vulnerabilities and ensure the ongoing security of the devices.</a:t>
            </a:r>
          </a:p>
          <a:p>
            <a:pPr marL="0" indent="0" algn="just">
              <a:buNone/>
            </a:pPr>
            <a:r>
              <a:rPr lang="en-US" b="1" dirty="0"/>
              <a:t>Network Vulnerabilities:</a:t>
            </a:r>
            <a:endParaRPr lang="en-US" dirty="0"/>
          </a:p>
          <a:p>
            <a:pPr marL="457200" lvl="1" indent="0" algn="just">
              <a:buNone/>
            </a:pPr>
            <a:r>
              <a:rPr lang="en-US" dirty="0"/>
              <a:t>The communication networks connecting IoT devices are susceptible to various attacks, including denial-of-service (</a:t>
            </a:r>
            <a:r>
              <a:rPr lang="en-US" dirty="0" err="1"/>
              <a:t>DoS</a:t>
            </a:r>
            <a:r>
              <a:rPr lang="en-US" dirty="0"/>
              <a:t>) attacks. A compromised network can disrupt the functionality of IoT devices and compromise data integrity.</a:t>
            </a:r>
          </a:p>
          <a:p>
            <a:pPr marL="0" indent="0" algn="just">
              <a:buNone/>
            </a:pPr>
            <a:r>
              <a:rPr lang="en-US" b="1" dirty="0"/>
              <a:t>Supply Chain Risks:</a:t>
            </a:r>
            <a:endParaRPr lang="en-US" dirty="0"/>
          </a:p>
          <a:p>
            <a:pPr marL="457200" lvl="1" indent="0" algn="just">
              <a:buNone/>
            </a:pPr>
            <a:r>
              <a:rPr lang="en-US" dirty="0"/>
              <a:t>The global supply chain for IoT components and devices introduces potential risks related to the security of the supply chain. Malicious actors may exploit vulnerabilities in the supply chain to compromise the integrity of IoT devices.</a:t>
            </a:r>
          </a:p>
          <a:p>
            <a:pPr marL="0" indent="0" algn="just">
              <a:buNone/>
            </a:pPr>
            <a:r>
              <a:rPr lang="en-US" b="1" dirty="0"/>
              <a:t>Regulatory Compliance:</a:t>
            </a:r>
            <a:endParaRPr lang="en-US" dirty="0"/>
          </a:p>
          <a:p>
            <a:pPr marL="457200" lvl="1" indent="0" algn="just">
              <a:buNone/>
            </a:pPr>
            <a:r>
              <a:rPr lang="en-US" dirty="0"/>
              <a:t>Compliance with data protection and privacy regulations is a significant concern in the IoT space. Non-compliance may lead to legal consequences and reputational damage for organizations deploying IoT solutions.</a:t>
            </a:r>
          </a:p>
          <a:p>
            <a:pPr marL="0" indent="0" algn="just">
              <a:buNone/>
            </a:pPr>
            <a:r>
              <a:rPr lang="en-US" b="1" dirty="0"/>
              <a:t>Physical Security Risks:</a:t>
            </a:r>
            <a:endParaRPr lang="en-US" dirty="0"/>
          </a:p>
          <a:p>
            <a:pPr marL="457200" lvl="1" indent="0" algn="just">
              <a:buNone/>
            </a:pPr>
            <a:r>
              <a:rPr lang="en-US" dirty="0"/>
              <a:t>Physical tampering with IoT devices can pose risks, especially in critical infrastructure and industrial applications. Adequate physical security measures are necessary to prevent unauthorized access or manipulation.</a:t>
            </a:r>
          </a:p>
          <a:p>
            <a:pPr marL="0" indent="0" algn="just">
              <a:buNone/>
            </a:pPr>
            <a:r>
              <a:rPr lang="en-US" b="1" dirty="0"/>
              <a:t>Scalability Challenges:</a:t>
            </a:r>
            <a:endParaRPr lang="en-US" dirty="0"/>
          </a:p>
          <a:p>
            <a:pPr marL="457200" lvl="1" indent="0" algn="just">
              <a:buNone/>
            </a:pPr>
            <a:r>
              <a:rPr lang="en-US" dirty="0"/>
              <a:t>As IoT ecosystems grow in scale, managing the security of a large number of devices becomes more challenging. Ensuring consistent security practices and updates across a vast network of devices requires careful planning.</a:t>
            </a:r>
          </a:p>
          <a:p>
            <a:pPr marL="0" indent="0" algn="just">
              <a:buNone/>
            </a:pPr>
            <a:endParaRPr lang="en-US" dirty="0"/>
          </a:p>
        </p:txBody>
      </p:sp>
      <p:sp>
        <p:nvSpPr>
          <p:cNvPr id="6" name="Oval 5"/>
          <p:cNvSpPr/>
          <p:nvPr/>
        </p:nvSpPr>
        <p:spPr>
          <a:xfrm>
            <a:off x="190716" y="435836"/>
            <a:ext cx="871950" cy="826804"/>
          </a:xfrm>
          <a:prstGeom prst="ellipse">
            <a:avLst/>
          </a:prstGeom>
          <a:blipFill>
            <a:blip r:embed="rId2"/>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7" name="Group 6"/>
          <p:cNvGrpSpPr/>
          <p:nvPr/>
        </p:nvGrpSpPr>
        <p:grpSpPr>
          <a:xfrm>
            <a:off x="1062666" y="435836"/>
            <a:ext cx="4876661" cy="826804"/>
            <a:chOff x="1132927" y="0"/>
            <a:chExt cx="4067539" cy="742546"/>
          </a:xfrm>
        </p:grpSpPr>
        <p:sp>
          <p:nvSpPr>
            <p:cNvPr id="8" name="Pentagon 7"/>
            <p:cNvSpPr/>
            <p:nvPr/>
          </p:nvSpPr>
          <p:spPr>
            <a:xfrm rot="10800000">
              <a:off x="1132927" y="0"/>
              <a:ext cx="4067539" cy="742546"/>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rot="21600000">
              <a:off x="1318563" y="0"/>
              <a:ext cx="3881903" cy="742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1805" tIns="133350" rIns="248920" bIns="133350" numCol="1" spcCol="1270" anchor="ctr" anchorCtr="0">
              <a:noAutofit/>
            </a:bodyPr>
            <a:lstStyle/>
            <a:p>
              <a:pPr lvl="0" algn="ctr" defTabSz="1555750">
                <a:lnSpc>
                  <a:spcPct val="90000"/>
                </a:lnSpc>
                <a:spcBef>
                  <a:spcPct val="0"/>
                </a:spcBef>
                <a:spcAft>
                  <a:spcPct val="35000"/>
                </a:spcAft>
              </a:pPr>
              <a:r>
                <a:rPr lang="en-US" sz="3500" kern="1200" dirty="0" smtClean="0"/>
                <a:t>RISKS</a:t>
              </a:r>
              <a:endParaRPr lang="en-US" sz="3500" kern="1200" dirty="0"/>
            </a:p>
          </p:txBody>
        </p:sp>
      </p:grpSp>
      <p:pic>
        <p:nvPicPr>
          <p:cNvPr id="9218" name="Picture 2" descr="How To Stop Hacking In IoT? - IoT Network Security - Speranz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19900" y="2008052"/>
            <a:ext cx="4838700" cy="3597546"/>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73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u="sng" dirty="0"/>
              <a:t>Features of </a:t>
            </a:r>
            <a:r>
              <a:rPr lang="en-US" u="sng" dirty="0" smtClean="0"/>
              <a:t>IOT</a:t>
            </a:r>
            <a:r>
              <a:rPr lang="en-US" dirty="0" smtClean="0"/>
              <a:t>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p:cNvSpPr>
            <a:spLocks noGrp="1"/>
          </p:cNvSpPr>
          <p:nvPr>
            <p:ph idx="1"/>
          </p:nvPr>
        </p:nvSpPr>
        <p:spPr>
          <a:xfrm>
            <a:off x="443365" y="1478422"/>
            <a:ext cx="11215235" cy="4698541"/>
          </a:xfrm>
        </p:spPr>
        <p:txBody>
          <a:bodyPr>
            <a:normAutofit fontScale="47500" lnSpcReduction="20000"/>
          </a:bodyPr>
          <a:lstStyle/>
          <a:p>
            <a:pPr marL="0" indent="0" algn="just">
              <a:buNone/>
            </a:pPr>
            <a:r>
              <a:rPr lang="en-US" sz="2300" dirty="0"/>
              <a:t>The most important features of IoT on which it works are connectivity, analyzing, integrating, active engagement, and many more. Some of them are listed below:</a:t>
            </a:r>
          </a:p>
          <a:p>
            <a:pPr marL="0" indent="0" algn="just">
              <a:buNone/>
            </a:pPr>
            <a:r>
              <a:rPr lang="en-US" sz="2900" b="1" u="sng" dirty="0" smtClean="0"/>
              <a:t>Connectivity</a:t>
            </a:r>
            <a:r>
              <a:rPr lang="en-US" sz="2900" b="1" dirty="0" smtClean="0"/>
              <a:t> :</a:t>
            </a:r>
            <a:r>
              <a:rPr lang="en-US" sz="2900" dirty="0"/>
              <a:t> </a:t>
            </a:r>
            <a:endParaRPr lang="en-US" sz="2900" dirty="0" smtClean="0"/>
          </a:p>
          <a:p>
            <a:pPr marL="0" indent="0" algn="just">
              <a:buNone/>
            </a:pPr>
            <a:r>
              <a:rPr lang="en-US" sz="2300" dirty="0" smtClean="0"/>
              <a:t>Connectivity refers </a:t>
            </a:r>
            <a:r>
              <a:rPr lang="en-US" sz="2300" dirty="0"/>
              <a:t>to establish a proper connection between all the things of IoT to IoT platform it may be server or cloud. After connecting the IoT devices, it needs a high speed messaging between the devices and cloud to enable reliable, secure and bi-directional communication.</a:t>
            </a:r>
          </a:p>
          <a:p>
            <a:pPr marL="0" indent="0" algn="just">
              <a:buNone/>
            </a:pPr>
            <a:r>
              <a:rPr lang="en-US" sz="2900" b="1" u="sng" dirty="0" smtClean="0"/>
              <a:t>Analyzing</a:t>
            </a:r>
            <a:r>
              <a:rPr lang="en-US" sz="2900" b="1" dirty="0" smtClean="0"/>
              <a:t> :</a:t>
            </a:r>
            <a:r>
              <a:rPr lang="en-US" sz="2900" dirty="0"/>
              <a:t> </a:t>
            </a:r>
            <a:endParaRPr lang="en-US" sz="2900" dirty="0" smtClean="0"/>
          </a:p>
          <a:p>
            <a:pPr marL="0" indent="0" algn="just">
              <a:buNone/>
            </a:pPr>
            <a:r>
              <a:rPr lang="en-US" sz="2300" dirty="0" smtClean="0"/>
              <a:t>After </a:t>
            </a:r>
            <a:r>
              <a:rPr lang="en-US" sz="2300" dirty="0"/>
              <a:t>connecting all the relevant things, it comes to real-time analyzing the data collected and use them to build effective business intelligence. If we have a good insight into data gathered from all these things, then we call our system has a smart system.</a:t>
            </a:r>
          </a:p>
          <a:p>
            <a:pPr marL="0" indent="0" algn="just">
              <a:buNone/>
            </a:pPr>
            <a:r>
              <a:rPr lang="en-US" sz="2900" b="1" u="sng" dirty="0" smtClean="0"/>
              <a:t>Integrating</a:t>
            </a:r>
            <a:r>
              <a:rPr lang="en-US" sz="2900" b="1" dirty="0" smtClean="0"/>
              <a:t> :</a:t>
            </a:r>
            <a:r>
              <a:rPr lang="en-US" sz="2900" dirty="0"/>
              <a:t> </a:t>
            </a:r>
            <a:endParaRPr lang="en-US" sz="2900" dirty="0" smtClean="0"/>
          </a:p>
          <a:p>
            <a:pPr marL="0" indent="0" algn="just">
              <a:buNone/>
            </a:pPr>
            <a:r>
              <a:rPr lang="en-US" sz="2300" dirty="0" smtClean="0"/>
              <a:t>IoT </a:t>
            </a:r>
            <a:r>
              <a:rPr lang="en-US" sz="2300" dirty="0"/>
              <a:t>integrating the various models to improve the user experience as well.</a:t>
            </a:r>
          </a:p>
          <a:p>
            <a:pPr marL="0" indent="0" algn="just">
              <a:buNone/>
            </a:pPr>
            <a:r>
              <a:rPr lang="en-US" sz="2900" b="1" u="sng" dirty="0"/>
              <a:t>Artificial </a:t>
            </a:r>
            <a:r>
              <a:rPr lang="en-US" sz="2900" b="1" u="sng" dirty="0" smtClean="0"/>
              <a:t>Intelligence</a:t>
            </a:r>
            <a:r>
              <a:rPr lang="en-US" sz="2900" b="1" dirty="0" smtClean="0"/>
              <a:t> :</a:t>
            </a:r>
          </a:p>
          <a:p>
            <a:pPr marL="0" indent="0" algn="just">
              <a:buNone/>
            </a:pPr>
            <a:r>
              <a:rPr lang="en-US" sz="2300" dirty="0" smtClean="0"/>
              <a:t>IoT </a:t>
            </a:r>
            <a:r>
              <a:rPr lang="en-US" sz="2300" dirty="0"/>
              <a:t>makes things smart and enhances life through the use of data. For example, if we have a coffee machine whose beans have going to end, then the coffee machine itself order the coffee beans of your choice from the retailer.</a:t>
            </a:r>
          </a:p>
          <a:p>
            <a:pPr marL="0" indent="0" algn="just">
              <a:buNone/>
            </a:pPr>
            <a:r>
              <a:rPr lang="en-US" sz="2900" b="1" u="sng" dirty="0" smtClean="0"/>
              <a:t>Sensing </a:t>
            </a:r>
            <a:r>
              <a:rPr lang="en-US" sz="2900" b="1" dirty="0" smtClean="0"/>
              <a:t>:</a:t>
            </a:r>
            <a:r>
              <a:rPr lang="en-US" sz="2900" dirty="0"/>
              <a:t> </a:t>
            </a:r>
            <a:endParaRPr lang="en-US" sz="2900" dirty="0" smtClean="0"/>
          </a:p>
          <a:p>
            <a:pPr marL="0" indent="0" algn="just">
              <a:buNone/>
            </a:pPr>
            <a:r>
              <a:rPr lang="en-US" sz="2300" dirty="0" smtClean="0"/>
              <a:t>The </a:t>
            </a:r>
            <a:r>
              <a:rPr lang="en-US" sz="2300" dirty="0"/>
              <a:t>sensor devices used in IoT technologies detect and measure any change in the environment and report on their status. IoT technology brings passive networks to active networks. Without sensors, there could not hold an effective or true IoT environment.</a:t>
            </a:r>
          </a:p>
          <a:p>
            <a:pPr marL="0" indent="0" algn="just">
              <a:buNone/>
            </a:pPr>
            <a:r>
              <a:rPr lang="en-US" sz="2900" b="1" u="sng" dirty="0"/>
              <a:t>Active </a:t>
            </a:r>
            <a:r>
              <a:rPr lang="en-US" sz="2900" b="1" u="sng" dirty="0" smtClean="0"/>
              <a:t>Engagement </a:t>
            </a:r>
            <a:r>
              <a:rPr lang="en-US" sz="2900" b="1" dirty="0" smtClean="0"/>
              <a:t>:</a:t>
            </a:r>
            <a:r>
              <a:rPr lang="en-US" sz="2900" dirty="0"/>
              <a:t> </a:t>
            </a:r>
            <a:endParaRPr lang="en-US" sz="2900" dirty="0" smtClean="0"/>
          </a:p>
          <a:p>
            <a:pPr marL="0" indent="0" algn="just">
              <a:buNone/>
            </a:pPr>
            <a:r>
              <a:rPr lang="en-US" sz="2300" dirty="0" smtClean="0"/>
              <a:t>IoT </a:t>
            </a:r>
            <a:r>
              <a:rPr lang="en-US" sz="2300" dirty="0"/>
              <a:t>makes the connected technology, product, or services to active engagement between each other.</a:t>
            </a:r>
          </a:p>
          <a:p>
            <a:pPr marL="0" indent="0">
              <a:buNone/>
            </a:pPr>
            <a:r>
              <a:rPr lang="en-US" sz="2900" b="1" u="sng" dirty="0"/>
              <a:t>Endpoint </a:t>
            </a:r>
            <a:r>
              <a:rPr lang="en-US" sz="2900" b="1" u="sng" dirty="0" smtClean="0"/>
              <a:t>Management</a:t>
            </a:r>
            <a:r>
              <a:rPr lang="en-US" sz="2900" b="1" dirty="0" smtClean="0"/>
              <a:t> :</a:t>
            </a:r>
          </a:p>
          <a:p>
            <a:pPr marL="0" indent="0" algn="just">
              <a:buNone/>
            </a:pPr>
            <a:r>
              <a:rPr lang="en-US" sz="2000" dirty="0" smtClean="0"/>
              <a:t>It </a:t>
            </a:r>
            <a:r>
              <a:rPr lang="en-US" sz="2000" dirty="0"/>
              <a:t>is important to be the endpoint management of all the IoT system otherwise, it makes the complete failure of the system. For example, if a coffee machine itself order the coffee beans when it goes to end but what happens when it orders the beans from a retailer and we are not present at home for a few days, it leads to the failure of the IoT system. So, there must be a need for endpoint management.</a:t>
            </a:r>
            <a:endParaRPr lang="en-US" sz="2000" dirty="0"/>
          </a:p>
        </p:txBody>
      </p:sp>
    </p:spTree>
    <p:extLst>
      <p:ext uri="{BB962C8B-B14F-4D97-AF65-F5344CB8AC3E}">
        <p14:creationId xmlns:p14="http://schemas.microsoft.com/office/powerpoint/2010/main" val="374586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80" y="577108"/>
            <a:ext cx="11214100" cy="535531"/>
          </a:xfrm>
        </p:spPr>
        <p:txBody>
          <a:bodyPr/>
          <a:lstStyle/>
          <a:p>
            <a:r>
              <a:rPr lang="it-IT" b="0" dirty="0"/>
              <a:t>IoT Data Link Communication </a:t>
            </a:r>
            <a:r>
              <a:rPr lang="it-IT" b="0" dirty="0" smtClean="0"/>
              <a:t>Protocol</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p:cNvSpPr>
            <a:spLocks noGrp="1"/>
          </p:cNvSpPr>
          <p:nvPr>
            <p:ph idx="1"/>
          </p:nvPr>
        </p:nvSpPr>
        <p:spPr>
          <a:xfrm>
            <a:off x="443366" y="1692067"/>
            <a:ext cx="7213666" cy="4484896"/>
          </a:xfrm>
        </p:spPr>
        <p:txBody>
          <a:bodyPr>
            <a:normAutofit fontScale="55000" lnSpcReduction="20000"/>
          </a:bodyPr>
          <a:lstStyle/>
          <a:p>
            <a:pPr marL="0" indent="0">
              <a:buNone/>
            </a:pPr>
            <a:r>
              <a:rPr lang="en-US" dirty="0"/>
              <a:t>The IoT Data Link communication protocol provides service to the Network Layer. There are various protocols and standard technologies specified by the different organization for data link protocols.</a:t>
            </a:r>
          </a:p>
          <a:p>
            <a:pPr marL="0" indent="0">
              <a:buNone/>
            </a:pPr>
            <a:r>
              <a:rPr lang="en-US" b="1" u="sng" dirty="0"/>
              <a:t>Bluetooth</a:t>
            </a:r>
          </a:p>
          <a:p>
            <a:pPr marL="0" indent="0">
              <a:buNone/>
            </a:pPr>
            <a:r>
              <a:rPr lang="en-US" dirty="0"/>
              <a:t>Bluetooth is a short-range wireless communication network over a radio frequency. Bluetooth is mostly integrated into smartphones and mobile devices. The Bluetooth communication network works within 2.4 ISM band frequencies with data rate up to 3Mbps</a:t>
            </a:r>
            <a:r>
              <a:rPr lang="en-US" dirty="0" smtClean="0"/>
              <a:t>.</a:t>
            </a:r>
          </a:p>
          <a:p>
            <a:pPr marL="0" indent="0">
              <a:buNone/>
            </a:pPr>
            <a:endParaRPr lang="en-US" dirty="0"/>
          </a:p>
          <a:p>
            <a:pPr marL="0" indent="0">
              <a:buNone/>
            </a:pPr>
            <a:r>
              <a:rPr lang="en-US" b="1" dirty="0" smtClean="0"/>
              <a:t>There </a:t>
            </a:r>
            <a:r>
              <a:rPr lang="en-US" b="1" dirty="0"/>
              <a:t>are three categories of Bluetooth technology</a:t>
            </a:r>
            <a:r>
              <a:rPr lang="en-US" b="1" dirty="0" smtClean="0"/>
              <a:t>:</a:t>
            </a:r>
            <a:endParaRPr lang="en-US" b="1" dirty="0"/>
          </a:p>
          <a:p>
            <a:r>
              <a:rPr lang="en-US" dirty="0"/>
              <a:t>Bluetooth Classic</a:t>
            </a:r>
          </a:p>
          <a:p>
            <a:r>
              <a:rPr lang="en-US" dirty="0"/>
              <a:t>Bluetooth Low Energy</a:t>
            </a:r>
          </a:p>
          <a:p>
            <a:r>
              <a:rPr lang="en-US" dirty="0"/>
              <a:t>Bluetooth </a:t>
            </a:r>
            <a:r>
              <a:rPr lang="en-US" dirty="0" smtClean="0"/>
              <a:t>Smart Ready</a:t>
            </a:r>
          </a:p>
          <a:p>
            <a:endParaRPr lang="en-US" dirty="0"/>
          </a:p>
          <a:p>
            <a:pPr marL="0" indent="0">
              <a:buNone/>
            </a:pPr>
            <a:r>
              <a:rPr lang="en-US" dirty="0"/>
              <a:t>The features of Bluetooth 5.0 version is introduced as Bluetooth 5 which have been developed entirely for the Internet of Things.</a:t>
            </a:r>
          </a:p>
          <a:p>
            <a:pPr marL="0" indent="0">
              <a:buNone/>
            </a:pPr>
            <a:endParaRPr lang="en-US" dirty="0"/>
          </a:p>
          <a:p>
            <a:endParaRPr lang="en-US" dirty="0"/>
          </a:p>
        </p:txBody>
      </p:sp>
      <p:pic>
        <p:nvPicPr>
          <p:cNvPr id="11266" name="Picture 2" descr="What is Bluetooth Low Energy (BLE)? – Developex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5955" y="2031313"/>
            <a:ext cx="3826527" cy="3540546"/>
          </a:xfrm>
          <a:prstGeom prst="rect">
            <a:avLst/>
          </a:prstGeom>
          <a:ln w="228600" cap="sq" cmpd="thickThin">
            <a:solidFill>
              <a:srgbClr val="63B7C6"/>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5301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purl.org/dc/dcmityp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16c05727-aa75-4e4a-9b5f-8a80a1165891"/>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1770</Words>
  <Application>Microsoft Office PowerPoint</Application>
  <PresentationFormat>Widescreen</PresentationFormat>
  <Paragraphs>222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Tahoma</vt:lpstr>
      <vt:lpstr>Trade Gothic LT Pro</vt:lpstr>
      <vt:lpstr>Trebuchet MS</vt:lpstr>
      <vt:lpstr>Office Theme</vt:lpstr>
      <vt:lpstr>PowerPoint Presentation</vt:lpstr>
      <vt:lpstr>PowerPoint Presentation</vt:lpstr>
      <vt:lpstr>How does IoT work?</vt:lpstr>
      <vt:lpstr>PowerPoint Presentation</vt:lpstr>
      <vt:lpstr>PowerPoint Presentation</vt:lpstr>
      <vt:lpstr>PowerPoint Presentation</vt:lpstr>
      <vt:lpstr>PowerPoint Presentation</vt:lpstr>
      <vt:lpstr>Features of IOT :</vt:lpstr>
      <vt:lpstr>IoT Data Link Communication Protocol</vt:lpstr>
      <vt:lpstr>Properties of Bluetooth network :</vt:lpstr>
      <vt:lpstr>Z-Wave :</vt:lpstr>
      <vt:lpstr>ZigBee Smart Energy :</vt:lpstr>
      <vt:lpstr>ZigBee protocol</vt:lpstr>
      <vt:lpstr>LoRaWAN :</vt:lpstr>
      <vt:lpstr>IoT Network Layer Protocols</vt:lpstr>
      <vt:lpstr>6LoWPAN</vt:lpstr>
      <vt:lpstr>IoT Session Layer Protocols</vt:lpstr>
      <vt:lpstr>SMQTT (Secure Message Queue Telemetry Transport)</vt:lpstr>
      <vt:lpstr>CoAP</vt:lpstr>
      <vt:lpstr>DDS</vt:lpstr>
      <vt:lpstr>Internet of Things Innovative examples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2024-02-06T10:05:55Z</dcterms:created>
  <dcterms:modified xsi:type="dcterms:W3CDTF">2024-02-06T12:46:08Z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