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87" r:id="rId7"/>
    <p:sldId id="288" r:id="rId8"/>
    <p:sldId id="289" r:id="rId9"/>
    <p:sldId id="290" r:id="rId10"/>
    <p:sldId id="291" r:id="rId11"/>
    <p:sldId id="292" r:id="rId12"/>
    <p:sldId id="293" r:id="rId13"/>
    <p:sldId id="294" r:id="rId14"/>
    <p:sldId id="295" r:id="rId15"/>
    <p:sldId id="296"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5/10/2024</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1751887" y="2107649"/>
            <a:ext cx="9622565" cy="1613959"/>
          </a:xfrm>
        </p:spPr>
        <p:txBody>
          <a:bodyPr/>
          <a:lstStyle/>
          <a:p>
            <a:pPr algn="ctr"/>
            <a:r>
              <a:rPr lang="en-US" sz="6000" dirty="0">
                <a:latin typeface="Calibri" panose="020F0502020204030204" pitchFamily="34" charset="0"/>
                <a:cs typeface="Calibri" panose="020F0502020204030204" pitchFamily="34" charset="0"/>
              </a:rPr>
              <a:t>Introduction to </a:t>
            </a:r>
            <a:r>
              <a:rPr lang="en-US" sz="6000" dirty="0" smtClean="0">
                <a:latin typeface="Calibri" panose="020F0502020204030204" pitchFamily="34" charset="0"/>
                <a:cs typeface="Calibri" panose="020F0502020204030204" pitchFamily="34" charset="0"/>
              </a:rPr>
              <a:t>Arduino Programming.</a:t>
            </a:r>
            <a:endParaRPr lang="en-US" sz="6000" dirty="0">
              <a:latin typeface="Calibri" panose="020F0502020204030204" pitchFamily="34" charset="0"/>
              <a:cs typeface="Calibri" panose="020F0502020204030204" pitchFamily="34" charset="0"/>
            </a:endParaRPr>
          </a:p>
        </p:txBody>
      </p:sp>
      <p:pic>
        <p:nvPicPr>
          <p:cNvPr id="10244" name="Picture 4" descr="Learn Arduino Programming with Applications - All In One | U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53" y="410197"/>
            <a:ext cx="2120955" cy="1991171"/>
          </a:xfrm>
          <a:prstGeom prst="ellipse">
            <a:avLst/>
          </a:prstGeom>
          <a:ln w="63500" cap="rnd">
            <a:solidFill>
              <a:schemeClr val="accent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235276"/>
            <a:ext cx="11214100" cy="923330"/>
          </a:xfrm>
        </p:spPr>
        <p:txBody>
          <a:bodyPr/>
          <a:lstStyle/>
          <a:p>
            <a:r>
              <a:rPr lang="en-US" sz="6000" dirty="0">
                <a:latin typeface="Calibri" panose="020F0502020204030204" pitchFamily="34" charset="0"/>
                <a:cs typeface="Calibri" panose="020F0502020204030204" pitchFamily="34" charset="0"/>
              </a:rPr>
              <a:t>Arduino Control Statements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Content Placeholder 3"/>
          <p:cNvSpPr>
            <a:spLocks noGrp="1"/>
          </p:cNvSpPr>
          <p:nvPr>
            <p:ph idx="1"/>
          </p:nvPr>
        </p:nvSpPr>
        <p:spPr>
          <a:xfrm>
            <a:off x="443366" y="1871529"/>
            <a:ext cx="7076934" cy="4305434"/>
          </a:xfrm>
        </p:spPr>
        <p:txBody>
          <a:bodyPr>
            <a:normAutofit/>
          </a:bodyPr>
          <a:lstStyle/>
          <a:p>
            <a:pPr algn="just"/>
            <a:r>
              <a:rPr lang="en-US" sz="2000" dirty="0">
                <a:latin typeface="Calibri" panose="020F0502020204030204" pitchFamily="34" charset="0"/>
                <a:cs typeface="Calibri" panose="020F0502020204030204" pitchFamily="34" charset="0"/>
              </a:rPr>
              <a:t>Conditional Statements (if, else, switch): Conditional statements in Arduino allow the program to make decisions based on certain conditions. They control the flow of execution by selectively executing different blocks of code.</a:t>
            </a:r>
          </a:p>
          <a:p>
            <a:pPr algn="just"/>
            <a:r>
              <a:rPr lang="en-US" sz="2000" dirty="0">
                <a:latin typeface="Calibri" panose="020F0502020204030204" pitchFamily="34" charset="0"/>
                <a:cs typeface="Calibri" panose="020F0502020204030204" pitchFamily="34" charset="0"/>
              </a:rPr>
              <a:t>Control Flow in Arduino Sketches: Control flow refers to the order in which statements are executed in an Arduino program. It can be linear or branched, depending on the presence of control statements like loops and conditionals.</a:t>
            </a:r>
          </a:p>
          <a:p>
            <a:pPr algn="just"/>
            <a:r>
              <a:rPr lang="en-US" sz="2000" dirty="0">
                <a:latin typeface="Calibri" panose="020F0502020204030204" pitchFamily="34" charset="0"/>
                <a:cs typeface="Calibri" panose="020F0502020204030204" pitchFamily="34" charset="0"/>
              </a:rPr>
              <a:t>Example Applications of Control Statements: Control statements are used extensively in Arduino sketches for tasks such as sensor readings, motor control, decision-making logic, and user interaction.</a:t>
            </a:r>
          </a:p>
          <a:p>
            <a:pPr algn="just"/>
            <a:endParaRPr lang="en-US" sz="2000" dirty="0">
              <a:latin typeface="Calibri" panose="020F0502020204030204" pitchFamily="34" charset="0"/>
              <a:cs typeface="Calibri" panose="020F0502020204030204" pitchFamily="34" charset="0"/>
            </a:endParaRPr>
          </a:p>
        </p:txBody>
      </p:sp>
      <p:pic>
        <p:nvPicPr>
          <p:cNvPr id="8194" name="Picture 2" descr="control structures in arduino programs (if, else, for, while, and m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625" y="2033899"/>
            <a:ext cx="3533775" cy="3683238"/>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82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192548"/>
            <a:ext cx="11214100" cy="923330"/>
          </a:xfrm>
        </p:spPr>
        <p:txBody>
          <a:bodyPr/>
          <a:lstStyle/>
          <a:p>
            <a:r>
              <a:rPr lang="en-US" sz="6000" dirty="0">
                <a:latin typeface="Calibri" panose="020F0502020204030204" pitchFamily="34" charset="0"/>
                <a:cs typeface="Calibri" panose="020F0502020204030204" pitchFamily="34" charset="0"/>
              </a:rPr>
              <a:t>Arduino Loops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Content Placeholder 3"/>
          <p:cNvSpPr>
            <a:spLocks noGrp="1"/>
          </p:cNvSpPr>
          <p:nvPr>
            <p:ph idx="1"/>
          </p:nvPr>
        </p:nvSpPr>
        <p:spPr>
          <a:xfrm>
            <a:off x="443365" y="1825625"/>
            <a:ext cx="7205121" cy="4351338"/>
          </a:xfrm>
        </p:spPr>
        <p:txBody>
          <a:bodyPr>
            <a:normAutofit/>
          </a:bodyPr>
          <a:lstStyle/>
          <a:p>
            <a:pPr algn="just"/>
            <a:r>
              <a:rPr lang="en-US" sz="2000" dirty="0">
                <a:latin typeface="Calibri" panose="020F0502020204030204" pitchFamily="34" charset="0"/>
                <a:cs typeface="Calibri" panose="020F0502020204030204" pitchFamily="34" charset="0"/>
              </a:rPr>
              <a:t>Types of Loops (for, while, do-while): Loops are used in Arduino sketches to execute a block of code repeatedly. Arduino supports different types of loops, including for, while, and do-while loops, each with its own syntax and usage.</a:t>
            </a:r>
          </a:p>
          <a:p>
            <a:pPr algn="just"/>
            <a:r>
              <a:rPr lang="en-US" sz="2000" dirty="0">
                <a:latin typeface="Calibri" panose="020F0502020204030204" pitchFamily="34" charset="0"/>
                <a:cs typeface="Calibri" panose="020F0502020204030204" pitchFamily="34" charset="0"/>
              </a:rPr>
              <a:t>Iteration and Looping Constructs in Arduino: Loops enable iterative operations such as reading sensor data, controlling actuators, and processing input/output asynchronously. They play a crucial role in implementing repetitive tasks efficiently.</a:t>
            </a:r>
          </a:p>
          <a:p>
            <a:pPr algn="just"/>
            <a:r>
              <a:rPr lang="en-US" sz="2000" dirty="0">
                <a:latin typeface="Calibri" panose="020F0502020204030204" pitchFamily="34" charset="0"/>
                <a:cs typeface="Calibri" panose="020F0502020204030204" pitchFamily="34" charset="0"/>
              </a:rPr>
              <a:t>Best Practices for Using Loops in Arduino Sketches: Optimizing loop performance, avoiding blocking code, and handling loop exit conditions are key considerations when designing Arduino sketches to ensure responsiveness and reliability.</a:t>
            </a:r>
          </a:p>
          <a:p>
            <a:pPr algn="just"/>
            <a:endParaRPr lang="en-US" sz="2000" dirty="0">
              <a:latin typeface="Calibri" panose="020F0502020204030204" pitchFamily="34" charset="0"/>
              <a:cs typeface="Calibri" panose="020F0502020204030204" pitchFamily="34" charset="0"/>
            </a:endParaRPr>
          </a:p>
        </p:txBody>
      </p:sp>
      <p:pic>
        <p:nvPicPr>
          <p:cNvPr id="9218" name="Picture 2" descr="Arduino For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3963" y="2162040"/>
            <a:ext cx="3183071" cy="3106873"/>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28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297339"/>
            <a:ext cx="11214100" cy="923330"/>
          </a:xfrm>
        </p:spPr>
        <p:txBody>
          <a:bodyPr/>
          <a:lstStyle/>
          <a:p>
            <a:r>
              <a:rPr lang="en-US" sz="6000" dirty="0" smtClean="0">
                <a:latin typeface="Calibri" panose="020F0502020204030204" pitchFamily="34" charset="0"/>
                <a:cs typeface="Calibri" panose="020F0502020204030204" pitchFamily="34" charset="0"/>
              </a:rPr>
              <a:t>Reference Links</a:t>
            </a:r>
            <a:endParaRPr lang="en-US" sz="6000"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Content Placeholder 3"/>
          <p:cNvSpPr>
            <a:spLocks noGrp="1"/>
          </p:cNvSpPr>
          <p:nvPr>
            <p:ph idx="1"/>
          </p:nvPr>
        </p:nvSpPr>
        <p:spPr>
          <a:xfrm>
            <a:off x="442230" y="2102265"/>
            <a:ext cx="11215235" cy="2837204"/>
          </a:xfrm>
        </p:spPr>
        <p:txBody>
          <a:bodyPr/>
          <a:lstStyle/>
          <a:p>
            <a:r>
              <a:rPr lang="en-US" dirty="0"/>
              <a:t>https://</a:t>
            </a:r>
            <a:r>
              <a:rPr lang="en-US" dirty="0" smtClean="0"/>
              <a:t>www.arduino.cc/en/Tutorial/HomePage</a:t>
            </a:r>
          </a:p>
          <a:p>
            <a:r>
              <a:rPr lang="en-US" dirty="0"/>
              <a:t>https://online.flippingbook.com/view/705248699/18</a:t>
            </a:r>
            <a:r>
              <a:rPr lang="en-US" dirty="0" smtClean="0"/>
              <a:t>/</a:t>
            </a:r>
          </a:p>
          <a:p>
            <a:r>
              <a:rPr lang="en-US" dirty="0"/>
              <a:t>https://www.tutorialspoint.com/arduino/index.htm</a:t>
            </a:r>
          </a:p>
          <a:p>
            <a:r>
              <a:rPr lang="en-US" dirty="0"/>
              <a:t>https://</a:t>
            </a:r>
            <a:r>
              <a:rPr lang="en-US" dirty="0" smtClean="0"/>
              <a:t>www.javatpoint.com/arduino-coding-basics</a:t>
            </a:r>
          </a:p>
          <a:p>
            <a:endParaRPr lang="en-US" dirty="0"/>
          </a:p>
        </p:txBody>
      </p:sp>
    </p:spTree>
    <p:extLst>
      <p:ext uri="{BB962C8B-B14F-4D97-AF65-F5344CB8AC3E}">
        <p14:creationId xmlns:p14="http://schemas.microsoft.com/office/powerpoint/2010/main" val="278467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a:t>Thank </a:t>
            </a:r>
            <a:r>
              <a:rPr lang="en-US" dirty="0" smtClean="0"/>
              <a:t>You..</a:t>
            </a:r>
            <a:br>
              <a:rPr lang="en-US" dirty="0" smtClean="0"/>
            </a:b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295097"/>
            <a:ext cx="11214100" cy="923330"/>
          </a:xfrm>
        </p:spPr>
        <p:txBody>
          <a:bodyPr/>
          <a:lstStyle/>
          <a:p>
            <a:r>
              <a:rPr lang="en-US" sz="6000" dirty="0">
                <a:latin typeface="Calibri" panose="020F0502020204030204" pitchFamily="34" charset="0"/>
                <a:cs typeface="Calibri" panose="020F0502020204030204" pitchFamily="34" charset="0"/>
              </a:rPr>
              <a:t>Introduction to Arduino</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Content Placeholder 3"/>
          <p:cNvSpPr>
            <a:spLocks noGrp="1"/>
          </p:cNvSpPr>
          <p:nvPr>
            <p:ph idx="1"/>
          </p:nvPr>
        </p:nvSpPr>
        <p:spPr>
          <a:xfrm>
            <a:off x="443366" y="1854437"/>
            <a:ext cx="6555640" cy="4322526"/>
          </a:xfrm>
        </p:spPr>
        <p:txBody>
          <a:bodyPr>
            <a:normAutofit/>
          </a:bodyPr>
          <a:lstStyle/>
          <a:p>
            <a:pPr algn="just"/>
            <a:r>
              <a:rPr lang="en-US" sz="2000" dirty="0">
                <a:latin typeface="Calibri" panose="020F0502020204030204" pitchFamily="34" charset="0"/>
                <a:cs typeface="Calibri" panose="020F0502020204030204" pitchFamily="34" charset="0"/>
              </a:rPr>
              <a:t>Arduino is an open-source electronics platform based on easy-to-use hardware and software. It's widely used by hobbyists, educators, and professionals for prototyping and creating interactive electronic projects.</a:t>
            </a:r>
          </a:p>
          <a:p>
            <a:pPr algn="just"/>
            <a:r>
              <a:rPr lang="en-US" sz="2000" dirty="0">
                <a:latin typeface="Calibri" panose="020F0502020204030204" pitchFamily="34" charset="0"/>
                <a:cs typeface="Calibri" panose="020F0502020204030204" pitchFamily="34" charset="0"/>
              </a:rPr>
              <a:t>Importance of Arduino in DIY Electronics: Arduino empowers users to bring their creative ideas to life through hands-on experimentation, making it a popular choice for DIY enthusiasts and makers.</a:t>
            </a:r>
          </a:p>
          <a:p>
            <a:pPr algn="just"/>
            <a:r>
              <a:rPr lang="en-US" sz="2000" dirty="0">
                <a:latin typeface="Calibri" panose="020F0502020204030204" pitchFamily="34" charset="0"/>
                <a:cs typeface="Calibri" panose="020F0502020204030204" pitchFamily="34" charset="0"/>
              </a:rPr>
              <a:t>Versatility and Flexibility of Arduino Platform: With a wide range of compatible sensors, actuators, and shields, Arduino offers limitless possibilities for building projects in areas such as home automation, robotics, IoT, and more.</a:t>
            </a:r>
          </a:p>
        </p:txBody>
      </p:sp>
      <p:pic>
        <p:nvPicPr>
          <p:cNvPr id="1026" name="Picture 2" descr="Arduino Uno Board - Full Description - EEE 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600" y="1854437"/>
            <a:ext cx="4145712" cy="3810000"/>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551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86116"/>
            <a:ext cx="11214100" cy="923330"/>
          </a:xfrm>
        </p:spPr>
        <p:txBody>
          <a:bodyPr/>
          <a:lstStyle/>
          <a:p>
            <a:r>
              <a:rPr lang="en-US" sz="6000" dirty="0">
                <a:latin typeface="Calibri" panose="020F0502020204030204" pitchFamily="34" charset="0"/>
                <a:cs typeface="Calibri" panose="020F0502020204030204" pitchFamily="34" charset="0"/>
              </a:rPr>
              <a:t>Arduino Overview</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Content Placeholder 3"/>
          <p:cNvSpPr>
            <a:spLocks noGrp="1"/>
          </p:cNvSpPr>
          <p:nvPr>
            <p:ph idx="1"/>
          </p:nvPr>
        </p:nvSpPr>
        <p:spPr>
          <a:xfrm>
            <a:off x="443365" y="1825625"/>
            <a:ext cx="6034347" cy="4351338"/>
          </a:xfrm>
        </p:spPr>
        <p:txBody>
          <a:bodyPr>
            <a:normAutofit/>
          </a:bodyPr>
          <a:lstStyle/>
          <a:p>
            <a:pPr algn="just"/>
            <a:r>
              <a:rPr lang="en-US" sz="2000" dirty="0">
                <a:latin typeface="Calibri" panose="020F0502020204030204" pitchFamily="34" charset="0"/>
                <a:cs typeface="Calibri" panose="020F0502020204030204" pitchFamily="34" charset="0"/>
              </a:rPr>
              <a:t>Various kinds of Arduino boards are available depending on different microcontrollers used. However, all Arduino boards have one thing in common: they are programed through the Arduino IDE.</a:t>
            </a:r>
          </a:p>
          <a:p>
            <a:pPr algn="just"/>
            <a:r>
              <a:rPr lang="en-US" sz="2000" dirty="0">
                <a:latin typeface="Calibri" panose="020F0502020204030204" pitchFamily="34" charset="0"/>
                <a:cs typeface="Calibri" panose="020F0502020204030204" pitchFamily="34" charset="0"/>
              </a:rPr>
              <a:t>The differences are based on the number of inputs and outputs (the number of sensors, LEDs, and buttons you can use on a single board), speed, operating voltage, form factor etc. Some boards are designed to be embedded and have no programming interface (hardware), which you would need to buy separately. Some can run directly from a 3.7V battery, others need at least 5V</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pic>
        <p:nvPicPr>
          <p:cNvPr id="2050" name="Picture 2" descr="Types Of Arduino Boards, 56% OFF | desatrancosdemadri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809" y="1857260"/>
            <a:ext cx="4362391" cy="3810000"/>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00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69459"/>
            <a:ext cx="11214100" cy="923330"/>
          </a:xfrm>
        </p:spPr>
        <p:txBody>
          <a:bodyPr/>
          <a:lstStyle/>
          <a:p>
            <a:r>
              <a:rPr lang="en-US" sz="6000" dirty="0">
                <a:latin typeface="Calibri" panose="020F0502020204030204" pitchFamily="34" charset="0"/>
                <a:cs typeface="Calibri" panose="020F0502020204030204" pitchFamily="34" charset="0"/>
              </a:rPr>
              <a:t>Arduino Board Description</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Content Placeholder 3"/>
          <p:cNvSpPr>
            <a:spLocks noGrp="1"/>
          </p:cNvSpPr>
          <p:nvPr>
            <p:ph idx="1"/>
          </p:nvPr>
        </p:nvSpPr>
        <p:spPr>
          <a:xfrm>
            <a:off x="443365" y="1825625"/>
            <a:ext cx="6367633" cy="4351338"/>
          </a:xfrm>
        </p:spPr>
        <p:txBody>
          <a:bodyPr>
            <a:normAutofit/>
          </a:bodyPr>
          <a:lstStyle/>
          <a:p>
            <a:pPr algn="just"/>
            <a:r>
              <a:rPr lang="en-US" sz="2000" dirty="0">
                <a:latin typeface="Calibri" panose="020F0502020204030204" pitchFamily="34" charset="0"/>
                <a:cs typeface="Calibri" panose="020F0502020204030204" pitchFamily="34" charset="0"/>
              </a:rPr>
              <a:t>Types of Arduino Boards: Arduino offers a range of boards catering to different needs, including Uno, Mega, Nano, and more specialized variants like the </a:t>
            </a:r>
            <a:r>
              <a:rPr lang="en-US" sz="2000" dirty="0" err="1">
                <a:latin typeface="Calibri" panose="020F0502020204030204" pitchFamily="34" charset="0"/>
                <a:cs typeface="Calibri" panose="020F0502020204030204" pitchFamily="34" charset="0"/>
              </a:rPr>
              <a:t>Lilypad</a:t>
            </a:r>
            <a:r>
              <a:rPr lang="en-US" sz="2000" dirty="0">
                <a:latin typeface="Calibri" panose="020F0502020204030204" pitchFamily="34" charset="0"/>
                <a:cs typeface="Calibri" panose="020F0502020204030204" pitchFamily="34" charset="0"/>
              </a:rPr>
              <a:t> and Arduino Due.</a:t>
            </a:r>
          </a:p>
          <a:p>
            <a:pPr algn="just"/>
            <a:r>
              <a:rPr lang="en-US" sz="2000" dirty="0">
                <a:latin typeface="Calibri" panose="020F0502020204030204" pitchFamily="34" charset="0"/>
                <a:cs typeface="Calibri" panose="020F0502020204030204" pitchFamily="34" charset="0"/>
              </a:rPr>
              <a:t>Key Components and Features of Arduino Boards: Arduino boards typically consist of a microcontroller, digital and analog I/O pins, power supply options, and onboard peripherals like LEDs and buttons.</a:t>
            </a:r>
          </a:p>
          <a:p>
            <a:pPr algn="just"/>
            <a:r>
              <a:rPr lang="en-US" sz="2000" dirty="0">
                <a:latin typeface="Calibri" panose="020F0502020204030204" pitchFamily="34" charset="0"/>
                <a:cs typeface="Calibri" panose="020F0502020204030204" pitchFamily="34" charset="0"/>
              </a:rPr>
              <a:t>Selection Criteria for Choosing the Right Arduino Board: Factors such as project requirements, size constraints, available I/O pins, processing power, and budget influence the choice of the appropriate Arduino board</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pic>
        <p:nvPicPr>
          <p:cNvPr id="5" name="Picture 2" descr="Types Of Arduino Boards, 56% OFF | desatrancosdemadri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009" y="1825625"/>
            <a:ext cx="4362391" cy="3810000"/>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47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69460"/>
            <a:ext cx="11214100" cy="923330"/>
          </a:xfrm>
        </p:spPr>
        <p:txBody>
          <a:bodyPr/>
          <a:lstStyle/>
          <a:p>
            <a:r>
              <a:rPr lang="en-US" sz="6000" dirty="0">
                <a:latin typeface="Calibri" panose="020F0502020204030204" pitchFamily="34" charset="0"/>
                <a:cs typeface="Calibri" panose="020F0502020204030204" pitchFamily="34" charset="0"/>
              </a:rPr>
              <a:t>Arduino Installation</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Content Placeholder 3"/>
          <p:cNvSpPr>
            <a:spLocks noGrp="1"/>
          </p:cNvSpPr>
          <p:nvPr>
            <p:ph idx="1"/>
          </p:nvPr>
        </p:nvSpPr>
        <p:spPr>
          <a:xfrm>
            <a:off x="443365" y="1825625"/>
            <a:ext cx="6470183" cy="4351338"/>
          </a:xfrm>
        </p:spPr>
        <p:txBody>
          <a:bodyPr>
            <a:normAutofit/>
          </a:bodyPr>
          <a:lstStyle/>
          <a:p>
            <a:pPr algn="just"/>
            <a:r>
              <a:rPr lang="en-US" sz="2000" dirty="0">
                <a:latin typeface="Calibri" panose="020F0502020204030204" pitchFamily="34" charset="0"/>
                <a:cs typeface="Calibri" panose="020F0502020204030204" pitchFamily="34" charset="0"/>
              </a:rPr>
              <a:t>Step-by-Step Guide for Installing Arduino IDE: Installing the Arduino IDE involves downloading the software from the official website and following simple installation instructions tailored to your operating system.</a:t>
            </a:r>
          </a:p>
          <a:p>
            <a:pPr algn="just"/>
            <a:r>
              <a:rPr lang="en-US" sz="2000" dirty="0">
                <a:latin typeface="Calibri" panose="020F0502020204030204" pitchFamily="34" charset="0"/>
                <a:cs typeface="Calibri" panose="020F0502020204030204" pitchFamily="34" charset="0"/>
              </a:rPr>
              <a:t>Configuring IDE for Different Operating Systems: Arduino IDE is compatible with Windows, </a:t>
            </a:r>
            <a:r>
              <a:rPr lang="en-US" sz="2000" dirty="0" err="1">
                <a:latin typeface="Calibri" panose="020F0502020204030204" pitchFamily="34" charset="0"/>
                <a:cs typeface="Calibri" panose="020F0502020204030204" pitchFamily="34" charset="0"/>
              </a:rPr>
              <a:t>macOS</a:t>
            </a:r>
            <a:r>
              <a:rPr lang="en-US" sz="2000" dirty="0">
                <a:latin typeface="Calibri" panose="020F0502020204030204" pitchFamily="34" charset="0"/>
                <a:cs typeface="Calibri" panose="020F0502020204030204" pitchFamily="34" charset="0"/>
              </a:rPr>
              <a:t>, and Linux, and configuration steps may vary slightly depending on the platform.</a:t>
            </a:r>
          </a:p>
          <a:p>
            <a:pPr algn="just"/>
            <a:r>
              <a:rPr lang="en-US" sz="2000" dirty="0">
                <a:latin typeface="Calibri" panose="020F0502020204030204" pitchFamily="34" charset="0"/>
                <a:cs typeface="Calibri" panose="020F0502020204030204" pitchFamily="34" charset="0"/>
              </a:rPr>
              <a:t>Troubleshooting Installation Issues: Common installation problems such as driver issues, communication errors, and permission settings can be resolved by following troubleshooting guides provided by the Arduino community</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pic>
        <p:nvPicPr>
          <p:cNvPr id="3074" name="Picture 2" descr="Downloading and installing the Arduino IDE 2.0 | Ardu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921" y="1911083"/>
            <a:ext cx="4488679" cy="3925694"/>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47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371574"/>
            <a:ext cx="11214100" cy="923330"/>
          </a:xfrm>
        </p:spPr>
        <p:txBody>
          <a:bodyPr/>
          <a:lstStyle/>
          <a:p>
            <a:r>
              <a:rPr lang="en-US" sz="6000" dirty="0">
                <a:latin typeface="Calibri" panose="020F0502020204030204" pitchFamily="34" charset="0"/>
                <a:cs typeface="Calibri" panose="020F0502020204030204" pitchFamily="34" charset="0"/>
              </a:rPr>
              <a:t>Arduino Program Structure</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p:cNvSpPr>
            <a:spLocks noGrp="1"/>
          </p:cNvSpPr>
          <p:nvPr>
            <p:ph idx="1"/>
          </p:nvPr>
        </p:nvSpPr>
        <p:spPr>
          <a:xfrm>
            <a:off x="443365" y="1539622"/>
            <a:ext cx="6136897" cy="4775453"/>
          </a:xfrm>
        </p:spPr>
        <p:txBody>
          <a:bodyPr>
            <a:normAutofit/>
          </a:bodyPr>
          <a:lstStyle/>
          <a:p>
            <a:pPr algn="just"/>
            <a:r>
              <a:rPr lang="en-US" sz="2000" dirty="0">
                <a:latin typeface="Calibri" panose="020F0502020204030204" pitchFamily="34" charset="0"/>
                <a:cs typeface="Calibri" panose="020F0502020204030204" pitchFamily="34" charset="0"/>
              </a:rPr>
              <a:t>Anatomy of an Arduino Sketch: Arduino programs, known as sketches, consist of two main functions: setup() and loop(). The setup() function is executed once at the beginning, while the loop() function runs continuously.</a:t>
            </a:r>
          </a:p>
          <a:p>
            <a:pPr algn="just"/>
            <a:r>
              <a:rPr lang="en-US" sz="2000" dirty="0">
                <a:latin typeface="Calibri" panose="020F0502020204030204" pitchFamily="34" charset="0"/>
                <a:cs typeface="Calibri" panose="020F0502020204030204" pitchFamily="34" charset="0"/>
              </a:rPr>
              <a:t>Setup() and Loop() Functions: The setup() function is used for initializing variables, configuring pins, and setting initial conditions, while the loop() function is where the main program logic resides, executing repeatedly until the board is powered off.</a:t>
            </a:r>
          </a:p>
          <a:p>
            <a:pPr algn="just"/>
            <a:r>
              <a:rPr lang="en-US" sz="2000" dirty="0">
                <a:latin typeface="Calibri" panose="020F0502020204030204" pitchFamily="34" charset="0"/>
                <a:cs typeface="Calibri" panose="020F0502020204030204" pitchFamily="34" charset="0"/>
              </a:rPr>
              <a:t>Basic Syntax and Conventions: Arduino sketches follow a simplified syntax based on C/C++, making it accessible even to beginners. Consistent indentation and commenting practices enhance code readability and maintainability.</a:t>
            </a:r>
          </a:p>
        </p:txBody>
      </p:sp>
      <p:pic>
        <p:nvPicPr>
          <p:cNvPr id="5124" name="Picture 4" descr="arduino program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5918" y="1805899"/>
            <a:ext cx="4176282" cy="3781425"/>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71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260913"/>
            <a:ext cx="11214100" cy="923330"/>
          </a:xfrm>
        </p:spPr>
        <p:txBody>
          <a:bodyPr/>
          <a:lstStyle/>
          <a:p>
            <a:r>
              <a:rPr lang="en-US" sz="6000" dirty="0">
                <a:latin typeface="Calibri" panose="020F0502020204030204" pitchFamily="34" charset="0"/>
                <a:cs typeface="Calibri" panose="020F0502020204030204" pitchFamily="34" charset="0"/>
              </a:rPr>
              <a:t>Arduino Data Types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p:cNvSpPr>
            <a:spLocks noGrp="1"/>
          </p:cNvSpPr>
          <p:nvPr>
            <p:ph idx="1"/>
          </p:nvPr>
        </p:nvSpPr>
        <p:spPr>
          <a:xfrm>
            <a:off x="443366" y="1825625"/>
            <a:ext cx="6230900" cy="4351338"/>
          </a:xfrm>
        </p:spPr>
        <p:txBody>
          <a:bodyPr>
            <a:normAutofit/>
          </a:bodyPr>
          <a:lstStyle/>
          <a:p>
            <a:pPr algn="just"/>
            <a:r>
              <a:rPr lang="en-US" sz="2000" dirty="0">
                <a:latin typeface="Calibri" panose="020F0502020204030204" pitchFamily="34" charset="0"/>
                <a:cs typeface="Calibri" panose="020F0502020204030204" pitchFamily="34" charset="0"/>
              </a:rPr>
              <a:t>Fundamental Data Types: Arduino supports various data types such as </a:t>
            </a:r>
            <a:r>
              <a:rPr lang="en-US" sz="2000" dirty="0" err="1">
                <a:latin typeface="Calibri" panose="020F0502020204030204" pitchFamily="34" charset="0"/>
                <a:cs typeface="Calibri" panose="020F0502020204030204" pitchFamily="34" charset="0"/>
              </a:rPr>
              <a:t>int</a:t>
            </a:r>
            <a:r>
              <a:rPr lang="en-US" sz="2000" dirty="0">
                <a:latin typeface="Calibri" panose="020F0502020204030204" pitchFamily="34" charset="0"/>
                <a:cs typeface="Calibri" panose="020F0502020204030204" pitchFamily="34" charset="0"/>
              </a:rPr>
              <a:t>, float, char, </a:t>
            </a:r>
            <a:r>
              <a:rPr lang="en-US" sz="2000" dirty="0" smtClean="0">
                <a:latin typeface="Calibri" panose="020F0502020204030204" pitchFamily="34" charset="0"/>
                <a:cs typeface="Calibri" panose="020F0502020204030204" pitchFamily="34" charset="0"/>
              </a:rPr>
              <a:t>Boolean, </a:t>
            </a:r>
            <a:r>
              <a:rPr lang="en-US" sz="2000" dirty="0">
                <a:latin typeface="Calibri" panose="020F0502020204030204" pitchFamily="34" charset="0"/>
                <a:cs typeface="Calibri" panose="020F0502020204030204" pitchFamily="34" charset="0"/>
              </a:rPr>
              <a:t>etc., each with its own size and range.</a:t>
            </a:r>
          </a:p>
          <a:p>
            <a:pPr algn="just"/>
            <a:r>
              <a:rPr lang="en-US" sz="2000" dirty="0">
                <a:latin typeface="Calibri" panose="020F0502020204030204" pitchFamily="34" charset="0"/>
                <a:cs typeface="Calibri" panose="020F0502020204030204" pitchFamily="34" charset="0"/>
              </a:rPr>
              <a:t>Size and Range of Data Types: Understanding the size and range of data types is crucial for efficient memory usage and preventing overflow or truncation errors in Arduino programs.</a:t>
            </a:r>
          </a:p>
          <a:p>
            <a:pPr algn="just"/>
            <a:r>
              <a:rPr lang="en-US" sz="2000" dirty="0">
                <a:latin typeface="Calibri" panose="020F0502020204030204" pitchFamily="34" charset="0"/>
                <a:cs typeface="Calibri" panose="020F0502020204030204" pitchFamily="34" charset="0"/>
              </a:rPr>
              <a:t>Importance of Choosing the Right Data Type: Selecting the appropriate data type based on the nature and range of values involved in a variable ensures optimal performance and resource utilization in Arduino projects.</a:t>
            </a:r>
          </a:p>
          <a:p>
            <a:pPr algn="just"/>
            <a:endParaRPr lang="en-US" sz="20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7821713" y="2427006"/>
            <a:ext cx="3248478" cy="2307671"/>
          </a:xfrm>
          <a:prstGeom prst="rect">
            <a:avLst/>
          </a:prstGeom>
          <a:ln w="88900" cap="sq" cmpd="thickThin">
            <a:solidFill>
              <a:schemeClr val="accent2"/>
            </a:solidFill>
            <a:prstDash val="solid"/>
            <a:miter lim="800000"/>
          </a:ln>
          <a:effectLst>
            <a:innerShdw blurRad="76200">
              <a:srgbClr val="000000"/>
            </a:innerShdw>
          </a:effectLst>
        </p:spPr>
      </p:pic>
    </p:spTree>
    <p:extLst>
      <p:ext uri="{BB962C8B-B14F-4D97-AF65-F5344CB8AC3E}">
        <p14:creationId xmlns:p14="http://schemas.microsoft.com/office/powerpoint/2010/main" val="175353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260914"/>
            <a:ext cx="11214100" cy="923330"/>
          </a:xfrm>
        </p:spPr>
        <p:txBody>
          <a:bodyPr/>
          <a:lstStyle/>
          <a:p>
            <a:r>
              <a:rPr lang="en-US" sz="6000" dirty="0">
                <a:latin typeface="Calibri" panose="020F0502020204030204" pitchFamily="34" charset="0"/>
                <a:cs typeface="Calibri" panose="020F0502020204030204" pitchFamily="34" charset="0"/>
              </a:rPr>
              <a:t>Arduino Variables &amp; Constants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p:cNvSpPr>
            <a:spLocks noGrp="1"/>
          </p:cNvSpPr>
          <p:nvPr>
            <p:ph idx="1"/>
          </p:nvPr>
        </p:nvSpPr>
        <p:spPr>
          <a:xfrm>
            <a:off x="443365" y="1825625"/>
            <a:ext cx="6435999" cy="4351338"/>
          </a:xfrm>
        </p:spPr>
        <p:txBody>
          <a:bodyPr>
            <a:normAutofit/>
          </a:bodyPr>
          <a:lstStyle/>
          <a:p>
            <a:pPr algn="just"/>
            <a:r>
              <a:rPr lang="en-US" sz="2000" dirty="0">
                <a:latin typeface="Calibri" panose="020F0502020204030204" pitchFamily="34" charset="0"/>
                <a:cs typeface="Calibri" panose="020F0502020204030204" pitchFamily="34" charset="0"/>
              </a:rPr>
              <a:t>Declaring and Initializing Variables: Variables in Arduino are declared using a specific data type and can be initialized with an initial value. They hold data that may change during the execution of a program.</a:t>
            </a:r>
          </a:p>
          <a:p>
            <a:pPr algn="just"/>
            <a:r>
              <a:rPr lang="en-US" sz="2000" dirty="0">
                <a:latin typeface="Calibri" panose="020F0502020204030204" pitchFamily="34" charset="0"/>
                <a:cs typeface="Calibri" panose="020F0502020204030204" pitchFamily="34" charset="0"/>
              </a:rPr>
              <a:t>Scope and Lifetime of Variables: Variables can have local or global scope, affecting their accessibility within different parts of the program. Their lifetime depends on where they are declared and their scope.</a:t>
            </a:r>
          </a:p>
          <a:p>
            <a:pPr algn="just"/>
            <a:r>
              <a:rPr lang="en-US" sz="2000" dirty="0">
                <a:latin typeface="Calibri" panose="020F0502020204030204" pitchFamily="34" charset="0"/>
                <a:cs typeface="Calibri" panose="020F0502020204030204" pitchFamily="34" charset="0"/>
              </a:rPr>
              <a:t>Constants and their Usage in Arduino Sketches: Constants are variables whose values cannot be altered during program execution. They are useful for defining parameters, pin mappings, and other fixed values in Arduino sketches.</a:t>
            </a:r>
          </a:p>
          <a:p>
            <a:pPr algn="just"/>
            <a:endParaRPr lang="en-US" sz="20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7082815" y="1946958"/>
            <a:ext cx="4372585" cy="3391373"/>
          </a:xfrm>
          <a:prstGeom prst="rect">
            <a:avLst/>
          </a:prstGeom>
          <a:ln w="88900" cap="sq" cmpd="thickThin">
            <a:solidFill>
              <a:schemeClr val="accent2"/>
            </a:solidFill>
            <a:prstDash val="solid"/>
            <a:miter lim="800000"/>
          </a:ln>
          <a:effectLst>
            <a:innerShdw blurRad="76200">
              <a:srgbClr val="000000"/>
            </a:innerShdw>
          </a:effectLst>
        </p:spPr>
      </p:pic>
    </p:spTree>
    <p:extLst>
      <p:ext uri="{BB962C8B-B14F-4D97-AF65-F5344CB8AC3E}">
        <p14:creationId xmlns:p14="http://schemas.microsoft.com/office/powerpoint/2010/main" val="222895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6" y="303642"/>
            <a:ext cx="11214100" cy="923330"/>
          </a:xfrm>
        </p:spPr>
        <p:txBody>
          <a:bodyPr/>
          <a:lstStyle/>
          <a:p>
            <a:r>
              <a:rPr lang="en-US" sz="6000" dirty="0">
                <a:latin typeface="Calibri" panose="020F0502020204030204" pitchFamily="34" charset="0"/>
                <a:cs typeface="Calibri" panose="020F0502020204030204" pitchFamily="34" charset="0"/>
              </a:rPr>
              <a:t>Arduino Operators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p:cNvSpPr>
            <a:spLocks noGrp="1"/>
          </p:cNvSpPr>
          <p:nvPr>
            <p:ph idx="1"/>
          </p:nvPr>
        </p:nvSpPr>
        <p:spPr>
          <a:xfrm>
            <a:off x="443366" y="1825625"/>
            <a:ext cx="6572732" cy="4351338"/>
          </a:xfrm>
        </p:spPr>
        <p:txBody>
          <a:bodyPr>
            <a:normAutofit/>
          </a:bodyPr>
          <a:lstStyle/>
          <a:p>
            <a:pPr algn="just"/>
            <a:r>
              <a:rPr lang="en-US" sz="2000" dirty="0">
                <a:latin typeface="Calibri" panose="020F0502020204030204" pitchFamily="34" charset="0"/>
                <a:cs typeface="Calibri" panose="020F0502020204030204" pitchFamily="34" charset="0"/>
              </a:rPr>
              <a:t>Arithmetic, Comparison, Logical, and Bitwise Operators: Arduino supports a variety of operators for performing mathematical calculations, comparisons, logical operations, and bit manipulations.</a:t>
            </a:r>
          </a:p>
          <a:p>
            <a:pPr algn="just"/>
            <a:r>
              <a:rPr lang="en-US" sz="2000" dirty="0">
                <a:latin typeface="Calibri" panose="020F0502020204030204" pitchFamily="34" charset="0"/>
                <a:cs typeface="Calibri" panose="020F0502020204030204" pitchFamily="34" charset="0"/>
              </a:rPr>
              <a:t>Precedence and Associativity of Operators: Operators in Arduino follow a specific order of precedence and associativity, which determines the sequence in which they are evaluated in an expression.</a:t>
            </a:r>
          </a:p>
          <a:p>
            <a:pPr algn="just"/>
            <a:r>
              <a:rPr lang="en-US" sz="2000" dirty="0">
                <a:latin typeface="Calibri" panose="020F0502020204030204" pitchFamily="34" charset="0"/>
                <a:cs typeface="Calibri" panose="020F0502020204030204" pitchFamily="34" charset="0"/>
              </a:rPr>
              <a:t>Examples of Operator Usage in Arduino: Understanding how to use operators efficiently is essential for performing complex calculations, controlling program flow, and manipulating data in Arduino sketches.</a:t>
            </a:r>
          </a:p>
          <a:p>
            <a:pPr marL="0" indent="0" algn="just">
              <a:buNone/>
            </a:pPr>
            <a:endParaRPr lang="en-US" sz="2000" dirty="0">
              <a:latin typeface="Calibri" panose="020F0502020204030204" pitchFamily="34" charset="0"/>
              <a:cs typeface="Calibri" panose="020F0502020204030204" pitchFamily="34" charset="0"/>
            </a:endParaRPr>
          </a:p>
        </p:txBody>
      </p:sp>
      <p:pic>
        <p:nvPicPr>
          <p:cNvPr id="7172" name="Picture 4" descr="Arduino IDE: arithmetic and logical operators #3 - Moreware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8845" y="2113673"/>
            <a:ext cx="3994150" cy="3314700"/>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407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openxmlformats.org/package/2006/metadata/core-properties"/>
    <ds:schemaRef ds:uri="http://www.w3.org/XML/1998/namespace"/>
    <ds:schemaRef ds:uri="http://schemas.microsoft.com/office/2006/documentManagement/types"/>
    <ds:schemaRef ds:uri="http://purl.org/dc/dcmitype/"/>
    <ds:schemaRef ds:uri="http://purl.org/dc/elements/1.1/"/>
    <ds:schemaRef ds:uri="http://schemas.microsoft.com/office/2006/metadata/properties"/>
    <ds:schemaRef ds:uri="http://purl.org/dc/terms/"/>
    <ds:schemaRef ds:uri="16c05727-aa75-4e4a-9b5f-8a80a1165891"/>
    <ds:schemaRef ds:uri="71af3243-3dd4-4a8d-8c0d-dd76da1f02a5"/>
    <ds:schemaRef ds:uri="http://schemas.microsoft.com/office/infopath/2007/PartnerControl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1118</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Tahoma</vt:lpstr>
      <vt:lpstr>Trade Gothic LT Pro</vt:lpstr>
      <vt:lpstr>Trebuchet MS</vt:lpstr>
      <vt:lpstr>Office Theme</vt:lpstr>
      <vt:lpstr>Introduction to Arduino Programming.</vt:lpstr>
      <vt:lpstr>Introduction to Arduino</vt:lpstr>
      <vt:lpstr>Arduino Overview</vt:lpstr>
      <vt:lpstr>Arduino Board Description</vt:lpstr>
      <vt:lpstr>Arduino Installation</vt:lpstr>
      <vt:lpstr>Arduino Program Structure</vt:lpstr>
      <vt:lpstr>Arduino Data Types</vt:lpstr>
      <vt:lpstr>Arduino Variables &amp; Constants</vt:lpstr>
      <vt:lpstr>Arduino Operators</vt:lpstr>
      <vt:lpstr>Arduino Control Statements</vt:lpstr>
      <vt:lpstr>Arduino Loops</vt:lpstr>
      <vt:lpstr>Reference Links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2024-05-05T13:43:11Z</dcterms:created>
  <dcterms:modified xsi:type="dcterms:W3CDTF">2024-05-10T05:07:00Z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