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handoutMasterIdLst>
    <p:handoutMasterId r:id="rId14"/>
  </p:handoutMasterIdLst>
  <p:sldIdLst>
    <p:sldId id="256" r:id="rId5"/>
    <p:sldId id="270" r:id="rId6"/>
    <p:sldId id="271" r:id="rId7"/>
    <p:sldId id="272" r:id="rId8"/>
    <p:sldId id="273" r:id="rId9"/>
    <p:sldId id="274" r:id="rId10"/>
    <p:sldId id="275"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4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5/22/2024</a:t>
            </a:fld>
            <a:endParaRPr lang="en-US" dirty="0"/>
          </a:p>
        </p:txBody>
      </p:sp>
      <p:sp>
        <p:nvSpPr>
          <p:cNvPr id="4" name="Footer Placeholder 3">
            <a:extLst>
              <a:ext uri="{FF2B5EF4-FFF2-40B4-BE49-F238E27FC236}">
                <a16:creationId xmlns=""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5/22/2024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6596" y="604161"/>
            <a:ext cx="1915064" cy="1768103"/>
          </a:xfrm>
          <a:prstGeom prst="ellipse">
            <a:avLst/>
          </a:prstGeom>
          <a:ln w="63500" cap="rnd">
            <a:solidFill>
              <a:schemeClr val="accent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a:xfrm>
            <a:off x="2745901" y="2372264"/>
            <a:ext cx="7866043" cy="1155940"/>
          </a:xfrm>
        </p:spPr>
        <p:txBody>
          <a:bodyPr/>
          <a:lstStyle/>
          <a:p>
            <a:pPr algn="ctr"/>
            <a:r>
              <a:rPr lang="en-GB" sz="6000" dirty="0">
                <a:solidFill>
                  <a:srgbClr val="FFFFFF"/>
                </a:solidFill>
                <a:latin typeface="Calibri" panose="020F0502020204030204" pitchFamily="34" charset="0"/>
                <a:ea typeface="Calibri" panose="020F0502020204030204" pitchFamily="34" charset="0"/>
                <a:cs typeface="Calibri" panose="020F0502020204030204" pitchFamily="34" charset="0"/>
              </a:rPr>
              <a:t>Introduction to </a:t>
            </a:r>
            <a:r>
              <a:rPr lang="en-GB" sz="6000" dirty="0" smtClean="0">
                <a:solidFill>
                  <a:srgbClr val="FFFFFF"/>
                </a:solidFill>
                <a:latin typeface="Calibri" panose="020F0502020204030204" pitchFamily="34" charset="0"/>
                <a:ea typeface="Calibri" panose="020F0502020204030204" pitchFamily="34" charset="0"/>
                <a:cs typeface="Calibri" panose="020F0502020204030204" pitchFamily="34" charset="0"/>
              </a:rPr>
              <a:t>ESP32</a:t>
            </a:r>
            <a:endParaRPr lang="en-GB" sz="6000"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49" y="259156"/>
            <a:ext cx="11214100" cy="923330"/>
          </a:xfrm>
        </p:spPr>
        <p:txBody>
          <a:bodyPr/>
          <a:lstStyle/>
          <a:p>
            <a:r>
              <a:rPr lang="en-US" sz="6000" dirty="0" smtClean="0">
                <a:latin typeface="Calibri" panose="020F0502020204030204" pitchFamily="34" charset="0"/>
                <a:ea typeface="Calibri" panose="020F0502020204030204" pitchFamily="34" charset="0"/>
                <a:cs typeface="Calibri" panose="020F0502020204030204" pitchFamily="34" charset="0"/>
              </a:rPr>
              <a:t>Introduction</a:t>
            </a:r>
            <a:endParaRPr lang="en-US" sz="6000"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Content Placeholder 3"/>
          <p:cNvSpPr>
            <a:spLocks noGrp="1"/>
          </p:cNvSpPr>
          <p:nvPr>
            <p:ph sz="half" idx="1"/>
          </p:nvPr>
        </p:nvSpPr>
        <p:spPr>
          <a:xfrm>
            <a:off x="435754" y="2337757"/>
            <a:ext cx="6620654" cy="3272445"/>
          </a:xfrm>
        </p:spPr>
        <p:txBody>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The ESP32 is a powerful and versatile microcontroller that has gained popularity in the field of embedded systems and IoT (Internet of Things) applications. Developed by Espressif Systems, the ESP32 is known for its dual-core processing capabilities, built-in Wi-Fi and Bluetooth connectivity, and a rich set of peripherals. In this introduction, let's focus on the hardware-related programming environment for ESP32.</a:t>
            </a:r>
          </a:p>
        </p:txBody>
      </p:sp>
      <p:pic>
        <p:nvPicPr>
          <p:cNvPr id="1026" name="Picture 2" descr="Discovering its true potential: Hall effects and touch sensor in ESP32 | by  I Wayan Ananta Wijaya Muji Suandira | Medium"/>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539487" y="2209846"/>
            <a:ext cx="4119113" cy="2973838"/>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252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258254"/>
            <a:ext cx="11214100" cy="923330"/>
          </a:xfrm>
        </p:spPr>
        <p:txBody>
          <a:bodyPr/>
          <a:lstStyle/>
          <a:p>
            <a:r>
              <a:rPr lang="en-US" sz="6000" dirty="0">
                <a:latin typeface="Calibri" panose="020F0502020204030204" pitchFamily="34" charset="0"/>
                <a:ea typeface="Calibri" panose="020F0502020204030204" pitchFamily="34" charset="0"/>
                <a:cs typeface="Calibri" panose="020F0502020204030204" pitchFamily="34" charset="0"/>
              </a:rPr>
              <a:t>Hardware Overview</a:t>
            </a:r>
            <a:r>
              <a:rPr lang="en-US" sz="6000" dirty="0" smtClean="0">
                <a:latin typeface="Calibri" panose="020F0502020204030204" pitchFamily="34" charset="0"/>
                <a:ea typeface="Calibri" panose="020F0502020204030204" pitchFamily="34" charset="0"/>
                <a:cs typeface="Calibri" panose="020F0502020204030204" pitchFamily="34" charset="0"/>
              </a:rPr>
              <a:t>:</a:t>
            </a:r>
            <a:endParaRPr lang="en-US" sz="6000"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Content Placeholder 3"/>
          <p:cNvSpPr>
            <a:spLocks noGrp="1"/>
          </p:cNvSpPr>
          <p:nvPr>
            <p:ph sz="half" idx="1"/>
          </p:nvPr>
        </p:nvSpPr>
        <p:spPr>
          <a:xfrm>
            <a:off x="443365" y="1406106"/>
            <a:ext cx="7001231" cy="4770857"/>
          </a:xfrm>
        </p:spPr>
        <p:txBody>
          <a:bodyPr>
            <a:noAutofit/>
          </a:bodyPr>
          <a:lstStyle/>
          <a:p>
            <a:pPr marL="0" indent="0" algn="just">
              <a:buNone/>
            </a:pPr>
            <a:r>
              <a:rPr lang="en-US" sz="1800" b="1" dirty="0">
                <a:latin typeface="Calibri" panose="020F0502020204030204" pitchFamily="34" charset="0"/>
                <a:ea typeface="Calibri" panose="020F0502020204030204" pitchFamily="34" charset="0"/>
                <a:cs typeface="Calibri" panose="020F0502020204030204" pitchFamily="34" charset="0"/>
              </a:rPr>
              <a:t>Microcontroller Unit (MCU):</a:t>
            </a:r>
            <a:r>
              <a:rPr lang="en-US" sz="1800" dirty="0">
                <a:latin typeface="Calibri" panose="020F0502020204030204" pitchFamily="34" charset="0"/>
                <a:ea typeface="Calibri" panose="020F0502020204030204" pitchFamily="34" charset="0"/>
                <a:cs typeface="Calibri" panose="020F0502020204030204" pitchFamily="34" charset="0"/>
              </a:rPr>
              <a:t> The ESP32 is equipped with a dual-core </a:t>
            </a:r>
            <a:r>
              <a:rPr lang="en-US" sz="1800" dirty="0" err="1">
                <a:latin typeface="Calibri" panose="020F0502020204030204" pitchFamily="34" charset="0"/>
                <a:ea typeface="Calibri" panose="020F0502020204030204" pitchFamily="34" charset="0"/>
                <a:cs typeface="Calibri" panose="020F0502020204030204" pitchFamily="34" charset="0"/>
              </a:rPr>
              <a:t>Xtensa</a:t>
            </a:r>
            <a:r>
              <a:rPr lang="en-US" sz="1800" dirty="0">
                <a:latin typeface="Calibri" panose="020F0502020204030204" pitchFamily="34" charset="0"/>
                <a:ea typeface="Calibri" panose="020F0502020204030204" pitchFamily="34" charset="0"/>
                <a:cs typeface="Calibri" panose="020F0502020204030204" pitchFamily="34" charset="0"/>
              </a:rPr>
              <a:t> LX6 microprocessor, providing more processing power compared to single-core MCUs. This allows for efficient multitasking and handling of complex applications.</a:t>
            </a:r>
          </a:p>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Memory:</a:t>
            </a:r>
            <a:endParaRPr lang="en-US" dirty="0">
              <a:latin typeface="Calibri" panose="020F0502020204030204" pitchFamily="34" charset="0"/>
              <a:ea typeface="Calibri" panose="020F0502020204030204" pitchFamily="34" charset="0"/>
              <a:cs typeface="Calibri" panose="020F0502020204030204" pitchFamily="34" charset="0"/>
            </a:endParaRPr>
          </a:p>
          <a:p>
            <a:pPr marL="114300" indent="0" algn="just">
              <a:buNone/>
            </a:pPr>
            <a:r>
              <a:rPr lang="en-US" sz="1800" b="1" dirty="0">
                <a:latin typeface="Calibri" panose="020F0502020204030204" pitchFamily="34" charset="0"/>
                <a:ea typeface="Calibri" panose="020F0502020204030204" pitchFamily="34" charset="0"/>
                <a:cs typeface="Calibri" panose="020F0502020204030204" pitchFamily="34" charset="0"/>
              </a:rPr>
              <a:t>Flash Memory:</a:t>
            </a:r>
            <a:r>
              <a:rPr lang="en-US" sz="1800" dirty="0">
                <a:latin typeface="Calibri" panose="020F0502020204030204" pitchFamily="34" charset="0"/>
                <a:ea typeface="Calibri" panose="020F0502020204030204" pitchFamily="34" charset="0"/>
                <a:cs typeface="Calibri" panose="020F0502020204030204" pitchFamily="34" charset="0"/>
              </a:rPr>
              <a:t> ESP32 comes with built-in Flash memory for program storage. It's used to store the firmware and application code.</a:t>
            </a:r>
          </a:p>
          <a:p>
            <a:pPr marL="114300" indent="0" algn="just">
              <a:buNone/>
            </a:pPr>
            <a:r>
              <a:rPr lang="en-US" sz="1800" b="1" dirty="0">
                <a:latin typeface="Calibri" panose="020F0502020204030204" pitchFamily="34" charset="0"/>
                <a:ea typeface="Calibri" panose="020F0502020204030204" pitchFamily="34" charset="0"/>
                <a:cs typeface="Calibri" panose="020F0502020204030204" pitchFamily="34" charset="0"/>
              </a:rPr>
              <a:t>RAM:</a:t>
            </a:r>
            <a:r>
              <a:rPr lang="en-US" sz="1800" dirty="0">
                <a:latin typeface="Calibri" panose="020F0502020204030204" pitchFamily="34" charset="0"/>
                <a:ea typeface="Calibri" panose="020F0502020204030204" pitchFamily="34" charset="0"/>
                <a:cs typeface="Calibri" panose="020F0502020204030204" pitchFamily="34" charset="0"/>
              </a:rPr>
              <a:t> The ESP32 has both internal and external RAM. Internal RAM is used for data and stack, while external RAM can be added for more storage.</a:t>
            </a:r>
          </a:p>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Wireless Connectivity:</a:t>
            </a:r>
            <a:endParaRPr lang="en-US" dirty="0">
              <a:latin typeface="Calibri" panose="020F0502020204030204" pitchFamily="34" charset="0"/>
              <a:ea typeface="Calibri" panose="020F0502020204030204" pitchFamily="34" charset="0"/>
              <a:cs typeface="Calibri" panose="020F0502020204030204" pitchFamily="34" charset="0"/>
            </a:endParaRPr>
          </a:p>
          <a:p>
            <a:pPr marL="114300" indent="0" algn="just">
              <a:buNone/>
            </a:pPr>
            <a:r>
              <a:rPr lang="en-US" sz="1800" b="1" dirty="0">
                <a:latin typeface="Calibri" panose="020F0502020204030204" pitchFamily="34" charset="0"/>
                <a:ea typeface="Calibri" panose="020F0502020204030204" pitchFamily="34" charset="0"/>
                <a:cs typeface="Calibri" panose="020F0502020204030204" pitchFamily="34" charset="0"/>
              </a:rPr>
              <a:t>Wi-Fi:</a:t>
            </a:r>
            <a:r>
              <a:rPr lang="en-US" sz="1800" dirty="0">
                <a:latin typeface="Calibri" panose="020F0502020204030204" pitchFamily="34" charset="0"/>
                <a:ea typeface="Calibri" panose="020F0502020204030204" pitchFamily="34" charset="0"/>
                <a:cs typeface="Calibri" panose="020F0502020204030204" pitchFamily="34" charset="0"/>
              </a:rPr>
              <a:t> The ESP32 supports 802.11 b/g/n Wi-Fi, making it suitable for IoT applications that require internet connectivity.</a:t>
            </a:r>
          </a:p>
          <a:p>
            <a:pPr marL="114300" indent="0" algn="just">
              <a:buNone/>
            </a:pPr>
            <a:r>
              <a:rPr lang="en-US" sz="1800" b="1" dirty="0">
                <a:latin typeface="Calibri" panose="020F0502020204030204" pitchFamily="34" charset="0"/>
                <a:ea typeface="Calibri" panose="020F0502020204030204" pitchFamily="34" charset="0"/>
                <a:cs typeface="Calibri" panose="020F0502020204030204" pitchFamily="34" charset="0"/>
              </a:rPr>
              <a:t>Bluetooth:</a:t>
            </a:r>
            <a:r>
              <a:rPr lang="en-US" sz="1800" dirty="0">
                <a:latin typeface="Calibri" panose="020F0502020204030204" pitchFamily="34" charset="0"/>
                <a:ea typeface="Calibri" panose="020F0502020204030204" pitchFamily="34" charset="0"/>
                <a:cs typeface="Calibri" panose="020F0502020204030204" pitchFamily="34" charset="0"/>
              </a:rPr>
              <a:t> It features Bluetooth Classic (BT) and Bluetooth Low Energy (BLE) support, expanding its range of applications.</a:t>
            </a:r>
          </a:p>
          <a:p>
            <a:pPr marL="0" indent="0" algn="just">
              <a:buNone/>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Content Placeholder 9"/>
          <p:cNvPicPr>
            <a:picLocks noGrp="1" noChangeAspect="1"/>
          </p:cNvPicPr>
          <p:nvPr>
            <p:ph sz="half" idx="2"/>
          </p:nvPr>
        </p:nvPicPr>
        <p:blipFill>
          <a:blip r:embed="rId2"/>
          <a:stretch>
            <a:fillRect/>
          </a:stretch>
        </p:blipFill>
        <p:spPr>
          <a:xfrm>
            <a:off x="7746521" y="1966824"/>
            <a:ext cx="3912079" cy="3209026"/>
          </a:xfrm>
          <a:prstGeom prst="rect">
            <a:avLst/>
          </a:prstGeom>
          <a:ln w="88900" cap="sq" cmpd="thickThin">
            <a:solidFill>
              <a:schemeClr val="accent2"/>
            </a:solidFill>
            <a:prstDash val="solid"/>
            <a:miter lim="800000"/>
          </a:ln>
          <a:effectLst>
            <a:innerShdw blurRad="76200">
              <a:srgbClr val="000000"/>
            </a:innerShdw>
          </a:effectLst>
        </p:spPr>
      </p:pic>
    </p:spTree>
    <p:extLst>
      <p:ext uri="{BB962C8B-B14F-4D97-AF65-F5344CB8AC3E}">
        <p14:creationId xmlns:p14="http://schemas.microsoft.com/office/powerpoint/2010/main" val="3422172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01386"/>
            <a:ext cx="11214100" cy="923330"/>
          </a:xfrm>
        </p:spPr>
        <p:txBody>
          <a:bodyPr/>
          <a:lstStyle/>
          <a:p>
            <a:r>
              <a:rPr lang="en-US" sz="6000" dirty="0" smtClean="0">
                <a:latin typeface="Calibri" panose="020F0502020204030204" pitchFamily="34" charset="0"/>
                <a:ea typeface="Calibri" panose="020F0502020204030204" pitchFamily="34" charset="0"/>
                <a:cs typeface="Calibri" panose="020F0502020204030204" pitchFamily="34" charset="0"/>
              </a:rPr>
              <a:t>HARDWARE</a:t>
            </a:r>
            <a:endParaRPr lang="en-US" sz="6000"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Content Placeholder 3"/>
          <p:cNvSpPr>
            <a:spLocks noGrp="1"/>
          </p:cNvSpPr>
          <p:nvPr>
            <p:ph sz="half" idx="1"/>
          </p:nvPr>
        </p:nvSpPr>
        <p:spPr>
          <a:xfrm>
            <a:off x="443365" y="1517715"/>
            <a:ext cx="5792182" cy="4659248"/>
          </a:xfrm>
        </p:spPr>
        <p:txBody>
          <a:bodyPr>
            <a:normAutofit/>
          </a:bodyPr>
          <a:lstStyle/>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Peripherals:</a:t>
            </a:r>
            <a:endParaRPr lang="en-US" dirty="0">
              <a:latin typeface="Calibri" panose="020F0502020204030204" pitchFamily="34" charset="0"/>
              <a:ea typeface="Calibri" panose="020F0502020204030204" pitchFamily="34" charset="0"/>
              <a:cs typeface="Calibri" panose="020F0502020204030204" pitchFamily="34" charset="0"/>
            </a:endParaRPr>
          </a:p>
          <a:p>
            <a:pPr marL="114300" indent="0" algn="just">
              <a:buNone/>
            </a:pPr>
            <a:r>
              <a:rPr lang="en-US" b="1" dirty="0">
                <a:latin typeface="Calibri" panose="020F0502020204030204" pitchFamily="34" charset="0"/>
                <a:ea typeface="Calibri" panose="020F0502020204030204" pitchFamily="34" charset="0"/>
                <a:cs typeface="Calibri" panose="020F0502020204030204" pitchFamily="34" charset="0"/>
              </a:rPr>
              <a:t>GPIO (General Purpose Input/Output):</a:t>
            </a:r>
            <a:r>
              <a:rPr lang="en-US" dirty="0">
                <a:latin typeface="Calibri" panose="020F0502020204030204" pitchFamily="34" charset="0"/>
                <a:ea typeface="Calibri" panose="020F0502020204030204" pitchFamily="34" charset="0"/>
                <a:cs typeface="Calibri" panose="020F0502020204030204" pitchFamily="34" charset="0"/>
              </a:rPr>
              <a:t> ESP32 provides a multitude of GPIO pins that can be configured for various purposes, such as digital input/output, PWM, or communication interfaces.</a:t>
            </a:r>
          </a:p>
          <a:p>
            <a:pPr marL="114300" indent="0" algn="just">
              <a:buNone/>
            </a:pPr>
            <a:r>
              <a:rPr lang="en-US" b="1" dirty="0">
                <a:latin typeface="Calibri" panose="020F0502020204030204" pitchFamily="34" charset="0"/>
                <a:ea typeface="Calibri" panose="020F0502020204030204" pitchFamily="34" charset="0"/>
                <a:cs typeface="Calibri" panose="020F0502020204030204" pitchFamily="34" charset="0"/>
              </a:rPr>
              <a:t>I2C, SPI, UART:</a:t>
            </a:r>
            <a:r>
              <a:rPr lang="en-US" dirty="0">
                <a:latin typeface="Calibri" panose="020F0502020204030204" pitchFamily="34" charset="0"/>
                <a:ea typeface="Calibri" panose="020F0502020204030204" pitchFamily="34" charset="0"/>
                <a:cs typeface="Calibri" panose="020F0502020204030204" pitchFamily="34" charset="0"/>
              </a:rPr>
              <a:t> Standard communication protocols for interfacing with sensors, displays, and other peripherals.</a:t>
            </a:r>
          </a:p>
          <a:p>
            <a:pPr marL="114300" indent="0" algn="just">
              <a:buNone/>
            </a:pPr>
            <a:r>
              <a:rPr lang="en-US" b="1" dirty="0">
                <a:latin typeface="Calibri" panose="020F0502020204030204" pitchFamily="34" charset="0"/>
                <a:ea typeface="Calibri" panose="020F0502020204030204" pitchFamily="34" charset="0"/>
                <a:cs typeface="Calibri" panose="020F0502020204030204" pitchFamily="34" charset="0"/>
              </a:rPr>
              <a:t>ADC (Analog-to-Digital Converter):</a:t>
            </a:r>
            <a:r>
              <a:rPr lang="en-US" dirty="0">
                <a:latin typeface="Calibri" panose="020F0502020204030204" pitchFamily="34" charset="0"/>
                <a:ea typeface="Calibri" panose="020F0502020204030204" pitchFamily="34" charset="0"/>
                <a:cs typeface="Calibri" panose="020F0502020204030204" pitchFamily="34" charset="0"/>
              </a:rPr>
              <a:t> Enables the ESP32 to read analog signals from sensors.</a:t>
            </a:r>
          </a:p>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Power Management:</a:t>
            </a:r>
            <a:endParaRPr lang="en-US" dirty="0">
              <a:latin typeface="Calibri" panose="020F0502020204030204" pitchFamily="34" charset="0"/>
              <a:ea typeface="Calibri" panose="020F0502020204030204" pitchFamily="34" charset="0"/>
              <a:cs typeface="Calibri" panose="020F0502020204030204" pitchFamily="34" charset="0"/>
            </a:endParaRPr>
          </a:p>
          <a:p>
            <a:pPr marL="114300" indent="0" algn="just">
              <a:buNone/>
            </a:pPr>
            <a:r>
              <a:rPr lang="en-US" dirty="0">
                <a:latin typeface="Calibri" panose="020F0502020204030204" pitchFamily="34" charset="0"/>
                <a:ea typeface="Calibri" panose="020F0502020204030204" pitchFamily="34" charset="0"/>
                <a:cs typeface="Calibri" panose="020F0502020204030204" pitchFamily="34" charset="0"/>
              </a:rPr>
              <a:t>The ESP32 supports various low-power modes, making it suitable for battery-operated devices and energy-efficient applications.</a:t>
            </a:r>
          </a:p>
          <a:p>
            <a:pPr marL="0" indent="0" algn="just">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3074" name="Picture 2" descr="Overview of ESP32 features. What do they practically mean? - Tutorial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19888" y="1812079"/>
            <a:ext cx="4938712" cy="4070454"/>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923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643" y="281641"/>
            <a:ext cx="11214100" cy="923330"/>
          </a:xfrm>
        </p:spPr>
        <p:txBody>
          <a:bodyPr/>
          <a:lstStyle/>
          <a:p>
            <a:r>
              <a:rPr lang="en-US" sz="6000" dirty="0">
                <a:latin typeface="Calibri" panose="020F0502020204030204" pitchFamily="34" charset="0"/>
                <a:ea typeface="Calibri" panose="020F0502020204030204" pitchFamily="34" charset="0"/>
                <a:cs typeface="Calibri" panose="020F0502020204030204" pitchFamily="34" charset="0"/>
              </a:rPr>
              <a:t>Programming </a:t>
            </a:r>
            <a:r>
              <a:rPr lang="en-US" sz="6000" dirty="0" smtClean="0">
                <a:latin typeface="Calibri" panose="020F0502020204030204" pitchFamily="34" charset="0"/>
                <a:ea typeface="Calibri" panose="020F0502020204030204" pitchFamily="34" charset="0"/>
                <a:cs typeface="Calibri" panose="020F0502020204030204" pitchFamily="34" charset="0"/>
              </a:rPr>
              <a:t>Environment</a:t>
            </a:r>
            <a:endParaRPr lang="en-US" sz="6000"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Content Placeholder 3"/>
          <p:cNvSpPr>
            <a:spLocks noGrp="1"/>
          </p:cNvSpPr>
          <p:nvPr>
            <p:ph sz="half" idx="1"/>
          </p:nvPr>
        </p:nvSpPr>
        <p:spPr>
          <a:xfrm>
            <a:off x="443364" y="1517715"/>
            <a:ext cx="8631625" cy="4659248"/>
          </a:xfrm>
        </p:spPr>
        <p:txBody>
          <a:bodyPr>
            <a:noAutofit/>
          </a:bodyPr>
          <a:lstStyle/>
          <a:p>
            <a:pPr marL="0" indent="0" algn="just">
              <a:buNone/>
            </a:pPr>
            <a:r>
              <a:rPr lang="en-US" sz="2400" b="1" dirty="0">
                <a:latin typeface="Calibri" panose="020F0502020204030204" pitchFamily="34" charset="0"/>
                <a:ea typeface="Calibri" panose="020F0502020204030204" pitchFamily="34" charset="0"/>
                <a:cs typeface="Calibri" panose="020F0502020204030204" pitchFamily="34" charset="0"/>
              </a:rPr>
              <a:t>Arduino IDE:</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lvl="1"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The Arduino IDE can be used to program the ESP32. Espressif provides the necessary board support package (BSP) that integrates with the Arduino IDE.</a:t>
            </a:r>
          </a:p>
          <a:p>
            <a:pPr marL="457200" lvl="1"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Arduino code for ESP32 is written in C/C++ with a simple and easy-to-use syntax.</a:t>
            </a:r>
          </a:p>
          <a:p>
            <a:pPr marL="0" indent="0" algn="just">
              <a:buNone/>
            </a:pPr>
            <a:r>
              <a:rPr lang="en-US" sz="2400" b="1" dirty="0">
                <a:latin typeface="Calibri" panose="020F0502020204030204" pitchFamily="34" charset="0"/>
                <a:ea typeface="Calibri" panose="020F0502020204030204" pitchFamily="34" charset="0"/>
                <a:cs typeface="Calibri" panose="020F0502020204030204" pitchFamily="34" charset="0"/>
              </a:rPr>
              <a:t>Espressif IDF (IoT Development Framework):</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lvl="1"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For more advanced users, the Espressif IDF provides a comprehensive set of tools and libraries for ESP32 development.</a:t>
            </a:r>
          </a:p>
          <a:p>
            <a:pPr marL="457200" lvl="1"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It offers greater control over hardware features and low-level functionalities.</a:t>
            </a:r>
          </a:p>
          <a:p>
            <a:pPr marL="0" indent="0" algn="just">
              <a:buNone/>
            </a:pPr>
            <a:r>
              <a:rPr lang="en-US" sz="2400" b="1" dirty="0">
                <a:latin typeface="Calibri" panose="020F0502020204030204" pitchFamily="34" charset="0"/>
                <a:ea typeface="Calibri" panose="020F0502020204030204" pitchFamily="34" charset="0"/>
                <a:cs typeface="Calibri" panose="020F0502020204030204" pitchFamily="34" charset="0"/>
              </a:rPr>
              <a:t>PlatformIO:</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lvl="1"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An alternative to the Arduino IDE is PlatformIO, which is an open-source ecosystem for IoT development. It supports the ESP32 and provides a more integrated development experience.</a:t>
            </a:r>
          </a:p>
          <a:p>
            <a:pPr marL="0" indent="0" algn="just">
              <a:buNone/>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pic>
        <p:nvPicPr>
          <p:cNvPr id="4098" name="Picture 2" descr="Get Started - ESP32 - — ESP-IDF Programming Guide v5.2 documentatio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273396" y="2015598"/>
            <a:ext cx="2497347" cy="3063403"/>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31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64" y="266576"/>
            <a:ext cx="11214100" cy="923330"/>
          </a:xfrm>
        </p:spPr>
        <p:txBody>
          <a:bodyPr/>
          <a:lstStyle/>
          <a:p>
            <a:r>
              <a:rPr lang="en-US" sz="6000" dirty="0">
                <a:latin typeface="Calibri" panose="020F0502020204030204" pitchFamily="34" charset="0"/>
                <a:ea typeface="Calibri" panose="020F0502020204030204" pitchFamily="34" charset="0"/>
                <a:cs typeface="Calibri" panose="020F0502020204030204" pitchFamily="34" charset="0"/>
              </a:rPr>
              <a:t>Getting </a:t>
            </a:r>
            <a:r>
              <a:rPr lang="en-US" sz="6000" dirty="0" smtClean="0">
                <a:latin typeface="Calibri" panose="020F0502020204030204" pitchFamily="34" charset="0"/>
                <a:ea typeface="Calibri" panose="020F0502020204030204" pitchFamily="34" charset="0"/>
                <a:cs typeface="Calibri" panose="020F0502020204030204" pitchFamily="34" charset="0"/>
              </a:rPr>
              <a:t>Started</a:t>
            </a:r>
            <a:endParaRPr lang="en-US" sz="6000"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Content Placeholder 3"/>
          <p:cNvSpPr>
            <a:spLocks noGrp="1"/>
          </p:cNvSpPr>
          <p:nvPr>
            <p:ph sz="half" idx="1"/>
          </p:nvPr>
        </p:nvSpPr>
        <p:spPr>
          <a:xfrm>
            <a:off x="443364" y="1380226"/>
            <a:ext cx="6820077" cy="4796737"/>
          </a:xfrm>
        </p:spPr>
        <p:txBody>
          <a:bodyPr>
            <a:normAutofit lnSpcReduction="10000"/>
          </a:bodyPr>
          <a:lstStyle/>
          <a:p>
            <a:pPr marL="0" indent="0" algn="just">
              <a:buNone/>
            </a:pPr>
            <a:r>
              <a:rPr lang="en-US" sz="2400" b="1" dirty="0">
                <a:latin typeface="Calibri" panose="020F0502020204030204" pitchFamily="34" charset="0"/>
                <a:ea typeface="Calibri" panose="020F0502020204030204" pitchFamily="34" charset="0"/>
                <a:cs typeface="Calibri" panose="020F0502020204030204" pitchFamily="34" charset="0"/>
              </a:rPr>
              <a:t>Installation:</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114300" indent="0" algn="just">
              <a:buNone/>
            </a:pPr>
            <a:r>
              <a:rPr lang="en-US" dirty="0">
                <a:latin typeface="Calibri" panose="020F0502020204030204" pitchFamily="34" charset="0"/>
                <a:ea typeface="Calibri" panose="020F0502020204030204" pitchFamily="34" charset="0"/>
                <a:cs typeface="Calibri" panose="020F0502020204030204" pitchFamily="34" charset="0"/>
              </a:rPr>
              <a:t>Install the necessary drivers and tools for your development environment.</a:t>
            </a:r>
          </a:p>
          <a:p>
            <a:pPr marL="114300" indent="0" algn="just">
              <a:buNone/>
            </a:pPr>
            <a:r>
              <a:rPr lang="en-US" dirty="0">
                <a:latin typeface="Calibri" panose="020F0502020204030204" pitchFamily="34" charset="0"/>
                <a:ea typeface="Calibri" panose="020F0502020204030204" pitchFamily="34" charset="0"/>
                <a:cs typeface="Calibri" panose="020F0502020204030204" pitchFamily="34" charset="0"/>
              </a:rPr>
              <a:t>Set up the Arduino IDE or choose an alternative like PlatformIO.</a:t>
            </a:r>
          </a:p>
          <a:p>
            <a:pPr marL="0" indent="0" algn="just">
              <a:buNone/>
            </a:pPr>
            <a:r>
              <a:rPr lang="en-US" sz="2400" b="1" dirty="0">
                <a:latin typeface="Calibri" panose="020F0502020204030204" pitchFamily="34" charset="0"/>
                <a:ea typeface="Calibri" panose="020F0502020204030204" pitchFamily="34" charset="0"/>
                <a:cs typeface="Calibri" panose="020F0502020204030204" pitchFamily="34" charset="0"/>
              </a:rPr>
              <a:t>Selecting the Board:</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114300" indent="0" algn="just">
              <a:buNone/>
            </a:pPr>
            <a:r>
              <a:rPr lang="en-US" dirty="0">
                <a:latin typeface="Calibri" panose="020F0502020204030204" pitchFamily="34" charset="0"/>
                <a:ea typeface="Calibri" panose="020F0502020204030204" pitchFamily="34" charset="0"/>
                <a:cs typeface="Calibri" panose="020F0502020204030204" pitchFamily="34" charset="0"/>
              </a:rPr>
              <a:t>Choose the ESP32 board variant in your IDE.</a:t>
            </a:r>
          </a:p>
          <a:p>
            <a:pPr marL="114300" indent="0" algn="just">
              <a:buNone/>
            </a:pPr>
            <a:r>
              <a:rPr lang="en-US" dirty="0">
                <a:latin typeface="Calibri" panose="020F0502020204030204" pitchFamily="34" charset="0"/>
                <a:ea typeface="Calibri" panose="020F0502020204030204" pitchFamily="34" charset="0"/>
                <a:cs typeface="Calibri" panose="020F0502020204030204" pitchFamily="34" charset="0"/>
              </a:rPr>
              <a:t>Configure settings such as flash frequency, upload speed, and upload the </a:t>
            </a:r>
            <a:r>
              <a:rPr lang="en-US" dirty="0" smtClean="0">
                <a:latin typeface="Calibri" panose="020F0502020204030204" pitchFamily="34" charset="0"/>
                <a:ea typeface="Calibri" panose="020F0502020204030204" pitchFamily="34" charset="0"/>
                <a:cs typeface="Calibri" panose="020F0502020204030204" pitchFamily="34" charset="0"/>
              </a:rPr>
              <a:t>boot loader.</a:t>
            </a: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2400" b="1" dirty="0">
                <a:latin typeface="Calibri" panose="020F0502020204030204" pitchFamily="34" charset="0"/>
                <a:ea typeface="Calibri" panose="020F0502020204030204" pitchFamily="34" charset="0"/>
                <a:cs typeface="Calibri" panose="020F0502020204030204" pitchFamily="34" charset="0"/>
              </a:rPr>
              <a:t>Writing Code:</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114300" indent="0" algn="just">
              <a:buNone/>
            </a:pPr>
            <a:r>
              <a:rPr lang="en-US" dirty="0">
                <a:latin typeface="Calibri" panose="020F0502020204030204" pitchFamily="34" charset="0"/>
                <a:ea typeface="Calibri" panose="020F0502020204030204" pitchFamily="34" charset="0"/>
                <a:cs typeface="Calibri" panose="020F0502020204030204" pitchFamily="34" charset="0"/>
              </a:rPr>
              <a:t>Start writing your code using the provided libraries and functions.</a:t>
            </a:r>
          </a:p>
          <a:p>
            <a:pPr marL="114300" indent="0" algn="just">
              <a:buNone/>
            </a:pPr>
            <a:r>
              <a:rPr lang="en-US" dirty="0">
                <a:latin typeface="Calibri" panose="020F0502020204030204" pitchFamily="34" charset="0"/>
                <a:ea typeface="Calibri" panose="020F0502020204030204" pitchFamily="34" charset="0"/>
                <a:cs typeface="Calibri" panose="020F0502020204030204" pitchFamily="34" charset="0"/>
              </a:rPr>
              <a:t>Leverage the extensive ESP32 community for support and libraries.</a:t>
            </a:r>
          </a:p>
          <a:p>
            <a:pPr marL="0" indent="0" algn="just">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5122" name="Picture 2" descr="ESP Web Toolsを使用してビルド済バイナリを配布する方法 #ESP32 - Qiit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53222" y="1940943"/>
            <a:ext cx="4205377" cy="3623095"/>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041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9" y="249627"/>
            <a:ext cx="11214100" cy="923330"/>
          </a:xfrm>
        </p:spPr>
        <p:txBody>
          <a:bodyPr/>
          <a:lstStyle/>
          <a:p>
            <a:r>
              <a:rPr lang="en-US" sz="6000" dirty="0">
                <a:latin typeface="Calibri" panose="020F0502020204030204" pitchFamily="34" charset="0"/>
                <a:ea typeface="Calibri" panose="020F0502020204030204" pitchFamily="34" charset="0"/>
                <a:cs typeface="Calibri" panose="020F0502020204030204" pitchFamily="34" charset="0"/>
              </a:rPr>
              <a:t>Getting Started</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Content Placeholder 3"/>
          <p:cNvSpPr>
            <a:spLocks noGrp="1"/>
          </p:cNvSpPr>
          <p:nvPr>
            <p:ph sz="half" idx="1"/>
          </p:nvPr>
        </p:nvSpPr>
        <p:spPr>
          <a:xfrm>
            <a:off x="444499" y="1397479"/>
            <a:ext cx="6611909" cy="4779484"/>
          </a:xfrm>
        </p:spPr>
        <p:txBody>
          <a:bodyPr>
            <a:normAutofit/>
          </a:bodyPr>
          <a:lstStyle/>
          <a:p>
            <a:pPr marL="0" indent="0" algn="just">
              <a:buNone/>
            </a:pPr>
            <a:r>
              <a:rPr lang="en-US" sz="2400" b="1" dirty="0">
                <a:latin typeface="Calibri" panose="020F0502020204030204" pitchFamily="34" charset="0"/>
                <a:ea typeface="Calibri" panose="020F0502020204030204" pitchFamily="34" charset="0"/>
                <a:cs typeface="Calibri" panose="020F0502020204030204" pitchFamily="34" charset="0"/>
              </a:rPr>
              <a:t>Uploading Code:</a:t>
            </a:r>
          </a:p>
          <a:p>
            <a:pPr marL="114300" indent="0" algn="just">
              <a:buNone/>
            </a:pPr>
            <a:r>
              <a:rPr lang="en-US" dirty="0">
                <a:latin typeface="Calibri" panose="020F0502020204030204" pitchFamily="34" charset="0"/>
                <a:ea typeface="Calibri" panose="020F0502020204030204" pitchFamily="34" charset="0"/>
                <a:cs typeface="Calibri" panose="020F0502020204030204" pitchFamily="34" charset="0"/>
              </a:rPr>
              <a:t>Connect your ESP32 to your computer and upload your code using a USB-to-Serial interface or through onboard USB if available.</a:t>
            </a:r>
          </a:p>
          <a:p>
            <a:pPr marL="0" indent="0" algn="just">
              <a:buNone/>
            </a:pPr>
            <a:r>
              <a:rPr lang="en-US" sz="2400" b="1" dirty="0">
                <a:latin typeface="Calibri" panose="020F0502020204030204" pitchFamily="34" charset="0"/>
                <a:ea typeface="Calibri" panose="020F0502020204030204" pitchFamily="34" charset="0"/>
                <a:cs typeface="Calibri" panose="020F0502020204030204" pitchFamily="34" charset="0"/>
              </a:rPr>
              <a:t>Debugging and Monitoring:</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114300" indent="0" algn="just">
              <a:buNone/>
            </a:pPr>
            <a:r>
              <a:rPr lang="en-US" dirty="0">
                <a:latin typeface="Calibri" panose="020F0502020204030204" pitchFamily="34" charset="0"/>
                <a:ea typeface="Calibri" panose="020F0502020204030204" pitchFamily="34" charset="0"/>
                <a:cs typeface="Calibri" panose="020F0502020204030204" pitchFamily="34" charset="0"/>
              </a:rPr>
              <a:t>Use debugging tools available in your IDE or utilize the serial monitor for debugging information.</a:t>
            </a: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In summary, the ESP32 offers a powerful hardware platform with built-in wireless capabilities, making it an excellent choice for a wide range of IoT applications. Whether using the Arduino IDE or Espressif IDF, developers can leverage the rich feature set of the ESP32 for creating innovative and connected projects.</a:t>
            </a:r>
          </a:p>
        </p:txBody>
      </p:sp>
      <p:pic>
        <p:nvPicPr>
          <p:cNvPr id="6146" name="Picture 2" descr="Introduction to ESP32 Programming [Road to RIoT 2017] | PP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45260" y="2393112"/>
            <a:ext cx="4010140" cy="2908453"/>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639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p:txBody>
          <a:bodyPr/>
          <a:lstStyle/>
          <a:p>
            <a:r>
              <a:rPr lang="en-US" dirty="0"/>
              <a:t>Thank </a:t>
            </a:r>
            <a:r>
              <a:rPr lang="en-US" dirty="0" smtClean="0"/>
              <a:t>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purl.org/dc/elements/1.1/"/>
    <ds:schemaRef ds:uri="http://purl.org/dc/terms/"/>
    <ds:schemaRef ds:uri="http://schemas.microsoft.com/office/2006/metadata/properties"/>
    <ds:schemaRef ds:uri="http://schemas.microsoft.com/office/infopath/2007/PartnerControls"/>
    <ds:schemaRef ds:uri="16c05727-aa75-4e4a-9b5f-8a80a1165891"/>
    <ds:schemaRef ds:uri="http://schemas.openxmlformats.org/package/2006/metadata/core-properties"/>
    <ds:schemaRef ds:uri="http://www.w3.org/XML/1998/namespace"/>
    <ds:schemaRef ds:uri="http://schemas.microsoft.com/office/2006/documentManagement/types"/>
    <ds:schemaRef ds:uri="http://purl.org/dc/dcmitype/"/>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612</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Tahoma</vt:lpstr>
      <vt:lpstr>Trade Gothic LT Pro</vt:lpstr>
      <vt:lpstr>Trebuchet MS</vt:lpstr>
      <vt:lpstr>Office Theme</vt:lpstr>
      <vt:lpstr>Introduction to ESP32</vt:lpstr>
      <vt:lpstr>Introduction</vt:lpstr>
      <vt:lpstr>Hardware Overview:</vt:lpstr>
      <vt:lpstr>HARDWARE</vt:lpstr>
      <vt:lpstr>Programming Environment</vt:lpstr>
      <vt:lpstr>Getting Started</vt:lpstr>
      <vt:lpstr>Getting Started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2024-02-20T13:50:51Z</dcterms:created>
  <dcterms:modified xsi:type="dcterms:W3CDTF">2024-05-22T15:01:28Z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