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453798" y="744223"/>
            <a:ext cx="1528112" cy="1724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81408" y="2091216"/>
            <a:ext cx="5488140" cy="1243584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Datasheet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2711745" y="5449978"/>
            <a:ext cx="6802438" cy="536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points of Datasheets</a:t>
            </a:r>
          </a:p>
          <a:p>
            <a:pPr algn="ctr"/>
            <a:endParaRPr lang="en-US" sz="3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pic>
        <p:nvPicPr>
          <p:cNvPr id="5" name="Picture 2" descr="CP-EW4051WN Datasheet - Hitachi Digital Media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98" y="702524"/>
            <a:ext cx="1611984" cy="1807590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91" y="346371"/>
            <a:ext cx="11214100" cy="923330"/>
          </a:xfrm>
        </p:spPr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Datasheet &amp; it’s importance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5" y="1395167"/>
            <a:ext cx="10538061" cy="47817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datasheet is a document that provides detailed information about a specific electronic component, product, or system. It typically includes technical specifications, performance characteristics, electrical properties, and other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relevant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details. Datasheets are widely used in the electronics industry and serve several important purposes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IMPORTANCE: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Datasheets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 in-depth technical information, helping users make informed decisions about component selection and usage.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Quality Assurance: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Manufacturers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rely on datasheets to communicate the specifications and quality standards of their products to customers.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Regulatory Compliance: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Datasheets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may contain information related to regulatory compliance and environmental considerations.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Product Lifecycle Management: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Datasheets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assist in managing the lifecycle of products by providing documentation that aids in maintenance, repair, and upgrades.</a:t>
            </a:r>
          </a:p>
          <a:p>
            <a:pPr algn="just"/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20734"/>
            <a:ext cx="11214100" cy="923330"/>
          </a:xfrm>
        </p:spPr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CP2102 DATASHEET OVERVIEW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5" y="1389540"/>
            <a:ext cx="11215235" cy="50985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CP2102 is a USB-to-UART bridge controller with a compact design for seamless integration into various applications. Key points from the datasheet: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USB-to-UART bridge controller.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Compliant with USB 2.0 full-speed standards.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Compact 5 x 5 mm QFN-28 package.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Overview: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Operates as a virtual COM port.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Internal EEPROM (1024 bytes) for customization.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Pin Configuration: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Essential pins: VDD, GND, D+, D-, TXD, RXD, CTS, RTS, DSR, DTR, DCD, RI.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Electrical Characteristics: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Operating conditions: supply voltage range, current consumption, USB compliance.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and Capabilities: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USB suspend and resume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support. 5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to 3 V voltage regulator.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Wide range of baud rates for UART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communication. Device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drivers for various operating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Notes: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AN144, AN169, AN197, AN205, AN220 provide additional insights for customization and programming.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65" y="184002"/>
            <a:ext cx="11214100" cy="923330"/>
          </a:xfrm>
        </p:spPr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CP2102 FEATURES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27455"/>
              </p:ext>
            </p:extLst>
          </p:nvPr>
        </p:nvGraphicFramePr>
        <p:xfrm>
          <a:off x="444500" y="1357459"/>
          <a:ext cx="6539739" cy="49033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06431"/>
                <a:gridCol w="3533308"/>
              </a:tblGrid>
              <a:tr h="23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Feature/Parameter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4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USB Function Controller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USB 2.0 compliant, full-speed (12 Mbps)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4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UART Interface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Data formats: 5, 6, 7, and 8 bits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fontAlgn="base"/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Stop bits: 1, 1.5, and 2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480">
                <a:tc>
                  <a:txBody>
                    <a:bodyPr/>
                    <a:lstStyle/>
                    <a:p>
                      <a:pPr algn="ctr" fontAlgn="base"/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Parity: odd, even, mark, space, no parity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392">
                <a:tc>
                  <a:txBody>
                    <a:bodyPr/>
                    <a:lstStyle/>
                    <a:p>
                      <a:pPr algn="ctr" fontAlgn="base"/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Baud rates: 300 bps to 1 Mbits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5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EEPROM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1024-Byte, customizable for Vendor ID, Product ID, etc.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5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Voltage Regulator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On-chip, 3.3 V output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5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USB Compatibility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 b="1">
                          <a:effectLst/>
                        </a:rPr>
                        <a:t>Windows Vista/XP/Server 2003/2000/98SE, Mac OS-X/OS-9, Linux</a:t>
                      </a:r>
                      <a:endParaRPr lang="pt-BR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4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Driver Support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Virtual COM Port (VCP) and USBXpress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5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Power Options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Self-powered (3.0 to 3.6 V) or USB bus-powered (4.0 to 5.25 V)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5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Package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Lead-free 28-pin QFN (5 x 5 mm)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5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Ordering Part Number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CP2102-GM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073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Temperature Range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–40 to +85 °C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31" y="1432874"/>
            <a:ext cx="5005632" cy="4685121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901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45" y="303643"/>
            <a:ext cx="11214100" cy="923330"/>
          </a:xfrm>
        </p:spPr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VIEW &amp; CIRCUITRY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41" y="1806772"/>
            <a:ext cx="4129827" cy="3905872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30" y="1806772"/>
            <a:ext cx="6407870" cy="3905872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55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2" y="160479"/>
            <a:ext cx="11214100" cy="923330"/>
          </a:xfrm>
        </p:spPr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CP2012 PINOUT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87705"/>
              </p:ext>
            </p:extLst>
          </p:nvPr>
        </p:nvGraphicFramePr>
        <p:xfrm>
          <a:off x="1" y="1375872"/>
          <a:ext cx="12192000" cy="501261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63181"/>
                <a:gridCol w="1991280"/>
                <a:gridCol w="7537539"/>
              </a:tblGrid>
              <a:tr h="198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Pin 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43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VDD (Pin 6)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In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3.0–3.6 V Power Supply Voltage Input.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76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GND (Pin 3)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7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RST (Pin 9)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I/O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Reset. Open-drain output of internal POR or VDD monitor.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05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REGIN (Pin 7)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V Regulator Input. This pin is the input to the on-chip voltage regulator.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27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VBUS (Pin 8)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VBUS Sense Input. Connected to the VBUS signal of a USB network. A 5 V signal indicates a USB network connection.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3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D+ (Pin 4)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I/O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USB D+ Line.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D- (Pin 5)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I/O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USB D- Line.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30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TXD (Pin 26)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Out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Asynchronous data output (UART Transmit).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30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RXD (Pin 25)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Asynchronous data input (UART Receive).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CTS (Pin 23)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 To Send control input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RTS (Pin 24)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Out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Ready to Send control output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30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DSR (Pin 27)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Set Ready control input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30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DTR (Pin 28)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Out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Terminal Ready control output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30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DCD (Pin 1)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Carrier Detect control input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 (Pin 2)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Ring Indicator control input (active low).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7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SUSPEND (Pin 12)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Out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Driven high when the CP2102 enters the USB suspend state.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7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SUSPEND (Pin 11)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Out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Driven low when the CP2102 enters the USB suspend state.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7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NC (Pins 10, 13-22)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connected. These pins should be left unconnected or tied to VDD.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692" marR="20692" marT="10346" marB="10346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33" y="235277"/>
            <a:ext cx="11214100" cy="923330"/>
          </a:xfrm>
        </p:spPr>
        <p:txBody>
          <a:bodyPr/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Additional Key Details</a:t>
            </a:r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6" y="1395167"/>
            <a:ext cx="6362788" cy="478179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SYSTEM OVERVIEW:</a:t>
            </a:r>
            <a:endParaRPr lang="en-US" sz="1800" dirty="0" smtClean="0"/>
          </a:p>
          <a:p>
            <a:pPr lvl="1"/>
            <a:r>
              <a:rPr lang="en-US" sz="1700" dirty="0" smtClean="0"/>
              <a:t>USB </a:t>
            </a:r>
            <a:r>
              <a:rPr lang="en-US" sz="1700" dirty="0"/>
              <a:t>2.0 compliant, full-speed (12 Mbps).</a:t>
            </a:r>
          </a:p>
          <a:p>
            <a:pPr lvl="1"/>
            <a:r>
              <a:rPr lang="en-US" sz="1700" dirty="0"/>
              <a:t>Compact 5 x 5 mm QFN-28 package.</a:t>
            </a:r>
          </a:p>
          <a:p>
            <a:pPr lvl="1"/>
            <a:r>
              <a:rPr lang="en-US" sz="1700" dirty="0"/>
              <a:t>No external components required for USB operation.</a:t>
            </a:r>
          </a:p>
          <a:p>
            <a:r>
              <a:rPr lang="en-US" sz="1800" b="1" dirty="0" smtClean="0"/>
              <a:t>ABSOLUTE MAXIMUM RATINGS:</a:t>
            </a:r>
            <a:endParaRPr lang="en-US" sz="1800" dirty="0" smtClean="0"/>
          </a:p>
          <a:p>
            <a:pPr lvl="1"/>
            <a:r>
              <a:rPr lang="en-US" sz="1700" dirty="0" smtClean="0"/>
              <a:t>Ambient </a:t>
            </a:r>
            <a:r>
              <a:rPr lang="en-US" sz="1700" dirty="0"/>
              <a:t>temperature under bias: –55 to 125 °C.</a:t>
            </a:r>
          </a:p>
          <a:p>
            <a:pPr lvl="1"/>
            <a:r>
              <a:rPr lang="en-US" sz="1700" dirty="0"/>
              <a:t>Storage Temperature: –65 to 150 °C.</a:t>
            </a:r>
          </a:p>
          <a:p>
            <a:pPr lvl="1"/>
            <a:r>
              <a:rPr lang="en-US" sz="1700" dirty="0"/>
              <a:t>Maximum Total current through VDD and GND: 500 mA.</a:t>
            </a:r>
          </a:p>
          <a:p>
            <a:r>
              <a:rPr lang="en-US" sz="1800" b="1" dirty="0" smtClean="0"/>
              <a:t>GLOBAL DC ELECTRICAL CHARACTERISTICS:</a:t>
            </a:r>
            <a:endParaRPr lang="en-US" sz="1800" dirty="0" smtClean="0"/>
          </a:p>
          <a:p>
            <a:pPr lvl="1"/>
            <a:r>
              <a:rPr lang="en-US" sz="1700" dirty="0" smtClean="0"/>
              <a:t>Supply </a:t>
            </a:r>
            <a:r>
              <a:rPr lang="en-US" sz="1700" dirty="0"/>
              <a:t>Voltage: 3.0 to 3.6 V.</a:t>
            </a:r>
          </a:p>
          <a:p>
            <a:pPr lvl="1"/>
            <a:r>
              <a:rPr lang="en-US" sz="1700" dirty="0"/>
              <a:t>Supply Current: 20 to 26 mA (Normal Operation, VREG Enabled</a:t>
            </a:r>
            <a:r>
              <a:rPr lang="en-US" sz="1700" dirty="0" smtClean="0"/>
              <a:t>).</a:t>
            </a:r>
          </a:p>
          <a:p>
            <a:r>
              <a:rPr lang="en-US" sz="1800" b="1" dirty="0"/>
              <a:t>USB Function Controller and Transceiver:</a:t>
            </a:r>
          </a:p>
          <a:p>
            <a:pPr lvl="1"/>
            <a:r>
              <a:rPr lang="en-US" sz="1700" dirty="0" smtClean="0"/>
              <a:t>USB </a:t>
            </a:r>
            <a:r>
              <a:rPr lang="en-US" sz="1700" dirty="0"/>
              <a:t>2.0 compliant, </a:t>
            </a:r>
            <a:r>
              <a:rPr lang="en-US" sz="1700" dirty="0" smtClean="0"/>
              <a:t>full-speed.</a:t>
            </a:r>
          </a:p>
          <a:p>
            <a:pPr lvl="1"/>
            <a:r>
              <a:rPr lang="en-US" sz="1700" dirty="0" smtClean="0"/>
              <a:t>USB </a:t>
            </a:r>
            <a:r>
              <a:rPr lang="en-US" sz="1700" dirty="0"/>
              <a:t>suspend and resume states supported.</a:t>
            </a:r>
          </a:p>
          <a:p>
            <a:pPr lvl="2"/>
            <a:endParaRPr lang="en-US" sz="13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154" y="1668544"/>
            <a:ext cx="5081046" cy="4166647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36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Key Details: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5" y="1384419"/>
            <a:ext cx="6878970" cy="48352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USB Function Controller and Transceiver: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USB 2.0 compliant, full-speed.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USB suspend and resume states supported.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 Serial Data Bus (UART) Interface: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various data formats, stop bits, and parity options.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Baud rates from 300 bps to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Mbits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Internal EEPROM: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1024-Byte EEPROM for customization.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Programmable via USB.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CP2102 Device Drivers: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Virtual COM Port Drivers for Windows, Mac, Linux.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USBXpress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Direct Access Drivers.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Voltage Regulator: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On-chip 5 to 3 V voltage regulator.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Configurable as USB bus-powered or self-powered.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335" y="1445824"/>
            <a:ext cx="4541363" cy="4477732"/>
          </a:xfrm>
          <a:prstGeom prst="rect">
            <a:avLst/>
          </a:prstGeom>
          <a:ln w="889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25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980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Datasheet</vt:lpstr>
      <vt:lpstr>Datasheet &amp; it’s importance</vt:lpstr>
      <vt:lpstr>CP2102 DATASHEET OVERVIEW</vt:lpstr>
      <vt:lpstr>CP2102 FEATURES</vt:lpstr>
      <vt:lpstr>TOP VIEW &amp; CIRCUITRY</vt:lpstr>
      <vt:lpstr>CP2012 PINOUT</vt:lpstr>
      <vt:lpstr>Additional Key Details:</vt:lpstr>
      <vt:lpstr>Additional Key Details:</vt:lpstr>
      <vt:lpstr>Thank You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2024-03-14T05:15:18Z</dcterms:created>
  <dcterms:modified xsi:type="dcterms:W3CDTF">2024-05-30T13:51:42Z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