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sldIdLst>
    <p:sldId id="256" r:id="rId2"/>
    <p:sldId id="268" r:id="rId3"/>
    <p:sldId id="302" r:id="rId4"/>
    <p:sldId id="257" r:id="rId5"/>
    <p:sldId id="287" r:id="rId6"/>
    <p:sldId id="260" r:id="rId7"/>
    <p:sldId id="270" r:id="rId8"/>
    <p:sldId id="298" r:id="rId9"/>
    <p:sldId id="299" r:id="rId10"/>
    <p:sldId id="300" r:id="rId11"/>
    <p:sldId id="288" r:id="rId12"/>
    <p:sldId id="289" r:id="rId13"/>
    <p:sldId id="290" r:id="rId14"/>
    <p:sldId id="294" r:id="rId15"/>
    <p:sldId id="295" r:id="rId16"/>
    <p:sldId id="308" r:id="rId17"/>
    <p:sldId id="309" r:id="rId18"/>
    <p:sldId id="271" r:id="rId19"/>
    <p:sldId id="272" r:id="rId20"/>
    <p:sldId id="303" r:id="rId21"/>
    <p:sldId id="304" r:id="rId22"/>
    <p:sldId id="305" r:id="rId23"/>
    <p:sldId id="275" r:id="rId24"/>
    <p:sldId id="273" r:id="rId25"/>
    <p:sldId id="296" r:id="rId26"/>
    <p:sldId id="306" r:id="rId27"/>
    <p:sldId id="277" r:id="rId28"/>
    <p:sldId id="283" r:id="rId29"/>
    <p:sldId id="278" r:id="rId30"/>
    <p:sldId id="279" r:id="rId31"/>
    <p:sldId id="284" r:id="rId32"/>
    <p:sldId id="281" r:id="rId33"/>
    <p:sldId id="307" r:id="rId34"/>
    <p:sldId id="282" r:id="rId35"/>
    <p:sldId id="297" r:id="rId36"/>
    <p:sldId id="269" r:id="rId37"/>
    <p:sldId id="286" r:id="rId38"/>
    <p:sldId id="262" r:id="rId39"/>
    <p:sldId id="263" r:id="rId40"/>
    <p:sldId id="267" r:id="rId41"/>
    <p:sldId id="264" r:id="rId42"/>
    <p:sldId id="261" r:id="rId43"/>
    <p:sldId id="265" r:id="rId44"/>
    <p:sldId id="26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376" userDrawn="1">
          <p15:clr>
            <a:srgbClr val="A4A3A4"/>
          </p15:clr>
        </p15:guide>
        <p15:guide id="2" orient="horz" pos="984" userDrawn="1">
          <p15:clr>
            <a:srgbClr val="A4A3A4"/>
          </p15:clr>
        </p15:guide>
        <p15:guide id="3" pos="480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rlagadda,Jayachandra" initials="Y" lastIdx="1" clrIdx="0">
    <p:extLst>
      <p:ext uri="{19B8F6BF-5375-455C-9EA6-DF929625EA0E}">
        <p15:presenceInfo xmlns:p15="http://schemas.microsoft.com/office/powerpoint/2012/main" userId="Yarlagadda,Jayachand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86BA"/>
    <a:srgbClr val="4FACEB"/>
    <a:srgbClr val="1D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49" autoAdjust="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>
        <p:guide pos="2376"/>
        <p:guide orient="horz" pos="984"/>
        <p:guide pos="4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8DE67-953F-45E0-933F-953730BCAB2F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9829A-F7BC-4272-9240-B8A95861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2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mlc/mxnet/tree/master/tools/caffe_converter" TargetMode="External"/><Relationship Id="rId7" Type="http://schemas.openxmlformats.org/officeDocument/2006/relationships/hyperlink" Target="https://github.com/dmlc/mxnet/tree/master/example/image-classification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locks.readthedocs.org/en/latest/" TargetMode="External"/><Relationship Id="rId5" Type="http://schemas.openxmlformats.org/officeDocument/2006/relationships/hyperlink" Target="http://lasagne.readthedocs.org/en/latest/" TargetMode="External"/><Relationship Id="rId4" Type="http://schemas.openxmlformats.org/officeDocument/2006/relationships/hyperlink" Target="http://keras.io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mlc/mxnet/tree/master/tools/caffe_converter" TargetMode="External"/><Relationship Id="rId7" Type="http://schemas.openxmlformats.org/officeDocument/2006/relationships/hyperlink" Target="https://github.com/dmlc/mxnet/tree/master/example/image-classification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locks.readthedocs.org/en/latest/" TargetMode="External"/><Relationship Id="rId5" Type="http://schemas.openxmlformats.org/officeDocument/2006/relationships/hyperlink" Target="http://lasagne.readthedocs.org/en/latest/" TargetMode="External"/><Relationship Id="rId4" Type="http://schemas.openxmlformats.org/officeDocument/2006/relationships/hyperlink" Target="http://keras.io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1" name="Shape 4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13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0" name="Shape 4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19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829A-F7BC-4272-9240-B8A95861273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3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Re-usability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 deep networks are time-consuming. So, Caffe has released some pre-trained model/weights (model zoo) which could be used as initial weights while transfer learning or fine tuning deep networks on domain specific or custom images.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Theano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Lasagne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high-level framework built on top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Theano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It’s very easy to use Caffe pre-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tained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weights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Lasagne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support for pre-trained model.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MXNET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MXNET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a </a:t>
            </a:r>
            <a:r>
              <a:rPr lang="en-US" sz="1200" b="0" i="1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caffe_converter</a:t>
            </a:r>
            <a:r>
              <a:rPr lang="en-US" sz="1200" b="0" i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tool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allows to convert pre-trained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caffe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weights to fit MXNET.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Low-level Tensor Operators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reasonably efficient implementation of low-level operators can serve as ingredients in writing new models, saving the effort to write new Operations.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Theano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MXNET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lot of basic Operations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Fairly good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 few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 Flow Operator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 flow operators make the symbolic engine more expressive and generic.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Theano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MXNET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Supported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Experimental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Supported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Theano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Pure symbolic computation framework. High-level frameworks can be built to fit desired means of use. Successful examples include </a:t>
            </a:r>
            <a:r>
              <a:rPr lang="en-US" sz="1200" b="0" i="1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Keras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Lasagne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blocks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good design considerations for neural network training, and at the same time avoid being totally a neural network framework, which is a wonderful job. The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 collection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augmenters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etc. can be useful building blocks for a higher-level wrapper.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MXNET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Apart from the symbolic part, MXNET also comes with all necessary </a:t>
            </a:r>
            <a:r>
              <a:rPr lang="en-US" sz="1200" b="0" i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components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image classification, going all the way through data loading to building a model that has a method to start training.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Benchmarking Using Single-GPU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benchmark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on MNIST Dataset using a Single-GPU (NVIDIA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Quadro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K1200 GPU).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Theano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MXNET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so good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Excellent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memory is limited and may usually be a problem for large models.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Theano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MXNET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so good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Excellent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Speed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Theano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takes a long time to compile a graph, especially with complex models.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bit slower.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Theano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MXNET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comparable to CuDNNv4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0.5x slower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Parallel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Theano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MXNET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experimental multi-GPU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multi-GPU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distributed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829A-F7BC-4272-9240-B8A95861273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Re-usability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 deep networks are time-consuming. So, Caffe has released some pre-trained model/weights (model zoo) which could be used as initial weights while transfer learning or fine tuning deep networks on domain specific or custom images.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Theano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Lasagne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high-level framework built on top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Theano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It’s very easy to use Caffe pre-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tained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weights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Lasagne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support for pre-trained model.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MXNET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MXNET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a </a:t>
            </a:r>
            <a:r>
              <a:rPr lang="en-US" sz="1200" b="0" i="1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caffe_converter</a:t>
            </a:r>
            <a:r>
              <a:rPr lang="en-US" sz="1200" b="0" i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tool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allows to convert pre-trained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caffe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weights to fit MXNET.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Low-level Tensor Operators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reasonably efficient implementation of low-level operators can serve as ingredients in writing new models, saving the effort to write new Operations.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Theano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MXNET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lot of basic Operations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Fairly good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 few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 Flow Operator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 flow operators make the symbolic engine more expressive and generic.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Theano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MXNET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Supported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Experimental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Supported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Theano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Pure symbolic computation framework. High-level frameworks can be built to fit desired means of use. Successful examples include </a:t>
            </a:r>
            <a:r>
              <a:rPr lang="en-US" sz="1200" b="0" i="1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Keras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Lasagne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blocks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good design considerations for neural network training, and at the same time avoid being totally a neural network framework, which is a wonderful job. The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 collection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augmenters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etc. can be useful building blocks for a higher-level wrapper.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MXNET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Apart from the symbolic part, MXNET also comes with all necessary </a:t>
            </a:r>
            <a:r>
              <a:rPr lang="en-US" sz="1200" b="0" i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components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image classification, going all the way through data loading to building a model that has a method to start training.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Benchmarking Using Single-GPU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benchmark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on MNIST Dataset using a Single-GPU (NVIDIA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Quadro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K1200 GPU).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Theano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MXNET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so good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Excellent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memory is limited and may usually be a problem for large models.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Theano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MXNET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so good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Excellent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Speed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Theano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takes a long time to compile a graph, especially with complex models.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bit slower.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Theano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MXNET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comparable to CuDNNv4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0.5x slower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Parallel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Theano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MXNET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experimental multi-GPU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multi-GPU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distributed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829A-F7BC-4272-9240-B8A95861273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55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28E0-4D1D-4420-92B6-F67D275BC2D8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3182-6F2F-40D1-83AE-9113715A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28E0-4D1D-4420-92B6-F67D275BC2D8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3182-6F2F-40D1-83AE-9113715A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4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28E0-4D1D-4420-92B6-F67D275BC2D8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3182-6F2F-40D1-83AE-9113715A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7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28E0-4D1D-4420-92B6-F67D275BC2D8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3182-6F2F-40D1-83AE-9113715A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5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28E0-4D1D-4420-92B6-F67D275BC2D8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3182-6F2F-40D1-83AE-9113715A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2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28E0-4D1D-4420-92B6-F67D275BC2D8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3182-6F2F-40D1-83AE-9113715A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3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28E0-4D1D-4420-92B6-F67D275BC2D8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3182-6F2F-40D1-83AE-9113715A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9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28E0-4D1D-4420-92B6-F67D275BC2D8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3182-6F2F-40D1-83AE-9113715A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6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28E0-4D1D-4420-92B6-F67D275BC2D8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3182-6F2F-40D1-83AE-9113715A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3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28E0-4D1D-4420-92B6-F67D275BC2D8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3182-6F2F-40D1-83AE-9113715A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0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28E0-4D1D-4420-92B6-F67D275BC2D8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3182-6F2F-40D1-83AE-9113715A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8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C28E0-4D1D-4420-92B6-F67D275BC2D8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3182-6F2F-40D1-83AE-9113715A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2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6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svg"/><Relationship Id="rId11" Type="http://schemas.openxmlformats.org/officeDocument/2006/relationships/image" Target="../media/image38.svg"/><Relationship Id="rId5" Type="http://schemas.openxmlformats.org/officeDocument/2006/relationships/image" Target="../media/image21.png"/><Relationship Id="rId10" Type="http://schemas.openxmlformats.org/officeDocument/2006/relationships/image" Target="../media/image37.png"/><Relationship Id="rId4" Type="http://schemas.openxmlformats.org/officeDocument/2006/relationships/image" Target="../media/image26.svg"/><Relationship Id="rId9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1.png"/><Relationship Id="rId3" Type="http://schemas.openxmlformats.org/officeDocument/2006/relationships/image" Target="../media/image25.png"/><Relationship Id="rId7" Type="http://schemas.openxmlformats.org/officeDocument/2006/relationships/image" Target="../media/image34.png"/><Relationship Id="rId12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svg"/><Relationship Id="rId11" Type="http://schemas.openxmlformats.org/officeDocument/2006/relationships/image" Target="../media/image38.svg"/><Relationship Id="rId5" Type="http://schemas.openxmlformats.org/officeDocument/2006/relationships/image" Target="../media/image21.png"/><Relationship Id="rId10" Type="http://schemas.openxmlformats.org/officeDocument/2006/relationships/image" Target="../media/image37.png"/><Relationship Id="rId4" Type="http://schemas.openxmlformats.org/officeDocument/2006/relationships/image" Target="../media/image26.svg"/><Relationship Id="rId9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9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45.png"/><Relationship Id="rId4" Type="http://schemas.openxmlformats.org/officeDocument/2006/relationships/image" Target="../media/image20.svg"/><Relationship Id="rId9" Type="http://schemas.openxmlformats.org/officeDocument/2006/relationships/image" Target="../media/image4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19.png"/><Relationship Id="rId7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0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2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2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26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.png"/><Relationship Id="rId7" Type="http://schemas.openxmlformats.org/officeDocument/2006/relationships/image" Target="../media/image26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10" Type="http://schemas.openxmlformats.org/officeDocument/2006/relationships/image" Target="../media/image53.png"/><Relationship Id="rId4" Type="http://schemas.openxmlformats.org/officeDocument/2006/relationships/image" Target="../media/image23.png"/><Relationship Id="rId9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23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11" Type="http://schemas.openxmlformats.org/officeDocument/2006/relationships/image" Target="../media/image58.png"/><Relationship Id="rId5" Type="http://schemas.openxmlformats.org/officeDocument/2006/relationships/image" Target="../media/image25.png"/><Relationship Id="rId10" Type="http://schemas.openxmlformats.org/officeDocument/2006/relationships/image" Target="../media/image57.png"/><Relationship Id="rId4" Type="http://schemas.openxmlformats.org/officeDocument/2006/relationships/image" Target="../media/image24.svg"/><Relationship Id="rId9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1.png"/><Relationship Id="rId4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sv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svg"/><Relationship Id="rId5" Type="http://schemas.openxmlformats.org/officeDocument/2006/relationships/image" Target="../media/image1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mail.awscloud.com/dc/nF6NFRIbvlTyQAMspJN9eEkTchiJsbIuwyh3E3g-9q6V-9-Q1c0p8tVcffkbfoxWxSOMjXG7pyMxFm7AcK6uw1d4Yvzgb4vgm_-why-soNIP_beUzD5WxCmQ4sAntSIt/uVk300sZEO0t2b0037uTMc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mxnet/" TargetMode="External"/><Relationship Id="rId7" Type="http://schemas.openxmlformats.org/officeDocument/2006/relationships/image" Target="../media/image77.png"/><Relationship Id="rId2" Type="http://schemas.openxmlformats.org/officeDocument/2006/relationships/hyperlink" Target="https://mxnet.io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6.png"/><Relationship Id="rId4" Type="http://schemas.openxmlformats.org/officeDocument/2006/relationships/hyperlink" Target="http://dmlc.ml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solidFill>
            <a:srgbClr val="1A86BA"/>
          </a:solidFill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34533"/>
          </a:xfrm>
        </p:spPr>
        <p:txBody>
          <a:bodyPr/>
          <a:lstStyle/>
          <a:p>
            <a:r>
              <a:rPr lang="en-US" dirty="0">
                <a:solidFill>
                  <a:srgbClr val="1A86BA"/>
                </a:solidFill>
              </a:rPr>
              <a:t>Flexible and Efficient Library for Deep Learning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37" y="1345373"/>
            <a:ext cx="5669292" cy="194158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949234" y="6043749"/>
            <a:ext cx="10798628" cy="369332"/>
            <a:chOff x="949234" y="5878286"/>
            <a:chExt cx="10798628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949234" y="5878286"/>
              <a:ext cx="3326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1A86BA"/>
                  </a:solidFill>
                </a:rPr>
                <a:t>Venkata Narendra Kumar </a:t>
              </a:r>
              <a:r>
                <a:rPr lang="en-US" dirty="0" err="1">
                  <a:solidFill>
                    <a:srgbClr val="1A86BA"/>
                  </a:solidFill>
                </a:rPr>
                <a:t>Gutta</a:t>
              </a:r>
              <a:endParaRPr lang="en-US" dirty="0">
                <a:solidFill>
                  <a:srgbClr val="1A86BA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55937" y="5878286"/>
              <a:ext cx="3326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1A86BA"/>
                  </a:solidFill>
                </a:rPr>
                <a:t>Abdul </a:t>
              </a:r>
              <a:r>
                <a:rPr lang="en-US" dirty="0" err="1">
                  <a:solidFill>
                    <a:srgbClr val="1A86BA"/>
                  </a:solidFill>
                </a:rPr>
                <a:t>Muneer</a:t>
              </a:r>
              <a:r>
                <a:rPr lang="en-US" dirty="0">
                  <a:solidFill>
                    <a:srgbClr val="1A86BA"/>
                  </a:solidFill>
                </a:rPr>
                <a:t> </a:t>
              </a:r>
              <a:r>
                <a:rPr lang="en-US" dirty="0" err="1">
                  <a:solidFill>
                    <a:srgbClr val="1A86BA"/>
                  </a:solidFill>
                </a:rPr>
                <a:t>Kattubadi</a:t>
              </a:r>
              <a:endParaRPr lang="en-US" dirty="0">
                <a:solidFill>
                  <a:srgbClr val="1A86BA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21188" y="5878286"/>
              <a:ext cx="3326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1A86BA"/>
                  </a:solidFill>
                </a:rPr>
                <a:t>Jayachandra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1A86BA"/>
                  </a:solidFill>
                </a:rPr>
                <a:t>Yarlagadda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524000" y="4705502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Big Data Ecosystems Paper Presentation </a:t>
            </a:r>
            <a:r>
              <a:rPr lang="en-US" sz="1400" dirty="0"/>
              <a:t>based on </a:t>
            </a:r>
            <a:r>
              <a:rPr lang="en-US" sz="1400" i="1" dirty="0"/>
              <a:t>“</a:t>
            </a:r>
            <a:r>
              <a:rPr lang="en-US" sz="1400" b="1" i="1" dirty="0" err="1"/>
              <a:t>MXNet</a:t>
            </a:r>
            <a:r>
              <a:rPr lang="en-US" sz="1400" b="1" i="1" dirty="0"/>
              <a:t>: A Flexible and Efficient Machine Learning Library for Heterogeneous Distributed Systems</a:t>
            </a:r>
            <a:r>
              <a:rPr lang="en-US" sz="1400" i="1" dirty="0"/>
              <a:t>”</a:t>
            </a:r>
            <a:endParaRPr lang="en-US" i="1" dirty="0"/>
          </a:p>
        </p:txBody>
      </p: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10554797" y="1113654"/>
            <a:ext cx="8700" cy="248838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1690712" y="4191394"/>
            <a:ext cx="501287" cy="2666605"/>
            <a:chOff x="11690712" y="4191394"/>
            <a:chExt cx="501287" cy="2666605"/>
          </a:xfrm>
        </p:grpSpPr>
        <p:sp>
          <p:nvSpPr>
            <p:cNvPr id="5" name="Rectangle 4"/>
            <p:cNvSpPr/>
            <p:nvPr/>
          </p:nvSpPr>
          <p:spPr>
            <a:xfrm>
              <a:off x="11690712" y="6413080"/>
              <a:ext cx="501287" cy="444919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Content Placeholder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747862" y="6497426"/>
              <a:ext cx="419100" cy="276225"/>
            </a:xfrm>
            <a:prstGeom prst="rect">
              <a:avLst/>
            </a:prstGeom>
          </p:spPr>
        </p:pic>
        <p:cxnSp>
          <p:nvCxnSpPr>
            <p:cNvPr id="17" name="Straight Connector 16"/>
            <p:cNvCxnSpPr>
              <a:cxnSpLocks/>
            </p:cNvCxnSpPr>
            <p:nvPr/>
          </p:nvCxnSpPr>
          <p:spPr>
            <a:xfrm rot="16200000">
              <a:off x="11939450" y="6128268"/>
              <a:ext cx="0" cy="47540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16200000">
              <a:off x="10863942" y="5082237"/>
              <a:ext cx="2151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Big Data Ecosystems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357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90" y="1452145"/>
            <a:ext cx="8339893" cy="706964"/>
          </a:xfrm>
        </p:spPr>
        <p:txBody>
          <a:bodyPr/>
          <a:lstStyle/>
          <a:p>
            <a:r>
              <a:rPr lang="en-US" b="1" dirty="0" err="1"/>
              <a:t>MXNet</a:t>
            </a:r>
            <a:r>
              <a:rPr lang="en-US" b="1" dirty="0"/>
              <a:t>: Mix the Flavors Together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Flexibility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15" descr="Pla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7932" y="640789"/>
            <a:ext cx="659027" cy="6590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25337" y="748283"/>
            <a:ext cx="3227607" cy="461665"/>
          </a:xfrm>
          <a:prstGeom prst="rect">
            <a:avLst/>
          </a:prstGeom>
          <a:solidFill>
            <a:srgbClr val="1A86BA"/>
          </a:solidFill>
          <a:ln>
            <a:noFill/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Mixed API programming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235132" y="2257980"/>
            <a:ext cx="3532196" cy="226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86BA"/>
              </a:buClr>
            </a:pP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74144" y="2159109"/>
            <a:ext cx="46705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A86BA"/>
                </a:solidFill>
                <a:latin typeface="Consolas" panose="020B0609020204030204" pitchFamily="49" charset="0"/>
              </a:rPr>
              <a:t>&gt;&gt;&gt;import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mxnet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1A86BA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mx</a:t>
            </a:r>
          </a:p>
          <a:p>
            <a:r>
              <a:rPr lang="en-US" b="1" dirty="0">
                <a:solidFill>
                  <a:srgbClr val="1A86BA"/>
                </a:solidFill>
                <a:latin typeface="Consolas" panose="020B0609020204030204" pitchFamily="49" charset="0"/>
              </a:rPr>
              <a:t>&gt;&gt;&gt; </a:t>
            </a:r>
            <a:r>
              <a:rPr lang="pt-BR" dirty="0">
                <a:latin typeface="Consolas" panose="020B0609020204030204" pitchFamily="49" charset="0"/>
              </a:rPr>
              <a:t>a = mx.nd.zeros((100, 50))</a:t>
            </a:r>
          </a:p>
          <a:p>
            <a:r>
              <a:rPr lang="en-US" dirty="0">
                <a:latin typeface="Consolas" panose="020B0609020204030204" pitchFamily="49" charset="0"/>
              </a:rPr>
              <a:t>(100L, 50L) </a:t>
            </a:r>
          </a:p>
          <a:p>
            <a:r>
              <a:rPr lang="en-US" b="1" dirty="0">
                <a:solidFill>
                  <a:srgbClr val="1A86BA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</a:rPr>
              <a:t>a.shape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1A86BA"/>
                </a:solidFill>
                <a:latin typeface="Consolas" panose="020B0609020204030204" pitchFamily="49" charset="0"/>
              </a:rPr>
              <a:t>&gt;&gt;&gt;</a:t>
            </a:r>
            <a:r>
              <a:rPr lang="en-US" dirty="0">
                <a:latin typeface="Consolas" panose="020B0609020204030204" pitchFamily="49" charset="0"/>
              </a:rPr>
              <a:t> b = </a:t>
            </a:r>
            <a:r>
              <a:rPr lang="en-US" dirty="0" err="1">
                <a:latin typeface="Consolas" panose="020B0609020204030204" pitchFamily="49" charset="0"/>
              </a:rPr>
              <a:t>mx.nd.ones</a:t>
            </a:r>
            <a:r>
              <a:rPr lang="en-US" dirty="0">
                <a:latin typeface="Consolas" panose="020B0609020204030204" pitchFamily="49" charset="0"/>
              </a:rPr>
              <a:t>((100, 50)) </a:t>
            </a:r>
          </a:p>
          <a:p>
            <a:r>
              <a:rPr lang="en-US" b="1" dirty="0">
                <a:solidFill>
                  <a:srgbClr val="1A86BA"/>
                </a:solidFill>
                <a:latin typeface="Consolas" panose="020B0609020204030204" pitchFamily="49" charset="0"/>
              </a:rPr>
              <a:t>&gt;&gt;&gt;</a:t>
            </a:r>
            <a:r>
              <a:rPr lang="en-US" dirty="0">
                <a:latin typeface="Consolas" panose="020B0609020204030204" pitchFamily="49" charset="0"/>
              </a:rPr>
              <a:t> c = a + b </a:t>
            </a:r>
          </a:p>
          <a:p>
            <a:r>
              <a:rPr lang="en-US" b="1" dirty="0">
                <a:solidFill>
                  <a:srgbClr val="1A86BA"/>
                </a:solidFill>
                <a:latin typeface="Consolas" panose="020B0609020204030204" pitchFamily="49" charset="0"/>
              </a:rPr>
              <a:t>&gt;&gt;&gt;</a:t>
            </a:r>
            <a:r>
              <a:rPr lang="en-US" dirty="0">
                <a:latin typeface="Consolas" panose="020B0609020204030204" pitchFamily="49" charset="0"/>
              </a:rPr>
              <a:t> b += c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74144" y="4518937"/>
            <a:ext cx="81178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A86BA"/>
                </a:solidFill>
                <a:latin typeface="Consolas" panose="020B0609020204030204" pitchFamily="49" charset="0"/>
              </a:rPr>
              <a:t>&gt;&gt;&gt;import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mxnet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1A86BA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mx</a:t>
            </a:r>
          </a:p>
          <a:p>
            <a:r>
              <a:rPr lang="en-US" b="1" dirty="0">
                <a:solidFill>
                  <a:srgbClr val="1A86BA"/>
                </a:solidFill>
                <a:latin typeface="Consolas" panose="020B0609020204030204" pitchFamily="49" charset="0"/>
              </a:rPr>
              <a:t>&gt;&gt;&gt; </a:t>
            </a:r>
            <a:r>
              <a:rPr lang="pt-BR" dirty="0">
                <a:latin typeface="Consolas" panose="020B0609020204030204" pitchFamily="49" charset="0"/>
              </a:rPr>
              <a:t>net	= mx.symbol.Variable('data')</a:t>
            </a:r>
          </a:p>
          <a:p>
            <a:r>
              <a:rPr lang="en-US" b="1" dirty="0">
                <a:solidFill>
                  <a:srgbClr val="1A86BA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>
                <a:latin typeface="Consolas" panose="020B0609020204030204" pitchFamily="49" charset="0"/>
              </a:rPr>
              <a:t>net = </a:t>
            </a:r>
            <a:r>
              <a:rPr lang="en-US" dirty="0" err="1">
                <a:latin typeface="Consolas" panose="020B0609020204030204" pitchFamily="49" charset="0"/>
              </a:rPr>
              <a:t>mx.symbol.FullyConnected</a:t>
            </a:r>
            <a:r>
              <a:rPr lang="en-US" dirty="0">
                <a:latin typeface="Consolas" panose="020B0609020204030204" pitchFamily="49" charset="0"/>
              </a:rPr>
              <a:t>(data=net, </a:t>
            </a:r>
            <a:r>
              <a:rPr lang="en-US" dirty="0" err="1">
                <a:latin typeface="Consolas" panose="020B0609020204030204" pitchFamily="49" charset="0"/>
              </a:rPr>
              <a:t>num_hidden</a:t>
            </a:r>
            <a:r>
              <a:rPr lang="en-US" dirty="0">
                <a:latin typeface="Consolas" panose="020B0609020204030204" pitchFamily="49" charset="0"/>
              </a:rPr>
              <a:t>=128)</a:t>
            </a:r>
          </a:p>
          <a:p>
            <a:r>
              <a:rPr lang="en-US" b="1" dirty="0">
                <a:solidFill>
                  <a:srgbClr val="1A86BA"/>
                </a:solidFill>
                <a:latin typeface="Consolas" panose="020B0609020204030204" pitchFamily="49" charset="0"/>
              </a:rPr>
              <a:t>&gt;&gt;&gt;</a:t>
            </a:r>
            <a:r>
              <a:rPr lang="en-US" dirty="0">
                <a:latin typeface="Consolas" panose="020B0609020204030204" pitchFamily="49" charset="0"/>
              </a:rPr>
              <a:t> net = </a:t>
            </a:r>
            <a:r>
              <a:rPr lang="en-US" dirty="0" err="1">
                <a:latin typeface="Consolas" panose="020B0609020204030204" pitchFamily="49" charset="0"/>
              </a:rPr>
              <a:t>mx.symbol.SoftmaxOutput</a:t>
            </a:r>
            <a:r>
              <a:rPr lang="en-US" dirty="0">
                <a:latin typeface="Consolas" panose="020B0609020204030204" pitchFamily="49" charset="0"/>
              </a:rPr>
              <a:t>(data=net)</a:t>
            </a:r>
          </a:p>
          <a:p>
            <a:r>
              <a:rPr lang="en-US" b="1" dirty="0">
                <a:solidFill>
                  <a:srgbClr val="1A86BA"/>
                </a:solidFill>
                <a:latin typeface="Consolas" panose="020B0609020204030204" pitchFamily="49" charset="0"/>
              </a:rPr>
              <a:t>&gt;&gt;&gt;</a:t>
            </a:r>
            <a:r>
              <a:rPr lang="en-US" dirty="0">
                <a:latin typeface="Consolas" panose="020B0609020204030204" pitchFamily="49" charset="0"/>
              </a:rPr>
              <a:t> type(net) </a:t>
            </a:r>
          </a:p>
          <a:p>
            <a:r>
              <a:rPr lang="en-US" dirty="0">
                <a:latin typeface="Consolas" panose="020B0609020204030204" pitchFamily="49" charset="0"/>
              </a:rPr>
              <a:t>&lt;class	‘</a:t>
            </a:r>
            <a:r>
              <a:rPr lang="en-US" dirty="0" err="1">
                <a:latin typeface="Consolas" panose="020B0609020204030204" pitchFamily="49" charset="0"/>
              </a:rPr>
              <a:t>mxnet.symbol.Symbol</a:t>
            </a:r>
            <a:r>
              <a:rPr lang="en-US" dirty="0">
                <a:latin typeface="Consolas" panose="020B0609020204030204" pitchFamily="49" charset="0"/>
              </a:rPr>
              <a:t>’&gt;</a:t>
            </a:r>
          </a:p>
          <a:p>
            <a:r>
              <a:rPr lang="en-US" b="1" dirty="0">
                <a:solidFill>
                  <a:srgbClr val="1A86BA"/>
                </a:solidFill>
                <a:latin typeface="Consolas" panose="020B0609020204030204" pitchFamily="49" charset="0"/>
              </a:rPr>
              <a:t>&gt;&gt;&gt;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texec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net.simple_bind</a:t>
            </a:r>
            <a:r>
              <a:rPr lang="en-US" dirty="0">
                <a:latin typeface="Consolas" panose="020B0609020204030204" pitchFamily="49" charset="0"/>
              </a:rPr>
              <a:t>(data=</a:t>
            </a:r>
            <a:r>
              <a:rPr lang="en-US" dirty="0" err="1">
                <a:latin typeface="Consolas" panose="020B0609020204030204" pitchFamily="49" charset="0"/>
              </a:rPr>
              <a:t>data_shape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35132" y="4306824"/>
            <a:ext cx="11652068" cy="0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0127" y="2697717"/>
            <a:ext cx="24022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Imperative </a:t>
            </a:r>
            <a:r>
              <a:rPr lang="en-US" sz="2800" dirty="0" err="1"/>
              <a:t>NDArray</a:t>
            </a:r>
            <a:r>
              <a:rPr lang="en-US" sz="2800" dirty="0"/>
              <a:t> API </a:t>
            </a:r>
            <a:endParaRPr lang="en-US" sz="28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4105" y="4958674"/>
            <a:ext cx="3143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Declarative Symbolic Executor</a:t>
            </a:r>
            <a:endParaRPr lang="en-US" sz="280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0" name="Graphic 19" descr="Fla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99185" y="640789"/>
            <a:ext cx="732405" cy="6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3270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890" y="1561598"/>
            <a:ext cx="8761413" cy="706964"/>
          </a:xfrm>
        </p:spPr>
        <p:txBody>
          <a:bodyPr/>
          <a:lstStyle/>
          <a:p>
            <a:r>
              <a:rPr lang="en-US" b="1" dirty="0"/>
              <a:t>Symbol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448" y="2268562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1A86BA"/>
              </a:buClr>
            </a:pPr>
            <a:r>
              <a:rPr lang="en-US" sz="2400" dirty="0"/>
              <a:t>One of the objects in </a:t>
            </a:r>
            <a:r>
              <a:rPr lang="en-US" sz="2400" dirty="0" err="1"/>
              <a:t>MXNet</a:t>
            </a:r>
            <a:r>
              <a:rPr lang="en-US" sz="2400" dirty="0"/>
              <a:t> is the Symbol provided by </a:t>
            </a:r>
            <a:r>
              <a:rPr lang="en-US" sz="2400" dirty="0" err="1"/>
              <a:t>mxnet.symbol</a:t>
            </a:r>
            <a:r>
              <a:rPr lang="en-US" sz="2400" dirty="0"/>
              <a:t>, or </a:t>
            </a:r>
            <a:r>
              <a:rPr lang="en-US" sz="2400" dirty="0" err="1"/>
              <a:t>mxnet.sym</a:t>
            </a:r>
            <a:r>
              <a:rPr lang="en-US" sz="2400" dirty="0"/>
              <a:t> for short.</a:t>
            </a:r>
          </a:p>
          <a:p>
            <a:pPr>
              <a:buClr>
                <a:srgbClr val="1A86BA"/>
              </a:buClr>
            </a:pPr>
            <a:endParaRPr lang="en-US" sz="2400" dirty="0"/>
          </a:p>
          <a:p>
            <a:pPr>
              <a:buClr>
                <a:srgbClr val="1A86BA"/>
              </a:buClr>
            </a:pPr>
            <a:r>
              <a:rPr lang="en-US" sz="2400" dirty="0"/>
              <a:t>These are composed by operators, such as simple matrix operations (e.g. +) or a complex neural network layer (e.g. convolutional layer)</a:t>
            </a:r>
          </a:p>
          <a:p>
            <a:pPr>
              <a:buClr>
                <a:srgbClr val="1A86BA"/>
              </a:buClr>
            </a:pPr>
            <a:endParaRPr lang="en-US" sz="2400" dirty="0"/>
          </a:p>
          <a:p>
            <a:pPr>
              <a:buClr>
                <a:srgbClr val="1A86BA"/>
              </a:buClr>
            </a:pPr>
            <a:r>
              <a:rPr lang="en-US" sz="2400" dirty="0"/>
              <a:t>load, save, memory estimation, and visualization, are also provided for symbols</a:t>
            </a:r>
          </a:p>
          <a:p>
            <a:pPr>
              <a:buClr>
                <a:srgbClr val="1A86BA"/>
              </a:buClr>
            </a:pPr>
            <a:endParaRPr lang="en-US" sz="2400" dirty="0"/>
          </a:p>
          <a:p>
            <a:pPr>
              <a:buClr>
                <a:srgbClr val="1A86BA"/>
              </a:buClr>
            </a:pPr>
            <a:endParaRPr lang="en-US" sz="2400" dirty="0"/>
          </a:p>
          <a:p>
            <a:pPr>
              <a:buClr>
                <a:srgbClr val="1A86BA"/>
              </a:buClr>
            </a:pP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Flexibility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15" descr="Pla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7932" y="640789"/>
            <a:ext cx="659027" cy="6590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25337" y="748283"/>
            <a:ext cx="3227607" cy="461665"/>
          </a:xfrm>
          <a:prstGeom prst="rect">
            <a:avLst/>
          </a:prstGeom>
          <a:solidFill>
            <a:srgbClr val="1A86BA"/>
          </a:solidFill>
          <a:ln>
            <a:noFill/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Mixed API programming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pic>
        <p:nvPicPr>
          <p:cNvPr id="11" name="Graphic 10" descr="Fla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99185" y="640789"/>
            <a:ext cx="732405" cy="6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8569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876" y="226856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Here is an operation that shows usage of symbol variable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1A86BA"/>
                </a:solidFill>
                <a:latin typeface="Consolas" panose="020B0609020204030204" pitchFamily="49" charset="0"/>
              </a:rPr>
              <a:t>	import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mxnet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1A86BA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latin typeface="Consolas" panose="020B0609020204030204" pitchFamily="49" charset="0"/>
              </a:rPr>
              <a:t> mx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a = </a:t>
            </a:r>
            <a:r>
              <a:rPr lang="en-US" sz="2400" dirty="0" err="1">
                <a:latin typeface="Consolas" panose="020B0609020204030204" pitchFamily="49" charset="0"/>
              </a:rPr>
              <a:t>mx.sym.Variable</a:t>
            </a:r>
            <a:r>
              <a:rPr lang="en-US" sz="2400" dirty="0">
                <a:latin typeface="Consolas" panose="020B0609020204030204" pitchFamily="49" charset="0"/>
              </a:rPr>
              <a:t>('a')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b = </a:t>
            </a:r>
            <a:r>
              <a:rPr lang="en-US" sz="2400" dirty="0" err="1">
                <a:latin typeface="Consolas" panose="020B0609020204030204" pitchFamily="49" charset="0"/>
              </a:rPr>
              <a:t>mx.sym.Variable</a:t>
            </a:r>
            <a:r>
              <a:rPr lang="en-US" sz="2400" dirty="0">
                <a:latin typeface="Consolas" panose="020B0609020204030204" pitchFamily="49" charset="0"/>
              </a:rPr>
              <a:t>('b')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c = a + b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(a, b, 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(&lt;Symbol a&gt;, &lt;Symbol b&gt;, &lt;Symbol _plus0&gt;)</a:t>
            </a:r>
          </a:p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Flexibility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Content Placeholder 15" descr="Pla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7932" y="640789"/>
            <a:ext cx="659027" cy="6590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25337" y="748283"/>
            <a:ext cx="3227607" cy="461665"/>
          </a:xfrm>
          <a:prstGeom prst="rect">
            <a:avLst/>
          </a:prstGeom>
          <a:solidFill>
            <a:srgbClr val="1A86BA"/>
          </a:solidFill>
          <a:ln>
            <a:noFill/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Mixed API programming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42890" y="1561598"/>
            <a:ext cx="8761413" cy="706964"/>
          </a:xfrm>
        </p:spPr>
        <p:txBody>
          <a:bodyPr/>
          <a:lstStyle/>
          <a:p>
            <a:r>
              <a:rPr lang="en-US" b="1" dirty="0"/>
              <a:t>Symbol</a:t>
            </a:r>
            <a:r>
              <a:rPr lang="en-US" dirty="0"/>
              <a:t>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14" name="Rectangle 13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pic>
        <p:nvPicPr>
          <p:cNvPr id="16" name="Graphic 15" descr="Fla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99185" y="640789"/>
            <a:ext cx="732405" cy="6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0513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241" y="2291878"/>
            <a:ext cx="10143744" cy="115129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1A86BA"/>
              </a:buClr>
            </a:pPr>
            <a:r>
              <a:rPr lang="en-US" sz="2400" dirty="0"/>
              <a:t>Besides the basic operations, symbol has rich set of neural network layers</a:t>
            </a:r>
          </a:p>
          <a:p>
            <a:pPr>
              <a:buClr>
                <a:srgbClr val="1A86BA"/>
              </a:buClr>
            </a:pPr>
            <a:r>
              <a:rPr lang="en-US" sz="2400" dirty="0"/>
              <a:t>Below is the code to construct a fully connected neural network</a:t>
            </a:r>
          </a:p>
          <a:p>
            <a:pPr>
              <a:buClr>
                <a:srgbClr val="1A86BA"/>
              </a:buClr>
            </a:pPr>
            <a:endParaRPr lang="en-US" sz="2400" dirty="0"/>
          </a:p>
          <a:p>
            <a:pPr>
              <a:buClr>
                <a:srgbClr val="1A86BA"/>
              </a:buClr>
            </a:pP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10470" y="3177600"/>
            <a:ext cx="99395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net = </a:t>
            </a:r>
            <a:r>
              <a:rPr lang="en-US" sz="2000" dirty="0" err="1">
                <a:latin typeface="Consolas" panose="020B0609020204030204" pitchFamily="49" charset="0"/>
              </a:rPr>
              <a:t>mx.sym.</a:t>
            </a:r>
            <a:r>
              <a:rPr lang="en-US" sz="2000" dirty="0" err="1">
                <a:solidFill>
                  <a:srgbClr val="1A86BA"/>
                </a:solidFill>
                <a:latin typeface="Consolas" panose="020B0609020204030204" pitchFamily="49" charset="0"/>
              </a:rPr>
              <a:t>Variable</a:t>
            </a:r>
            <a:r>
              <a:rPr lang="en-US" sz="2000" dirty="0">
                <a:latin typeface="Consolas" panose="020B0609020204030204" pitchFamily="49" charset="0"/>
              </a:rPr>
              <a:t>('data')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The first fully-connected layer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net = </a:t>
            </a:r>
            <a:r>
              <a:rPr lang="en-US" sz="2000" dirty="0" err="1">
                <a:latin typeface="Consolas" panose="020B0609020204030204" pitchFamily="49" charset="0"/>
              </a:rPr>
              <a:t>mx.sym.</a:t>
            </a:r>
            <a:r>
              <a:rPr lang="en-US" sz="2000" dirty="0" err="1">
                <a:solidFill>
                  <a:srgbClr val="1A86BA"/>
                </a:solidFill>
                <a:latin typeface="Consolas" panose="020B0609020204030204" pitchFamily="49" charset="0"/>
              </a:rPr>
              <a:t>FullyConnected</a:t>
            </a:r>
            <a:r>
              <a:rPr lang="en-US" sz="2000" dirty="0">
                <a:latin typeface="Consolas" panose="020B0609020204030204" pitchFamily="49" charset="0"/>
              </a:rPr>
              <a:t>(data=net, name='fc1', </a:t>
            </a:r>
            <a:r>
              <a:rPr lang="en-US" sz="2000" dirty="0" err="1">
                <a:latin typeface="Consolas" panose="020B0609020204030204" pitchFamily="49" charset="0"/>
              </a:rPr>
              <a:t>num_hidden</a:t>
            </a:r>
            <a:r>
              <a:rPr lang="en-US" sz="2000" dirty="0">
                <a:latin typeface="Consolas" panose="020B0609020204030204" pitchFamily="49" charset="0"/>
              </a:rPr>
              <a:t>=128)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Apply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relu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to the output of the first fully-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connnected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layer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net = </a:t>
            </a:r>
            <a:r>
              <a:rPr lang="en-US" sz="2000" dirty="0" err="1">
                <a:latin typeface="Consolas" panose="020B0609020204030204" pitchFamily="49" charset="0"/>
              </a:rPr>
              <a:t>mx.sym.</a:t>
            </a:r>
            <a:r>
              <a:rPr lang="en-US" sz="2000" dirty="0" err="1">
                <a:solidFill>
                  <a:srgbClr val="1A86BA"/>
                </a:solidFill>
                <a:latin typeface="Consolas" panose="020B0609020204030204" pitchFamily="49" charset="0"/>
              </a:rPr>
              <a:t>Activation</a:t>
            </a:r>
            <a:r>
              <a:rPr lang="en-US" sz="2000" dirty="0">
                <a:latin typeface="Consolas" panose="020B0609020204030204" pitchFamily="49" charset="0"/>
              </a:rPr>
              <a:t>(data=net, name='relu1', </a:t>
            </a:r>
            <a:r>
              <a:rPr lang="en-US" sz="2000" dirty="0" err="1">
                <a:latin typeface="Consolas" panose="020B0609020204030204" pitchFamily="49" charset="0"/>
              </a:rPr>
              <a:t>act_type</a:t>
            </a:r>
            <a:r>
              <a:rPr lang="en-US" sz="2000" dirty="0">
                <a:latin typeface="Consolas" panose="020B0609020204030204" pitchFamily="49" charset="0"/>
              </a:rPr>
              <a:t>="</a:t>
            </a:r>
            <a:r>
              <a:rPr lang="en-US" sz="2000" dirty="0" err="1">
                <a:latin typeface="Consolas" panose="020B0609020204030204" pitchFamily="49" charset="0"/>
              </a:rPr>
              <a:t>relu</a:t>
            </a:r>
            <a:r>
              <a:rPr lang="en-US" sz="2000" dirty="0">
                <a:latin typeface="Consolas" panose="020B0609020204030204" pitchFamily="49" charset="0"/>
              </a:rPr>
              <a:t>")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The 2nd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fcc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net = </a:t>
            </a:r>
            <a:r>
              <a:rPr lang="en-US" sz="2000" dirty="0" err="1">
                <a:latin typeface="Consolas" panose="020B0609020204030204" pitchFamily="49" charset="0"/>
              </a:rPr>
              <a:t>mx.sym.</a:t>
            </a:r>
            <a:r>
              <a:rPr lang="en-US" sz="2000" dirty="0" err="1">
                <a:solidFill>
                  <a:srgbClr val="1A86BA"/>
                </a:solidFill>
                <a:latin typeface="Consolas" panose="020B0609020204030204" pitchFamily="49" charset="0"/>
              </a:rPr>
              <a:t>FullyConnected</a:t>
            </a:r>
            <a:r>
              <a:rPr lang="en-US" sz="2000" dirty="0">
                <a:latin typeface="Consolas" panose="020B0609020204030204" pitchFamily="49" charset="0"/>
              </a:rPr>
              <a:t>(data=net, name='fc2', </a:t>
            </a:r>
            <a:r>
              <a:rPr lang="en-US" sz="2000" dirty="0" err="1">
                <a:latin typeface="Consolas" panose="020B0609020204030204" pitchFamily="49" charset="0"/>
              </a:rPr>
              <a:t>num_hidden</a:t>
            </a:r>
            <a:r>
              <a:rPr lang="en-US" sz="2000" dirty="0">
                <a:latin typeface="Consolas" panose="020B0609020204030204" pitchFamily="49" charset="0"/>
              </a:rPr>
              <a:t>=10)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The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softmax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net = </a:t>
            </a:r>
            <a:r>
              <a:rPr lang="en-US" sz="2000" dirty="0" err="1">
                <a:latin typeface="Consolas" panose="020B0609020204030204" pitchFamily="49" charset="0"/>
              </a:rPr>
              <a:t>mx.sym.</a:t>
            </a:r>
            <a:r>
              <a:rPr lang="en-US" sz="2000" dirty="0" err="1">
                <a:solidFill>
                  <a:srgbClr val="1A86BA"/>
                </a:solidFill>
                <a:latin typeface="Consolas" panose="020B0609020204030204" pitchFamily="49" charset="0"/>
              </a:rPr>
              <a:t>SoftmaxOutput</a:t>
            </a:r>
            <a:r>
              <a:rPr lang="en-US" sz="2000" dirty="0">
                <a:latin typeface="Consolas" panose="020B0609020204030204" pitchFamily="49" charset="0"/>
              </a:rPr>
              <a:t>(data=net, name='out')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mx.viz.</a:t>
            </a:r>
            <a:r>
              <a:rPr lang="en-US" sz="2000" dirty="0" err="1">
                <a:solidFill>
                  <a:srgbClr val="1A86BA"/>
                </a:solidFill>
                <a:latin typeface="Consolas" panose="020B0609020204030204" pitchFamily="49" charset="0"/>
              </a:rPr>
              <a:t>plot_network</a:t>
            </a:r>
            <a:r>
              <a:rPr lang="en-US" sz="2000" dirty="0">
                <a:latin typeface="Consolas" panose="020B0609020204030204" pitchFamily="49" charset="0"/>
              </a:rPr>
              <a:t>(net, shape={'data':(100,200)})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7086" y="506401"/>
            <a:ext cx="7465858" cy="927804"/>
            <a:chOff x="87086" y="506401"/>
            <a:chExt cx="7465858" cy="927804"/>
          </a:xfrm>
        </p:grpSpPr>
        <p:grpSp>
          <p:nvGrpSpPr>
            <p:cNvPr id="4" name="Group 3"/>
            <p:cNvGrpSpPr/>
            <p:nvPr/>
          </p:nvGrpSpPr>
          <p:grpSpPr>
            <a:xfrm>
              <a:off x="87086" y="506401"/>
              <a:ext cx="3422468" cy="927804"/>
              <a:chOff x="87086" y="506401"/>
              <a:chExt cx="3422468" cy="927804"/>
            </a:xfrm>
          </p:grpSpPr>
          <p:sp>
            <p:nvSpPr>
              <p:cNvPr id="8" name="Title 1"/>
              <p:cNvSpPr txBox="1">
                <a:spLocks/>
              </p:cNvSpPr>
              <p:nvPr/>
            </p:nvSpPr>
            <p:spPr>
              <a:xfrm>
                <a:off x="235132" y="506401"/>
                <a:ext cx="3274422" cy="927804"/>
              </a:xfrm>
              <a:prstGeom prst="rect">
                <a:avLst/>
              </a:prstGeom>
              <a:solidFill>
                <a:srgbClr val="1A86BA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Flexibility</a:t>
                </a:r>
              </a:p>
            </p:txBody>
          </p:sp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87086" y="506401"/>
                <a:ext cx="69668" cy="927804"/>
              </a:xfrm>
              <a:prstGeom prst="rect">
                <a:avLst/>
              </a:prstGeom>
              <a:solidFill>
                <a:srgbClr val="1A86BA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" name="Content Placeholder 15" descr="Play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87932" y="640789"/>
              <a:ext cx="659027" cy="65902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325337" y="748283"/>
              <a:ext cx="3227607" cy="461665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Mixed API programming</a:t>
              </a: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42890" y="1561598"/>
            <a:ext cx="8761413" cy="706964"/>
          </a:xfrm>
        </p:spPr>
        <p:txBody>
          <a:bodyPr/>
          <a:lstStyle/>
          <a:p>
            <a:r>
              <a:rPr lang="en-US" b="1" dirty="0"/>
              <a:t>Symbol</a:t>
            </a:r>
            <a:r>
              <a:rPr lang="en-US" dirty="0"/>
              <a:t>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pic>
        <p:nvPicPr>
          <p:cNvPr id="17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6755" y="827986"/>
            <a:ext cx="1815245" cy="5585369"/>
          </a:xfrm>
          <a:prstGeom prst="rect">
            <a:avLst/>
          </a:prstGeom>
        </p:spPr>
      </p:pic>
      <p:pic>
        <p:nvPicPr>
          <p:cNvPr id="18" name="Graphic 17" descr="Fla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99185" y="640789"/>
            <a:ext cx="732405" cy="687166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20" name="Rectangle 19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904869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581" y="2623498"/>
            <a:ext cx="10851118" cy="3748003"/>
          </a:xfrm>
        </p:spPr>
        <p:txBody>
          <a:bodyPr>
            <a:normAutofit fontScale="70000" lnSpcReduction="20000"/>
          </a:bodyPr>
          <a:lstStyle/>
          <a:p>
            <a:pPr>
              <a:buClr>
                <a:srgbClr val="1A86BA"/>
              </a:buClr>
            </a:pPr>
            <a:r>
              <a:rPr lang="en-US" dirty="0"/>
              <a:t>One of the main object in </a:t>
            </a:r>
            <a:r>
              <a:rPr lang="en-US" dirty="0" err="1"/>
              <a:t>MXNet</a:t>
            </a:r>
            <a:r>
              <a:rPr lang="en-US" dirty="0"/>
              <a:t> is the multidimensional array provided by the package </a:t>
            </a:r>
            <a:r>
              <a:rPr lang="en-US" dirty="0" err="1"/>
              <a:t>mxnet.ndarray</a:t>
            </a:r>
            <a:r>
              <a:rPr lang="en-US" dirty="0"/>
              <a:t>, or </a:t>
            </a:r>
            <a:r>
              <a:rPr lang="en-US" dirty="0" err="1"/>
              <a:t>mxnet.nd</a:t>
            </a:r>
            <a:r>
              <a:rPr lang="en-US" dirty="0"/>
              <a:t> for short.</a:t>
            </a:r>
          </a:p>
          <a:p>
            <a:pPr>
              <a:buClr>
                <a:srgbClr val="1A86BA"/>
              </a:buClr>
            </a:pPr>
            <a:endParaRPr lang="en-US" dirty="0"/>
          </a:p>
          <a:p>
            <a:pPr>
              <a:buClr>
                <a:srgbClr val="1A86BA"/>
              </a:buClr>
            </a:pPr>
            <a:r>
              <a:rPr lang="en-US" dirty="0" err="1"/>
              <a:t>mxnet.ndarray</a:t>
            </a:r>
            <a:r>
              <a:rPr lang="en-US" dirty="0"/>
              <a:t> is similar to </a:t>
            </a:r>
            <a:r>
              <a:rPr lang="en-US" dirty="0" err="1"/>
              <a:t>numpy.ndarray</a:t>
            </a:r>
            <a:r>
              <a:rPr lang="en-US" dirty="0"/>
              <a:t> in many aspects.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Some important attributes of a </a:t>
            </a:r>
            <a:r>
              <a:rPr lang="en-US" b="1" dirty="0" err="1"/>
              <a:t>NDArray</a:t>
            </a:r>
            <a:r>
              <a:rPr lang="en-US" b="1" dirty="0"/>
              <a:t> object are: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ndarray.shape</a:t>
            </a: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/>
              <a:t>- The dimensions of the array. It is a tuple of integers indicating the length of the array in each dimension. For a matrix with n rows and m columns, the shape will be (n, m).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ndarray.dtype</a:t>
            </a: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/>
              <a:t>-  An </a:t>
            </a:r>
            <a:r>
              <a:rPr lang="en-US" dirty="0" err="1"/>
              <a:t>numpy</a:t>
            </a:r>
            <a:r>
              <a:rPr lang="en-US" dirty="0"/>
              <a:t> object describing the type of the elements.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ndarray.size</a:t>
            </a: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/>
              <a:t>-   The total number of numbers in the array, which equals to the product of the elements of shape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ndarray.context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- The device this array is stored. A device can be the CPU or the </a:t>
            </a:r>
            <a:r>
              <a:rPr lang="en-US" dirty="0" err="1"/>
              <a:t>i-th</a:t>
            </a:r>
            <a:r>
              <a:rPr lang="en-US" dirty="0"/>
              <a:t> GPU.</a:t>
            </a:r>
          </a:p>
          <a:p>
            <a:pPr lvl="0">
              <a:buClr>
                <a:srgbClr val="1A86BA"/>
              </a:buClr>
            </a:pPr>
            <a:r>
              <a:rPr lang="en-US" sz="2900" dirty="0" err="1"/>
              <a:t>NDArray</a:t>
            </a:r>
            <a:r>
              <a:rPr lang="en-US" sz="2900" dirty="0"/>
              <a:t> can be used combined with symbol as well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87086" y="413247"/>
            <a:ext cx="7465858" cy="927804"/>
            <a:chOff x="87086" y="506401"/>
            <a:chExt cx="7465858" cy="927804"/>
          </a:xfrm>
        </p:grpSpPr>
        <p:grpSp>
          <p:nvGrpSpPr>
            <p:cNvPr id="15" name="Group 14"/>
            <p:cNvGrpSpPr/>
            <p:nvPr/>
          </p:nvGrpSpPr>
          <p:grpSpPr>
            <a:xfrm>
              <a:off x="87086" y="506401"/>
              <a:ext cx="3422468" cy="927804"/>
              <a:chOff x="87086" y="506401"/>
              <a:chExt cx="3422468" cy="927804"/>
            </a:xfrm>
          </p:grpSpPr>
          <p:sp>
            <p:nvSpPr>
              <p:cNvPr id="18" name="Title 1"/>
              <p:cNvSpPr txBox="1">
                <a:spLocks/>
              </p:cNvSpPr>
              <p:nvPr/>
            </p:nvSpPr>
            <p:spPr>
              <a:xfrm>
                <a:off x="235132" y="506401"/>
                <a:ext cx="3274422" cy="927804"/>
              </a:xfrm>
              <a:prstGeom prst="rect">
                <a:avLst/>
              </a:prstGeom>
              <a:solidFill>
                <a:srgbClr val="1A86BA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Flexibility</a:t>
                </a:r>
              </a:p>
            </p:txBody>
          </p:sp>
          <p:sp>
            <p:nvSpPr>
              <p:cNvPr id="19" name="Title 1"/>
              <p:cNvSpPr txBox="1">
                <a:spLocks/>
              </p:cNvSpPr>
              <p:nvPr/>
            </p:nvSpPr>
            <p:spPr>
              <a:xfrm>
                <a:off x="87086" y="506401"/>
                <a:ext cx="69668" cy="927804"/>
              </a:xfrm>
              <a:prstGeom prst="rect">
                <a:avLst/>
              </a:prstGeom>
              <a:solidFill>
                <a:srgbClr val="1A86BA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6" name="Content Placeholder 15" descr="Play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87932" y="640789"/>
              <a:ext cx="659027" cy="65902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325337" y="748283"/>
              <a:ext cx="3227607" cy="461665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Mixed API programming</a:t>
              </a:r>
            </a:p>
          </p:txBody>
        </p:sp>
      </p:grpSp>
      <p:sp>
        <p:nvSpPr>
          <p:cNvPr id="20" name="Title 1"/>
          <p:cNvSpPr txBox="1">
            <a:spLocks/>
          </p:cNvSpPr>
          <p:nvPr/>
        </p:nvSpPr>
        <p:spPr>
          <a:xfrm>
            <a:off x="513581" y="1577860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NDArray</a:t>
            </a:r>
            <a:r>
              <a:rPr lang="en-US" b="1" dirty="0"/>
              <a:t> – Imperative Tensor computation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22" name="Rectangle 21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002759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123" y="2424053"/>
            <a:ext cx="4845598" cy="1986694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123" y="4648102"/>
            <a:ext cx="5490643" cy="2100169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882" y="3112488"/>
            <a:ext cx="5599966" cy="2658545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73" y="413247"/>
            <a:ext cx="3020133" cy="6492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b="0" i="0" kern="1200" dirty="0">
                <a:latin typeface="+mj-lt"/>
                <a:ea typeface="+mj-ea"/>
                <a:cs typeface="+mj-cs"/>
              </a:rPr>
              <a:t>NDArray(Ctd.)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7086" y="413247"/>
            <a:ext cx="7465858" cy="927804"/>
            <a:chOff x="87086" y="506401"/>
            <a:chExt cx="7465858" cy="927804"/>
          </a:xfrm>
        </p:grpSpPr>
        <p:grpSp>
          <p:nvGrpSpPr>
            <p:cNvPr id="9" name="Group 8"/>
            <p:cNvGrpSpPr/>
            <p:nvPr/>
          </p:nvGrpSpPr>
          <p:grpSpPr>
            <a:xfrm>
              <a:off x="87086" y="506401"/>
              <a:ext cx="3422468" cy="927804"/>
              <a:chOff x="87086" y="506401"/>
              <a:chExt cx="3422468" cy="927804"/>
            </a:xfrm>
          </p:grpSpPr>
          <p:sp>
            <p:nvSpPr>
              <p:cNvPr id="13" name="Title 1"/>
              <p:cNvSpPr txBox="1">
                <a:spLocks/>
              </p:cNvSpPr>
              <p:nvPr/>
            </p:nvSpPr>
            <p:spPr>
              <a:xfrm>
                <a:off x="235132" y="506401"/>
                <a:ext cx="3274422" cy="927804"/>
              </a:xfrm>
              <a:prstGeom prst="rect">
                <a:avLst/>
              </a:prstGeom>
              <a:solidFill>
                <a:srgbClr val="1A86BA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Flexibility</a:t>
                </a:r>
              </a:p>
            </p:txBody>
          </p:sp>
          <p:sp>
            <p:nvSpPr>
              <p:cNvPr id="14" name="Title 1"/>
              <p:cNvSpPr txBox="1">
                <a:spLocks/>
              </p:cNvSpPr>
              <p:nvPr/>
            </p:nvSpPr>
            <p:spPr>
              <a:xfrm>
                <a:off x="87086" y="506401"/>
                <a:ext cx="69668" cy="927804"/>
              </a:xfrm>
              <a:prstGeom prst="rect">
                <a:avLst/>
              </a:prstGeom>
              <a:solidFill>
                <a:srgbClr val="1A86BA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" name="Content Placeholder 15" descr="Play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87932" y="640789"/>
              <a:ext cx="659027" cy="65902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325337" y="748283"/>
              <a:ext cx="3227607" cy="461665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Mixed API programming</a:t>
              </a:r>
            </a:p>
          </p:txBody>
        </p:sp>
      </p:grpSp>
      <p:sp>
        <p:nvSpPr>
          <p:cNvPr id="15" name="Title 1"/>
          <p:cNvSpPr txBox="1">
            <a:spLocks/>
          </p:cNvSpPr>
          <p:nvPr/>
        </p:nvSpPr>
        <p:spPr>
          <a:xfrm>
            <a:off x="642890" y="156159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NDArray</a:t>
            </a:r>
            <a:r>
              <a:rPr lang="en-US" b="1" dirty="0"/>
              <a:t> (continued)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18" name="Rectangle 17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084171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235132" y="1242729"/>
            <a:ext cx="105156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/>
              <a:t>Computation Graph</a:t>
            </a:r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326136" y="2242563"/>
            <a:ext cx="10515600" cy="435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Symbolic expression is presented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as graph for evaluation.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-US" dirty="0" err="1"/>
              <a:t>MXNet</a:t>
            </a:r>
            <a:r>
              <a:rPr lang="en-US" dirty="0"/>
              <a:t> transforms the graph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to optimize the efficiency and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allocate memory to internal variables.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25" name="Shape 4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094" y="1401213"/>
            <a:ext cx="5754151" cy="466785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Shape 426"/>
          <p:cNvSpPr txBox="1"/>
          <p:nvPr/>
        </p:nvSpPr>
        <p:spPr>
          <a:xfrm>
            <a:off x="7207850" y="6169350"/>
            <a:ext cx="41460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Computation graph for both forward and backward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7086" y="506401"/>
            <a:ext cx="7465858" cy="927804"/>
            <a:chOff x="87086" y="506401"/>
            <a:chExt cx="7465858" cy="927804"/>
          </a:xfrm>
        </p:grpSpPr>
        <p:grpSp>
          <p:nvGrpSpPr>
            <p:cNvPr id="7" name="Group 6"/>
            <p:cNvGrpSpPr/>
            <p:nvPr/>
          </p:nvGrpSpPr>
          <p:grpSpPr>
            <a:xfrm>
              <a:off x="87086" y="506401"/>
              <a:ext cx="3422468" cy="927804"/>
              <a:chOff x="87086" y="506401"/>
              <a:chExt cx="3422468" cy="927804"/>
            </a:xfrm>
          </p:grpSpPr>
          <p:sp>
            <p:nvSpPr>
              <p:cNvPr id="10" name="Title 1"/>
              <p:cNvSpPr txBox="1">
                <a:spLocks/>
              </p:cNvSpPr>
              <p:nvPr/>
            </p:nvSpPr>
            <p:spPr>
              <a:xfrm>
                <a:off x="235132" y="506401"/>
                <a:ext cx="3274422" cy="927804"/>
              </a:xfrm>
              <a:prstGeom prst="rect">
                <a:avLst/>
              </a:prstGeom>
              <a:solidFill>
                <a:srgbClr val="1A86BA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Flexibility</a:t>
                </a:r>
              </a:p>
            </p:txBody>
          </p:sp>
          <p:sp>
            <p:nvSpPr>
              <p:cNvPr id="11" name="Title 1"/>
              <p:cNvSpPr txBox="1">
                <a:spLocks/>
              </p:cNvSpPr>
              <p:nvPr/>
            </p:nvSpPr>
            <p:spPr>
              <a:xfrm>
                <a:off x="87086" y="506401"/>
                <a:ext cx="69668" cy="927804"/>
              </a:xfrm>
              <a:prstGeom prst="rect">
                <a:avLst/>
              </a:prstGeom>
              <a:solidFill>
                <a:srgbClr val="1A86BA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8" name="Content Placeholder 15" descr="Play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87932" y="640789"/>
              <a:ext cx="659027" cy="65902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325337" y="748283"/>
              <a:ext cx="3227607" cy="461665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Mixed API programming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768432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title"/>
          </p:nvPr>
        </p:nvSpPr>
        <p:spPr>
          <a:xfrm>
            <a:off x="582168" y="1624637"/>
            <a:ext cx="10515600" cy="98140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/>
              <a:t>Dependency Engine</a:t>
            </a:r>
          </a:p>
        </p:txBody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582168" y="2796472"/>
            <a:ext cx="10515600" cy="353275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1A86BA"/>
              </a:buClr>
            </a:pPr>
            <a:r>
              <a:rPr lang="en-US" dirty="0"/>
              <a:t>In </a:t>
            </a:r>
            <a:r>
              <a:rPr lang="en-US" dirty="0" err="1"/>
              <a:t>MXNet</a:t>
            </a:r>
            <a:r>
              <a:rPr lang="en-US" dirty="0"/>
              <a:t>, each source units, is registered to the engine with a unique tag.</a:t>
            </a:r>
          </a:p>
          <a:p>
            <a:pPr marL="0" lvl="0" indent="0">
              <a:spcBef>
                <a:spcPts val="0"/>
              </a:spcBef>
              <a:buClr>
                <a:srgbClr val="1A86BA"/>
              </a:buClr>
              <a:buNone/>
            </a:pPr>
            <a:endParaRPr dirty="0"/>
          </a:p>
          <a:p>
            <a:pPr lvl="0">
              <a:spcBef>
                <a:spcPts val="0"/>
              </a:spcBef>
              <a:buClr>
                <a:srgbClr val="1A86BA"/>
              </a:buClr>
            </a:pPr>
            <a:r>
              <a:rPr lang="en-US" dirty="0"/>
              <a:t>Any operation is pushed to dependency engine with unique resource tag. </a:t>
            </a:r>
          </a:p>
          <a:p>
            <a:pPr lvl="0">
              <a:spcBef>
                <a:spcPts val="0"/>
              </a:spcBef>
              <a:buClr>
                <a:srgbClr val="1A86BA"/>
              </a:buClr>
            </a:pPr>
            <a:endParaRPr dirty="0"/>
          </a:p>
          <a:p>
            <a:pPr lvl="0">
              <a:spcBef>
                <a:spcPts val="0"/>
              </a:spcBef>
              <a:buClr>
                <a:srgbClr val="1A86BA"/>
              </a:buClr>
            </a:pPr>
            <a:r>
              <a:rPr lang="en-US" dirty="0"/>
              <a:t>This engine will compute once all dependencies are resolved for this operation and uses multiple threads to perform the operation for better resource utilization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086" y="506401"/>
            <a:ext cx="7465858" cy="927804"/>
            <a:chOff x="87086" y="506401"/>
            <a:chExt cx="7465858" cy="927804"/>
          </a:xfrm>
        </p:grpSpPr>
        <p:grpSp>
          <p:nvGrpSpPr>
            <p:cNvPr id="11" name="Group 10"/>
            <p:cNvGrpSpPr/>
            <p:nvPr/>
          </p:nvGrpSpPr>
          <p:grpSpPr>
            <a:xfrm>
              <a:off x="87086" y="506401"/>
              <a:ext cx="3422468" cy="927804"/>
              <a:chOff x="87086" y="506401"/>
              <a:chExt cx="3422468" cy="927804"/>
            </a:xfrm>
          </p:grpSpPr>
          <p:sp>
            <p:nvSpPr>
              <p:cNvPr id="14" name="Title 1"/>
              <p:cNvSpPr txBox="1">
                <a:spLocks/>
              </p:cNvSpPr>
              <p:nvPr/>
            </p:nvSpPr>
            <p:spPr>
              <a:xfrm>
                <a:off x="235132" y="506401"/>
                <a:ext cx="3274422" cy="927804"/>
              </a:xfrm>
              <a:prstGeom prst="rect">
                <a:avLst/>
              </a:prstGeom>
              <a:solidFill>
                <a:srgbClr val="1A86BA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Flexibility</a:t>
                </a:r>
              </a:p>
            </p:txBody>
          </p:sp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87086" y="506401"/>
                <a:ext cx="69668" cy="927804"/>
              </a:xfrm>
              <a:prstGeom prst="rect">
                <a:avLst/>
              </a:prstGeom>
              <a:solidFill>
                <a:srgbClr val="1A86BA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2" name="Content Placeholder 15" descr="Play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87932" y="640789"/>
              <a:ext cx="659027" cy="65902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325337" y="748283"/>
              <a:ext cx="3227607" cy="461665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Mixed API programming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62108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 txBox="1">
            <a:spLocks/>
          </p:cNvSpPr>
          <p:nvPr/>
        </p:nvSpPr>
        <p:spPr>
          <a:xfrm rot="10800000" flipH="1">
            <a:off x="5836689" y="1614802"/>
            <a:ext cx="75436" cy="47036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 rot="10800000">
            <a:off x="8841926" y="3956874"/>
            <a:ext cx="64330" cy="22976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 rot="10800000" flipH="1">
            <a:off x="2075688" y="2298697"/>
            <a:ext cx="45720" cy="34580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Highlights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1828761" y="2230703"/>
            <a:ext cx="4453128" cy="2796368"/>
            <a:chOff x="1282990" y="1847088"/>
            <a:chExt cx="4453128" cy="2796368"/>
          </a:xfrm>
          <a:solidFill>
            <a:schemeClr val="accent3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2" name="Rectangle: Rounded Corners 21"/>
            <p:cNvSpPr/>
            <p:nvPr/>
          </p:nvSpPr>
          <p:spPr>
            <a:xfrm>
              <a:off x="1282990" y="1847088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Mixed Programming API </a:t>
              </a:r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1282990" y="2604330"/>
              <a:ext cx="4453128" cy="530352"/>
            </a:xfrm>
            <a:prstGeom prst="round2DiagRect">
              <a:avLst/>
            </a:prstGeom>
            <a:solidFill>
              <a:srgbClr val="4FAC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Auto Parallel Scheduling </a:t>
              </a:r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1282990" y="3358717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Distributed Computing </a:t>
              </a:r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282990" y="4113104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Language Supports</a:t>
              </a:r>
            </a:p>
          </p:txBody>
        </p:sp>
      </p:grpSp>
      <p:sp>
        <p:nvSpPr>
          <p:cNvPr id="27" name="Star: 5 Points 26"/>
          <p:cNvSpPr/>
          <p:nvPr/>
        </p:nvSpPr>
        <p:spPr>
          <a:xfrm>
            <a:off x="2581763" y="584912"/>
            <a:ext cx="676656" cy="659027"/>
          </a:xfrm>
          <a:prstGeom prst="star5">
            <a:avLst/>
          </a:prstGeom>
          <a:gradFill flip="none" rotWithShape="1">
            <a:gsLst>
              <a:gs pos="26000">
                <a:srgbClr val="FFFF00"/>
              </a:gs>
              <a:gs pos="39000">
                <a:schemeClr val="accent4">
                  <a:lumMod val="89000"/>
                </a:schemeClr>
              </a:gs>
              <a:gs pos="53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365334" y="5891563"/>
            <a:ext cx="3063666" cy="769441"/>
            <a:chOff x="4246959" y="544655"/>
            <a:chExt cx="2874430" cy="769441"/>
          </a:xfrm>
        </p:grpSpPr>
        <p:sp>
          <p:nvSpPr>
            <p:cNvPr id="14" name="TextBox 13"/>
            <p:cNvSpPr txBox="1"/>
            <p:nvPr/>
          </p:nvSpPr>
          <p:spPr>
            <a:xfrm>
              <a:off x="4246959" y="544655"/>
              <a:ext cx="2830497" cy="769441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</a:rPr>
                <a:t>Flexibility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28" name="Graphic 27" descr="Fla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34223" y="612650"/>
              <a:ext cx="687166" cy="687166"/>
            </a:xfrm>
            <a:prstGeom prst="rect">
              <a:avLst/>
            </a:prstGeom>
          </p:spPr>
        </p:pic>
      </p:grpSp>
      <p:sp>
        <p:nvSpPr>
          <p:cNvPr id="34" name="Title 1"/>
          <p:cNvSpPr txBox="1">
            <a:spLocks/>
          </p:cNvSpPr>
          <p:nvPr/>
        </p:nvSpPr>
        <p:spPr>
          <a:xfrm rot="5400000">
            <a:off x="1866028" y="4262044"/>
            <a:ext cx="45903" cy="30168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5575535" y="5377778"/>
            <a:ext cx="4453128" cy="1163560"/>
            <a:chOff x="5183176" y="5047373"/>
            <a:chExt cx="4453128" cy="1163560"/>
          </a:xfrm>
          <a:solidFill>
            <a:schemeClr val="accent3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0" name="Rectangle: Rounded Corners 39"/>
            <p:cNvSpPr/>
            <p:nvPr/>
          </p:nvSpPr>
          <p:spPr>
            <a:xfrm>
              <a:off x="5183176" y="5047373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Memory Optimization</a:t>
              </a:r>
            </a:p>
          </p:txBody>
        </p:sp>
        <p:sp>
          <p:nvSpPr>
            <p:cNvPr id="42" name="Rectangle: Rounded Corners 41"/>
            <p:cNvSpPr/>
            <p:nvPr/>
          </p:nvSpPr>
          <p:spPr>
            <a:xfrm>
              <a:off x="5183176" y="5680581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Runs Everywhere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259762" y="706625"/>
            <a:ext cx="3246934" cy="915133"/>
            <a:chOff x="4311836" y="714000"/>
            <a:chExt cx="3246934" cy="915133"/>
          </a:xfrm>
        </p:grpSpPr>
        <p:sp>
          <p:nvSpPr>
            <p:cNvPr id="20" name="Title 1"/>
            <p:cNvSpPr txBox="1">
              <a:spLocks/>
            </p:cNvSpPr>
            <p:nvPr/>
          </p:nvSpPr>
          <p:spPr>
            <a:xfrm rot="5400000">
              <a:off x="5912443" y="-17193"/>
              <a:ext cx="45719" cy="32469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323323" y="714000"/>
              <a:ext cx="3122943" cy="769441"/>
              <a:chOff x="4323323" y="714000"/>
              <a:chExt cx="3122943" cy="769441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4323323" y="714000"/>
                <a:ext cx="3122943" cy="769441"/>
              </a:xfrm>
              <a:prstGeom prst="rect">
                <a:avLst/>
              </a:prstGeom>
              <a:solidFill>
                <a:srgbClr val="1A86BA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solidFill>
                      <a:schemeClr val="bg1"/>
                    </a:solidFill>
                  </a:rPr>
                  <a:t>Efficiency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9" name="Graphic 48" descr="Rocket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675959" y="718830"/>
                <a:ext cx="761727" cy="761727"/>
              </a:xfrm>
              <a:prstGeom prst="rect">
                <a:avLst/>
              </a:prstGeom>
            </p:spPr>
          </p:pic>
        </p:grpSp>
      </p:grpSp>
      <p:grpSp>
        <p:nvGrpSpPr>
          <p:cNvPr id="59" name="Group 58"/>
          <p:cNvGrpSpPr/>
          <p:nvPr/>
        </p:nvGrpSpPr>
        <p:grpSpPr>
          <a:xfrm>
            <a:off x="8090259" y="3011478"/>
            <a:ext cx="3301198" cy="947664"/>
            <a:chOff x="6883228" y="2965169"/>
            <a:chExt cx="3301198" cy="947664"/>
          </a:xfrm>
        </p:grpSpPr>
        <p:sp>
          <p:nvSpPr>
            <p:cNvPr id="51" name="Title 1"/>
            <p:cNvSpPr txBox="1">
              <a:spLocks/>
            </p:cNvSpPr>
            <p:nvPr/>
          </p:nvSpPr>
          <p:spPr>
            <a:xfrm rot="5400000">
              <a:off x="8493674" y="2256668"/>
              <a:ext cx="45719" cy="326661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6883229" y="2965169"/>
              <a:ext cx="3301197" cy="828734"/>
              <a:chOff x="6883229" y="2965169"/>
              <a:chExt cx="3301197" cy="828734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6883229" y="2994816"/>
                <a:ext cx="3266611" cy="769441"/>
              </a:xfrm>
              <a:prstGeom prst="rect">
                <a:avLst/>
              </a:prstGeom>
              <a:solidFill>
                <a:srgbClr val="1A86BA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solidFill>
                      <a:schemeClr val="bg1"/>
                    </a:solidFill>
                  </a:rPr>
                  <a:t>Portability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8" name="Graphic 47" descr="Box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355692" y="2965169"/>
                <a:ext cx="828734" cy="828734"/>
              </a:xfrm>
              <a:prstGeom prst="rect">
                <a:avLst/>
              </a:prstGeom>
            </p:spPr>
          </p:pic>
          <p:sp>
            <p:nvSpPr>
              <p:cNvPr id="52" name="Title 1"/>
              <p:cNvSpPr txBox="1">
                <a:spLocks/>
              </p:cNvSpPr>
              <p:nvPr/>
            </p:nvSpPr>
            <p:spPr>
              <a:xfrm rot="10800000" flipH="1">
                <a:off x="9355692" y="2994815"/>
                <a:ext cx="45719" cy="7694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3" name="Title 1"/>
          <p:cNvSpPr txBox="1">
            <a:spLocks/>
          </p:cNvSpPr>
          <p:nvPr/>
        </p:nvSpPr>
        <p:spPr>
          <a:xfrm rot="10800000" flipH="1">
            <a:off x="2673735" y="5891563"/>
            <a:ext cx="45719" cy="7694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itle 1"/>
          <p:cNvSpPr txBox="1">
            <a:spLocks/>
          </p:cNvSpPr>
          <p:nvPr/>
        </p:nvSpPr>
        <p:spPr>
          <a:xfrm rot="10800000" flipH="1">
            <a:off x="7569587" y="706624"/>
            <a:ext cx="45719" cy="7694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02000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7035408" y="1434205"/>
            <a:ext cx="5049106" cy="1301094"/>
          </a:xfrm>
        </p:spPr>
        <p:txBody>
          <a:bodyPr>
            <a:noAutofit/>
          </a:bodyPr>
          <a:lstStyle/>
          <a:p>
            <a:r>
              <a:rPr lang="en-US" sz="4000" dirty="0"/>
              <a:t>Need for Parallelization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>
          <a:xfrm>
            <a:off x="7035408" y="2816423"/>
            <a:ext cx="4636190" cy="281978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Parallelize workload on multiple GPUs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Fine grained parallelization of small kernels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Overlap of memory copy with computation  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689100"/>
            <a:ext cx="6624638" cy="435133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Efficiency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484632" y="6296349"/>
            <a:ext cx="5167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http://www.cs.cmu.edu/~muli/file/mxnet_gtc16.pdf</a:t>
            </a:r>
          </a:p>
        </p:txBody>
      </p:sp>
      <p:pic>
        <p:nvPicPr>
          <p:cNvPr id="11" name="Content Placeholder 15" descr="Play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7932" y="640789"/>
            <a:ext cx="659027" cy="65902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25337" y="748283"/>
            <a:ext cx="3227607" cy="461665"/>
          </a:xfrm>
          <a:prstGeom prst="rect">
            <a:avLst/>
          </a:prstGeom>
          <a:solidFill>
            <a:srgbClr val="1A86BA"/>
          </a:solidFill>
          <a:ln>
            <a:noFill/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Auto Parallel Scheduling</a:t>
            </a:r>
          </a:p>
        </p:txBody>
      </p:sp>
      <p:pic>
        <p:nvPicPr>
          <p:cNvPr id="16" name="Graphic 15" descr="Rocke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50592" y="589438"/>
            <a:ext cx="761727" cy="76172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905317" y="1686724"/>
            <a:ext cx="1784143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Fully Concurrent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07211" y="4041648"/>
            <a:ext cx="70243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Serial</a:t>
            </a:r>
          </a:p>
        </p:txBody>
      </p:sp>
    </p:spTree>
    <p:extLst>
      <p:ext uri="{BB962C8B-B14F-4D97-AF65-F5344CB8AC3E}">
        <p14:creationId xmlns:p14="http://schemas.microsoft.com/office/powerpoint/2010/main" val="238659551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10053605" y="6511925"/>
            <a:ext cx="2092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Images Source: Google Images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23" y="1694618"/>
            <a:ext cx="111442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2720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Efficiency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pic>
        <p:nvPicPr>
          <p:cNvPr id="11" name="Content Placeholder 15" descr="Pl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7932" y="640789"/>
            <a:ext cx="659027" cy="65902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25337" y="748283"/>
            <a:ext cx="3227607" cy="461665"/>
          </a:xfrm>
          <a:prstGeom prst="rect">
            <a:avLst/>
          </a:prstGeom>
          <a:solidFill>
            <a:srgbClr val="1A86BA"/>
          </a:solidFill>
          <a:ln>
            <a:noFill/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Auto Parallel Scheduling</a:t>
            </a:r>
          </a:p>
        </p:txBody>
      </p:sp>
      <p:pic>
        <p:nvPicPr>
          <p:cNvPr id="16" name="Graphic 15" descr="Rocke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50592" y="589438"/>
            <a:ext cx="761727" cy="76172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5130" y="1367217"/>
            <a:ext cx="4419164" cy="1311128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buNone/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Data Parallelism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idx="1"/>
          </p:nvPr>
        </p:nvSpPr>
        <p:spPr>
          <a:xfrm>
            <a:off x="235130" y="2325770"/>
            <a:ext cx="10771123" cy="168867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MXNet uses data parallelism to partition the workload over multiple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we have n devices , then each one will get the complete model and train 1/n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Gradient and updated model are communicated across devices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9278" y="3871126"/>
            <a:ext cx="4702628" cy="1311128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defPPr>
              <a:defRPr lang="en-US"/>
            </a:defPPr>
            <a:lvl1pPr lvl="0">
              <a:lnSpc>
                <a:spcPct val="90000"/>
              </a:lnSpc>
              <a:spcBef>
                <a:spcPts val="0"/>
              </a:spcBef>
              <a:buNone/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3600" dirty="0"/>
              <a:t>Model Parallelism</a:t>
            </a:r>
          </a:p>
        </p:txBody>
      </p:sp>
      <p:sp>
        <p:nvSpPr>
          <p:cNvPr id="26" name="Text Placeholder 21"/>
          <p:cNvSpPr txBox="1">
            <a:spLocks/>
          </p:cNvSpPr>
          <p:nvPr/>
        </p:nvSpPr>
        <p:spPr>
          <a:xfrm>
            <a:off x="235130" y="4790643"/>
            <a:ext cx="10771123" cy="1688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this parallelism, each device maintains a part of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is useful when the model is too large to fit into a single device.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Example: GoogleNet</a:t>
            </a:r>
          </a:p>
        </p:txBody>
      </p:sp>
    </p:spTree>
    <p:extLst>
      <p:ext uri="{BB962C8B-B14F-4D97-AF65-F5344CB8AC3E}">
        <p14:creationId xmlns:p14="http://schemas.microsoft.com/office/powerpoint/2010/main" val="261799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Efficiency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pic>
        <p:nvPicPr>
          <p:cNvPr id="11" name="Content Placeholder 15" descr="Pl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7932" y="640789"/>
            <a:ext cx="659027" cy="65902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25337" y="748283"/>
            <a:ext cx="3227607" cy="461665"/>
          </a:xfrm>
          <a:prstGeom prst="rect">
            <a:avLst/>
          </a:prstGeom>
          <a:solidFill>
            <a:srgbClr val="1A86BA"/>
          </a:solidFill>
          <a:ln>
            <a:noFill/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Auto Parallel Scheduling</a:t>
            </a:r>
          </a:p>
        </p:txBody>
      </p:sp>
      <p:pic>
        <p:nvPicPr>
          <p:cNvPr id="16" name="Graphic 15" descr="Rocke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50592" y="589438"/>
            <a:ext cx="761727" cy="761727"/>
          </a:xfrm>
          <a:prstGeom prst="rect">
            <a:avLst/>
          </a:prstGeom>
        </p:spPr>
      </p:pic>
      <p:sp>
        <p:nvSpPr>
          <p:cNvPr id="24" name="Text Placeholder 21"/>
          <p:cNvSpPr>
            <a:spLocks noGrp="1"/>
          </p:cNvSpPr>
          <p:nvPr>
            <p:ph type="body" idx="1"/>
          </p:nvPr>
        </p:nvSpPr>
        <p:spPr>
          <a:xfrm>
            <a:off x="235131" y="2441132"/>
            <a:ext cx="10771123" cy="168867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Naïve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Place each layer in one GPU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GPU doesn’t have to maintain memory for all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1"/>
          <p:cNvSpPr txBox="1">
            <a:spLocks/>
          </p:cNvSpPr>
          <p:nvPr/>
        </p:nvSpPr>
        <p:spPr>
          <a:xfrm>
            <a:off x="254353" y="4375863"/>
            <a:ext cx="10771123" cy="16886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Optimum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Place neighbor layers in same GPU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Balance workload between GPUS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Different layers have different computation-memory properties Ex: LSTM vs 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54353" y="1680266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Workload Partitioning in Model Parallelism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51031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Efficiency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pic>
        <p:nvPicPr>
          <p:cNvPr id="11" name="Content Placeholder 15" descr="Pl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7932" y="640789"/>
            <a:ext cx="659027" cy="65902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25337" y="748283"/>
            <a:ext cx="3227607" cy="461665"/>
          </a:xfrm>
          <a:prstGeom prst="rect">
            <a:avLst/>
          </a:prstGeom>
          <a:solidFill>
            <a:srgbClr val="1A86BA"/>
          </a:solidFill>
          <a:ln>
            <a:noFill/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Auto Parallel Scheduling</a:t>
            </a:r>
          </a:p>
        </p:txBody>
      </p:sp>
      <p:pic>
        <p:nvPicPr>
          <p:cNvPr id="16" name="Graphic 15" descr="Rocke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50592" y="589438"/>
            <a:ext cx="761727" cy="76172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5130" y="1706836"/>
            <a:ext cx="6193101" cy="844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2800" dirty="0"/>
              <a:t>Workload Partitioning in Model Parallelism </a:t>
            </a:r>
          </a:p>
        </p:txBody>
      </p:sp>
      <p:pic>
        <p:nvPicPr>
          <p:cNvPr id="1026" name="Picture 2" descr="screen shot 2016-05-07 at 1 51 02 a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435" y="1351165"/>
            <a:ext cx="5006975" cy="533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21"/>
          <p:cNvSpPr txBox="1">
            <a:spLocks/>
          </p:cNvSpPr>
          <p:nvPr/>
        </p:nvSpPr>
        <p:spPr>
          <a:xfrm>
            <a:off x="394723" y="2551176"/>
            <a:ext cx="6087610" cy="401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1A86BA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Both pipelines have 8 LSTM layers with encoder, decoder layer</a:t>
            </a:r>
          </a:p>
          <a:p>
            <a:pPr marL="285750" indent="-285750">
              <a:buClr>
                <a:srgbClr val="1A86BA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rgbClr val="1A86BA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Workload is more evenly distributed on the left one as per the optimal strategy</a:t>
            </a:r>
          </a:p>
          <a:p>
            <a:pPr marL="285750" indent="-285750">
              <a:buClr>
                <a:srgbClr val="1A86BA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18606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6227065" y="1599132"/>
            <a:ext cx="5049106" cy="911909"/>
          </a:xfrm>
        </p:spPr>
        <p:txBody>
          <a:bodyPr>
            <a:noAutofit/>
          </a:bodyPr>
          <a:lstStyle/>
          <a:p>
            <a:r>
              <a:rPr lang="en-US" sz="4000" dirty="0"/>
              <a:t>Results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Efficiency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pic>
        <p:nvPicPr>
          <p:cNvPr id="11" name="Content Placeholder 15" descr="Pl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7932" y="640789"/>
            <a:ext cx="659027" cy="65902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25337" y="748283"/>
            <a:ext cx="3227607" cy="461665"/>
          </a:xfrm>
          <a:prstGeom prst="rect">
            <a:avLst/>
          </a:prstGeom>
          <a:solidFill>
            <a:srgbClr val="1A86BA"/>
          </a:solidFill>
          <a:ln>
            <a:noFill/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Auto Parallel Scheduling</a:t>
            </a:r>
          </a:p>
        </p:txBody>
      </p:sp>
      <p:pic>
        <p:nvPicPr>
          <p:cNvPr id="16" name="Graphic 15" descr="Rocke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50592" y="589438"/>
            <a:ext cx="761727" cy="7617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5022" y="1860495"/>
            <a:ext cx="2847975" cy="619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921" y="1935837"/>
            <a:ext cx="5548664" cy="11507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86" y="3660091"/>
            <a:ext cx="5583498" cy="1537058"/>
          </a:xfrm>
          <a:prstGeom prst="rect">
            <a:avLst/>
          </a:prstGeom>
        </p:spPr>
      </p:pic>
      <p:pic>
        <p:nvPicPr>
          <p:cNvPr id="23" name="Content Placeholder 15" descr="Play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2637195" y="3069769"/>
            <a:ext cx="659027" cy="659027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6227064" y="2511042"/>
            <a:ext cx="5734780" cy="150018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ImageNet with 1.2 Mil images and 1000 classes.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4x </a:t>
            </a:r>
            <a:r>
              <a:rPr lang="en-US" dirty="0" err="1"/>
              <a:t>Nvidia</a:t>
            </a:r>
            <a:r>
              <a:rPr lang="en-US" dirty="0"/>
              <a:t> GTX980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Google Inception Network.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27064" y="4279138"/>
            <a:ext cx="3747278" cy="221133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750107" y="4279138"/>
            <a:ext cx="461665" cy="120032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hour</a:t>
            </a:r>
          </a:p>
        </p:txBody>
      </p:sp>
      <p:sp>
        <p:nvSpPr>
          <p:cNvPr id="26" name="TextBox 25"/>
          <p:cNvSpPr txBox="1"/>
          <p:nvPr/>
        </p:nvSpPr>
        <p:spPr>
          <a:xfrm rot="5400000">
            <a:off x="8209079" y="5776776"/>
            <a:ext cx="461665" cy="170078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Number of GPUs</a:t>
            </a:r>
          </a:p>
        </p:txBody>
      </p:sp>
      <p:sp>
        <p:nvSpPr>
          <p:cNvPr id="27" name="TextBox 26"/>
          <p:cNvSpPr txBox="1"/>
          <p:nvPr/>
        </p:nvSpPr>
        <p:spPr>
          <a:xfrm rot="5400000">
            <a:off x="10917227" y="4110031"/>
            <a:ext cx="461665" cy="208788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Time for one Epoch.</a:t>
            </a:r>
          </a:p>
        </p:txBody>
      </p:sp>
      <p:pic>
        <p:nvPicPr>
          <p:cNvPr id="28" name="Content Placeholder 15" descr="Play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9776278" y="4960902"/>
            <a:ext cx="396128" cy="39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0286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 txBox="1">
            <a:spLocks/>
          </p:cNvSpPr>
          <p:nvPr/>
        </p:nvSpPr>
        <p:spPr>
          <a:xfrm rot="10800000" flipH="1">
            <a:off x="5836689" y="1614802"/>
            <a:ext cx="75436" cy="47036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 rot="10800000">
            <a:off x="8841926" y="3956874"/>
            <a:ext cx="64330" cy="22976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 rot="10800000" flipH="1">
            <a:off x="2075688" y="2298697"/>
            <a:ext cx="45720" cy="34580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Highlights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1828761" y="2230703"/>
            <a:ext cx="4453128" cy="2796368"/>
            <a:chOff x="1282990" y="1847088"/>
            <a:chExt cx="4453128" cy="2796368"/>
          </a:xfrm>
          <a:solidFill>
            <a:schemeClr val="accent3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2" name="Rectangle: Rounded Corners 21"/>
            <p:cNvSpPr/>
            <p:nvPr/>
          </p:nvSpPr>
          <p:spPr>
            <a:xfrm>
              <a:off x="1282990" y="1847088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Mixed Programming API </a:t>
              </a:r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1282990" y="2604330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Auto Parallel Scheduling </a:t>
              </a:r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1282990" y="3358717"/>
              <a:ext cx="4453128" cy="530352"/>
            </a:xfrm>
            <a:prstGeom prst="round2DiagRect">
              <a:avLst/>
            </a:prstGeom>
            <a:solidFill>
              <a:srgbClr val="4FAC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Distributed Computing </a:t>
              </a:r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282990" y="4113104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Language Supports</a:t>
              </a:r>
            </a:p>
          </p:txBody>
        </p:sp>
      </p:grpSp>
      <p:sp>
        <p:nvSpPr>
          <p:cNvPr id="27" name="Star: 5 Points 26"/>
          <p:cNvSpPr/>
          <p:nvPr/>
        </p:nvSpPr>
        <p:spPr>
          <a:xfrm>
            <a:off x="2581763" y="584912"/>
            <a:ext cx="676656" cy="659027"/>
          </a:xfrm>
          <a:prstGeom prst="star5">
            <a:avLst/>
          </a:prstGeom>
          <a:gradFill flip="none" rotWithShape="1">
            <a:gsLst>
              <a:gs pos="26000">
                <a:srgbClr val="FFFF00"/>
              </a:gs>
              <a:gs pos="39000">
                <a:schemeClr val="accent4">
                  <a:lumMod val="89000"/>
                </a:schemeClr>
              </a:gs>
              <a:gs pos="53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365334" y="5891563"/>
            <a:ext cx="3063666" cy="769441"/>
            <a:chOff x="4246959" y="544655"/>
            <a:chExt cx="2874430" cy="769441"/>
          </a:xfrm>
        </p:grpSpPr>
        <p:sp>
          <p:nvSpPr>
            <p:cNvPr id="14" name="TextBox 13"/>
            <p:cNvSpPr txBox="1"/>
            <p:nvPr/>
          </p:nvSpPr>
          <p:spPr>
            <a:xfrm>
              <a:off x="4246959" y="544655"/>
              <a:ext cx="2830497" cy="769441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</a:rPr>
                <a:t>Flexibility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28" name="Graphic 27" descr="Fla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34223" y="612650"/>
              <a:ext cx="687166" cy="687166"/>
            </a:xfrm>
            <a:prstGeom prst="rect">
              <a:avLst/>
            </a:prstGeom>
          </p:spPr>
        </p:pic>
      </p:grpSp>
      <p:sp>
        <p:nvSpPr>
          <p:cNvPr id="34" name="Title 1"/>
          <p:cNvSpPr txBox="1">
            <a:spLocks/>
          </p:cNvSpPr>
          <p:nvPr/>
        </p:nvSpPr>
        <p:spPr>
          <a:xfrm rot="5400000">
            <a:off x="1866028" y="4262044"/>
            <a:ext cx="45903" cy="30168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5575535" y="5377778"/>
            <a:ext cx="4453128" cy="1163560"/>
            <a:chOff x="5183176" y="5047373"/>
            <a:chExt cx="4453128" cy="1163560"/>
          </a:xfrm>
          <a:solidFill>
            <a:schemeClr val="accent3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0" name="Rectangle: Rounded Corners 39"/>
            <p:cNvSpPr/>
            <p:nvPr/>
          </p:nvSpPr>
          <p:spPr>
            <a:xfrm>
              <a:off x="5183176" y="5047373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Memory Optimization</a:t>
              </a:r>
            </a:p>
          </p:txBody>
        </p:sp>
        <p:sp>
          <p:nvSpPr>
            <p:cNvPr id="42" name="Rectangle: Rounded Corners 41"/>
            <p:cNvSpPr/>
            <p:nvPr/>
          </p:nvSpPr>
          <p:spPr>
            <a:xfrm>
              <a:off x="5183176" y="5680581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Runs Everywhere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259762" y="706625"/>
            <a:ext cx="3246934" cy="915133"/>
            <a:chOff x="4311836" y="714000"/>
            <a:chExt cx="3246934" cy="915133"/>
          </a:xfrm>
        </p:grpSpPr>
        <p:sp>
          <p:nvSpPr>
            <p:cNvPr id="20" name="Title 1"/>
            <p:cNvSpPr txBox="1">
              <a:spLocks/>
            </p:cNvSpPr>
            <p:nvPr/>
          </p:nvSpPr>
          <p:spPr>
            <a:xfrm rot="5400000">
              <a:off x="5912443" y="-17193"/>
              <a:ext cx="45719" cy="32469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323323" y="714000"/>
              <a:ext cx="3122943" cy="769441"/>
              <a:chOff x="4323323" y="714000"/>
              <a:chExt cx="3122943" cy="769441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4323323" y="714000"/>
                <a:ext cx="3122943" cy="769441"/>
              </a:xfrm>
              <a:prstGeom prst="rect">
                <a:avLst/>
              </a:prstGeom>
              <a:solidFill>
                <a:srgbClr val="1A86BA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solidFill>
                      <a:schemeClr val="bg1"/>
                    </a:solidFill>
                  </a:rPr>
                  <a:t>Efficiency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9" name="Graphic 48" descr="Rocket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675959" y="718830"/>
                <a:ext cx="761727" cy="761727"/>
              </a:xfrm>
              <a:prstGeom prst="rect">
                <a:avLst/>
              </a:prstGeom>
            </p:spPr>
          </p:pic>
        </p:grpSp>
      </p:grpSp>
      <p:grpSp>
        <p:nvGrpSpPr>
          <p:cNvPr id="59" name="Group 58"/>
          <p:cNvGrpSpPr/>
          <p:nvPr/>
        </p:nvGrpSpPr>
        <p:grpSpPr>
          <a:xfrm>
            <a:off x="8090259" y="3011478"/>
            <a:ext cx="3301198" cy="947664"/>
            <a:chOff x="6883228" y="2965169"/>
            <a:chExt cx="3301198" cy="947664"/>
          </a:xfrm>
        </p:grpSpPr>
        <p:sp>
          <p:nvSpPr>
            <p:cNvPr id="51" name="Title 1"/>
            <p:cNvSpPr txBox="1">
              <a:spLocks/>
            </p:cNvSpPr>
            <p:nvPr/>
          </p:nvSpPr>
          <p:spPr>
            <a:xfrm rot="5400000">
              <a:off x="8493674" y="2256668"/>
              <a:ext cx="45719" cy="326661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6883229" y="2965169"/>
              <a:ext cx="3301197" cy="828734"/>
              <a:chOff x="6883229" y="2965169"/>
              <a:chExt cx="3301197" cy="828734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6883229" y="2994816"/>
                <a:ext cx="3266611" cy="769441"/>
              </a:xfrm>
              <a:prstGeom prst="rect">
                <a:avLst/>
              </a:prstGeom>
              <a:solidFill>
                <a:srgbClr val="1A86BA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solidFill>
                      <a:schemeClr val="bg1"/>
                    </a:solidFill>
                  </a:rPr>
                  <a:t>Portability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8" name="Graphic 47" descr="Box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355692" y="2965169"/>
                <a:ext cx="828734" cy="828734"/>
              </a:xfrm>
              <a:prstGeom prst="rect">
                <a:avLst/>
              </a:prstGeom>
            </p:spPr>
          </p:pic>
          <p:sp>
            <p:nvSpPr>
              <p:cNvPr id="52" name="Title 1"/>
              <p:cNvSpPr txBox="1">
                <a:spLocks/>
              </p:cNvSpPr>
              <p:nvPr/>
            </p:nvSpPr>
            <p:spPr>
              <a:xfrm rot="10800000" flipH="1">
                <a:off x="9355692" y="2994815"/>
                <a:ext cx="45719" cy="7694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3" name="Title 1"/>
          <p:cNvSpPr txBox="1">
            <a:spLocks/>
          </p:cNvSpPr>
          <p:nvPr/>
        </p:nvSpPr>
        <p:spPr>
          <a:xfrm rot="10800000" flipH="1">
            <a:off x="2673735" y="5891563"/>
            <a:ext cx="45719" cy="7694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itle 1"/>
          <p:cNvSpPr txBox="1">
            <a:spLocks/>
          </p:cNvSpPr>
          <p:nvPr/>
        </p:nvSpPr>
        <p:spPr>
          <a:xfrm rot="10800000" flipH="1">
            <a:off x="7569587" y="706624"/>
            <a:ext cx="45719" cy="7694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674794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2438273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rgbClr val="1A86BA"/>
              </a:buClr>
            </a:pPr>
            <a:r>
              <a:rPr lang="en-US" dirty="0"/>
              <a:t>The KVStore is a distributed key-value store for data synchronization over multiple devices.</a:t>
            </a:r>
          </a:p>
          <a:p>
            <a:pPr>
              <a:buClr>
                <a:srgbClr val="1A86BA"/>
              </a:buClr>
            </a:pPr>
            <a:endParaRPr lang="en-US" dirty="0"/>
          </a:p>
          <a:p>
            <a:pPr>
              <a:buClr>
                <a:srgbClr val="1A86BA"/>
              </a:buClr>
            </a:pPr>
            <a:r>
              <a:rPr lang="en-US" dirty="0"/>
              <a:t>It supports two primitives: push a key-value pair from a device to the store, and pull the value on a key from the store.</a:t>
            </a:r>
          </a:p>
          <a:p>
            <a:pPr>
              <a:buClr>
                <a:srgbClr val="1A86BA"/>
              </a:buClr>
            </a:pPr>
            <a:endParaRPr lang="en-US" dirty="0"/>
          </a:p>
          <a:p>
            <a:pPr>
              <a:buClr>
                <a:srgbClr val="1A86BA"/>
              </a:buClr>
            </a:pPr>
            <a:r>
              <a:rPr lang="en-US" dirty="0"/>
              <a:t>while(1){ kv.pull(net.w); net.foward_backward(); kv.push(</a:t>
            </a:r>
            <a:r>
              <a:rPr lang="en-US" dirty="0" err="1"/>
              <a:t>net.g</a:t>
            </a:r>
            <a:r>
              <a:rPr lang="en-US" dirty="0"/>
              <a:t>); }</a:t>
            </a:r>
          </a:p>
          <a:p>
            <a:pPr>
              <a:buClr>
                <a:srgbClr val="1A86BA"/>
              </a:buClr>
            </a:pP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87086" y="413247"/>
            <a:ext cx="7465858" cy="927804"/>
            <a:chOff x="87086" y="506401"/>
            <a:chExt cx="7465858" cy="927804"/>
          </a:xfrm>
        </p:grpSpPr>
        <p:grpSp>
          <p:nvGrpSpPr>
            <p:cNvPr id="14" name="Group 13"/>
            <p:cNvGrpSpPr/>
            <p:nvPr/>
          </p:nvGrpSpPr>
          <p:grpSpPr>
            <a:xfrm>
              <a:off x="87086" y="506401"/>
              <a:ext cx="3422468" cy="927804"/>
              <a:chOff x="87086" y="506401"/>
              <a:chExt cx="3422468" cy="927804"/>
            </a:xfrm>
          </p:grpSpPr>
          <p:sp>
            <p:nvSpPr>
              <p:cNvPr id="17" name="Title 1"/>
              <p:cNvSpPr txBox="1">
                <a:spLocks/>
              </p:cNvSpPr>
              <p:nvPr/>
            </p:nvSpPr>
            <p:spPr>
              <a:xfrm>
                <a:off x="235132" y="506401"/>
                <a:ext cx="3274422" cy="927804"/>
              </a:xfrm>
              <a:prstGeom prst="rect">
                <a:avLst/>
              </a:prstGeom>
              <a:solidFill>
                <a:srgbClr val="1A86BA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Efficiency</a:t>
                </a:r>
              </a:p>
            </p:txBody>
          </p:sp>
          <p:sp>
            <p:nvSpPr>
              <p:cNvPr id="18" name="Title 1"/>
              <p:cNvSpPr txBox="1">
                <a:spLocks/>
              </p:cNvSpPr>
              <p:nvPr/>
            </p:nvSpPr>
            <p:spPr>
              <a:xfrm>
                <a:off x="87086" y="506401"/>
                <a:ext cx="69668" cy="927804"/>
              </a:xfrm>
              <a:prstGeom prst="rect">
                <a:avLst/>
              </a:prstGeom>
              <a:solidFill>
                <a:srgbClr val="1A86BA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5" name="Content Placeholder 15" descr="Play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87932" y="640789"/>
              <a:ext cx="659027" cy="659027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325337" y="748283"/>
              <a:ext cx="3227607" cy="461665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Distributed Computing </a:t>
              </a:r>
            </a:p>
          </p:txBody>
        </p:sp>
      </p:grpSp>
      <p:sp>
        <p:nvSpPr>
          <p:cNvPr id="19" name="Title 1"/>
          <p:cNvSpPr txBox="1">
            <a:spLocks/>
          </p:cNvSpPr>
          <p:nvPr/>
        </p:nvSpPr>
        <p:spPr>
          <a:xfrm>
            <a:off x="588026" y="154849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KVStore: Data Synchronization Over Devices</a:t>
            </a:r>
          </a:p>
        </p:txBody>
      </p:sp>
      <p:pic>
        <p:nvPicPr>
          <p:cNvPr id="20" name="Graphic 19" descr="Rocke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2304" y="496284"/>
            <a:ext cx="761727" cy="761727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22" name="Rectangle 21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7525959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40" y="2288915"/>
            <a:ext cx="11263103" cy="4351338"/>
          </a:xfrm>
        </p:spPr>
        <p:txBody>
          <a:bodyPr>
            <a:normAutofit/>
          </a:bodyPr>
          <a:lstStyle/>
          <a:p>
            <a:pPr marL="0" indent="0">
              <a:buClr>
                <a:srgbClr val="1A86BA"/>
              </a:buClr>
              <a:buNone/>
            </a:pPr>
            <a:r>
              <a:rPr lang="en-US" b="1" dirty="0"/>
              <a:t>Synchronous:</a:t>
            </a:r>
            <a:r>
              <a:rPr lang="en-US" dirty="0"/>
              <a:t> Uses Bulk Synchronous Protocol.</a:t>
            </a:r>
          </a:p>
          <a:p>
            <a:pPr>
              <a:buClr>
                <a:srgbClr val="1A86BA"/>
              </a:buClr>
            </a:pPr>
            <a:r>
              <a:rPr lang="en-US" dirty="0"/>
              <a:t>Aggregates gradients from all machines in each iteration before updating weight.</a:t>
            </a:r>
          </a:p>
          <a:p>
            <a:pPr marL="0" indent="0">
              <a:buClr>
                <a:srgbClr val="1A86BA"/>
              </a:buClr>
              <a:buNone/>
            </a:pPr>
            <a:r>
              <a:rPr lang="en-US" b="1" dirty="0"/>
              <a:t>Asynchronous</a:t>
            </a:r>
            <a:r>
              <a:rPr lang="en-US" dirty="0"/>
              <a:t>: In this, each machine updates the weight independently</a:t>
            </a:r>
          </a:p>
          <a:p>
            <a:pPr>
              <a:buClr>
                <a:srgbClr val="1A86BA"/>
              </a:buClr>
            </a:pPr>
            <a:r>
              <a:rPr lang="en-US" dirty="0"/>
              <a:t>Which one is better depends on many factors</a:t>
            </a:r>
          </a:p>
          <a:p>
            <a:pPr>
              <a:buClr>
                <a:srgbClr val="1A86BA"/>
              </a:buClr>
            </a:pPr>
            <a:r>
              <a:rPr lang="en-US" dirty="0"/>
              <a:t>Asynchronous is usually faster than synchronous because there is sync.</a:t>
            </a:r>
          </a:p>
          <a:p>
            <a:pPr>
              <a:buClr>
                <a:srgbClr val="1A86BA"/>
              </a:buClr>
            </a:pPr>
            <a:r>
              <a:rPr lang="en-US" dirty="0"/>
              <a:t>Synchronous guarantees convergence.</a:t>
            </a:r>
          </a:p>
          <a:p>
            <a:pPr>
              <a:buClr>
                <a:srgbClr val="1A86BA"/>
              </a:buClr>
            </a:pPr>
            <a:r>
              <a:rPr lang="en-US" dirty="0"/>
              <a:t>Convergence of Asynchronous is still an research topic.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7086" y="413247"/>
            <a:ext cx="7465858" cy="927804"/>
            <a:chOff x="87086" y="506401"/>
            <a:chExt cx="7465858" cy="927804"/>
          </a:xfrm>
        </p:grpSpPr>
        <p:grpSp>
          <p:nvGrpSpPr>
            <p:cNvPr id="14" name="Group 13"/>
            <p:cNvGrpSpPr/>
            <p:nvPr/>
          </p:nvGrpSpPr>
          <p:grpSpPr>
            <a:xfrm>
              <a:off x="87086" y="506401"/>
              <a:ext cx="3422468" cy="927804"/>
              <a:chOff x="87086" y="506401"/>
              <a:chExt cx="3422468" cy="927804"/>
            </a:xfrm>
          </p:grpSpPr>
          <p:sp>
            <p:nvSpPr>
              <p:cNvPr id="17" name="Title 1"/>
              <p:cNvSpPr txBox="1">
                <a:spLocks/>
              </p:cNvSpPr>
              <p:nvPr/>
            </p:nvSpPr>
            <p:spPr>
              <a:xfrm>
                <a:off x="235132" y="506401"/>
                <a:ext cx="3274422" cy="927804"/>
              </a:xfrm>
              <a:prstGeom prst="rect">
                <a:avLst/>
              </a:prstGeom>
              <a:solidFill>
                <a:srgbClr val="1A86BA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Efficiency</a:t>
                </a:r>
              </a:p>
            </p:txBody>
          </p:sp>
          <p:sp>
            <p:nvSpPr>
              <p:cNvPr id="18" name="Title 1"/>
              <p:cNvSpPr txBox="1">
                <a:spLocks/>
              </p:cNvSpPr>
              <p:nvPr/>
            </p:nvSpPr>
            <p:spPr>
              <a:xfrm>
                <a:off x="87086" y="506401"/>
                <a:ext cx="69668" cy="927804"/>
              </a:xfrm>
              <a:prstGeom prst="rect">
                <a:avLst/>
              </a:prstGeom>
              <a:solidFill>
                <a:srgbClr val="1A86BA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5" name="Content Placeholder 15" descr="Play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87932" y="640789"/>
              <a:ext cx="659027" cy="659027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325337" y="748283"/>
              <a:ext cx="3227607" cy="461665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Distributed Computing </a:t>
              </a:r>
            </a:p>
          </p:txBody>
        </p:sp>
      </p:grpSp>
      <p:sp>
        <p:nvSpPr>
          <p:cNvPr id="19" name="Title 1"/>
          <p:cNvSpPr txBox="1">
            <a:spLocks/>
          </p:cNvSpPr>
          <p:nvPr/>
        </p:nvSpPr>
        <p:spPr>
          <a:xfrm>
            <a:off x="517744" y="1528695"/>
            <a:ext cx="9440072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b="1" dirty="0"/>
              <a:t>Synchronous vs Asynchronous Stochastic Gradient Descent</a:t>
            </a:r>
          </a:p>
        </p:txBody>
      </p:sp>
      <p:pic>
        <p:nvPicPr>
          <p:cNvPr id="20" name="Graphic 19" descr="Rocke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2304" y="496284"/>
            <a:ext cx="761727" cy="761727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22" name="Rectangle 21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4742447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6227064" y="1728216"/>
            <a:ext cx="5330951" cy="782826"/>
          </a:xfrm>
        </p:spPr>
        <p:txBody>
          <a:bodyPr>
            <a:noAutofit/>
          </a:bodyPr>
          <a:lstStyle/>
          <a:p>
            <a:r>
              <a:rPr lang="en-US" sz="4000" b="1" dirty="0"/>
              <a:t>Results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Efficiency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pic>
        <p:nvPicPr>
          <p:cNvPr id="11" name="Content Placeholder 15" descr="Pl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7932" y="640789"/>
            <a:ext cx="659027" cy="65902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25337" y="748283"/>
            <a:ext cx="3227607" cy="461665"/>
          </a:xfrm>
          <a:prstGeom prst="rect">
            <a:avLst/>
          </a:prstGeom>
          <a:solidFill>
            <a:srgbClr val="1A86BA"/>
          </a:solidFill>
          <a:ln>
            <a:noFill/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Distributed Experiments</a:t>
            </a:r>
          </a:p>
        </p:txBody>
      </p:sp>
      <p:pic>
        <p:nvPicPr>
          <p:cNvPr id="16" name="Graphic 15" descr="Rocke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50592" y="589438"/>
            <a:ext cx="761727" cy="7617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5022" y="1860495"/>
            <a:ext cx="2847975" cy="619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921" y="1935837"/>
            <a:ext cx="5548664" cy="11507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86" y="3660091"/>
            <a:ext cx="5583498" cy="1537058"/>
          </a:xfrm>
          <a:prstGeom prst="rect">
            <a:avLst/>
          </a:prstGeom>
        </p:spPr>
      </p:pic>
      <p:pic>
        <p:nvPicPr>
          <p:cNvPr id="23" name="Content Placeholder 15" descr="Play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2637195" y="3069769"/>
            <a:ext cx="659027" cy="659027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6227064" y="2511042"/>
            <a:ext cx="5964936" cy="1548894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Clr>
                <a:srgbClr val="1A86BA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ImageNet with 1.2m images and 1000 classes.</a:t>
            </a:r>
          </a:p>
          <a:p>
            <a:pPr marL="342900" indent="-342900">
              <a:buClr>
                <a:srgbClr val="1A86BA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Amazon EC2 GPU instance, 4 GPUs per machine</a:t>
            </a:r>
          </a:p>
          <a:p>
            <a:pPr marL="342900" indent="-342900">
              <a:buClr>
                <a:srgbClr val="1A86BA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Google Inception Network.</a:t>
            </a:r>
          </a:p>
          <a:p>
            <a:pPr marL="342900" indent="-342900">
              <a:buClr>
                <a:srgbClr val="1A86BA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average cost of a data pass is 14K and 1.4K sec on a 1 machine and 10 machines respectively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99872" y="4410339"/>
            <a:ext cx="461665" cy="120032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Hour</a:t>
            </a:r>
          </a:p>
        </p:txBody>
      </p:sp>
      <p:sp>
        <p:nvSpPr>
          <p:cNvPr id="26" name="TextBox 25"/>
          <p:cNvSpPr txBox="1"/>
          <p:nvPr/>
        </p:nvSpPr>
        <p:spPr>
          <a:xfrm rot="5400000">
            <a:off x="7761023" y="5623048"/>
            <a:ext cx="461665" cy="170078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Number of GPUs</a:t>
            </a:r>
          </a:p>
        </p:txBody>
      </p:sp>
      <p:sp>
        <p:nvSpPr>
          <p:cNvPr id="27" name="TextBox 26"/>
          <p:cNvSpPr txBox="1"/>
          <p:nvPr/>
        </p:nvSpPr>
        <p:spPr>
          <a:xfrm rot="5400000">
            <a:off x="10917227" y="4110031"/>
            <a:ext cx="461665" cy="208788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Time for one Epoch.</a:t>
            </a:r>
          </a:p>
        </p:txBody>
      </p:sp>
      <p:pic>
        <p:nvPicPr>
          <p:cNvPr id="28" name="Content Placeholder 15" descr="Play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9776278" y="4960902"/>
            <a:ext cx="396128" cy="39612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39613" y="4108513"/>
            <a:ext cx="3224765" cy="209091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32205" y="1522096"/>
            <a:ext cx="5892010" cy="5413008"/>
            <a:chOff x="132205" y="1522096"/>
            <a:chExt cx="5892010" cy="541300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32205" y="1522096"/>
              <a:ext cx="5892010" cy="4849939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 rot="5400000">
              <a:off x="2735875" y="4851850"/>
              <a:ext cx="461665" cy="370484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validation accuracy vs epoch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-85884" y="3067492"/>
            <a:ext cx="461665" cy="120032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31" name="TextBox 30"/>
          <p:cNvSpPr txBox="1"/>
          <p:nvPr/>
        </p:nvSpPr>
        <p:spPr>
          <a:xfrm rot="5400000">
            <a:off x="5477773" y="5341513"/>
            <a:ext cx="461665" cy="170078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epochs</a:t>
            </a:r>
          </a:p>
        </p:txBody>
      </p:sp>
    </p:spTree>
    <p:extLst>
      <p:ext uri="{BB962C8B-B14F-4D97-AF65-F5344CB8AC3E}">
        <p14:creationId xmlns:p14="http://schemas.microsoft.com/office/powerpoint/2010/main" val="122425397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 txBox="1">
            <a:spLocks/>
          </p:cNvSpPr>
          <p:nvPr/>
        </p:nvSpPr>
        <p:spPr>
          <a:xfrm rot="10800000" flipH="1">
            <a:off x="5836689" y="1614802"/>
            <a:ext cx="75436" cy="47036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 rot="10800000">
            <a:off x="8841926" y="3956874"/>
            <a:ext cx="64330" cy="22976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 rot="10800000" flipH="1">
            <a:off x="2075688" y="2298697"/>
            <a:ext cx="45720" cy="34580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Highlights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1828761" y="2230703"/>
            <a:ext cx="4453128" cy="2796368"/>
            <a:chOff x="1282990" y="1847088"/>
            <a:chExt cx="4453128" cy="2796368"/>
          </a:xfrm>
          <a:solidFill>
            <a:schemeClr val="accent3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2" name="Rectangle: Rounded Corners 21"/>
            <p:cNvSpPr/>
            <p:nvPr/>
          </p:nvSpPr>
          <p:spPr>
            <a:xfrm>
              <a:off x="1282990" y="1847088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Mixed Programming API </a:t>
              </a:r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1282990" y="2604330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Auto Parallel Scheduling </a:t>
              </a:r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1282990" y="3358717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Distributed Computing </a:t>
              </a:r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282990" y="4113104"/>
              <a:ext cx="4453128" cy="530352"/>
            </a:xfrm>
            <a:prstGeom prst="round2DiagRect">
              <a:avLst/>
            </a:prstGeom>
            <a:solidFill>
              <a:srgbClr val="4FAC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Language Supports</a:t>
              </a:r>
            </a:p>
          </p:txBody>
        </p:sp>
      </p:grpSp>
      <p:sp>
        <p:nvSpPr>
          <p:cNvPr id="27" name="Star: 5 Points 26"/>
          <p:cNvSpPr/>
          <p:nvPr/>
        </p:nvSpPr>
        <p:spPr>
          <a:xfrm>
            <a:off x="2581763" y="584912"/>
            <a:ext cx="676656" cy="659027"/>
          </a:xfrm>
          <a:prstGeom prst="star5">
            <a:avLst/>
          </a:prstGeom>
          <a:gradFill flip="none" rotWithShape="1">
            <a:gsLst>
              <a:gs pos="26000">
                <a:srgbClr val="FFFF00"/>
              </a:gs>
              <a:gs pos="39000">
                <a:schemeClr val="accent4">
                  <a:lumMod val="89000"/>
                </a:schemeClr>
              </a:gs>
              <a:gs pos="53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365334" y="5891563"/>
            <a:ext cx="3063666" cy="769441"/>
            <a:chOff x="4246959" y="544655"/>
            <a:chExt cx="2874430" cy="769441"/>
          </a:xfrm>
        </p:grpSpPr>
        <p:sp>
          <p:nvSpPr>
            <p:cNvPr id="14" name="TextBox 13"/>
            <p:cNvSpPr txBox="1"/>
            <p:nvPr/>
          </p:nvSpPr>
          <p:spPr>
            <a:xfrm>
              <a:off x="4246959" y="544655"/>
              <a:ext cx="2830497" cy="769441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</a:rPr>
                <a:t>Flexibility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28" name="Graphic 27" descr="Fla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34223" y="612650"/>
              <a:ext cx="687166" cy="687166"/>
            </a:xfrm>
            <a:prstGeom prst="rect">
              <a:avLst/>
            </a:prstGeom>
          </p:spPr>
        </p:pic>
      </p:grpSp>
      <p:sp>
        <p:nvSpPr>
          <p:cNvPr id="34" name="Title 1"/>
          <p:cNvSpPr txBox="1">
            <a:spLocks/>
          </p:cNvSpPr>
          <p:nvPr/>
        </p:nvSpPr>
        <p:spPr>
          <a:xfrm rot="5400000">
            <a:off x="1866028" y="4262044"/>
            <a:ext cx="45903" cy="30168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5575535" y="5377778"/>
            <a:ext cx="4453128" cy="1163560"/>
            <a:chOff x="5183176" y="5047373"/>
            <a:chExt cx="4453128" cy="1163560"/>
          </a:xfrm>
          <a:solidFill>
            <a:schemeClr val="accent3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0" name="Rectangle: Rounded Corners 39"/>
            <p:cNvSpPr/>
            <p:nvPr/>
          </p:nvSpPr>
          <p:spPr>
            <a:xfrm>
              <a:off x="5183176" y="5047373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Memory Optimization</a:t>
              </a:r>
            </a:p>
          </p:txBody>
        </p:sp>
        <p:sp>
          <p:nvSpPr>
            <p:cNvPr id="42" name="Rectangle: Rounded Corners 41"/>
            <p:cNvSpPr/>
            <p:nvPr/>
          </p:nvSpPr>
          <p:spPr>
            <a:xfrm>
              <a:off x="5183176" y="5680581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Runs Everywhere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259762" y="706625"/>
            <a:ext cx="3246934" cy="915133"/>
            <a:chOff x="4311836" y="714000"/>
            <a:chExt cx="3246934" cy="915133"/>
          </a:xfrm>
        </p:grpSpPr>
        <p:sp>
          <p:nvSpPr>
            <p:cNvPr id="20" name="Title 1"/>
            <p:cNvSpPr txBox="1">
              <a:spLocks/>
            </p:cNvSpPr>
            <p:nvPr/>
          </p:nvSpPr>
          <p:spPr>
            <a:xfrm rot="5400000">
              <a:off x="5912443" y="-17193"/>
              <a:ext cx="45719" cy="32469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323323" y="714000"/>
              <a:ext cx="3122943" cy="769441"/>
              <a:chOff x="4323323" y="714000"/>
              <a:chExt cx="3122943" cy="769441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4323323" y="714000"/>
                <a:ext cx="3122943" cy="769441"/>
              </a:xfrm>
              <a:prstGeom prst="rect">
                <a:avLst/>
              </a:prstGeom>
              <a:solidFill>
                <a:srgbClr val="1A86BA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solidFill>
                      <a:schemeClr val="bg1"/>
                    </a:solidFill>
                  </a:rPr>
                  <a:t>Efficiency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9" name="Graphic 48" descr="Rocket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675959" y="718830"/>
                <a:ext cx="761727" cy="761727"/>
              </a:xfrm>
              <a:prstGeom prst="rect">
                <a:avLst/>
              </a:prstGeom>
            </p:spPr>
          </p:pic>
        </p:grpSp>
      </p:grpSp>
      <p:grpSp>
        <p:nvGrpSpPr>
          <p:cNvPr id="59" name="Group 58"/>
          <p:cNvGrpSpPr/>
          <p:nvPr/>
        </p:nvGrpSpPr>
        <p:grpSpPr>
          <a:xfrm>
            <a:off x="8090259" y="3011478"/>
            <a:ext cx="3301198" cy="947664"/>
            <a:chOff x="6883228" y="2965169"/>
            <a:chExt cx="3301198" cy="947664"/>
          </a:xfrm>
        </p:grpSpPr>
        <p:sp>
          <p:nvSpPr>
            <p:cNvPr id="51" name="Title 1"/>
            <p:cNvSpPr txBox="1">
              <a:spLocks/>
            </p:cNvSpPr>
            <p:nvPr/>
          </p:nvSpPr>
          <p:spPr>
            <a:xfrm rot="5400000">
              <a:off x="8493674" y="2256668"/>
              <a:ext cx="45719" cy="326661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6883229" y="2965169"/>
              <a:ext cx="3301197" cy="828734"/>
              <a:chOff x="6883229" y="2965169"/>
              <a:chExt cx="3301197" cy="828734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6883229" y="2994816"/>
                <a:ext cx="3266611" cy="769441"/>
              </a:xfrm>
              <a:prstGeom prst="rect">
                <a:avLst/>
              </a:prstGeom>
              <a:solidFill>
                <a:srgbClr val="1A86BA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solidFill>
                      <a:schemeClr val="bg1"/>
                    </a:solidFill>
                  </a:rPr>
                  <a:t>Portability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8" name="Graphic 47" descr="Box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355692" y="2965169"/>
                <a:ext cx="828734" cy="828734"/>
              </a:xfrm>
              <a:prstGeom prst="rect">
                <a:avLst/>
              </a:prstGeom>
            </p:spPr>
          </p:pic>
          <p:sp>
            <p:nvSpPr>
              <p:cNvPr id="52" name="Title 1"/>
              <p:cNvSpPr txBox="1">
                <a:spLocks/>
              </p:cNvSpPr>
              <p:nvPr/>
            </p:nvSpPr>
            <p:spPr>
              <a:xfrm rot="10800000" flipH="1">
                <a:off x="9355692" y="2994815"/>
                <a:ext cx="45719" cy="7694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3" name="Title 1"/>
          <p:cNvSpPr txBox="1">
            <a:spLocks/>
          </p:cNvSpPr>
          <p:nvPr/>
        </p:nvSpPr>
        <p:spPr>
          <a:xfrm rot="10800000" flipH="1">
            <a:off x="2673735" y="5891563"/>
            <a:ext cx="45719" cy="7694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itle 1"/>
          <p:cNvSpPr txBox="1">
            <a:spLocks/>
          </p:cNvSpPr>
          <p:nvPr/>
        </p:nvSpPr>
        <p:spPr>
          <a:xfrm rot="10800000" flipH="1">
            <a:off x="7569587" y="706624"/>
            <a:ext cx="45719" cy="7694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50952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Flexibility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pic>
        <p:nvPicPr>
          <p:cNvPr id="11" name="Graphic 10" descr="Fla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2003" y="626720"/>
            <a:ext cx="732405" cy="687166"/>
          </a:xfrm>
          <a:prstGeom prst="rect">
            <a:avLst/>
          </a:prstGeom>
        </p:spPr>
      </p:pic>
      <p:pic>
        <p:nvPicPr>
          <p:cNvPr id="12" name="Content Placeholder 15" descr="Pla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87932" y="640789"/>
            <a:ext cx="659027" cy="6590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25337" y="748283"/>
            <a:ext cx="3227607" cy="461665"/>
          </a:xfrm>
          <a:prstGeom prst="rect">
            <a:avLst/>
          </a:prstGeom>
          <a:solidFill>
            <a:srgbClr val="1A86BA"/>
          </a:solidFill>
          <a:ln>
            <a:noFill/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Language Support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648" y="1978682"/>
            <a:ext cx="10963656" cy="1292364"/>
          </a:xfrm>
          <a:prstGeom prst="rect">
            <a:avLst/>
          </a:prstGeom>
        </p:spPr>
      </p:pic>
      <p:pic>
        <p:nvPicPr>
          <p:cNvPr id="17" name="Graphic 16" descr="Single gear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66732" y="3129677"/>
            <a:ext cx="914400" cy="914400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0" y="3586877"/>
            <a:ext cx="12192000" cy="0"/>
          </a:xfrm>
          <a:prstGeom prst="line">
            <a:avLst/>
          </a:prstGeom>
          <a:ln w="38100">
            <a:solidFill>
              <a:srgbClr val="1D97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868484" y="3412414"/>
            <a:ext cx="310896" cy="3108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Graphic 30" descr="Single gear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68676" y="3434964"/>
            <a:ext cx="1760108" cy="1760108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3692711" y="3698305"/>
            <a:ext cx="3038633" cy="3038633"/>
            <a:chOff x="3645631" y="3897773"/>
            <a:chExt cx="3038633" cy="3038633"/>
          </a:xfrm>
        </p:grpSpPr>
        <p:pic>
          <p:nvPicPr>
            <p:cNvPr id="32" name="Graphic 31" descr="Single gear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645631" y="3897773"/>
              <a:ext cx="3038633" cy="303863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50664" y="4798092"/>
              <a:ext cx="1317820" cy="1260799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34" name="TextBox 33"/>
          <p:cNvSpPr txBox="1"/>
          <p:nvPr/>
        </p:nvSpPr>
        <p:spPr>
          <a:xfrm>
            <a:off x="-251242" y="3141589"/>
            <a:ext cx="140632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/>
              <a:t>frontend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-251242" y="3660199"/>
            <a:ext cx="140632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/>
              <a:t>backend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802276" y="4725178"/>
            <a:ext cx="361188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D97D0"/>
              </a:buClr>
            </a:pPr>
            <a:r>
              <a:rPr lang="en-US" sz="2000" dirty="0"/>
              <a:t>Similar performance regardless of the front end used.</a:t>
            </a:r>
          </a:p>
          <a:p>
            <a:pPr marL="285750" indent="-285750">
              <a:buClr>
                <a:srgbClr val="1D97D0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88424" y="4772303"/>
            <a:ext cx="36118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D97D0"/>
              </a:buClr>
            </a:pPr>
            <a:r>
              <a:rPr lang="en-US" sz="2000" dirty="0"/>
              <a:t>Single Implementation of backend system and common operators</a:t>
            </a:r>
          </a:p>
          <a:p>
            <a:pPr marL="285750" indent="-285750">
              <a:buClr>
                <a:srgbClr val="1D97D0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6132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9787944" y="6550223"/>
            <a:ext cx="2404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Images Source: Google Images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384048" y="2230374"/>
            <a:ext cx="10515600" cy="1423988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89996" y="1670923"/>
            <a:ext cx="8588828" cy="4870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State-of-the-art networks have tens to hundreds layers</a:t>
            </a:r>
          </a:p>
        </p:txBody>
      </p:sp>
      <p:sp>
        <p:nvSpPr>
          <p:cNvPr id="14" name="Content Placeholder 8"/>
          <p:cNvSpPr txBox="1">
            <a:spLocks/>
          </p:cNvSpPr>
          <p:nvPr/>
        </p:nvSpPr>
        <p:spPr>
          <a:xfrm>
            <a:off x="289996" y="3310128"/>
            <a:ext cx="9991582" cy="29992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86BA"/>
              </a:buClr>
            </a:pPr>
            <a:endParaRPr lang="en-US" dirty="0"/>
          </a:p>
          <a:p>
            <a:pPr marL="285750" indent="-285750">
              <a:buClr>
                <a:srgbClr val="1A86BA"/>
              </a:buClr>
            </a:pPr>
            <a:r>
              <a:rPr lang="en-US" sz="2400" dirty="0"/>
              <a:t>Hard to define the network </a:t>
            </a:r>
          </a:p>
          <a:p>
            <a:pPr marL="742950" lvl="1" indent="-285750">
              <a:buClr>
                <a:srgbClr val="1A86BA"/>
              </a:buClr>
            </a:pPr>
            <a:r>
              <a:rPr lang="en-US" sz="2000" dirty="0"/>
              <a:t>the definition of the inception network has &gt;1k lines of codes in Caffe</a:t>
            </a:r>
          </a:p>
          <a:p>
            <a:pPr marL="285750" indent="-285750">
              <a:buClr>
                <a:srgbClr val="1A86BA"/>
              </a:buClr>
            </a:pPr>
            <a:r>
              <a:rPr lang="en-US" sz="2400" dirty="0"/>
              <a:t>A single image requires billions floating-point operations</a:t>
            </a:r>
          </a:p>
          <a:p>
            <a:pPr marL="742950" lvl="1" indent="-285750">
              <a:buClr>
                <a:srgbClr val="1A86BA"/>
              </a:buClr>
            </a:pPr>
            <a:r>
              <a:rPr lang="en-US" sz="2000" dirty="0"/>
              <a:t>Intel i7 ~500 GFLOPS</a:t>
            </a:r>
          </a:p>
          <a:p>
            <a:pPr marL="742950" lvl="1" indent="-285750">
              <a:buClr>
                <a:srgbClr val="1A86BA"/>
              </a:buClr>
            </a:pPr>
            <a:r>
              <a:rPr lang="pt-BR" sz="2000" dirty="0"/>
              <a:t>Nvidia Titan X: ~5 TFLOPS </a:t>
            </a:r>
            <a:endParaRPr lang="en-US" sz="2000" dirty="0"/>
          </a:p>
          <a:p>
            <a:pPr marL="285750" indent="-285750">
              <a:buClr>
                <a:srgbClr val="1A86BA"/>
              </a:buClr>
            </a:pPr>
            <a:r>
              <a:rPr lang="en-US" sz="2400" dirty="0"/>
              <a:t>Memory consumption is linear with number of layers</a:t>
            </a:r>
          </a:p>
        </p:txBody>
      </p:sp>
    </p:spTree>
    <p:extLst>
      <p:ext uri="{BB962C8B-B14F-4D97-AF65-F5344CB8AC3E}">
        <p14:creationId xmlns:p14="http://schemas.microsoft.com/office/powerpoint/2010/main" val="2776095846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Flexibility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pic>
        <p:nvPicPr>
          <p:cNvPr id="11" name="Graphic 10" descr="Fla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2003" y="626720"/>
            <a:ext cx="732405" cy="687166"/>
          </a:xfrm>
          <a:prstGeom prst="rect">
            <a:avLst/>
          </a:prstGeom>
        </p:spPr>
      </p:pic>
      <p:pic>
        <p:nvPicPr>
          <p:cNvPr id="12" name="Content Placeholder 15" descr="Pla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87932" y="640789"/>
            <a:ext cx="659027" cy="6590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201622" y="739469"/>
            <a:ext cx="2532663" cy="461665"/>
          </a:xfrm>
          <a:prstGeom prst="rect">
            <a:avLst/>
          </a:prstGeom>
          <a:solidFill>
            <a:srgbClr val="1A86BA"/>
          </a:solidFill>
          <a:ln>
            <a:noFill/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Language Support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368612" y="1700784"/>
            <a:ext cx="3718756" cy="592633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US" sz="40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MinPy</a:t>
            </a:r>
            <a:r>
              <a:rPr 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en-US" sz="40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NumPy</a:t>
            </a:r>
            <a:endParaRPr lang="en-US" sz="4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235133" y="2522982"/>
            <a:ext cx="4346012" cy="531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&gt;&gt;&gt;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5467954" y="1868685"/>
            <a:ext cx="6547262" cy="424732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rtlCol="0" anchor="b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Small operators (</a:t>
            </a:r>
            <a:r>
              <a:rPr lang="en-US" b="0" dirty="0" err="1">
                <a:solidFill>
                  <a:schemeClr val="bg1"/>
                </a:solidFill>
              </a:rPr>
              <a:t>Numpy</a:t>
            </a:r>
            <a:r>
              <a:rPr lang="en-US" b="0" dirty="0">
                <a:solidFill>
                  <a:schemeClr val="bg1"/>
                </a:solidFill>
              </a:rPr>
              <a:t>) + Big operators (</a:t>
            </a:r>
            <a:r>
              <a:rPr lang="en-US" b="0" dirty="0" err="1">
                <a:solidFill>
                  <a:schemeClr val="bg1"/>
                </a:solidFill>
              </a:rPr>
              <a:t>MXNet</a:t>
            </a:r>
            <a:r>
              <a:rPr lang="en-US" b="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4"/>
          </p:nvPr>
        </p:nvSpPr>
        <p:spPr>
          <a:xfrm>
            <a:off x="5559552" y="2405081"/>
            <a:ext cx="5795836" cy="238696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</a:rPr>
              <a:t>&gt;&gt;&gt; symbol = </a:t>
            </a:r>
            <a:r>
              <a:rPr lang="en-US" sz="1800" dirty="0" err="1">
                <a:latin typeface="Cambria" panose="02040503050406030204" pitchFamily="18" charset="0"/>
              </a:rPr>
              <a:t>mx.symbol.FullyConnected</a:t>
            </a:r>
            <a:r>
              <a:rPr lang="en-US" sz="1800" dirty="0">
                <a:latin typeface="Cambria" panose="02040503050406030204" pitchFamily="18" charset="0"/>
              </a:rPr>
              <a:t>(…)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</a:rPr>
              <a:t>&gt;&gt;&gt; </a:t>
            </a:r>
            <a:r>
              <a:rPr lang="en-US" sz="1800" dirty="0" err="1">
                <a:latin typeface="Cambria" panose="02040503050406030204" pitchFamily="18" charset="0"/>
              </a:rPr>
              <a:t>bigop</a:t>
            </a:r>
            <a:r>
              <a:rPr lang="en-US" sz="1800" dirty="0">
                <a:latin typeface="Cambria" panose="02040503050406030204" pitchFamily="18" charset="0"/>
              </a:rPr>
              <a:t> = </a:t>
            </a:r>
            <a:r>
              <a:rPr lang="en-US" sz="1800" dirty="0" err="1">
                <a:latin typeface="Cambria" panose="02040503050406030204" pitchFamily="18" charset="0"/>
              </a:rPr>
              <a:t>minpy.core.function</a:t>
            </a:r>
            <a:r>
              <a:rPr lang="en-US" sz="1800" dirty="0">
                <a:latin typeface="Cambria" panose="02040503050406030204" pitchFamily="18" charset="0"/>
              </a:rPr>
              <a:t>(sigmoid, …) 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</a:rPr>
              <a:t>&gt;&gt;&gt; </a:t>
            </a:r>
            <a:r>
              <a:rPr lang="en-US" sz="1800" dirty="0">
                <a:solidFill>
                  <a:srgbClr val="4FACEB"/>
                </a:solidFill>
                <a:latin typeface="Cambria" panose="02040503050406030204" pitchFamily="18" charset="0"/>
              </a:rPr>
              <a:t>def</a:t>
            </a:r>
            <a:r>
              <a:rPr lang="en-US" sz="1800" dirty="0">
                <a:latin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</a:rPr>
              <a:t>training_loss</a:t>
            </a:r>
            <a:r>
              <a:rPr lang="en-US" sz="1800" dirty="0">
                <a:latin typeface="Cambria" panose="02040503050406030204" pitchFamily="18" charset="0"/>
              </a:rPr>
              <a:t>(w, x, y):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" panose="02040503050406030204" pitchFamily="18" charset="0"/>
              </a:rPr>
              <a:t>	</a:t>
            </a:r>
            <a:r>
              <a:rPr lang="en-US" sz="1800" dirty="0" err="1">
                <a:solidFill>
                  <a:srgbClr val="FF0000"/>
                </a:solidFill>
                <a:latin typeface="Cambria" panose="02040503050406030204" pitchFamily="18" charset="0"/>
              </a:rPr>
              <a:t>pred</a:t>
            </a:r>
            <a:r>
              <a:rPr lang="en-US" sz="1800" dirty="0">
                <a:solidFill>
                  <a:srgbClr val="FF0000"/>
                </a:solidFill>
                <a:latin typeface="Cambria" panose="02040503050406030204" pitchFamily="18" charset="0"/>
              </a:rPr>
              <a:t> = </a:t>
            </a:r>
            <a:r>
              <a:rPr lang="en-US" sz="1800" dirty="0" err="1">
                <a:solidFill>
                  <a:srgbClr val="FF0000"/>
                </a:solidFill>
                <a:latin typeface="Cambria" panose="02040503050406030204" pitchFamily="18" charset="0"/>
              </a:rPr>
              <a:t>bigop</a:t>
            </a:r>
            <a:r>
              <a:rPr lang="en-US" sz="1800" dirty="0">
                <a:solidFill>
                  <a:srgbClr val="FF0000"/>
                </a:solidFill>
                <a:latin typeface="Cambria" panose="02040503050406030204" pitchFamily="18" charset="0"/>
              </a:rPr>
              <a:t>(input=x, </a:t>
            </a:r>
            <a:r>
              <a:rPr lang="en-US" sz="1800" dirty="0" err="1">
                <a:solidFill>
                  <a:srgbClr val="FF0000"/>
                </a:solidFill>
                <a:latin typeface="Cambria" panose="02040503050406030204" pitchFamily="18" charset="0"/>
              </a:rPr>
              <a:t>fc_weight</a:t>
            </a:r>
            <a:r>
              <a:rPr lang="en-US" sz="1800" dirty="0">
                <a:solidFill>
                  <a:srgbClr val="FF0000"/>
                </a:solidFill>
                <a:latin typeface="Cambria" panose="02040503050406030204" pitchFamily="18" charset="0"/>
              </a:rPr>
              <a:t>=w) 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</a:rPr>
              <a:t>	</a:t>
            </a:r>
            <a:r>
              <a:rPr lang="en-US" sz="1800" dirty="0" err="1">
                <a:latin typeface="Cambria" panose="02040503050406030204" pitchFamily="18" charset="0"/>
              </a:rPr>
              <a:t>prob</a:t>
            </a:r>
            <a:r>
              <a:rPr lang="en-US" sz="1800" dirty="0">
                <a:latin typeface="Cambria" panose="02040503050406030204" pitchFamily="18" charset="0"/>
              </a:rPr>
              <a:t> = </a:t>
            </a:r>
            <a:r>
              <a:rPr lang="en-US" sz="1800" dirty="0" err="1">
                <a:latin typeface="Cambria" panose="02040503050406030204" pitchFamily="18" charset="0"/>
              </a:rPr>
              <a:t>pred</a:t>
            </a:r>
            <a:r>
              <a:rPr lang="en-US" sz="1800" dirty="0">
                <a:latin typeface="Cambria" panose="02040503050406030204" pitchFamily="18" charset="0"/>
              </a:rPr>
              <a:t> * y + (1 – </a:t>
            </a:r>
            <a:r>
              <a:rPr lang="en-US" sz="1800" dirty="0" err="1">
                <a:latin typeface="Cambria" panose="02040503050406030204" pitchFamily="18" charset="0"/>
              </a:rPr>
              <a:t>pred</a:t>
            </a:r>
            <a:r>
              <a:rPr lang="en-US" sz="1800" dirty="0">
                <a:latin typeface="Cambria" panose="02040503050406030204" pitchFamily="18" charset="0"/>
              </a:rPr>
              <a:t>) * (1 – y) 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</a:rPr>
              <a:t>	return –</a:t>
            </a:r>
            <a:r>
              <a:rPr lang="en-US" sz="1800" dirty="0" err="1">
                <a:latin typeface="Cambria" panose="02040503050406030204" pitchFamily="18" charset="0"/>
              </a:rPr>
              <a:t>np.sum</a:t>
            </a:r>
            <a:r>
              <a:rPr lang="en-US" sz="1800" dirty="0">
                <a:latin typeface="Cambria" panose="02040503050406030204" pitchFamily="18" charset="0"/>
              </a:rPr>
              <a:t>(np.log(</a:t>
            </a:r>
            <a:r>
              <a:rPr lang="en-US" sz="1800" dirty="0" err="1">
                <a:latin typeface="Cambria" panose="02040503050406030204" pitchFamily="18" charset="0"/>
              </a:rPr>
              <a:t>prob</a:t>
            </a:r>
            <a:r>
              <a:rPr lang="en-US" sz="1800" dirty="0">
                <a:latin typeface="Cambria" panose="02040503050406030204" pitchFamily="18" charset="0"/>
              </a:rPr>
              <a:t>))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0" name="Text Placeholder 15"/>
          <p:cNvSpPr txBox="1">
            <a:spLocks/>
          </p:cNvSpPr>
          <p:nvPr/>
        </p:nvSpPr>
        <p:spPr>
          <a:xfrm>
            <a:off x="5467954" y="4955418"/>
            <a:ext cx="6547262" cy="4247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rtlCol="0" anchor="b">
            <a:sp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>
                <a:solidFill>
                  <a:schemeClr val="bg1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>
                <a:solidFill>
                  <a:schemeClr val="lt1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1">
                <a:solidFill>
                  <a:schemeClr val="lt1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>
                <a:solidFill>
                  <a:schemeClr val="lt1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>
                <a:solidFill>
                  <a:schemeClr val="lt1"/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>
                <a:solidFill>
                  <a:schemeClr val="lt1"/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>
                <a:solidFill>
                  <a:schemeClr val="lt1"/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>
                <a:solidFill>
                  <a:schemeClr val="lt1"/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Imperative style auto-differentiation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808907" y="5479274"/>
            <a:ext cx="6383093" cy="87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&gt;&gt;&gt; </a:t>
            </a:r>
            <a:r>
              <a:rPr lang="en-US" sz="2000" dirty="0" err="1">
                <a:solidFill>
                  <a:srgbClr val="FF0000"/>
                </a:solidFill>
              </a:rPr>
              <a:t>grad_func</a:t>
            </a:r>
            <a:r>
              <a:rPr lang="en-US" sz="2000" dirty="0">
                <a:solidFill>
                  <a:srgbClr val="FF0000"/>
                </a:solidFill>
              </a:rPr>
              <a:t> = </a:t>
            </a:r>
            <a:r>
              <a:rPr lang="en-US" sz="2000" dirty="0" err="1">
                <a:solidFill>
                  <a:srgbClr val="FF0000"/>
                </a:solidFill>
              </a:rPr>
              <a:t>minpy.core.grad_and_loss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train_loss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dw</a:t>
            </a:r>
            <a:r>
              <a:rPr lang="en-US" sz="2000" dirty="0"/>
              <a:t> = </a:t>
            </a:r>
            <a:r>
              <a:rPr lang="en-US" sz="2000" dirty="0" err="1"/>
              <a:t>grad_fn</a:t>
            </a:r>
            <a:r>
              <a:rPr lang="en-US" sz="2000" dirty="0"/>
              <a:t>(w, x, y)</a:t>
            </a:r>
            <a:endParaRPr lang="en-US" sz="2000" dirty="0">
              <a:latin typeface="Cambria" panose="02040503050406030204" pitchFamily="18" charset="0"/>
            </a:endParaRPr>
          </a:p>
        </p:txBody>
      </p:sp>
      <p:pic>
        <p:nvPicPr>
          <p:cNvPr id="39" name="Content Placeholder 15" descr="Play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47514" y="1828033"/>
            <a:ext cx="338486" cy="338486"/>
          </a:xfrm>
          <a:prstGeom prst="rect">
            <a:avLst/>
          </a:prstGeom>
        </p:spPr>
      </p:pic>
      <p:pic>
        <p:nvPicPr>
          <p:cNvPr id="40" name="Content Placeholder 15" descr="Pla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872342" y="3031654"/>
            <a:ext cx="550817" cy="550817"/>
          </a:xfrm>
          <a:prstGeom prst="rect">
            <a:avLst/>
          </a:prstGeom>
        </p:spPr>
      </p:pic>
      <p:sp>
        <p:nvSpPr>
          <p:cNvPr id="41" name="Content Placeholder 14"/>
          <p:cNvSpPr txBox="1">
            <a:spLocks/>
          </p:cNvSpPr>
          <p:nvPr/>
        </p:nvSpPr>
        <p:spPr>
          <a:xfrm>
            <a:off x="235133" y="3611759"/>
            <a:ext cx="4346012" cy="531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&gt;&gt;&gt; import </a:t>
            </a:r>
            <a:r>
              <a:rPr lang="en-US" dirty="0" err="1"/>
              <a:t>minpy.numpy</a:t>
            </a:r>
            <a:r>
              <a:rPr lang="en-US" dirty="0"/>
              <a:t> as np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5292" y="4140134"/>
            <a:ext cx="4001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404040"/>
                </a:solidFill>
                <a:latin typeface="Lato"/>
              </a:rPr>
              <a:t>MinPy</a:t>
            </a:r>
            <a:r>
              <a:rPr lang="en-US" dirty="0">
                <a:solidFill>
                  <a:srgbClr val="404040"/>
                </a:solidFill>
                <a:latin typeface="Lato"/>
              </a:rPr>
              <a:t> has the same syntax as </a:t>
            </a:r>
            <a:r>
              <a:rPr lang="en-US" dirty="0" err="1">
                <a:solidFill>
                  <a:srgbClr val="404040"/>
                </a:solidFill>
                <a:latin typeface="Lato"/>
              </a:rPr>
              <a:t>NumPy</a:t>
            </a:r>
            <a:endParaRPr lang="en-US" dirty="0"/>
          </a:p>
        </p:txBody>
      </p:sp>
      <p:sp>
        <p:nvSpPr>
          <p:cNvPr id="42" name="Text Placeholder 15"/>
          <p:cNvSpPr txBox="1">
            <a:spLocks/>
          </p:cNvSpPr>
          <p:nvPr/>
        </p:nvSpPr>
        <p:spPr>
          <a:xfrm>
            <a:off x="118910" y="4952445"/>
            <a:ext cx="5047647" cy="4247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rtlCol="0" anchor="b">
            <a:sp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>
                <a:solidFill>
                  <a:schemeClr val="bg1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>
                <a:solidFill>
                  <a:schemeClr val="lt1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1">
                <a:solidFill>
                  <a:schemeClr val="lt1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>
                <a:solidFill>
                  <a:schemeClr val="lt1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>
                <a:solidFill>
                  <a:schemeClr val="lt1"/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>
                <a:solidFill>
                  <a:schemeClr val="lt1"/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>
                <a:solidFill>
                  <a:schemeClr val="lt1"/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>
                <a:solidFill>
                  <a:schemeClr val="lt1"/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Transparent CPU &amp; GPU co-execution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1920" y="5512196"/>
            <a:ext cx="53460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&gt;&gt;&gt; x = </a:t>
            </a:r>
            <a:r>
              <a:rPr lang="en-US" dirty="0" err="1"/>
              <a:t>np.zeros</a:t>
            </a:r>
            <a:r>
              <a:rPr lang="en-US" dirty="0"/>
              <a:t>((10, 20))  # call </a:t>
            </a:r>
            <a:r>
              <a:rPr lang="en-US" dirty="0">
                <a:solidFill>
                  <a:srgbClr val="FF0000"/>
                </a:solidFill>
              </a:rPr>
              <a:t>GPU</a:t>
            </a:r>
            <a:r>
              <a:rPr lang="en-US" dirty="0"/>
              <a:t> function</a:t>
            </a:r>
          </a:p>
          <a:p>
            <a:r>
              <a:rPr lang="en-US" dirty="0"/>
              <a:t> &gt;&gt;&gt; y = </a:t>
            </a:r>
            <a:r>
              <a:rPr lang="en-US" dirty="0" err="1"/>
              <a:t>np.sort</a:t>
            </a:r>
            <a:r>
              <a:rPr lang="en-US" dirty="0"/>
              <a:t>(x) # call </a:t>
            </a:r>
            <a:r>
              <a:rPr lang="en-US" dirty="0">
                <a:solidFill>
                  <a:srgbClr val="FF0000"/>
                </a:solidFill>
              </a:rPr>
              <a:t>CPU</a:t>
            </a:r>
            <a:r>
              <a:rPr lang="en-US" dirty="0"/>
              <a:t> function; copy GPU-&gt;CPU </a:t>
            </a:r>
          </a:p>
          <a:p>
            <a:r>
              <a:rPr lang="en-US" dirty="0"/>
              <a:t>&gt;&gt;&gt; z = np.log(y) # call </a:t>
            </a:r>
            <a:r>
              <a:rPr lang="en-US" dirty="0">
                <a:solidFill>
                  <a:srgbClr val="FF0000"/>
                </a:solidFill>
              </a:rPr>
              <a:t>GPU</a:t>
            </a:r>
            <a:r>
              <a:rPr lang="en-US" dirty="0"/>
              <a:t> function; copy CPU-&gt;GPU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13032" y="734374"/>
            <a:ext cx="4535199" cy="523220"/>
          </a:xfrm>
          <a:prstGeom prst="rect">
            <a:avLst/>
          </a:prstGeom>
          <a:solidFill>
            <a:srgbClr val="1A86BA"/>
          </a:solidFill>
          <a:ln>
            <a:noFill/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MinPy</a:t>
            </a:r>
            <a:r>
              <a:rPr lang="en-US" sz="2400" dirty="0">
                <a:solidFill>
                  <a:schemeClr val="bg1"/>
                </a:solidFill>
              </a:rPr>
              <a:t> : </a:t>
            </a:r>
            <a:r>
              <a:rPr lang="en-US" sz="2400" dirty="0" err="1">
                <a:solidFill>
                  <a:schemeClr val="bg1"/>
                </a:solidFill>
              </a:rPr>
              <a:t>MXNet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Numpy</a:t>
            </a:r>
            <a:r>
              <a:rPr lang="en-US" sz="2400" dirty="0">
                <a:solidFill>
                  <a:schemeClr val="bg1"/>
                </a:solidFill>
              </a:rPr>
              <a:t> package</a:t>
            </a:r>
          </a:p>
        </p:txBody>
      </p:sp>
      <p:pic>
        <p:nvPicPr>
          <p:cNvPr id="44" name="Content Placeholder 15" descr="Pla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2685" y="698442"/>
            <a:ext cx="560347" cy="56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85478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 txBox="1">
            <a:spLocks/>
          </p:cNvSpPr>
          <p:nvPr/>
        </p:nvSpPr>
        <p:spPr>
          <a:xfrm rot="10800000" flipH="1">
            <a:off x="5836689" y="1614802"/>
            <a:ext cx="75436" cy="47036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 rot="10800000">
            <a:off x="8841926" y="3956874"/>
            <a:ext cx="64330" cy="22976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 rot="10800000" flipH="1">
            <a:off x="2075688" y="2298697"/>
            <a:ext cx="45720" cy="34580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Highlights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1828761" y="2230703"/>
            <a:ext cx="4453128" cy="2796368"/>
            <a:chOff x="1282990" y="1847088"/>
            <a:chExt cx="4453128" cy="2796368"/>
          </a:xfrm>
          <a:solidFill>
            <a:schemeClr val="accent3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2" name="Rectangle: Rounded Corners 21"/>
            <p:cNvSpPr/>
            <p:nvPr/>
          </p:nvSpPr>
          <p:spPr>
            <a:xfrm>
              <a:off x="1282990" y="1847088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Mixed Programming API </a:t>
              </a:r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1282990" y="2604330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Auto Parallel Scheduling </a:t>
              </a:r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1282990" y="3358717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Distributed Computing </a:t>
              </a:r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282990" y="4113104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Language Supports</a:t>
              </a:r>
            </a:p>
          </p:txBody>
        </p:sp>
      </p:grpSp>
      <p:sp>
        <p:nvSpPr>
          <p:cNvPr id="27" name="Star: 5 Points 26"/>
          <p:cNvSpPr/>
          <p:nvPr/>
        </p:nvSpPr>
        <p:spPr>
          <a:xfrm>
            <a:off x="2581763" y="584912"/>
            <a:ext cx="676656" cy="659027"/>
          </a:xfrm>
          <a:prstGeom prst="star5">
            <a:avLst/>
          </a:prstGeom>
          <a:gradFill flip="none" rotWithShape="1">
            <a:gsLst>
              <a:gs pos="26000">
                <a:srgbClr val="FFFF00"/>
              </a:gs>
              <a:gs pos="39000">
                <a:schemeClr val="accent4">
                  <a:lumMod val="89000"/>
                </a:schemeClr>
              </a:gs>
              <a:gs pos="53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365334" y="5891563"/>
            <a:ext cx="3063666" cy="769441"/>
            <a:chOff x="4246959" y="544655"/>
            <a:chExt cx="2874430" cy="769441"/>
          </a:xfrm>
        </p:grpSpPr>
        <p:sp>
          <p:nvSpPr>
            <p:cNvPr id="14" name="TextBox 13"/>
            <p:cNvSpPr txBox="1"/>
            <p:nvPr/>
          </p:nvSpPr>
          <p:spPr>
            <a:xfrm>
              <a:off x="4246959" y="544655"/>
              <a:ext cx="2830497" cy="769441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</a:rPr>
                <a:t>Flexibility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28" name="Graphic 27" descr="Fla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34223" y="612650"/>
              <a:ext cx="687166" cy="687166"/>
            </a:xfrm>
            <a:prstGeom prst="rect">
              <a:avLst/>
            </a:prstGeom>
          </p:spPr>
        </p:pic>
      </p:grpSp>
      <p:sp>
        <p:nvSpPr>
          <p:cNvPr id="34" name="Title 1"/>
          <p:cNvSpPr txBox="1">
            <a:spLocks/>
          </p:cNvSpPr>
          <p:nvPr/>
        </p:nvSpPr>
        <p:spPr>
          <a:xfrm rot="5400000">
            <a:off x="1866028" y="4262044"/>
            <a:ext cx="45903" cy="30168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5575535" y="5377778"/>
            <a:ext cx="4453128" cy="1163560"/>
            <a:chOff x="5183176" y="5047373"/>
            <a:chExt cx="4453128" cy="1163560"/>
          </a:xfrm>
          <a:solidFill>
            <a:schemeClr val="accent3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0" name="Rectangle: Rounded Corners 39"/>
            <p:cNvSpPr/>
            <p:nvPr/>
          </p:nvSpPr>
          <p:spPr>
            <a:xfrm>
              <a:off x="5183176" y="5047373"/>
              <a:ext cx="4453128" cy="530352"/>
            </a:xfrm>
            <a:prstGeom prst="round2DiagRect">
              <a:avLst/>
            </a:prstGeom>
            <a:solidFill>
              <a:srgbClr val="4FAC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Memory Optimization</a:t>
              </a:r>
            </a:p>
          </p:txBody>
        </p:sp>
        <p:sp>
          <p:nvSpPr>
            <p:cNvPr id="42" name="Rectangle: Rounded Corners 41"/>
            <p:cNvSpPr/>
            <p:nvPr/>
          </p:nvSpPr>
          <p:spPr>
            <a:xfrm>
              <a:off x="5183176" y="5680581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Runs Everywhere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259762" y="706625"/>
            <a:ext cx="3246934" cy="915133"/>
            <a:chOff x="4311836" y="714000"/>
            <a:chExt cx="3246934" cy="915133"/>
          </a:xfrm>
        </p:grpSpPr>
        <p:sp>
          <p:nvSpPr>
            <p:cNvPr id="20" name="Title 1"/>
            <p:cNvSpPr txBox="1">
              <a:spLocks/>
            </p:cNvSpPr>
            <p:nvPr/>
          </p:nvSpPr>
          <p:spPr>
            <a:xfrm rot="5400000">
              <a:off x="5912443" y="-17193"/>
              <a:ext cx="45719" cy="32469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323323" y="714000"/>
              <a:ext cx="3122943" cy="769441"/>
              <a:chOff x="4323323" y="714000"/>
              <a:chExt cx="3122943" cy="769441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4323323" y="714000"/>
                <a:ext cx="3122943" cy="769441"/>
              </a:xfrm>
              <a:prstGeom prst="rect">
                <a:avLst/>
              </a:prstGeom>
              <a:solidFill>
                <a:srgbClr val="1A86BA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solidFill>
                      <a:schemeClr val="bg1"/>
                    </a:solidFill>
                  </a:rPr>
                  <a:t>Efficiency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9" name="Graphic 48" descr="Rocket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675959" y="718830"/>
                <a:ext cx="761727" cy="761727"/>
              </a:xfrm>
              <a:prstGeom prst="rect">
                <a:avLst/>
              </a:prstGeom>
            </p:spPr>
          </p:pic>
        </p:grpSp>
      </p:grpSp>
      <p:grpSp>
        <p:nvGrpSpPr>
          <p:cNvPr id="59" name="Group 58"/>
          <p:cNvGrpSpPr/>
          <p:nvPr/>
        </p:nvGrpSpPr>
        <p:grpSpPr>
          <a:xfrm>
            <a:off x="8090259" y="3011478"/>
            <a:ext cx="3301198" cy="947664"/>
            <a:chOff x="6883228" y="2965169"/>
            <a:chExt cx="3301198" cy="947664"/>
          </a:xfrm>
        </p:grpSpPr>
        <p:sp>
          <p:nvSpPr>
            <p:cNvPr id="51" name="Title 1"/>
            <p:cNvSpPr txBox="1">
              <a:spLocks/>
            </p:cNvSpPr>
            <p:nvPr/>
          </p:nvSpPr>
          <p:spPr>
            <a:xfrm rot="5400000">
              <a:off x="8493674" y="2256668"/>
              <a:ext cx="45719" cy="326661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6883229" y="2965169"/>
              <a:ext cx="3301197" cy="828734"/>
              <a:chOff x="6883229" y="2965169"/>
              <a:chExt cx="3301197" cy="828734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6883229" y="2994816"/>
                <a:ext cx="3266611" cy="769441"/>
              </a:xfrm>
              <a:prstGeom prst="rect">
                <a:avLst/>
              </a:prstGeom>
              <a:solidFill>
                <a:srgbClr val="1A86BA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solidFill>
                      <a:schemeClr val="bg1"/>
                    </a:solidFill>
                  </a:rPr>
                  <a:t>Portability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8" name="Graphic 47" descr="Box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355692" y="2965169"/>
                <a:ext cx="828734" cy="828734"/>
              </a:xfrm>
              <a:prstGeom prst="rect">
                <a:avLst/>
              </a:prstGeom>
            </p:spPr>
          </p:pic>
          <p:sp>
            <p:nvSpPr>
              <p:cNvPr id="52" name="Title 1"/>
              <p:cNvSpPr txBox="1">
                <a:spLocks/>
              </p:cNvSpPr>
              <p:nvPr/>
            </p:nvSpPr>
            <p:spPr>
              <a:xfrm rot="10800000" flipH="1">
                <a:off x="9355692" y="2994815"/>
                <a:ext cx="45719" cy="7694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3" name="Title 1"/>
          <p:cNvSpPr txBox="1">
            <a:spLocks/>
          </p:cNvSpPr>
          <p:nvPr/>
        </p:nvSpPr>
        <p:spPr>
          <a:xfrm rot="10800000" flipH="1">
            <a:off x="2673735" y="5891563"/>
            <a:ext cx="45719" cy="7694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itle 1"/>
          <p:cNvSpPr txBox="1">
            <a:spLocks/>
          </p:cNvSpPr>
          <p:nvPr/>
        </p:nvSpPr>
        <p:spPr>
          <a:xfrm rot="10800000" flipH="1">
            <a:off x="7569587" y="706624"/>
            <a:ext cx="45719" cy="7694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651533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2" y="1625328"/>
            <a:ext cx="113124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Traverse the computation graph to reduce the memory footprint with linear time complexity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Efficiency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" y="2813245"/>
            <a:ext cx="9584411" cy="3354544"/>
          </a:xfrm>
          <a:prstGeom prst="rect">
            <a:avLst/>
          </a:prstGeom>
        </p:spPr>
      </p:pic>
      <p:pic>
        <p:nvPicPr>
          <p:cNvPr id="11" name="Graphic 10" descr="Rocke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85541" y="589439"/>
            <a:ext cx="761727" cy="761727"/>
          </a:xfrm>
          <a:prstGeom prst="rect">
            <a:avLst/>
          </a:prstGeom>
        </p:spPr>
      </p:pic>
      <p:pic>
        <p:nvPicPr>
          <p:cNvPr id="12" name="Content Placeholder 15" descr="Play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87932" y="640789"/>
            <a:ext cx="659027" cy="6590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201622" y="739469"/>
            <a:ext cx="2994706" cy="461665"/>
          </a:xfrm>
          <a:prstGeom prst="rect">
            <a:avLst/>
          </a:prstGeom>
          <a:solidFill>
            <a:srgbClr val="1A86BA"/>
          </a:solidFill>
          <a:ln>
            <a:noFill/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Memory Optimization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5920" y="6464808"/>
            <a:ext cx="281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 place </a:t>
            </a:r>
            <a:r>
              <a:rPr lang="en-US" dirty="0"/>
              <a:t>Memory allocation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64808" y="6400860"/>
            <a:ext cx="339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 Share </a:t>
            </a:r>
            <a:r>
              <a:rPr lang="en-US" dirty="0"/>
              <a:t>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3045509012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Efficiency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pic>
        <p:nvPicPr>
          <p:cNvPr id="11" name="Graphic 10" descr="Rocke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5541" y="589439"/>
            <a:ext cx="761727" cy="761727"/>
          </a:xfrm>
          <a:prstGeom prst="rect">
            <a:avLst/>
          </a:prstGeom>
        </p:spPr>
      </p:pic>
      <p:pic>
        <p:nvPicPr>
          <p:cNvPr id="12" name="Content Placeholder 15" descr="Pla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87932" y="640789"/>
            <a:ext cx="659027" cy="6590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201622" y="739469"/>
            <a:ext cx="2994706" cy="461665"/>
          </a:xfrm>
          <a:prstGeom prst="rect">
            <a:avLst/>
          </a:prstGeom>
          <a:solidFill>
            <a:srgbClr val="1A86BA"/>
          </a:solidFill>
          <a:ln>
            <a:noFill/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Memory Optimization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64464" y="1871345"/>
            <a:ext cx="10515600" cy="4351338"/>
          </a:xfrm>
        </p:spPr>
        <p:txBody>
          <a:bodyPr>
            <a:normAutofit fontScale="92500"/>
          </a:bodyPr>
          <a:lstStyle/>
          <a:p>
            <a:pPr>
              <a:buClr>
                <a:srgbClr val="1A86BA"/>
              </a:buClr>
            </a:pPr>
            <a:r>
              <a:rPr lang="en-US" dirty="0"/>
              <a:t>Keeps a reference counter of dependent nodes that are not used so far, if the counter reaches zero memory is recycled. </a:t>
            </a:r>
          </a:p>
          <a:p>
            <a:pPr>
              <a:buClr>
                <a:srgbClr val="1A86BA"/>
              </a:buClr>
            </a:pPr>
            <a:endParaRPr lang="en-US" dirty="0"/>
          </a:p>
          <a:p>
            <a:pPr>
              <a:buClr>
                <a:srgbClr val="1A86BA"/>
              </a:buClr>
            </a:pPr>
            <a:r>
              <a:rPr lang="en-US" dirty="0"/>
              <a:t>While prediction we only need the forward graph, we don’t need the backward graph</a:t>
            </a:r>
          </a:p>
          <a:p>
            <a:pPr>
              <a:buClr>
                <a:srgbClr val="1A86BA"/>
              </a:buClr>
            </a:pPr>
            <a:endParaRPr lang="en-US" dirty="0"/>
          </a:p>
          <a:p>
            <a:pPr>
              <a:buClr>
                <a:srgbClr val="1A86BA"/>
              </a:buClr>
            </a:pPr>
            <a:r>
              <a:rPr lang="en-US" dirty="0"/>
              <a:t>To extract the features from internal layers, the last layers can be skipped.</a:t>
            </a:r>
          </a:p>
          <a:p>
            <a:pPr>
              <a:buClr>
                <a:srgbClr val="1A86BA"/>
              </a:buClr>
            </a:pPr>
            <a:endParaRPr lang="en-US" dirty="0"/>
          </a:p>
          <a:p>
            <a:pPr>
              <a:buClr>
                <a:srgbClr val="1A86BA"/>
              </a:buClr>
            </a:pPr>
            <a:r>
              <a:rPr lang="en-US" dirty="0"/>
              <a:t>Operators can be grouped. Ex: a*b+1 is replaced by single BLAS or GPU call.</a:t>
            </a:r>
          </a:p>
        </p:txBody>
      </p:sp>
    </p:spTree>
    <p:extLst>
      <p:ext uri="{BB962C8B-B14F-4D97-AF65-F5344CB8AC3E}">
        <p14:creationId xmlns:p14="http://schemas.microsoft.com/office/powerpoint/2010/main" val="616424562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" y="1735328"/>
            <a:ext cx="8531710" cy="435133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Efficiency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pic>
        <p:nvPicPr>
          <p:cNvPr id="11" name="Graphic 10" descr="Rocke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85541" y="589439"/>
            <a:ext cx="761727" cy="761727"/>
          </a:xfrm>
          <a:prstGeom prst="rect">
            <a:avLst/>
          </a:prstGeom>
        </p:spPr>
      </p:pic>
      <p:pic>
        <p:nvPicPr>
          <p:cNvPr id="14" name="Content Placeholder 15" descr="Play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87932" y="640789"/>
            <a:ext cx="659027" cy="65902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25337" y="748283"/>
            <a:ext cx="4827807" cy="461665"/>
          </a:xfrm>
          <a:prstGeom prst="rect">
            <a:avLst/>
          </a:prstGeom>
          <a:solidFill>
            <a:srgbClr val="1A86BA"/>
          </a:solidFill>
          <a:ln>
            <a:noFill/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Memory Optimization Experiments</a:t>
            </a:r>
          </a:p>
        </p:txBody>
      </p:sp>
      <p:sp>
        <p:nvSpPr>
          <p:cNvPr id="16" name="Title 20"/>
          <p:cNvSpPr>
            <a:spLocks noGrp="1"/>
          </p:cNvSpPr>
          <p:nvPr>
            <p:ph type="title"/>
          </p:nvPr>
        </p:nvSpPr>
        <p:spPr>
          <a:xfrm>
            <a:off x="8074153" y="1735328"/>
            <a:ext cx="2295144" cy="782826"/>
          </a:xfrm>
        </p:spPr>
        <p:txBody>
          <a:bodyPr>
            <a:noAutofit/>
          </a:bodyPr>
          <a:lstStyle/>
          <a:p>
            <a:r>
              <a:rPr lang="en-US" sz="4000"/>
              <a:t>Results</a:t>
            </a:r>
            <a:endParaRPr lang="en-US" sz="4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9718" y="1873260"/>
            <a:ext cx="2332025" cy="506962"/>
          </a:xfrm>
          <a:prstGeom prst="rect">
            <a:avLst/>
          </a:prstGeom>
        </p:spPr>
      </p:pic>
      <p:sp>
        <p:nvSpPr>
          <p:cNvPr id="23" name="Text Placeholder 17"/>
          <p:cNvSpPr txBox="1">
            <a:spLocks/>
          </p:cNvSpPr>
          <p:nvPr/>
        </p:nvSpPr>
        <p:spPr>
          <a:xfrm>
            <a:off x="8558784" y="2511042"/>
            <a:ext cx="3403060" cy="23718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rgbClr val="1A86BA"/>
              </a:buClr>
            </a:pP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Training: </a:t>
            </a:r>
          </a:p>
          <a:p>
            <a:pPr marL="0" indent="0">
              <a:lnSpc>
                <a:spcPct val="110000"/>
              </a:lnSpc>
              <a:buClr>
                <a:srgbClr val="1A86BA"/>
              </a:buClr>
              <a:buNone/>
            </a:pP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Using </a:t>
            </a:r>
            <a:r>
              <a:rPr lang="en-US" sz="2400" dirty="0" err="1">
                <a:solidFill>
                  <a:schemeClr val="tx1">
                    <a:tint val="75000"/>
                  </a:schemeClr>
                </a:solidFill>
              </a:rPr>
              <a:t>MXNet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 reduced the memory usage by a 2x times.</a:t>
            </a:r>
          </a:p>
          <a:p>
            <a:pPr>
              <a:lnSpc>
                <a:spcPct val="110000"/>
              </a:lnSpc>
              <a:buClr>
                <a:srgbClr val="1A86BA"/>
              </a:buClr>
            </a:pP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Prediction:</a:t>
            </a:r>
          </a:p>
          <a:p>
            <a:pPr marL="0" indent="0">
              <a:lnSpc>
                <a:spcPct val="110000"/>
              </a:lnSpc>
              <a:buClr>
                <a:srgbClr val="1A86BA"/>
              </a:buClr>
              <a:buNone/>
            </a:pPr>
            <a:r>
              <a:rPr lang="en-US" sz="2400" dirty="0" err="1">
                <a:solidFill>
                  <a:schemeClr val="tx1">
                    <a:tint val="75000"/>
                  </a:schemeClr>
                </a:solidFill>
              </a:rPr>
              <a:t>MXNet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 uses almost 4x times less memory compared to the baselines.</a:t>
            </a:r>
          </a:p>
        </p:txBody>
      </p:sp>
    </p:spTree>
    <p:extLst>
      <p:ext uri="{BB962C8B-B14F-4D97-AF65-F5344CB8AC3E}">
        <p14:creationId xmlns:p14="http://schemas.microsoft.com/office/powerpoint/2010/main" val="4196888592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 txBox="1">
            <a:spLocks/>
          </p:cNvSpPr>
          <p:nvPr/>
        </p:nvSpPr>
        <p:spPr>
          <a:xfrm rot="10800000" flipH="1">
            <a:off x="5836689" y="1614802"/>
            <a:ext cx="75436" cy="47036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 rot="10800000">
            <a:off x="8841926" y="3956874"/>
            <a:ext cx="64330" cy="22976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 rot="10800000" flipH="1">
            <a:off x="2075688" y="2298697"/>
            <a:ext cx="45720" cy="34580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Highlights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1828761" y="2230703"/>
            <a:ext cx="4453128" cy="2796368"/>
            <a:chOff x="1282990" y="1847088"/>
            <a:chExt cx="4453128" cy="2796368"/>
          </a:xfrm>
          <a:solidFill>
            <a:schemeClr val="accent3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2" name="Rectangle: Rounded Corners 21"/>
            <p:cNvSpPr/>
            <p:nvPr/>
          </p:nvSpPr>
          <p:spPr>
            <a:xfrm>
              <a:off x="1282990" y="1847088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Mixed Programming API </a:t>
              </a:r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1282990" y="2604330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Auto Parallel Scheduling </a:t>
              </a:r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1282990" y="3358717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Distributed Computing </a:t>
              </a:r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282990" y="4113104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Language Supports</a:t>
              </a:r>
            </a:p>
          </p:txBody>
        </p:sp>
      </p:grpSp>
      <p:sp>
        <p:nvSpPr>
          <p:cNvPr id="27" name="Star: 5 Points 26"/>
          <p:cNvSpPr/>
          <p:nvPr/>
        </p:nvSpPr>
        <p:spPr>
          <a:xfrm>
            <a:off x="2581763" y="584912"/>
            <a:ext cx="676656" cy="659027"/>
          </a:xfrm>
          <a:prstGeom prst="star5">
            <a:avLst/>
          </a:prstGeom>
          <a:gradFill flip="none" rotWithShape="1">
            <a:gsLst>
              <a:gs pos="26000">
                <a:srgbClr val="FFFF00"/>
              </a:gs>
              <a:gs pos="39000">
                <a:schemeClr val="accent4">
                  <a:lumMod val="89000"/>
                </a:schemeClr>
              </a:gs>
              <a:gs pos="53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365334" y="5891563"/>
            <a:ext cx="3063666" cy="769441"/>
            <a:chOff x="4246959" y="544655"/>
            <a:chExt cx="2874430" cy="769441"/>
          </a:xfrm>
        </p:grpSpPr>
        <p:sp>
          <p:nvSpPr>
            <p:cNvPr id="14" name="TextBox 13"/>
            <p:cNvSpPr txBox="1"/>
            <p:nvPr/>
          </p:nvSpPr>
          <p:spPr>
            <a:xfrm>
              <a:off x="4246959" y="544655"/>
              <a:ext cx="2830497" cy="769441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</a:rPr>
                <a:t>Flexibility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28" name="Graphic 27" descr="Fla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34223" y="612650"/>
              <a:ext cx="687166" cy="687166"/>
            </a:xfrm>
            <a:prstGeom prst="rect">
              <a:avLst/>
            </a:prstGeom>
          </p:spPr>
        </p:pic>
      </p:grpSp>
      <p:sp>
        <p:nvSpPr>
          <p:cNvPr id="34" name="Title 1"/>
          <p:cNvSpPr txBox="1">
            <a:spLocks/>
          </p:cNvSpPr>
          <p:nvPr/>
        </p:nvSpPr>
        <p:spPr>
          <a:xfrm rot="5400000">
            <a:off x="1866028" y="4262044"/>
            <a:ext cx="45903" cy="30168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5575535" y="5377778"/>
            <a:ext cx="4453128" cy="1163560"/>
            <a:chOff x="5183176" y="5047373"/>
            <a:chExt cx="4453128" cy="1163560"/>
          </a:xfrm>
          <a:solidFill>
            <a:schemeClr val="accent3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0" name="Rectangle: Rounded Corners 39"/>
            <p:cNvSpPr/>
            <p:nvPr/>
          </p:nvSpPr>
          <p:spPr>
            <a:xfrm>
              <a:off x="5183176" y="5047373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Memory Optimization</a:t>
              </a:r>
            </a:p>
          </p:txBody>
        </p:sp>
        <p:sp>
          <p:nvSpPr>
            <p:cNvPr id="42" name="Rectangle: Rounded Corners 41"/>
            <p:cNvSpPr/>
            <p:nvPr/>
          </p:nvSpPr>
          <p:spPr>
            <a:xfrm>
              <a:off x="5183176" y="5680581"/>
              <a:ext cx="4453128" cy="530352"/>
            </a:xfrm>
            <a:prstGeom prst="round2DiagRect">
              <a:avLst/>
            </a:prstGeom>
            <a:solidFill>
              <a:srgbClr val="4FAC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Runs Everywhere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259762" y="706625"/>
            <a:ext cx="3246934" cy="915133"/>
            <a:chOff x="4311836" y="714000"/>
            <a:chExt cx="3246934" cy="915133"/>
          </a:xfrm>
        </p:grpSpPr>
        <p:sp>
          <p:nvSpPr>
            <p:cNvPr id="20" name="Title 1"/>
            <p:cNvSpPr txBox="1">
              <a:spLocks/>
            </p:cNvSpPr>
            <p:nvPr/>
          </p:nvSpPr>
          <p:spPr>
            <a:xfrm rot="5400000">
              <a:off x="5912443" y="-17193"/>
              <a:ext cx="45719" cy="32469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323323" y="714000"/>
              <a:ext cx="3122943" cy="769441"/>
              <a:chOff x="4323323" y="714000"/>
              <a:chExt cx="3122943" cy="769441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4323323" y="714000"/>
                <a:ext cx="3122943" cy="769441"/>
              </a:xfrm>
              <a:prstGeom prst="rect">
                <a:avLst/>
              </a:prstGeom>
              <a:solidFill>
                <a:srgbClr val="1A86BA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solidFill>
                      <a:schemeClr val="bg1"/>
                    </a:solidFill>
                  </a:rPr>
                  <a:t>Efficiency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9" name="Graphic 48" descr="Rocket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675959" y="718830"/>
                <a:ext cx="761727" cy="761727"/>
              </a:xfrm>
              <a:prstGeom prst="rect">
                <a:avLst/>
              </a:prstGeom>
            </p:spPr>
          </p:pic>
        </p:grpSp>
      </p:grpSp>
      <p:grpSp>
        <p:nvGrpSpPr>
          <p:cNvPr id="59" name="Group 58"/>
          <p:cNvGrpSpPr/>
          <p:nvPr/>
        </p:nvGrpSpPr>
        <p:grpSpPr>
          <a:xfrm>
            <a:off x="8090259" y="3011478"/>
            <a:ext cx="3301198" cy="947664"/>
            <a:chOff x="6883228" y="2965169"/>
            <a:chExt cx="3301198" cy="947664"/>
          </a:xfrm>
        </p:grpSpPr>
        <p:sp>
          <p:nvSpPr>
            <p:cNvPr id="51" name="Title 1"/>
            <p:cNvSpPr txBox="1">
              <a:spLocks/>
            </p:cNvSpPr>
            <p:nvPr/>
          </p:nvSpPr>
          <p:spPr>
            <a:xfrm rot="5400000">
              <a:off x="8493674" y="2256668"/>
              <a:ext cx="45719" cy="326661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6883229" y="2965169"/>
              <a:ext cx="3301197" cy="828734"/>
              <a:chOff x="6883229" y="2965169"/>
              <a:chExt cx="3301197" cy="828734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6883229" y="2994816"/>
                <a:ext cx="3266611" cy="769441"/>
              </a:xfrm>
              <a:prstGeom prst="rect">
                <a:avLst/>
              </a:prstGeom>
              <a:solidFill>
                <a:srgbClr val="1A86BA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solidFill>
                      <a:schemeClr val="bg1"/>
                    </a:solidFill>
                  </a:rPr>
                  <a:t>Portability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8" name="Graphic 47" descr="Box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355692" y="2965169"/>
                <a:ext cx="828734" cy="828734"/>
              </a:xfrm>
              <a:prstGeom prst="rect">
                <a:avLst/>
              </a:prstGeom>
            </p:spPr>
          </p:pic>
          <p:sp>
            <p:nvSpPr>
              <p:cNvPr id="52" name="Title 1"/>
              <p:cNvSpPr txBox="1">
                <a:spLocks/>
              </p:cNvSpPr>
              <p:nvPr/>
            </p:nvSpPr>
            <p:spPr>
              <a:xfrm rot="10800000" flipH="1">
                <a:off x="9355692" y="2994815"/>
                <a:ext cx="45719" cy="7694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3" name="Title 1"/>
          <p:cNvSpPr txBox="1">
            <a:spLocks/>
          </p:cNvSpPr>
          <p:nvPr/>
        </p:nvSpPr>
        <p:spPr>
          <a:xfrm rot="10800000" flipH="1">
            <a:off x="2673735" y="5891563"/>
            <a:ext cx="45719" cy="7694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itle 1"/>
          <p:cNvSpPr txBox="1">
            <a:spLocks/>
          </p:cNvSpPr>
          <p:nvPr/>
        </p:nvSpPr>
        <p:spPr>
          <a:xfrm rot="10800000" flipH="1">
            <a:off x="7569587" y="706624"/>
            <a:ext cx="45719" cy="7694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474376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132" y="2112263"/>
            <a:ext cx="5762443" cy="392811"/>
          </a:xfrm>
          <a:solidFill>
            <a:srgbClr val="1A86BA"/>
          </a:solidFill>
          <a:ln>
            <a:noFill/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Consume data from distributed filesystems</a:t>
            </a:r>
          </a:p>
        </p:txBody>
      </p:sp>
      <p:pic>
        <p:nvPicPr>
          <p:cNvPr id="25" name="Content Placeholder 2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9716" y="2695177"/>
            <a:ext cx="2990850" cy="81915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3"/>
          </p:nvPr>
        </p:nvSpPr>
        <p:spPr>
          <a:xfrm>
            <a:off x="6561550" y="2080341"/>
            <a:ext cx="5183188" cy="424733"/>
          </a:xfrm>
          <a:solidFill>
            <a:srgbClr val="1A86BA"/>
          </a:solidFill>
          <a:ln>
            <a:noFill/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rtlCol="0" anchor="b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Launch Distributed Jobs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Portable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pic>
        <p:nvPicPr>
          <p:cNvPr id="15" name="Graphic 14" descr="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9072" y="529297"/>
            <a:ext cx="914400" cy="914400"/>
          </a:xfrm>
          <a:prstGeom prst="rect">
            <a:avLst/>
          </a:prstGeom>
        </p:spPr>
      </p:pic>
      <p:pic>
        <p:nvPicPr>
          <p:cNvPr id="18" name="Content Placeholder 15" descr="Play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87932" y="640789"/>
            <a:ext cx="659027" cy="65902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325337" y="748283"/>
            <a:ext cx="4827807" cy="461665"/>
          </a:xfrm>
          <a:prstGeom prst="rect">
            <a:avLst/>
          </a:prstGeom>
          <a:solidFill>
            <a:srgbClr val="1A86BA"/>
          </a:solidFill>
          <a:ln>
            <a:noFill/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Train on the cloud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5775" y="2642662"/>
            <a:ext cx="2971800" cy="12858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204" y="3799407"/>
            <a:ext cx="3028950" cy="120015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99832" y="6161312"/>
            <a:ext cx="5040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 multithreaded read/write to hide network latency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487239" y="6022812"/>
            <a:ext cx="52574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easily extend to other cluster resource management software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87239" y="2611355"/>
            <a:ext cx="35718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65774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Portable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pic>
        <p:nvPicPr>
          <p:cNvPr id="15" name="Graphic 14" descr="Box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9072" y="529297"/>
            <a:ext cx="914400" cy="914400"/>
          </a:xfrm>
          <a:prstGeom prst="rect">
            <a:avLst/>
          </a:prstGeom>
        </p:spPr>
      </p:pic>
      <p:pic>
        <p:nvPicPr>
          <p:cNvPr id="18" name="Content Placeholder 15" descr="Pla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87932" y="640789"/>
            <a:ext cx="659027" cy="65902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325337" y="748283"/>
            <a:ext cx="4827807" cy="461665"/>
          </a:xfrm>
          <a:prstGeom prst="rect">
            <a:avLst/>
          </a:prstGeom>
          <a:solidFill>
            <a:srgbClr val="1A86BA"/>
          </a:solidFill>
          <a:ln>
            <a:noFill/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Deploy Everywhere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5181" y="1202869"/>
            <a:ext cx="3476625" cy="9239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920" y="4214431"/>
            <a:ext cx="4610100" cy="25622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11480" y="2744945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Fit the core library with all the dependencies into a single C++ source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compile 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0892" y="3340999"/>
            <a:ext cx="675227" cy="405136"/>
          </a:xfrm>
          <a:prstGeom prst="rect">
            <a:avLst/>
          </a:prstGeom>
        </p:spPr>
      </p:pic>
      <p:sp>
        <p:nvSpPr>
          <p:cNvPr id="30" name="Text Placeholder 2"/>
          <p:cNvSpPr txBox="1">
            <a:spLocks/>
          </p:cNvSpPr>
          <p:nvPr/>
        </p:nvSpPr>
        <p:spPr>
          <a:xfrm>
            <a:off x="235133" y="2080342"/>
            <a:ext cx="3236238" cy="480131"/>
          </a:xfrm>
          <a:prstGeom prst="rect">
            <a:avLst/>
          </a:prstGeom>
          <a:solidFill>
            <a:srgbClr val="1A86BA"/>
          </a:solidFill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Amalgamation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3246119" y="3393151"/>
            <a:ext cx="225251" cy="300832"/>
          </a:xfrm>
          <a:prstGeom prst="rect">
            <a:avLst/>
          </a:prstGeom>
        </p:spPr>
      </p:pic>
      <p:sp>
        <p:nvSpPr>
          <p:cNvPr id="31" name="Text Placeholder 2"/>
          <p:cNvSpPr txBox="1">
            <a:spLocks/>
          </p:cNvSpPr>
          <p:nvPr/>
        </p:nvSpPr>
        <p:spPr>
          <a:xfrm>
            <a:off x="6309360" y="2208743"/>
            <a:ext cx="5522975" cy="480131"/>
          </a:xfrm>
          <a:prstGeom prst="rect">
            <a:avLst/>
          </a:prstGeom>
          <a:solidFill>
            <a:srgbClr val="1A86BA"/>
          </a:solidFill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Runs in a browser in with JavaScript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67743" y="2829415"/>
            <a:ext cx="5218241" cy="3366111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4732020" y="2208743"/>
            <a:ext cx="7359723" cy="4456501"/>
            <a:chOff x="4708352" y="2205178"/>
            <a:chExt cx="7359723" cy="4456501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816785" y="4508905"/>
              <a:ext cx="4251290" cy="2152774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708352" y="2685309"/>
              <a:ext cx="3108433" cy="3916734"/>
            </a:xfrm>
            <a:prstGeom prst="rect">
              <a:avLst/>
            </a:prstGeom>
          </p:spPr>
        </p:pic>
        <p:sp>
          <p:nvSpPr>
            <p:cNvPr id="34" name="Rectangle: Rounded Corners 33"/>
            <p:cNvSpPr/>
            <p:nvPr/>
          </p:nvSpPr>
          <p:spPr>
            <a:xfrm>
              <a:off x="7816785" y="2744945"/>
              <a:ext cx="4198431" cy="179962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This AI supercomputer features NVIDIA 256 NVIDIA CUDA® cores, 64-bit CPUs, and a power-efficient design. Plus, it includes the latest technology for deep learning, computer vision, GPU computing, and graphics—making it ideal for embedded AI computing.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35" name="Text Placeholder 2"/>
            <p:cNvSpPr txBox="1">
              <a:spLocks/>
            </p:cNvSpPr>
            <p:nvPr/>
          </p:nvSpPr>
          <p:spPr>
            <a:xfrm>
              <a:off x="6292279" y="2205178"/>
              <a:ext cx="5522975" cy="480131"/>
            </a:xfrm>
            <a:prstGeom prst="rect">
              <a:avLst/>
            </a:prstGeom>
            <a:solidFill>
              <a:srgbClr val="1A86BA"/>
            </a:solidFill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bg1"/>
                  </a:solidFill>
                </a:rPr>
                <a:t>JETSON TX1 MODULE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0627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5131" y="506401"/>
            <a:ext cx="3779519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Comparison I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74767" y="2107477"/>
            <a:ext cx="2490652" cy="3421159"/>
            <a:chOff x="1010194" y="2194560"/>
            <a:chExt cx="2490652" cy="3421159"/>
          </a:xfrm>
        </p:grpSpPr>
        <p:sp>
          <p:nvSpPr>
            <p:cNvPr id="14" name="Rectangle 13"/>
            <p:cNvSpPr/>
            <p:nvPr/>
          </p:nvSpPr>
          <p:spPr>
            <a:xfrm>
              <a:off x="1010194" y="2194560"/>
              <a:ext cx="2490652" cy="748937"/>
            </a:xfrm>
            <a:prstGeom prst="rect">
              <a:avLst/>
            </a:prstGeom>
            <a:solidFill>
              <a:srgbClr val="1A86BA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lt1"/>
                  </a:solidFill>
                </a:rPr>
                <a:t>Memory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10194" y="3074125"/>
              <a:ext cx="2490652" cy="748937"/>
            </a:xfrm>
            <a:prstGeom prst="rect">
              <a:avLst/>
            </a:prstGeom>
            <a:solidFill>
              <a:srgbClr val="1A86BA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lt1"/>
                  </a:solidFill>
                </a:rPr>
                <a:t>Single GPU* </a:t>
              </a:r>
              <a:br>
                <a:rPr lang="en-US" dirty="0">
                  <a:solidFill>
                    <a:schemeClr val="lt1"/>
                  </a:solidFill>
                </a:rPr>
              </a:br>
              <a:r>
                <a:rPr lang="en-US" dirty="0">
                  <a:solidFill>
                    <a:schemeClr val="lt1"/>
                  </a:solidFill>
                </a:rPr>
                <a:t>(complex graphs)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10194" y="3953690"/>
              <a:ext cx="2490652" cy="748937"/>
            </a:xfrm>
            <a:prstGeom prst="rect">
              <a:avLst/>
            </a:prstGeom>
            <a:solidFill>
              <a:srgbClr val="1A86BA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lt1"/>
                  </a:solidFill>
                </a:rPr>
                <a:t>Parallel vs Distributed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10194" y="4866782"/>
              <a:ext cx="2490652" cy="748937"/>
            </a:xfrm>
            <a:prstGeom prst="rect">
              <a:avLst/>
            </a:prstGeom>
            <a:solidFill>
              <a:srgbClr val="1A86BA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lt1"/>
                  </a:solidFill>
                </a:rPr>
                <a:t>Platform Support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492137" y="2194560"/>
            <a:ext cx="2490653" cy="3387632"/>
            <a:chOff x="3492137" y="2194560"/>
            <a:chExt cx="2490653" cy="3387632"/>
          </a:xfrm>
        </p:grpSpPr>
        <p:sp>
          <p:nvSpPr>
            <p:cNvPr id="18" name="Rectangle 17"/>
            <p:cNvSpPr/>
            <p:nvPr/>
          </p:nvSpPr>
          <p:spPr>
            <a:xfrm>
              <a:off x="3492138" y="2194560"/>
              <a:ext cx="2490652" cy="74893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Great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492138" y="3074125"/>
              <a:ext cx="2490652" cy="74893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Comparable to CuDNNv4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92138" y="3953690"/>
              <a:ext cx="2490652" cy="74893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Experimental Multi GPU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492137" y="4833255"/>
              <a:ext cx="2490652" cy="74893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All Major OS, Docker, Cloud AWS</a:t>
              </a:r>
              <a:endParaRPr lang="en-US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209212" y="2194560"/>
            <a:ext cx="2521914" cy="3369341"/>
            <a:chOff x="6209212" y="2194560"/>
            <a:chExt cx="2521914" cy="3369341"/>
          </a:xfrm>
        </p:grpSpPr>
        <p:sp>
          <p:nvSpPr>
            <p:cNvPr id="70" name="Rectangle 69"/>
            <p:cNvSpPr/>
            <p:nvPr/>
          </p:nvSpPr>
          <p:spPr>
            <a:xfrm>
              <a:off x="6240474" y="4814964"/>
              <a:ext cx="2490652" cy="74893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/>
                <a:t>All OS, Docker, Cloud AWS, Raspberry pi, Android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6209212" y="2194560"/>
              <a:ext cx="2490652" cy="2508067"/>
              <a:chOff x="3927565" y="2194560"/>
              <a:chExt cx="2490652" cy="2508067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927565" y="2194560"/>
                <a:ext cx="2490652" cy="74893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Good (now)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927565" y="3074125"/>
                <a:ext cx="2490652" cy="74893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About 0.5x slower*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927565" y="3953690"/>
                <a:ext cx="2490652" cy="74893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Multi GPU &amp; Distributed</a:t>
                </a:r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8933907" y="2194560"/>
            <a:ext cx="2490652" cy="3387632"/>
            <a:chOff x="8933907" y="2194560"/>
            <a:chExt cx="2490652" cy="3387632"/>
          </a:xfrm>
        </p:grpSpPr>
        <p:sp>
          <p:nvSpPr>
            <p:cNvPr id="72" name="Rectangle 71"/>
            <p:cNvSpPr/>
            <p:nvPr/>
          </p:nvSpPr>
          <p:spPr>
            <a:xfrm>
              <a:off x="8933907" y="4833255"/>
              <a:ext cx="2490652" cy="748937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From distributed GPU Clusters to Embedded Systems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933907" y="2194560"/>
              <a:ext cx="2490652" cy="2508067"/>
              <a:chOff x="3927565" y="2194560"/>
              <a:chExt cx="2490652" cy="2508067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3927565" y="2194560"/>
                <a:ext cx="2490652" cy="74893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Excellent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927565" y="3074125"/>
                <a:ext cx="2490652" cy="74893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Comparable to CuDNNv4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927565" y="3953690"/>
                <a:ext cx="2490652" cy="74893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Distributed</a:t>
                </a:r>
              </a:p>
            </p:txBody>
          </p:sp>
        </p:grpSp>
      </p:grpSp>
      <p:cxnSp>
        <p:nvCxnSpPr>
          <p:cNvPr id="43" name="Straight Connector 42"/>
          <p:cNvCxnSpPr>
            <a:cxnSpLocks/>
          </p:cNvCxnSpPr>
          <p:nvPr/>
        </p:nvCxnSpPr>
        <p:spPr>
          <a:xfrm>
            <a:off x="3283131" y="1567543"/>
            <a:ext cx="0" cy="45371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</p:cNvCxnSpPr>
          <p:nvPr/>
        </p:nvCxnSpPr>
        <p:spPr>
          <a:xfrm>
            <a:off x="3413760" y="2107477"/>
            <a:ext cx="812509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991" y="1579150"/>
            <a:ext cx="1617618" cy="44329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292" y="1615033"/>
            <a:ext cx="1554343" cy="398698"/>
          </a:xfrm>
          <a:prstGeom prst="rect">
            <a:avLst/>
          </a:prstGeom>
        </p:spPr>
      </p:pic>
      <p:grpSp>
        <p:nvGrpSpPr>
          <p:cNvPr id="58" name="Group 57"/>
          <p:cNvGrpSpPr/>
          <p:nvPr/>
        </p:nvGrpSpPr>
        <p:grpSpPr>
          <a:xfrm>
            <a:off x="9291502" y="1592860"/>
            <a:ext cx="1506583" cy="443043"/>
            <a:chOff x="9344297" y="1562782"/>
            <a:chExt cx="1506583" cy="443043"/>
          </a:xfrm>
        </p:grpSpPr>
        <p:sp>
          <p:nvSpPr>
            <p:cNvPr id="57" name="Rectangle 56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0685417" y="284879"/>
            <a:ext cx="1506583" cy="443043"/>
            <a:chOff x="9344297" y="1562782"/>
            <a:chExt cx="1506583" cy="443043"/>
          </a:xfrm>
        </p:grpSpPr>
        <p:sp>
          <p:nvSpPr>
            <p:cNvPr id="60" name="Rectangle 59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sp>
        <p:nvSpPr>
          <p:cNvPr id="76" name="Rectangle 75"/>
          <p:cNvSpPr/>
          <p:nvPr/>
        </p:nvSpPr>
        <p:spPr>
          <a:xfrm>
            <a:off x="6096000" y="657409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 *</a:t>
            </a:r>
            <a:r>
              <a:rPr lang="en-US" sz="1400" dirty="0" err="1"/>
              <a:t>LeNet</a:t>
            </a:r>
            <a:r>
              <a:rPr lang="en-US" sz="1400" dirty="0"/>
              <a:t> model on MNIST Dataset using a Single-GPU (NVIDIA </a:t>
            </a:r>
            <a:r>
              <a:rPr lang="en-US" sz="1400" dirty="0" err="1"/>
              <a:t>Quadro</a:t>
            </a:r>
            <a:r>
              <a:rPr lang="en-US" sz="1400" dirty="0"/>
              <a:t> K1200 GPU)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869" y="1592860"/>
            <a:ext cx="5774173" cy="4228972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400810" y="5827493"/>
            <a:ext cx="566623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MXNet</a:t>
            </a:r>
            <a:r>
              <a:rPr lang="en-US" dirty="0"/>
              <a:t> to others on a single forward backward</a:t>
            </a:r>
          </a:p>
          <a:p>
            <a:r>
              <a:rPr lang="en-US" dirty="0"/>
              <a:t>performance. (</a:t>
            </a:r>
            <a:r>
              <a:rPr lang="pt-BR" dirty="0"/>
              <a:t>single Nvidia GTX 980 card)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49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5131" y="506401"/>
            <a:ext cx="3779519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Comparison II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74767" y="2194560"/>
            <a:ext cx="2490652" cy="3387632"/>
            <a:chOff x="1010194" y="2194560"/>
            <a:chExt cx="2490652" cy="3387632"/>
          </a:xfrm>
        </p:grpSpPr>
        <p:sp>
          <p:nvSpPr>
            <p:cNvPr id="14" name="Rectangle 13"/>
            <p:cNvSpPr/>
            <p:nvPr/>
          </p:nvSpPr>
          <p:spPr>
            <a:xfrm>
              <a:off x="1010194" y="2194560"/>
              <a:ext cx="2490652" cy="748937"/>
            </a:xfrm>
            <a:prstGeom prst="rect">
              <a:avLst/>
            </a:prstGeom>
            <a:solidFill>
              <a:srgbClr val="1A86BA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Code Re-usability/ </a:t>
              </a:r>
            </a:p>
            <a:p>
              <a:pPr algn="ctr"/>
              <a:r>
                <a:rPr lang="en-US" dirty="0"/>
                <a:t>pre-trained models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10194" y="3074125"/>
              <a:ext cx="2490652" cy="748937"/>
            </a:xfrm>
            <a:prstGeom prst="rect">
              <a:avLst/>
            </a:prstGeom>
            <a:solidFill>
              <a:srgbClr val="1A86BA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lt1"/>
                  </a:solidFill>
                </a:rPr>
                <a:t>Low-level Tensor Operators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10194" y="3953690"/>
              <a:ext cx="2490652" cy="748937"/>
            </a:xfrm>
            <a:prstGeom prst="rect">
              <a:avLst/>
            </a:prstGeom>
            <a:solidFill>
              <a:srgbClr val="1A86BA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lt1"/>
                  </a:solidFill>
                </a:rPr>
                <a:t>Control flow Operators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10194" y="4833255"/>
              <a:ext cx="2490652" cy="748937"/>
            </a:xfrm>
            <a:prstGeom prst="rect">
              <a:avLst/>
            </a:prstGeom>
            <a:solidFill>
              <a:srgbClr val="1A86BA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lt1"/>
                  </a:solidFill>
                </a:rPr>
                <a:t>Benchmarking using Single GPU*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492138" y="2194560"/>
            <a:ext cx="2490652" cy="3387632"/>
            <a:chOff x="3927565" y="2194560"/>
            <a:chExt cx="2490652" cy="3387632"/>
          </a:xfrm>
        </p:grpSpPr>
        <p:sp>
          <p:nvSpPr>
            <p:cNvPr id="18" name="Rectangle 17"/>
            <p:cNvSpPr/>
            <p:nvPr/>
          </p:nvSpPr>
          <p:spPr>
            <a:xfrm>
              <a:off x="3927565" y="2194560"/>
              <a:ext cx="2490652" cy="74893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Lasange</a:t>
              </a:r>
              <a:r>
                <a:rPr lang="en-US" dirty="0"/>
                <a:t> – Built on Top of </a:t>
              </a:r>
              <a:r>
                <a:rPr lang="en-US" dirty="0" err="1"/>
                <a:t>Theano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27565" y="3074125"/>
              <a:ext cx="2490652" cy="74893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 lot of basic operations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927565" y="3953690"/>
              <a:ext cx="2490652" cy="74893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Supported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27565" y="4833255"/>
              <a:ext cx="2490652" cy="74893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Great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209212" y="2194560"/>
            <a:ext cx="2490652" cy="3387632"/>
            <a:chOff x="3927565" y="2194560"/>
            <a:chExt cx="2490652" cy="3387632"/>
          </a:xfrm>
        </p:grpSpPr>
        <p:sp>
          <p:nvSpPr>
            <p:cNvPr id="32" name="Rectangle 31"/>
            <p:cNvSpPr/>
            <p:nvPr/>
          </p:nvSpPr>
          <p:spPr>
            <a:xfrm>
              <a:off x="3927565" y="2194560"/>
              <a:ext cx="2490652" cy="74893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Keras</a:t>
              </a:r>
              <a:r>
                <a:rPr lang="en-US" dirty="0"/>
                <a:t>, </a:t>
              </a:r>
              <a:r>
                <a:rPr lang="en-US" dirty="0" err="1"/>
                <a:t>TFLearn</a:t>
              </a:r>
              <a:r>
                <a:rPr lang="en-US" dirty="0"/>
                <a:t>- Built on top of TensorFlow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27565" y="3074125"/>
              <a:ext cx="2490652" cy="74893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Fairly Good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27565" y="3953690"/>
              <a:ext cx="2490652" cy="74893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Supported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27565" y="4833255"/>
              <a:ext cx="2490652" cy="74893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Good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933907" y="2194560"/>
            <a:ext cx="2490652" cy="3387632"/>
            <a:chOff x="3927565" y="2194560"/>
            <a:chExt cx="2490652" cy="3387632"/>
          </a:xfrm>
        </p:grpSpPr>
        <p:sp>
          <p:nvSpPr>
            <p:cNvPr id="37" name="Rectangle 36"/>
            <p:cNvSpPr/>
            <p:nvPr/>
          </p:nvSpPr>
          <p:spPr>
            <a:xfrm>
              <a:off x="3927565" y="2194560"/>
              <a:ext cx="2490652" cy="748937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MXNet</a:t>
              </a:r>
              <a:r>
                <a:rPr lang="en-US" dirty="0"/>
                <a:t> Caffe Converter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27565" y="3074125"/>
              <a:ext cx="2490652" cy="748937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Very Few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927565" y="3953690"/>
              <a:ext cx="2490652" cy="748937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Not Supported – but imperative model helps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927565" y="4833255"/>
              <a:ext cx="2490652" cy="748937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Excellent</a:t>
              </a:r>
            </a:p>
          </p:txBody>
        </p:sp>
      </p:grpSp>
      <p:cxnSp>
        <p:nvCxnSpPr>
          <p:cNvPr id="43" name="Straight Connector 42"/>
          <p:cNvCxnSpPr>
            <a:cxnSpLocks/>
          </p:cNvCxnSpPr>
          <p:nvPr/>
        </p:nvCxnSpPr>
        <p:spPr>
          <a:xfrm>
            <a:off x="3283131" y="1567543"/>
            <a:ext cx="0" cy="45371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575" y="5728060"/>
            <a:ext cx="1536257" cy="42099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292" y="5714570"/>
            <a:ext cx="1554343" cy="398698"/>
          </a:xfrm>
          <a:prstGeom prst="rect">
            <a:avLst/>
          </a:prstGeom>
        </p:spPr>
      </p:pic>
      <p:grpSp>
        <p:nvGrpSpPr>
          <p:cNvPr id="58" name="Group 57"/>
          <p:cNvGrpSpPr/>
          <p:nvPr/>
        </p:nvGrpSpPr>
        <p:grpSpPr>
          <a:xfrm>
            <a:off x="9486901" y="5728183"/>
            <a:ext cx="1506583" cy="443043"/>
            <a:chOff x="9344297" y="1562782"/>
            <a:chExt cx="1506583" cy="443043"/>
          </a:xfrm>
        </p:grpSpPr>
        <p:sp>
          <p:nvSpPr>
            <p:cNvPr id="57" name="Rectangle 56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0685417" y="284879"/>
            <a:ext cx="1506583" cy="443043"/>
            <a:chOff x="9344297" y="1562782"/>
            <a:chExt cx="1506583" cy="443043"/>
          </a:xfrm>
        </p:grpSpPr>
        <p:sp>
          <p:nvSpPr>
            <p:cNvPr id="60" name="Rectangle 59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6927759" y="6581001"/>
            <a:ext cx="5264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 *</a:t>
            </a:r>
            <a:r>
              <a:rPr lang="en-US" sz="1200" dirty="0" err="1"/>
              <a:t>LeNet</a:t>
            </a:r>
            <a:r>
              <a:rPr lang="en-US" sz="1200" dirty="0"/>
              <a:t> model on MNIST Dataset using a Single-GPU (NVIDIA </a:t>
            </a:r>
            <a:r>
              <a:rPr lang="en-US" sz="1200" dirty="0" err="1"/>
              <a:t>Quadro</a:t>
            </a:r>
            <a:r>
              <a:rPr lang="en-US" sz="1200" dirty="0"/>
              <a:t> K1200 GPU)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6872" y="6430261"/>
            <a:ext cx="6092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Data Reference</a:t>
            </a:r>
            <a:r>
              <a:rPr lang="en-US" sz="1100" dirty="0"/>
              <a:t>: </a:t>
            </a:r>
            <a:r>
              <a:rPr lang="en-US" sz="1100" dirty="0" err="1"/>
              <a:t>Strata+Hadoop</a:t>
            </a:r>
            <a:r>
              <a:rPr lang="en-US" sz="1100" dirty="0"/>
              <a:t> Talk [Dec 2016]</a:t>
            </a:r>
            <a:br>
              <a:rPr lang="en-US" sz="1100" dirty="0"/>
            </a:br>
            <a:r>
              <a:rPr lang="en-US" sz="1100" dirty="0"/>
              <a:t>Transfer learning and fine-tuning deep neural network models across different domains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2119542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2" y="506401"/>
            <a:ext cx="3274422" cy="927804"/>
          </a:xfrm>
          <a:solidFill>
            <a:srgbClr val="1A86BA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Features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482736" y="1911444"/>
            <a:ext cx="3122022" cy="914400"/>
            <a:chOff x="3405866" y="3086575"/>
            <a:chExt cx="3122022" cy="914400"/>
          </a:xfrm>
        </p:grpSpPr>
        <p:pic>
          <p:nvPicPr>
            <p:cNvPr id="13" name="Graphic 12" descr="Box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05866" y="3086575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327613" y="3215400"/>
              <a:ext cx="2200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1A86BA"/>
                  </a:solidFill>
                </a:rPr>
                <a:t>Portable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19124" y="1911444"/>
            <a:ext cx="3106783" cy="914400"/>
            <a:chOff x="2024063" y="2971799"/>
            <a:chExt cx="3106783" cy="914400"/>
          </a:xfrm>
        </p:grpSpPr>
        <p:pic>
          <p:nvPicPr>
            <p:cNvPr id="16" name="Graphic 15" descr="Fla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24063" y="2971799"/>
              <a:ext cx="914400" cy="91440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930571" y="3100624"/>
              <a:ext cx="2200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1A86BA"/>
                  </a:solidFill>
                </a:rPr>
                <a:t>Flexible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482736" y="4413199"/>
            <a:ext cx="3114675" cy="914400"/>
            <a:chOff x="5765344" y="4687795"/>
            <a:chExt cx="3114675" cy="914400"/>
          </a:xfrm>
        </p:grpSpPr>
        <p:pic>
          <p:nvPicPr>
            <p:cNvPr id="19" name="Graphic 18" descr="Rocket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65344" y="4687795"/>
              <a:ext cx="914400" cy="9144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679744" y="4960329"/>
              <a:ext cx="2200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1A86BA"/>
                  </a:solidFill>
                </a:rPr>
                <a:t>Performance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19124" y="4413199"/>
            <a:ext cx="3404236" cy="980420"/>
            <a:chOff x="1885950" y="4792024"/>
            <a:chExt cx="3055076" cy="980420"/>
          </a:xfrm>
        </p:grpSpPr>
        <p:pic>
          <p:nvPicPr>
            <p:cNvPr id="22" name="Graphic 21" descr="Cloud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85950" y="4792024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2740751" y="5064558"/>
              <a:ext cx="22002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1A86BA"/>
                  </a:solidFill>
                </a:rPr>
                <a:t>Distributed on Cloud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111085" y="1911444"/>
            <a:ext cx="3292653" cy="914400"/>
            <a:chOff x="6788332" y="3045549"/>
            <a:chExt cx="3292653" cy="914400"/>
          </a:xfrm>
        </p:grpSpPr>
        <p:sp>
          <p:nvSpPr>
            <p:cNvPr id="31" name="TextBox 30"/>
            <p:cNvSpPr txBox="1"/>
            <p:nvPr/>
          </p:nvSpPr>
          <p:spPr>
            <a:xfrm>
              <a:off x="7880710" y="3176583"/>
              <a:ext cx="22002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1A86BA"/>
                  </a:solidFill>
                </a:rPr>
                <a:t>Multiple Language Support</a:t>
              </a:r>
            </a:p>
          </p:txBody>
        </p:sp>
        <p:pic>
          <p:nvPicPr>
            <p:cNvPr id="29" name="Graphic 28" descr="Wrench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88332" y="3045549"/>
              <a:ext cx="914400" cy="91440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8111085" y="4413199"/>
            <a:ext cx="3114675" cy="914400"/>
            <a:chOff x="6792687" y="4723718"/>
            <a:chExt cx="3114675" cy="914400"/>
          </a:xfrm>
        </p:grpSpPr>
        <p:pic>
          <p:nvPicPr>
            <p:cNvPr id="33" name="Graphic 32" descr="Gears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792687" y="4723718"/>
              <a:ext cx="914400" cy="91440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7707087" y="4996252"/>
              <a:ext cx="2200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1A86BA"/>
                  </a:solidFill>
                </a:rPr>
                <a:t>Auto Differentiation</a:t>
              </a:r>
            </a:p>
          </p:txBody>
        </p:sp>
      </p:grpSp>
      <p:sp>
        <p:nvSpPr>
          <p:cNvPr id="39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732" y="2822250"/>
            <a:ext cx="2889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Supports both imperative and symbolic programming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82735" y="2822756"/>
            <a:ext cx="3450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Runs on CPUs or GPUs, on clusters, servers, desktops, or mobile phones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46348" y="2822250"/>
            <a:ext cx="3393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C++, Python, R, Scala, Julia, MATLAB and JavaScript - All with the same amazing performance.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2732" y="5393619"/>
            <a:ext cx="3610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Supports distributed training on multiple CPU/GPU machines, including AWS, GCE, Azure, and Yarn clusters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82735" y="5463288"/>
            <a:ext cx="386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Optimized C++ backend engine parallelizes both I/O and computation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346347" y="5463288"/>
            <a:ext cx="3745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Calculates the gradient automatically for training a model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45" name="Rectangle 44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5692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0" grpId="0"/>
      <p:bldP spid="32" grpId="0"/>
      <p:bldP spid="36" grpId="0"/>
      <p:bldP spid="40" grpId="0"/>
      <p:bldP spid="4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/>
          <p:cNvSpPr/>
          <p:nvPr/>
        </p:nvSpPr>
        <p:spPr>
          <a:xfrm>
            <a:off x="87086" y="5328337"/>
            <a:ext cx="11278906" cy="903120"/>
          </a:xfrm>
          <a:prstGeom prst="rect">
            <a:avLst/>
          </a:prstGeom>
          <a:solidFill>
            <a:srgbClr val="1A86BA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5131" y="506401"/>
            <a:ext cx="3861381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Comparison III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>
            <a:cxnSpLocks/>
          </p:cNvCxnSpPr>
          <p:nvPr/>
        </p:nvCxnSpPr>
        <p:spPr>
          <a:xfrm>
            <a:off x="1874955" y="1710518"/>
            <a:ext cx="0" cy="45371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3" y="4786729"/>
            <a:ext cx="1536257" cy="42099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11" y="3953690"/>
            <a:ext cx="1554343" cy="398698"/>
          </a:xfrm>
          <a:prstGeom prst="rect">
            <a:avLst/>
          </a:prstGeom>
        </p:spPr>
      </p:pic>
      <p:grpSp>
        <p:nvGrpSpPr>
          <p:cNvPr id="58" name="Group 57"/>
          <p:cNvGrpSpPr/>
          <p:nvPr/>
        </p:nvGrpSpPr>
        <p:grpSpPr>
          <a:xfrm>
            <a:off x="192877" y="5544114"/>
            <a:ext cx="1506583" cy="443043"/>
            <a:chOff x="9344297" y="1562782"/>
            <a:chExt cx="1506583" cy="443043"/>
          </a:xfrm>
        </p:grpSpPr>
        <p:sp>
          <p:nvSpPr>
            <p:cNvPr id="57" name="Rectangle 56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0685417" y="284879"/>
            <a:ext cx="1506583" cy="443043"/>
            <a:chOff x="9344297" y="1562782"/>
            <a:chExt cx="1506583" cy="443043"/>
          </a:xfrm>
        </p:grpSpPr>
        <p:sp>
          <p:nvSpPr>
            <p:cNvPr id="60" name="Rectangle 59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357911" y="6490708"/>
            <a:ext cx="6957194" cy="307468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Compare to other popular open-source ML libraries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556" y="2231538"/>
            <a:ext cx="1355524" cy="6064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168" y="2970496"/>
            <a:ext cx="1406326" cy="664794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2042887" y="1579170"/>
            <a:ext cx="1230138" cy="4522991"/>
            <a:chOff x="2042887" y="1579170"/>
            <a:chExt cx="1230138" cy="4522991"/>
          </a:xfrm>
        </p:grpSpPr>
        <p:grpSp>
          <p:nvGrpSpPr>
            <p:cNvPr id="42" name="Group 41"/>
            <p:cNvGrpSpPr/>
            <p:nvPr/>
          </p:nvGrpSpPr>
          <p:grpSpPr>
            <a:xfrm>
              <a:off x="2042887" y="2182452"/>
              <a:ext cx="1230138" cy="3919709"/>
              <a:chOff x="3927565" y="2194560"/>
              <a:chExt cx="2505539" cy="4361676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3927565" y="2194560"/>
                <a:ext cx="2490652" cy="74893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C++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927565" y="3074125"/>
                <a:ext cx="2490652" cy="74893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Lua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927565" y="3953690"/>
                <a:ext cx="2490652" cy="74893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Python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927565" y="4833255"/>
                <a:ext cx="2490652" cy="74893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C++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942452" y="5807300"/>
                <a:ext cx="2490652" cy="748936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C++</a:t>
                </a:r>
              </a:p>
            </p:txBody>
          </p:sp>
        </p:grpSp>
        <p:sp>
          <p:nvSpPr>
            <p:cNvPr id="64" name="Rectangle 63"/>
            <p:cNvSpPr/>
            <p:nvPr/>
          </p:nvSpPr>
          <p:spPr>
            <a:xfrm rot="16200000">
              <a:off x="2398875" y="1237803"/>
              <a:ext cx="525473" cy="12082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Core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464507" y="1567076"/>
            <a:ext cx="1800952" cy="4535084"/>
            <a:chOff x="3464507" y="1567076"/>
            <a:chExt cx="1607734" cy="4535084"/>
          </a:xfrm>
        </p:grpSpPr>
        <p:grpSp>
          <p:nvGrpSpPr>
            <p:cNvPr id="49" name="Group 48"/>
            <p:cNvGrpSpPr/>
            <p:nvPr/>
          </p:nvGrpSpPr>
          <p:grpSpPr>
            <a:xfrm>
              <a:off x="3464507" y="2194560"/>
              <a:ext cx="1607734" cy="3907600"/>
              <a:chOff x="3927565" y="2194560"/>
              <a:chExt cx="2506277" cy="4348202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3927565" y="2194560"/>
                <a:ext cx="2490652" cy="74893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Python/MATLAB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927565" y="3074125"/>
                <a:ext cx="2490652" cy="74893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-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927565" y="3953690"/>
                <a:ext cx="2490652" cy="74893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-</a:t>
                </a: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927565" y="4833255"/>
                <a:ext cx="2490652" cy="74893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Python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943190" y="5793826"/>
                <a:ext cx="2490652" cy="748936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Python, R, Julia, Go, </a:t>
                </a:r>
                <a:r>
                  <a:rPr lang="en-US" dirty="0" err="1"/>
                  <a:t>Javascript</a:t>
                </a:r>
                <a:endParaRPr lang="en-US" dirty="0"/>
              </a:p>
            </p:txBody>
          </p:sp>
        </p:grpSp>
        <p:sp>
          <p:nvSpPr>
            <p:cNvPr id="65" name="Rectangle 64"/>
            <p:cNvSpPr/>
            <p:nvPr/>
          </p:nvSpPr>
          <p:spPr>
            <a:xfrm rot="16200000">
              <a:off x="4019729" y="1139967"/>
              <a:ext cx="525473" cy="137969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Binding Languages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451731" y="1576076"/>
            <a:ext cx="1391661" cy="4534516"/>
            <a:chOff x="5226723" y="1567077"/>
            <a:chExt cx="1391661" cy="4534516"/>
          </a:xfrm>
        </p:grpSpPr>
        <p:sp>
          <p:nvSpPr>
            <p:cNvPr id="66" name="Rectangle 65"/>
            <p:cNvSpPr/>
            <p:nvPr/>
          </p:nvSpPr>
          <p:spPr>
            <a:xfrm rot="16200000">
              <a:off x="5661899" y="1139968"/>
              <a:ext cx="525473" cy="137969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Devices beyond CPU</a:t>
              </a: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5226723" y="2194560"/>
              <a:ext cx="1391661" cy="3907033"/>
              <a:chOff x="3864655" y="2194560"/>
              <a:chExt cx="2553562" cy="4347571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3927565" y="2194560"/>
                <a:ext cx="2490652" cy="74893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GPU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927565" y="3074125"/>
                <a:ext cx="2490652" cy="74893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Lua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927565" y="3953690"/>
                <a:ext cx="2490652" cy="74893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Python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927565" y="4833255"/>
                <a:ext cx="2490652" cy="74893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GPU/Mobile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864655" y="5793195"/>
                <a:ext cx="2490652" cy="748936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GPU/Mobile</a:t>
                </a: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6815235" y="1579169"/>
            <a:ext cx="1379692" cy="4492353"/>
            <a:chOff x="6657759" y="1579169"/>
            <a:chExt cx="1379692" cy="4492353"/>
          </a:xfrm>
        </p:grpSpPr>
        <p:sp>
          <p:nvSpPr>
            <p:cNvPr id="67" name="Rectangle 66"/>
            <p:cNvSpPr/>
            <p:nvPr/>
          </p:nvSpPr>
          <p:spPr>
            <a:xfrm rot="16200000">
              <a:off x="7084869" y="1152059"/>
              <a:ext cx="525472" cy="137969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Distributed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987166" y="2194560"/>
              <a:ext cx="729497" cy="3876962"/>
              <a:chOff x="6987166" y="2194560"/>
              <a:chExt cx="729497" cy="3876962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6987166" y="2194560"/>
                <a:ext cx="729497" cy="3816804"/>
                <a:chOff x="3927565" y="2194560"/>
                <a:chExt cx="2520432" cy="4247168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3927565" y="2194560"/>
                  <a:ext cx="2490652" cy="74893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3927565" y="3074125"/>
                  <a:ext cx="2490652" cy="74893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3927565" y="3953690"/>
                  <a:ext cx="2490652" cy="74893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3927565" y="4833255"/>
                  <a:ext cx="2490652" cy="74893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957345" y="5692791"/>
                  <a:ext cx="2490652" cy="7489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pic>
            <p:nvPicPr>
              <p:cNvPr id="10" name="Graphic 9" descr="Checkmark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065477" y="4595947"/>
                <a:ext cx="594908" cy="594908"/>
              </a:xfrm>
              <a:prstGeom prst="rect">
                <a:avLst/>
              </a:prstGeom>
            </p:spPr>
          </p:pic>
          <p:pic>
            <p:nvPicPr>
              <p:cNvPr id="12" name="Graphic 11" descr="Close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142277" y="2364996"/>
                <a:ext cx="392755" cy="392755"/>
              </a:xfrm>
              <a:prstGeom prst="rect">
                <a:avLst/>
              </a:prstGeom>
            </p:spPr>
          </p:pic>
          <p:pic>
            <p:nvPicPr>
              <p:cNvPr id="130" name="Graphic 129" descr="Close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151262" y="3106515"/>
                <a:ext cx="392755" cy="392755"/>
              </a:xfrm>
              <a:prstGeom prst="rect">
                <a:avLst/>
              </a:prstGeom>
            </p:spPr>
          </p:pic>
          <p:pic>
            <p:nvPicPr>
              <p:cNvPr id="131" name="Graphic 130" descr="Close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130594" y="3936329"/>
                <a:ext cx="392755" cy="392755"/>
              </a:xfrm>
              <a:prstGeom prst="rect">
                <a:avLst/>
              </a:prstGeom>
            </p:spPr>
          </p:pic>
          <p:pic>
            <p:nvPicPr>
              <p:cNvPr id="96" name="Graphic 95" descr="Checkmark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041200" y="5476614"/>
                <a:ext cx="594908" cy="594908"/>
              </a:xfrm>
              <a:prstGeom prst="rect">
                <a:avLst/>
              </a:prstGeom>
            </p:spPr>
          </p:pic>
        </p:grpSp>
      </p:grpSp>
      <p:grpSp>
        <p:nvGrpSpPr>
          <p:cNvPr id="143" name="Group 142"/>
          <p:cNvGrpSpPr/>
          <p:nvPr/>
        </p:nvGrpSpPr>
        <p:grpSpPr>
          <a:xfrm>
            <a:off x="8283437" y="1587122"/>
            <a:ext cx="1379692" cy="4484400"/>
            <a:chOff x="8080728" y="1587122"/>
            <a:chExt cx="1379692" cy="4484400"/>
          </a:xfrm>
        </p:grpSpPr>
        <p:grpSp>
          <p:nvGrpSpPr>
            <p:cNvPr id="27" name="Group 26"/>
            <p:cNvGrpSpPr/>
            <p:nvPr/>
          </p:nvGrpSpPr>
          <p:grpSpPr>
            <a:xfrm>
              <a:off x="8080728" y="1587122"/>
              <a:ext cx="1379692" cy="4484400"/>
              <a:chOff x="8080728" y="1587122"/>
              <a:chExt cx="1379692" cy="4484400"/>
            </a:xfrm>
          </p:grpSpPr>
          <p:sp>
            <p:nvSpPr>
              <p:cNvPr id="75" name="Rectangle 74"/>
              <p:cNvSpPr/>
              <p:nvPr/>
            </p:nvSpPr>
            <p:spPr>
              <a:xfrm rot="16200000">
                <a:off x="8507838" y="1160012"/>
                <a:ext cx="525472" cy="137969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Imperative Program</a:t>
                </a: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8428314" y="2203559"/>
                <a:ext cx="729497" cy="3867963"/>
                <a:chOff x="6987166" y="2194560"/>
                <a:chExt cx="729497" cy="3867963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6987166" y="2194560"/>
                  <a:ext cx="729497" cy="3816804"/>
                  <a:chOff x="3927565" y="2194560"/>
                  <a:chExt cx="2520432" cy="4247168"/>
                </a:xfrm>
              </p:grpSpPr>
              <p:sp>
                <p:nvSpPr>
                  <p:cNvPr id="106" name="Rectangle 105"/>
                  <p:cNvSpPr/>
                  <p:nvPr/>
                </p:nvSpPr>
                <p:spPr>
                  <a:xfrm>
                    <a:off x="3927565" y="2194560"/>
                    <a:ext cx="2490652" cy="74893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7" name="Rectangle 106"/>
                  <p:cNvSpPr/>
                  <p:nvPr/>
                </p:nvSpPr>
                <p:spPr>
                  <a:xfrm>
                    <a:off x="3927565" y="3074125"/>
                    <a:ext cx="2490652" cy="74893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8" name="Rectangle 107"/>
                  <p:cNvSpPr/>
                  <p:nvPr/>
                </p:nvSpPr>
                <p:spPr>
                  <a:xfrm>
                    <a:off x="3927565" y="3953690"/>
                    <a:ext cx="2490652" cy="74893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3927565" y="4833255"/>
                    <a:ext cx="2490652" cy="74893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0" name="Rectangle 109"/>
                  <p:cNvSpPr/>
                  <p:nvPr/>
                </p:nvSpPr>
                <p:spPr>
                  <a:xfrm>
                    <a:off x="3957345" y="5692791"/>
                    <a:ext cx="2490652" cy="74893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pic>
              <p:nvPicPr>
                <p:cNvPr id="101" name="Graphic 100" descr="Checkmark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8770" y="3015069"/>
                  <a:ext cx="594908" cy="594908"/>
                </a:xfrm>
                <a:prstGeom prst="rect">
                  <a:avLst/>
                </a:prstGeom>
              </p:spPr>
            </p:pic>
            <p:pic>
              <p:nvPicPr>
                <p:cNvPr id="103" name="Graphic 102" descr="Checkmark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6340" y="5467615"/>
                  <a:ext cx="594908" cy="59490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36" name="Graphic 135" descr="Close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592375" y="3953690"/>
              <a:ext cx="392755" cy="392755"/>
            </a:xfrm>
            <a:prstGeom prst="rect">
              <a:avLst/>
            </a:prstGeom>
          </p:spPr>
        </p:pic>
        <p:pic>
          <p:nvPicPr>
            <p:cNvPr id="137" name="Graphic 136" descr="Close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592375" y="4719704"/>
              <a:ext cx="392755" cy="392755"/>
            </a:xfrm>
            <a:prstGeom prst="rect">
              <a:avLst/>
            </a:prstGeom>
          </p:spPr>
        </p:pic>
        <p:pic>
          <p:nvPicPr>
            <p:cNvPr id="138" name="Graphic 137" descr="Close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574196" y="2351076"/>
              <a:ext cx="392755" cy="392755"/>
            </a:xfrm>
            <a:prstGeom prst="rect">
              <a:avLst/>
            </a:prstGeom>
          </p:spPr>
        </p:pic>
      </p:grpSp>
      <p:grpSp>
        <p:nvGrpSpPr>
          <p:cNvPr id="142" name="Group 141"/>
          <p:cNvGrpSpPr/>
          <p:nvPr/>
        </p:nvGrpSpPr>
        <p:grpSpPr>
          <a:xfrm>
            <a:off x="9808699" y="1587122"/>
            <a:ext cx="1379692" cy="4475968"/>
            <a:chOff x="9808699" y="1587122"/>
            <a:chExt cx="1379692" cy="4475968"/>
          </a:xfrm>
        </p:grpSpPr>
        <p:grpSp>
          <p:nvGrpSpPr>
            <p:cNvPr id="140" name="Group 139"/>
            <p:cNvGrpSpPr/>
            <p:nvPr/>
          </p:nvGrpSpPr>
          <p:grpSpPr>
            <a:xfrm>
              <a:off x="9808699" y="1587122"/>
              <a:ext cx="1379692" cy="4475968"/>
              <a:chOff x="9503698" y="1587122"/>
              <a:chExt cx="1379692" cy="4475968"/>
            </a:xfrm>
          </p:grpSpPr>
          <p:sp>
            <p:nvSpPr>
              <p:cNvPr id="77" name="Rectangle 76"/>
              <p:cNvSpPr/>
              <p:nvPr/>
            </p:nvSpPr>
            <p:spPr>
              <a:xfrm rot="16200000">
                <a:off x="9930807" y="1160013"/>
                <a:ext cx="525473" cy="137969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Declarative Program</a:t>
                </a:r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9818202" y="2203559"/>
                <a:ext cx="729497" cy="3859531"/>
                <a:chOff x="9818202" y="2203559"/>
                <a:chExt cx="729497" cy="3859531"/>
              </a:xfrm>
            </p:grpSpPr>
            <p:grpSp>
              <p:nvGrpSpPr>
                <p:cNvPr id="111" name="Group 110"/>
                <p:cNvGrpSpPr/>
                <p:nvPr/>
              </p:nvGrpSpPr>
              <p:grpSpPr>
                <a:xfrm>
                  <a:off x="9818202" y="2203559"/>
                  <a:ext cx="729497" cy="3859531"/>
                  <a:chOff x="6987166" y="2194560"/>
                  <a:chExt cx="729497" cy="3859531"/>
                </a:xfrm>
              </p:grpSpPr>
              <p:grpSp>
                <p:nvGrpSpPr>
                  <p:cNvPr id="112" name="Group 111"/>
                  <p:cNvGrpSpPr/>
                  <p:nvPr/>
                </p:nvGrpSpPr>
                <p:grpSpPr>
                  <a:xfrm>
                    <a:off x="6987166" y="2194560"/>
                    <a:ext cx="729497" cy="3816804"/>
                    <a:chOff x="3927565" y="2194560"/>
                    <a:chExt cx="2520432" cy="4247168"/>
                  </a:xfrm>
                </p:grpSpPr>
                <p:sp>
                  <p:nvSpPr>
                    <p:cNvPr id="118" name="Rectangle 117"/>
                    <p:cNvSpPr/>
                    <p:nvPr/>
                  </p:nvSpPr>
                  <p:spPr>
                    <a:xfrm>
                      <a:off x="3927565" y="2194560"/>
                      <a:ext cx="2490652" cy="74893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9" name="Rectangle 118"/>
                    <p:cNvSpPr/>
                    <p:nvPr/>
                  </p:nvSpPr>
                  <p:spPr>
                    <a:xfrm>
                      <a:off x="3927565" y="3074125"/>
                      <a:ext cx="2490652" cy="74893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0" name="Rectangle 119"/>
                    <p:cNvSpPr/>
                    <p:nvPr/>
                  </p:nvSpPr>
                  <p:spPr>
                    <a:xfrm>
                      <a:off x="3927565" y="3953690"/>
                      <a:ext cx="2490652" cy="74893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3927565" y="4833255"/>
                      <a:ext cx="2490652" cy="74893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3957345" y="5692791"/>
                      <a:ext cx="2490652" cy="7489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pic>
                <p:nvPicPr>
                  <p:cNvPr id="113" name="Graphic 112" descr="Checkmark"/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58770" y="2217686"/>
                    <a:ext cx="594908" cy="594908"/>
                  </a:xfrm>
                  <a:prstGeom prst="rect">
                    <a:avLst/>
                  </a:prstGeom>
                </p:spPr>
              </p:pic>
              <p:pic>
                <p:nvPicPr>
                  <p:cNvPr id="115" name="Graphic 114" descr="Checkmark"/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27977" y="5459183"/>
                    <a:ext cx="594908" cy="59490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3" name="Graphic 122" descr="Checkmark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89806" y="3815788"/>
                  <a:ext cx="594908" cy="594908"/>
                </a:xfrm>
                <a:prstGeom prst="rect">
                  <a:avLst/>
                </a:prstGeom>
              </p:spPr>
            </p:pic>
          </p:grpSp>
          <p:pic>
            <p:nvPicPr>
              <p:cNvPr id="139" name="Graphic 138" descr="Close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82263" y="3192398"/>
                <a:ext cx="392755" cy="392755"/>
              </a:xfrm>
              <a:prstGeom prst="rect">
                <a:avLst/>
              </a:prstGeom>
            </p:spPr>
          </p:pic>
        </p:grpSp>
        <p:pic>
          <p:nvPicPr>
            <p:cNvPr id="124" name="Graphic 123" descr="Checkmark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193280" y="4574876"/>
              <a:ext cx="594908" cy="5949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068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85" y="491836"/>
            <a:ext cx="11925300" cy="304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6352" y="491836"/>
            <a:ext cx="2124371" cy="5821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48" y="3914775"/>
            <a:ext cx="11610975" cy="294322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772701" y="3917001"/>
            <a:ext cx="2115406" cy="637006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sp>
        <p:nvSpPr>
          <p:cNvPr id="15" name="Title 1"/>
          <p:cNvSpPr txBox="1">
            <a:spLocks/>
          </p:cNvSpPr>
          <p:nvPr/>
        </p:nvSpPr>
        <p:spPr>
          <a:xfrm>
            <a:off x="4382258" y="73890"/>
            <a:ext cx="3514833" cy="637309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GIT Contributions</a:t>
            </a: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382258" y="23091"/>
            <a:ext cx="3514833" cy="0"/>
          </a:xfrm>
          <a:prstGeom prst="line">
            <a:avLst/>
          </a:prstGeom>
          <a:ln w="38100">
            <a:solidFill>
              <a:srgbClr val="1A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485807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2" y="1853928"/>
            <a:ext cx="11312434" cy="4351338"/>
          </a:xfrm>
        </p:spPr>
        <p:txBody>
          <a:bodyPr/>
          <a:lstStyle/>
          <a:p>
            <a:pPr>
              <a:buClr>
                <a:srgbClr val="1A86BA"/>
              </a:buClr>
            </a:pPr>
            <a:r>
              <a:rPr lang="en-US" dirty="0"/>
              <a:t>Adding New Operations to  frameworks like these (MXNet,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theano</a:t>
            </a:r>
            <a:r>
              <a:rPr lang="en-US" dirty="0"/>
              <a:t>) with reasonable performance is not easy.</a:t>
            </a:r>
          </a:p>
          <a:p>
            <a:pPr>
              <a:buClr>
                <a:srgbClr val="1A86BA"/>
              </a:buClr>
            </a:pPr>
            <a:r>
              <a:rPr lang="en-US" dirty="0"/>
              <a:t>High Level Wrappers around </a:t>
            </a:r>
            <a:r>
              <a:rPr lang="en-US" dirty="0" err="1"/>
              <a:t>MXNet</a:t>
            </a:r>
            <a:r>
              <a:rPr lang="en-US" dirty="0"/>
              <a:t> are comparatively rare. More contributors and frameworks can gain more traction.</a:t>
            </a:r>
          </a:p>
          <a:p>
            <a:pPr>
              <a:buClr>
                <a:srgbClr val="1A86BA"/>
              </a:buClr>
            </a:pPr>
            <a:r>
              <a:rPr lang="en-US" dirty="0"/>
              <a:t>A visual drag-drop tool using </a:t>
            </a:r>
            <a:r>
              <a:rPr lang="en-US" dirty="0" err="1"/>
              <a:t>MXNet</a:t>
            </a:r>
            <a:r>
              <a:rPr lang="en-US" dirty="0"/>
              <a:t> backend to create and model neural networks with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5131" y="506401"/>
            <a:ext cx="4629477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Improvements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pic>
        <p:nvPicPr>
          <p:cNvPr id="4" name="Graphic 3" descr="Thought bubb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0208" y="5064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07096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>
                <a:hlinkClick r:id="rId2" tooltip="A Deeper Dive into Apache MXNet on AWS"/>
              </a:rPr>
              <a:t>A Deeper Dive into Apache </a:t>
            </a:r>
            <a:r>
              <a:rPr lang="en-US" u="sng" dirty="0" err="1">
                <a:hlinkClick r:id="rId2" tooltip="A Deeper Dive into Apache MXNet on AWS"/>
              </a:rPr>
              <a:t>MXNet</a:t>
            </a:r>
            <a:r>
              <a:rPr lang="en-US" u="sng" dirty="0">
                <a:hlinkClick r:id="rId2" tooltip="A Deeper Dive into Apache MXNet on AWS"/>
              </a:rPr>
              <a:t> on AWS</a:t>
            </a:r>
            <a:r>
              <a:rPr lang="en-US" dirty="0"/>
              <a:t>: Learn about the features and benefits of Apache </a:t>
            </a:r>
            <a:r>
              <a:rPr lang="en-US" dirty="0" err="1"/>
              <a:t>MXNet</a:t>
            </a:r>
            <a:r>
              <a:rPr lang="en-US" dirty="0"/>
              <a:t>, the AWS offering that is foundational to </a:t>
            </a:r>
            <a:r>
              <a:rPr lang="en-US" dirty="0" err="1"/>
              <a:t>MXNet</a:t>
            </a:r>
            <a:r>
              <a:rPr lang="en-US" dirty="0"/>
              <a:t> developers. [</a:t>
            </a:r>
            <a:r>
              <a:rPr lang="en-US" dirty="0">
                <a:solidFill>
                  <a:srgbClr val="1A86BA"/>
                </a:solidFill>
              </a:rPr>
              <a:t>Wed, March 223:00:00 PM EDT - 4:00:00 PM EDT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Learning Objectives:</a:t>
            </a:r>
          </a:p>
          <a:p>
            <a:pPr marL="0" indent="0">
              <a:buNone/>
            </a:pPr>
            <a:r>
              <a:rPr lang="en-US" dirty="0"/>
              <a:t> • Learn about the features and benefits of Apache </a:t>
            </a:r>
            <a:r>
              <a:rPr lang="en-US" dirty="0" err="1"/>
              <a:t>MXNet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• Learn about the deep learning AMIs with the tools you need for DL.</a:t>
            </a:r>
          </a:p>
          <a:p>
            <a:pPr marL="0" indent="0">
              <a:buNone/>
            </a:pPr>
            <a:r>
              <a:rPr lang="en-US" dirty="0"/>
              <a:t> • Learn how to train a neural network using </a:t>
            </a:r>
            <a:r>
              <a:rPr lang="en-US" dirty="0" err="1"/>
              <a:t>MXNet</a:t>
            </a:r>
            <a:r>
              <a:rPr lang="en-US" dirty="0"/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5131" y="506401"/>
            <a:ext cx="5038833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Interested in </a:t>
            </a:r>
            <a:r>
              <a:rPr lang="en-US" dirty="0" err="1">
                <a:solidFill>
                  <a:schemeClr val="bg1"/>
                </a:solidFill>
              </a:rPr>
              <a:t>MXNet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486775" y="642954"/>
            <a:ext cx="2386584" cy="791251"/>
            <a:chOff x="9344297" y="1562782"/>
            <a:chExt cx="1506583" cy="443043"/>
          </a:xfrm>
        </p:grpSpPr>
        <p:sp>
          <p:nvSpPr>
            <p:cNvPr id="7" name="Rectangle 6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625" y="642954"/>
            <a:ext cx="1581150" cy="733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25849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82280" y="3916304"/>
            <a:ext cx="9144000" cy="1655762"/>
          </a:xfrm>
        </p:spPr>
        <p:txBody>
          <a:bodyPr/>
          <a:lstStyle/>
          <a:p>
            <a:r>
              <a:rPr lang="en-US" dirty="0"/>
              <a:t>Resources</a:t>
            </a:r>
          </a:p>
          <a:p>
            <a:r>
              <a:rPr lang="en-US" dirty="0">
                <a:hlinkClick r:id="rId2"/>
              </a:rPr>
              <a:t>https://mxnet.io</a:t>
            </a:r>
            <a:r>
              <a:rPr lang="en-US" dirty="0"/>
              <a:t> |  </a:t>
            </a:r>
            <a:r>
              <a:rPr lang="en-US" dirty="0">
                <a:hlinkClick r:id="rId3"/>
              </a:rPr>
              <a:t>https://aws.amazon.com/mxnet/</a:t>
            </a:r>
            <a:r>
              <a:rPr lang="en-US" dirty="0"/>
              <a:t>  | </a:t>
            </a:r>
            <a:r>
              <a:rPr lang="en-US" dirty="0">
                <a:hlinkClick r:id="rId4"/>
              </a:rPr>
              <a:t>http://dmlc.ml/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10554797" y="1113654"/>
            <a:ext cx="8700" cy="248838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906126" y="1145454"/>
            <a:ext cx="2262909" cy="2262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A86BA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47872" y="1106529"/>
            <a:ext cx="787453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err="1">
                <a:solidFill>
                  <a:srgbClr val="1A86BA"/>
                </a:solidFill>
              </a:rPr>
              <a:t>th</a:t>
            </a:r>
            <a:r>
              <a:rPr lang="en-US" sz="13800" dirty="0">
                <a:solidFill>
                  <a:srgbClr val="1A86BA"/>
                </a:solidFill>
              </a:rPr>
              <a:t> </a:t>
            </a:r>
            <a:r>
              <a:rPr lang="en-US" sz="13800" dirty="0" err="1">
                <a:solidFill>
                  <a:schemeClr val="bg1"/>
                </a:solidFill>
              </a:rPr>
              <a:t>ank</a:t>
            </a:r>
            <a:r>
              <a:rPr lang="en-US" sz="13800" dirty="0">
                <a:solidFill>
                  <a:schemeClr val="bg1"/>
                </a:solidFill>
              </a:rPr>
              <a:t> you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986" y="4838641"/>
            <a:ext cx="1581150" cy="733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4" name="Group 13"/>
          <p:cNvGrpSpPr/>
          <p:nvPr/>
        </p:nvGrpSpPr>
        <p:grpSpPr>
          <a:xfrm>
            <a:off x="1906126" y="4897797"/>
            <a:ext cx="1710499" cy="469731"/>
            <a:chOff x="9344297" y="1562782"/>
            <a:chExt cx="1506583" cy="443043"/>
          </a:xfrm>
        </p:grpSpPr>
        <p:sp>
          <p:nvSpPr>
            <p:cNvPr id="15" name="Rectangle 14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8007" y="4823764"/>
            <a:ext cx="1574401" cy="701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4431792" y="6240295"/>
            <a:ext cx="3328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Images source: Google Images</a:t>
            </a:r>
          </a:p>
        </p:txBody>
      </p:sp>
    </p:spTree>
    <p:extLst>
      <p:ext uri="{BB962C8B-B14F-4D97-AF65-F5344CB8AC3E}">
        <p14:creationId xmlns:p14="http://schemas.microsoft.com/office/powerpoint/2010/main" val="238626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367" y="1670923"/>
            <a:ext cx="6391533" cy="4569945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96002" y="2295144"/>
            <a:ext cx="4688061" cy="3724656"/>
          </a:xfrm>
        </p:spPr>
        <p:txBody>
          <a:bodyPr>
            <a:normAutofit/>
          </a:bodyPr>
          <a:lstStyle/>
          <a:p>
            <a:pPr>
              <a:buClr>
                <a:srgbClr val="1A86BA"/>
              </a:buClr>
            </a:pPr>
            <a:endParaRPr lang="en-US" dirty="0"/>
          </a:p>
          <a:p>
            <a:pPr marL="285750" indent="-285750">
              <a:buClr>
                <a:srgbClr val="1A86BA"/>
              </a:buClr>
            </a:pPr>
            <a:r>
              <a:rPr lang="en-US" sz="2400" dirty="0"/>
              <a:t>Symbol – Declarative symbolic expressions</a:t>
            </a:r>
          </a:p>
          <a:p>
            <a:pPr marL="285750" indent="-285750">
              <a:buClr>
                <a:srgbClr val="1A86BA"/>
              </a:buClr>
            </a:pPr>
            <a:endParaRPr lang="en-US" sz="2400" dirty="0"/>
          </a:p>
          <a:p>
            <a:pPr marL="285750" indent="-285750">
              <a:buClr>
                <a:srgbClr val="1A86BA"/>
              </a:buClr>
            </a:pPr>
            <a:r>
              <a:rPr lang="en-US" sz="2400" dirty="0" err="1"/>
              <a:t>NDArray</a:t>
            </a:r>
            <a:endParaRPr lang="en-US" sz="2400" dirty="0"/>
          </a:p>
          <a:p>
            <a:pPr marL="285750" indent="-285750">
              <a:buClr>
                <a:srgbClr val="1A86BA"/>
              </a:buClr>
            </a:pPr>
            <a:endParaRPr lang="en-US" sz="2400" dirty="0"/>
          </a:p>
          <a:p>
            <a:pPr marL="285750" indent="-285750">
              <a:buClr>
                <a:srgbClr val="1A86BA"/>
              </a:buClr>
            </a:pPr>
            <a:r>
              <a:rPr lang="en-US" sz="2400" dirty="0"/>
              <a:t>KV Store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235132" y="506401"/>
            <a:ext cx="516897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 Architecture - Overview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26" name="Rectangle 25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89996" y="1670923"/>
            <a:ext cx="5059244" cy="706964"/>
          </a:xfrm>
        </p:spPr>
        <p:txBody>
          <a:bodyPr>
            <a:noAutofit/>
          </a:bodyPr>
          <a:lstStyle/>
          <a:p>
            <a:r>
              <a:rPr lang="en-US" sz="2800" b="1" dirty="0"/>
              <a:t>Application Programming Interface</a:t>
            </a:r>
          </a:p>
        </p:txBody>
      </p:sp>
    </p:spTree>
    <p:extLst>
      <p:ext uri="{BB962C8B-B14F-4D97-AF65-F5344CB8AC3E}">
        <p14:creationId xmlns:p14="http://schemas.microsoft.com/office/powerpoint/2010/main" val="2058587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 txBox="1">
            <a:spLocks/>
          </p:cNvSpPr>
          <p:nvPr/>
        </p:nvSpPr>
        <p:spPr>
          <a:xfrm rot="10800000" flipH="1">
            <a:off x="5836689" y="1614802"/>
            <a:ext cx="75436" cy="47036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 rot="10800000">
            <a:off x="8841926" y="3956874"/>
            <a:ext cx="64330" cy="22976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 rot="10800000" flipH="1">
            <a:off x="2075688" y="2298697"/>
            <a:ext cx="45720" cy="34580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Highlights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1828761" y="2230703"/>
            <a:ext cx="4453128" cy="2796368"/>
            <a:chOff x="1282990" y="1847088"/>
            <a:chExt cx="4453128" cy="2796368"/>
          </a:xfrm>
          <a:solidFill>
            <a:srgbClr val="4FACE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2" name="Rectangle: Rounded Corners 21"/>
            <p:cNvSpPr/>
            <p:nvPr/>
          </p:nvSpPr>
          <p:spPr>
            <a:xfrm>
              <a:off x="1282990" y="1847088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Mixed Programming API </a:t>
              </a:r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1282990" y="2604330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Auto Parallel Scheduling </a:t>
              </a:r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1282990" y="3358717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Distributed Computing </a:t>
              </a:r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282990" y="4113104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Language Supports</a:t>
              </a:r>
            </a:p>
          </p:txBody>
        </p:sp>
      </p:grpSp>
      <p:sp>
        <p:nvSpPr>
          <p:cNvPr id="27" name="Star: 5 Points 26"/>
          <p:cNvSpPr/>
          <p:nvPr/>
        </p:nvSpPr>
        <p:spPr>
          <a:xfrm>
            <a:off x="2581763" y="584912"/>
            <a:ext cx="676656" cy="659027"/>
          </a:xfrm>
          <a:prstGeom prst="star5">
            <a:avLst/>
          </a:prstGeom>
          <a:gradFill flip="none" rotWithShape="1">
            <a:gsLst>
              <a:gs pos="26000">
                <a:srgbClr val="FFFF00"/>
              </a:gs>
              <a:gs pos="39000">
                <a:schemeClr val="accent4">
                  <a:lumMod val="89000"/>
                </a:schemeClr>
              </a:gs>
              <a:gs pos="53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365334" y="5891563"/>
            <a:ext cx="3063666" cy="769441"/>
            <a:chOff x="4246959" y="544655"/>
            <a:chExt cx="2874430" cy="769441"/>
          </a:xfrm>
        </p:grpSpPr>
        <p:sp>
          <p:nvSpPr>
            <p:cNvPr id="14" name="TextBox 13"/>
            <p:cNvSpPr txBox="1"/>
            <p:nvPr/>
          </p:nvSpPr>
          <p:spPr>
            <a:xfrm>
              <a:off x="4246959" y="544655"/>
              <a:ext cx="2830497" cy="769441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</a:rPr>
                <a:t>Flexibility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28" name="Graphic 27" descr="Fla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34223" y="612650"/>
              <a:ext cx="687166" cy="687166"/>
            </a:xfrm>
            <a:prstGeom prst="rect">
              <a:avLst/>
            </a:prstGeom>
          </p:spPr>
        </p:pic>
      </p:grpSp>
      <p:sp>
        <p:nvSpPr>
          <p:cNvPr id="34" name="Title 1"/>
          <p:cNvSpPr txBox="1">
            <a:spLocks/>
          </p:cNvSpPr>
          <p:nvPr/>
        </p:nvSpPr>
        <p:spPr>
          <a:xfrm rot="5400000">
            <a:off x="1866028" y="4262044"/>
            <a:ext cx="45903" cy="30168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5575535" y="5377778"/>
            <a:ext cx="4453128" cy="1163560"/>
            <a:chOff x="5183176" y="5047373"/>
            <a:chExt cx="4453128" cy="1163560"/>
          </a:xfrm>
          <a:solidFill>
            <a:srgbClr val="4FACE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0" name="Rectangle: Rounded Corners 39"/>
            <p:cNvSpPr/>
            <p:nvPr/>
          </p:nvSpPr>
          <p:spPr>
            <a:xfrm>
              <a:off x="5183176" y="5047373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Memory Optimization</a:t>
              </a:r>
            </a:p>
          </p:txBody>
        </p:sp>
        <p:sp>
          <p:nvSpPr>
            <p:cNvPr id="42" name="Rectangle: Rounded Corners 41"/>
            <p:cNvSpPr/>
            <p:nvPr/>
          </p:nvSpPr>
          <p:spPr>
            <a:xfrm>
              <a:off x="5183176" y="5680581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Runs Everywhere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259762" y="706625"/>
            <a:ext cx="3246934" cy="915133"/>
            <a:chOff x="4311836" y="714000"/>
            <a:chExt cx="3246934" cy="915133"/>
          </a:xfrm>
        </p:grpSpPr>
        <p:sp>
          <p:nvSpPr>
            <p:cNvPr id="20" name="Title 1"/>
            <p:cNvSpPr txBox="1">
              <a:spLocks/>
            </p:cNvSpPr>
            <p:nvPr/>
          </p:nvSpPr>
          <p:spPr>
            <a:xfrm rot="5400000">
              <a:off x="5912443" y="-17193"/>
              <a:ext cx="45719" cy="32469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323323" y="714000"/>
              <a:ext cx="3122943" cy="769441"/>
              <a:chOff x="4323323" y="714000"/>
              <a:chExt cx="3122943" cy="769441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4323323" y="714000"/>
                <a:ext cx="3122943" cy="769441"/>
              </a:xfrm>
              <a:prstGeom prst="rect">
                <a:avLst/>
              </a:prstGeom>
              <a:solidFill>
                <a:srgbClr val="1A86BA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solidFill>
                      <a:schemeClr val="bg1"/>
                    </a:solidFill>
                  </a:rPr>
                  <a:t>Efficiency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9" name="Graphic 48" descr="Rocket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675959" y="718830"/>
                <a:ext cx="761727" cy="761727"/>
              </a:xfrm>
              <a:prstGeom prst="rect">
                <a:avLst/>
              </a:prstGeom>
            </p:spPr>
          </p:pic>
        </p:grpSp>
      </p:grpSp>
      <p:grpSp>
        <p:nvGrpSpPr>
          <p:cNvPr id="59" name="Group 58"/>
          <p:cNvGrpSpPr/>
          <p:nvPr/>
        </p:nvGrpSpPr>
        <p:grpSpPr>
          <a:xfrm>
            <a:off x="8090259" y="3011478"/>
            <a:ext cx="3301198" cy="947664"/>
            <a:chOff x="6883228" y="2965169"/>
            <a:chExt cx="3301198" cy="947664"/>
          </a:xfrm>
        </p:grpSpPr>
        <p:sp>
          <p:nvSpPr>
            <p:cNvPr id="51" name="Title 1"/>
            <p:cNvSpPr txBox="1">
              <a:spLocks/>
            </p:cNvSpPr>
            <p:nvPr/>
          </p:nvSpPr>
          <p:spPr>
            <a:xfrm rot="5400000">
              <a:off x="8493674" y="2256668"/>
              <a:ext cx="45719" cy="326661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6883229" y="2965169"/>
              <a:ext cx="3301197" cy="828734"/>
              <a:chOff x="6883229" y="2965169"/>
              <a:chExt cx="3301197" cy="828734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6883229" y="2994816"/>
                <a:ext cx="3266611" cy="769441"/>
              </a:xfrm>
              <a:prstGeom prst="rect">
                <a:avLst/>
              </a:prstGeom>
              <a:solidFill>
                <a:srgbClr val="1A86BA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solidFill>
                      <a:schemeClr val="bg1"/>
                    </a:solidFill>
                  </a:rPr>
                  <a:t>Portability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8" name="Graphic 47" descr="Box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355692" y="2965169"/>
                <a:ext cx="828734" cy="828734"/>
              </a:xfrm>
              <a:prstGeom prst="rect">
                <a:avLst/>
              </a:prstGeom>
            </p:spPr>
          </p:pic>
          <p:sp>
            <p:nvSpPr>
              <p:cNvPr id="52" name="Title 1"/>
              <p:cNvSpPr txBox="1">
                <a:spLocks/>
              </p:cNvSpPr>
              <p:nvPr/>
            </p:nvSpPr>
            <p:spPr>
              <a:xfrm rot="10800000" flipH="1">
                <a:off x="9355692" y="2994815"/>
                <a:ext cx="45719" cy="7694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3" name="Title 1"/>
          <p:cNvSpPr txBox="1">
            <a:spLocks/>
          </p:cNvSpPr>
          <p:nvPr/>
        </p:nvSpPr>
        <p:spPr>
          <a:xfrm rot="10800000" flipH="1">
            <a:off x="2673735" y="5891563"/>
            <a:ext cx="45719" cy="7694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itle 1"/>
          <p:cNvSpPr txBox="1">
            <a:spLocks/>
          </p:cNvSpPr>
          <p:nvPr/>
        </p:nvSpPr>
        <p:spPr>
          <a:xfrm rot="10800000" flipH="1">
            <a:off x="7569587" y="706624"/>
            <a:ext cx="45719" cy="7694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47094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 txBox="1">
            <a:spLocks/>
          </p:cNvSpPr>
          <p:nvPr/>
        </p:nvSpPr>
        <p:spPr>
          <a:xfrm rot="10800000" flipH="1">
            <a:off x="5836689" y="1614802"/>
            <a:ext cx="75436" cy="47036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 rot="10800000">
            <a:off x="8841926" y="3956874"/>
            <a:ext cx="64330" cy="22976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 rot="10800000" flipH="1">
            <a:off x="2075688" y="2298697"/>
            <a:ext cx="45720" cy="34580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Highlights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1828761" y="2230703"/>
            <a:ext cx="4453128" cy="2796368"/>
            <a:chOff x="1282990" y="1847088"/>
            <a:chExt cx="4453128" cy="2796368"/>
          </a:xfrm>
          <a:solidFill>
            <a:schemeClr val="accent3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2" name="Rectangle: Rounded Corners 21"/>
            <p:cNvSpPr/>
            <p:nvPr/>
          </p:nvSpPr>
          <p:spPr>
            <a:xfrm>
              <a:off x="1282990" y="1847088"/>
              <a:ext cx="4453128" cy="530352"/>
            </a:xfrm>
            <a:prstGeom prst="round2DiagRect">
              <a:avLst/>
            </a:prstGeom>
            <a:solidFill>
              <a:srgbClr val="4FAC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Mixed Programming API </a:t>
              </a:r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1282990" y="2604330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Auto Parallel Scheduling </a:t>
              </a:r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1282990" y="3358717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Distributed Computing </a:t>
              </a:r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282990" y="4113104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Language Supports</a:t>
              </a:r>
            </a:p>
          </p:txBody>
        </p:sp>
      </p:grpSp>
      <p:sp>
        <p:nvSpPr>
          <p:cNvPr id="27" name="Star: 5 Points 26"/>
          <p:cNvSpPr/>
          <p:nvPr/>
        </p:nvSpPr>
        <p:spPr>
          <a:xfrm>
            <a:off x="2581763" y="584912"/>
            <a:ext cx="676656" cy="659027"/>
          </a:xfrm>
          <a:prstGeom prst="star5">
            <a:avLst/>
          </a:prstGeom>
          <a:gradFill flip="none" rotWithShape="1">
            <a:gsLst>
              <a:gs pos="26000">
                <a:srgbClr val="FFFF00"/>
              </a:gs>
              <a:gs pos="39000">
                <a:schemeClr val="accent4">
                  <a:lumMod val="89000"/>
                </a:schemeClr>
              </a:gs>
              <a:gs pos="53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365334" y="5891563"/>
            <a:ext cx="3063666" cy="769441"/>
            <a:chOff x="4246959" y="544655"/>
            <a:chExt cx="2874430" cy="769441"/>
          </a:xfrm>
        </p:grpSpPr>
        <p:sp>
          <p:nvSpPr>
            <p:cNvPr id="14" name="TextBox 13"/>
            <p:cNvSpPr txBox="1"/>
            <p:nvPr/>
          </p:nvSpPr>
          <p:spPr>
            <a:xfrm>
              <a:off x="4246959" y="544655"/>
              <a:ext cx="2830497" cy="769441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</a:rPr>
                <a:t>Flexibility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28" name="Graphic 27" descr="Fla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34223" y="612650"/>
              <a:ext cx="687166" cy="687166"/>
            </a:xfrm>
            <a:prstGeom prst="rect">
              <a:avLst/>
            </a:prstGeom>
          </p:spPr>
        </p:pic>
      </p:grpSp>
      <p:sp>
        <p:nvSpPr>
          <p:cNvPr id="34" name="Title 1"/>
          <p:cNvSpPr txBox="1">
            <a:spLocks/>
          </p:cNvSpPr>
          <p:nvPr/>
        </p:nvSpPr>
        <p:spPr>
          <a:xfrm rot="5400000">
            <a:off x="1866028" y="4262044"/>
            <a:ext cx="45903" cy="30168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5575535" y="5377778"/>
            <a:ext cx="4453128" cy="1163560"/>
            <a:chOff x="5183176" y="5047373"/>
            <a:chExt cx="4453128" cy="1163560"/>
          </a:xfrm>
          <a:solidFill>
            <a:schemeClr val="accent3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0" name="Rectangle: Rounded Corners 39"/>
            <p:cNvSpPr/>
            <p:nvPr/>
          </p:nvSpPr>
          <p:spPr>
            <a:xfrm>
              <a:off x="5183176" y="5047373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Memory Optimization</a:t>
              </a:r>
            </a:p>
          </p:txBody>
        </p:sp>
        <p:sp>
          <p:nvSpPr>
            <p:cNvPr id="42" name="Rectangle: Rounded Corners 41"/>
            <p:cNvSpPr/>
            <p:nvPr/>
          </p:nvSpPr>
          <p:spPr>
            <a:xfrm>
              <a:off x="5183176" y="5680581"/>
              <a:ext cx="4453128" cy="530352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Runs Everywhere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259762" y="706625"/>
            <a:ext cx="3246934" cy="915133"/>
            <a:chOff x="4311836" y="714000"/>
            <a:chExt cx="3246934" cy="915133"/>
          </a:xfrm>
        </p:grpSpPr>
        <p:sp>
          <p:nvSpPr>
            <p:cNvPr id="20" name="Title 1"/>
            <p:cNvSpPr txBox="1">
              <a:spLocks/>
            </p:cNvSpPr>
            <p:nvPr/>
          </p:nvSpPr>
          <p:spPr>
            <a:xfrm rot="5400000">
              <a:off x="5912443" y="-17193"/>
              <a:ext cx="45719" cy="32469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323323" y="714000"/>
              <a:ext cx="3122943" cy="769441"/>
              <a:chOff x="4323323" y="714000"/>
              <a:chExt cx="3122943" cy="769441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4323323" y="714000"/>
                <a:ext cx="3122943" cy="769441"/>
              </a:xfrm>
              <a:prstGeom prst="rect">
                <a:avLst/>
              </a:prstGeom>
              <a:solidFill>
                <a:srgbClr val="1A86BA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solidFill>
                      <a:schemeClr val="bg1"/>
                    </a:solidFill>
                  </a:rPr>
                  <a:t>Efficiency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9" name="Graphic 48" descr="Rocket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675959" y="718830"/>
                <a:ext cx="761727" cy="761727"/>
              </a:xfrm>
              <a:prstGeom prst="rect">
                <a:avLst/>
              </a:prstGeom>
            </p:spPr>
          </p:pic>
        </p:grpSp>
      </p:grpSp>
      <p:grpSp>
        <p:nvGrpSpPr>
          <p:cNvPr id="59" name="Group 58"/>
          <p:cNvGrpSpPr/>
          <p:nvPr/>
        </p:nvGrpSpPr>
        <p:grpSpPr>
          <a:xfrm>
            <a:off x="8090259" y="3011478"/>
            <a:ext cx="3301198" cy="947664"/>
            <a:chOff x="6883228" y="2965169"/>
            <a:chExt cx="3301198" cy="947664"/>
          </a:xfrm>
        </p:grpSpPr>
        <p:sp>
          <p:nvSpPr>
            <p:cNvPr id="51" name="Title 1"/>
            <p:cNvSpPr txBox="1">
              <a:spLocks/>
            </p:cNvSpPr>
            <p:nvPr/>
          </p:nvSpPr>
          <p:spPr>
            <a:xfrm rot="5400000">
              <a:off x="8493674" y="2256668"/>
              <a:ext cx="45719" cy="326661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6883229" y="2965169"/>
              <a:ext cx="3301197" cy="828734"/>
              <a:chOff x="6883229" y="2965169"/>
              <a:chExt cx="3301197" cy="828734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6883229" y="2994816"/>
                <a:ext cx="3266611" cy="769441"/>
              </a:xfrm>
              <a:prstGeom prst="rect">
                <a:avLst/>
              </a:prstGeom>
              <a:solidFill>
                <a:srgbClr val="1A86BA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solidFill>
                      <a:schemeClr val="bg1"/>
                    </a:solidFill>
                  </a:rPr>
                  <a:t>Portability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8" name="Graphic 47" descr="Box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355692" y="2965169"/>
                <a:ext cx="828734" cy="828734"/>
              </a:xfrm>
              <a:prstGeom prst="rect">
                <a:avLst/>
              </a:prstGeom>
            </p:spPr>
          </p:pic>
          <p:sp>
            <p:nvSpPr>
              <p:cNvPr id="52" name="Title 1"/>
              <p:cNvSpPr txBox="1">
                <a:spLocks/>
              </p:cNvSpPr>
              <p:nvPr/>
            </p:nvSpPr>
            <p:spPr>
              <a:xfrm rot="10800000" flipH="1">
                <a:off x="9355692" y="2994815"/>
                <a:ext cx="45719" cy="7694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3" name="Title 1"/>
          <p:cNvSpPr txBox="1">
            <a:spLocks/>
          </p:cNvSpPr>
          <p:nvPr/>
        </p:nvSpPr>
        <p:spPr>
          <a:xfrm rot="10800000" flipH="1">
            <a:off x="2673735" y="5891563"/>
            <a:ext cx="45719" cy="7694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itle 1"/>
          <p:cNvSpPr txBox="1">
            <a:spLocks/>
          </p:cNvSpPr>
          <p:nvPr/>
        </p:nvSpPr>
        <p:spPr>
          <a:xfrm rot="10800000" flipH="1">
            <a:off x="7569587" y="706624"/>
            <a:ext cx="45719" cy="7694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673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74531" y="3745080"/>
            <a:ext cx="51562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 </a:t>
            </a:r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Variable(</a:t>
            </a:r>
            <a:r>
              <a:rPr lang="en-US" b="1" dirty="0">
                <a:solidFill>
                  <a:srgbClr val="1A86BA"/>
                </a:solidFill>
                <a:latin typeface="Consolas" panose="020B0609020204030204" pitchFamily="49" charset="0"/>
              </a:rPr>
              <a:t>‘A’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B </a:t>
            </a:r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Variable(</a:t>
            </a:r>
            <a:r>
              <a:rPr lang="en-US" b="1" dirty="0">
                <a:solidFill>
                  <a:srgbClr val="1A86BA"/>
                </a:solidFill>
                <a:latin typeface="Consolas" panose="020B0609020204030204" pitchFamily="49" charset="0"/>
              </a:rPr>
              <a:t>‘B’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C = B * A</a:t>
            </a:r>
          </a:p>
          <a:p>
            <a:r>
              <a:rPr lang="pt-BR" dirty="0">
                <a:latin typeface="Consolas" panose="020B0609020204030204" pitchFamily="49" charset="0"/>
              </a:rPr>
              <a:t>D = C + 1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 = </a:t>
            </a:r>
            <a:r>
              <a:rPr lang="en-US" dirty="0">
                <a:solidFill>
                  <a:srgbClr val="1A86BA"/>
                </a:solidFill>
                <a:latin typeface="Consolas" panose="020B0609020204030204" pitchFamily="49" charset="0"/>
              </a:rPr>
              <a:t>compile</a:t>
            </a:r>
            <a:r>
              <a:rPr lang="en-US" dirty="0">
                <a:latin typeface="Consolas" panose="020B0609020204030204" pitchFamily="49" charset="0"/>
              </a:rPr>
              <a:t>(D) </a:t>
            </a:r>
          </a:p>
          <a:p>
            <a:r>
              <a:rPr lang="en-US" dirty="0">
                <a:latin typeface="Consolas" panose="020B0609020204030204" pitchFamily="49" charset="0"/>
              </a:rPr>
              <a:t>d = f(A=</a:t>
            </a:r>
            <a:r>
              <a:rPr lang="en-US" dirty="0" err="1">
                <a:latin typeface="Consolas" panose="020B0609020204030204" pitchFamily="49" charset="0"/>
              </a:rPr>
              <a:t>np.ones</a:t>
            </a:r>
            <a:r>
              <a:rPr lang="en-US" dirty="0">
                <a:latin typeface="Consolas" panose="020B0609020204030204" pitchFamily="49" charset="0"/>
              </a:rPr>
              <a:t>(10), B=</a:t>
            </a:r>
            <a:r>
              <a:rPr lang="en-US" dirty="0" err="1">
                <a:latin typeface="Consolas" panose="020B0609020204030204" pitchFamily="49" charset="0"/>
              </a:rPr>
              <a:t>np.ones</a:t>
            </a:r>
            <a:r>
              <a:rPr lang="en-US" dirty="0">
                <a:latin typeface="Consolas" panose="020B0609020204030204" pitchFamily="49" charset="0"/>
              </a:rPr>
              <a:t>(10)*2)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2" y="1551016"/>
            <a:ext cx="8339893" cy="706964"/>
          </a:xfrm>
        </p:spPr>
        <p:txBody>
          <a:bodyPr/>
          <a:lstStyle/>
          <a:p>
            <a:r>
              <a:rPr lang="en-US" b="1" dirty="0"/>
              <a:t>Imperative vs. Declarative Programs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Flexibility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15" descr="Pla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7932" y="640789"/>
            <a:ext cx="659027" cy="6590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25337" y="748283"/>
            <a:ext cx="3227607" cy="461665"/>
          </a:xfrm>
          <a:prstGeom prst="rect">
            <a:avLst/>
          </a:prstGeom>
          <a:solidFill>
            <a:srgbClr val="1A86BA"/>
          </a:solidFill>
          <a:ln>
            <a:noFill/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Mixed API programming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235132" y="2257981"/>
            <a:ext cx="9932996" cy="125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86BA"/>
              </a:buClr>
            </a:pPr>
            <a:r>
              <a:rPr lang="en-US" sz="2400" dirty="0"/>
              <a:t>Imperative Programs are straight-forward and flexible</a:t>
            </a:r>
          </a:p>
          <a:p>
            <a:pPr>
              <a:buClr>
                <a:srgbClr val="1A86BA"/>
              </a:buClr>
            </a:pPr>
            <a:r>
              <a:rPr lang="en-US" sz="2400" dirty="0"/>
              <a:t>Takes</a:t>
            </a:r>
            <a:r>
              <a:rPr lang="en-US" dirty="0"/>
              <a:t> </a:t>
            </a:r>
            <a:r>
              <a:rPr lang="en-US" sz="2400" dirty="0"/>
              <a:t>advantage of native language features (loop, condition)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5132" y="3791750"/>
            <a:ext cx="4142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A86BA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numpy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1A86BA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np</a:t>
            </a:r>
          </a:p>
          <a:p>
            <a:r>
              <a:rPr lang="en-US" dirty="0">
                <a:latin typeface="Consolas" panose="020B0609020204030204" pitchFamily="49" charset="0"/>
              </a:rPr>
              <a:t>a </a:t>
            </a:r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np</a:t>
            </a:r>
            <a:r>
              <a:rPr lang="en-US" b="1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ones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10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b </a:t>
            </a:r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np</a:t>
            </a:r>
            <a:r>
              <a:rPr lang="en-US" b="1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ones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10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 2</a:t>
            </a:r>
          </a:p>
          <a:p>
            <a:r>
              <a:rPr lang="en-US" dirty="0">
                <a:latin typeface="Consolas" panose="020B0609020204030204" pitchFamily="49" charset="0"/>
              </a:rPr>
              <a:t>c </a:t>
            </a:r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b </a:t>
            </a:r>
            <a:r>
              <a:rPr lang="en-US" b="1" dirty="0"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 a 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print(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d </a:t>
            </a:r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c </a:t>
            </a:r>
            <a:r>
              <a:rPr lang="en-US" b="1" dirty="0"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1 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5" name="Speech Bubble: Rectangle with Corners Rounded 14"/>
          <p:cNvSpPr/>
          <p:nvPr/>
        </p:nvSpPr>
        <p:spPr>
          <a:xfrm>
            <a:off x="1872568" y="5129784"/>
            <a:ext cx="2185641" cy="1143000"/>
          </a:xfrm>
          <a:prstGeom prst="wedgeRoundRectCallout">
            <a:avLst>
              <a:gd name="adj1" fmla="val -71813"/>
              <a:gd name="adj2" fmla="val -54464"/>
              <a:gd name="adj3" fmla="val 16667"/>
            </a:avLst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/>
              <a:t>Easy to tweak with python code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878824" y="3067087"/>
            <a:ext cx="2511930" cy="1812567"/>
            <a:chOff x="8878824" y="3067087"/>
            <a:chExt cx="2511930" cy="1812567"/>
          </a:xfrm>
        </p:grpSpPr>
        <p:sp>
          <p:nvSpPr>
            <p:cNvPr id="17" name="Oval 16"/>
            <p:cNvSpPr/>
            <p:nvPr/>
          </p:nvSpPr>
          <p:spPr>
            <a:xfrm>
              <a:off x="8878824" y="3081529"/>
              <a:ext cx="429768" cy="429768"/>
            </a:xfrm>
            <a:prstGeom prst="ellips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10255649" y="3067087"/>
              <a:ext cx="429768" cy="429768"/>
            </a:xfrm>
            <a:prstGeom prst="ellips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10960986" y="3747060"/>
              <a:ext cx="429768" cy="429768"/>
            </a:xfrm>
            <a:prstGeom prst="ellips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9556134" y="3792551"/>
              <a:ext cx="429768" cy="429768"/>
            </a:xfrm>
            <a:prstGeom prst="ellipse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10263695" y="4449886"/>
              <a:ext cx="429768" cy="429768"/>
            </a:xfrm>
            <a:prstGeom prst="ellipse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+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17" idx="5"/>
              <a:endCxn id="20" idx="1"/>
            </p:cNvCxnSpPr>
            <p:nvPr/>
          </p:nvCxnSpPr>
          <p:spPr>
            <a:xfrm>
              <a:off x="9245654" y="3448359"/>
              <a:ext cx="373418" cy="40713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9927972" y="4125321"/>
              <a:ext cx="373418" cy="40713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 flipH="1">
              <a:off x="10653413" y="4132137"/>
              <a:ext cx="373418" cy="40713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cxnSpLocks/>
            </p:cNvCxnSpPr>
            <p:nvPr/>
          </p:nvCxnSpPr>
          <p:spPr>
            <a:xfrm flipH="1">
              <a:off x="9941756" y="3430112"/>
              <a:ext cx="373418" cy="40713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Graphic 27" descr="Fla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99185" y="640789"/>
            <a:ext cx="732405" cy="6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7430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2" y="1551016"/>
            <a:ext cx="8339893" cy="706964"/>
          </a:xfrm>
        </p:spPr>
        <p:txBody>
          <a:bodyPr/>
          <a:lstStyle/>
          <a:p>
            <a:r>
              <a:rPr lang="en-US" b="1" dirty="0"/>
              <a:t>Imperative vs. Declarative Programs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5132" y="506401"/>
            <a:ext cx="3274422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Flexibility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7086" y="506401"/>
            <a:ext cx="69668" cy="927804"/>
          </a:xfrm>
          <a:prstGeom prst="rect">
            <a:avLst/>
          </a:prstGeom>
          <a:solidFill>
            <a:srgbClr val="1A86B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15" descr="Pla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7932" y="640789"/>
            <a:ext cx="659027" cy="6590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25337" y="748283"/>
            <a:ext cx="3227607" cy="461665"/>
          </a:xfrm>
          <a:prstGeom prst="rect">
            <a:avLst/>
          </a:prstGeom>
          <a:solidFill>
            <a:srgbClr val="1A86BA"/>
          </a:solidFill>
          <a:ln>
            <a:noFill/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Mixed API programming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685417" y="63358"/>
            <a:ext cx="1506583" cy="443043"/>
            <a:chOff x="9344297" y="1562782"/>
            <a:chExt cx="1506583" cy="443043"/>
          </a:xfrm>
        </p:grpSpPr>
        <p:sp>
          <p:nvSpPr>
            <p:cNvPr id="9" name="Rectangle 8"/>
            <p:cNvSpPr/>
            <p:nvPr/>
          </p:nvSpPr>
          <p:spPr>
            <a:xfrm>
              <a:off x="9344297" y="1567543"/>
              <a:ext cx="1506583" cy="409306"/>
            </a:xfrm>
            <a:prstGeom prst="rect">
              <a:avLst/>
            </a:prstGeom>
            <a:solidFill>
              <a:srgbClr val="1A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6965" y="1562782"/>
              <a:ext cx="1293658" cy="443043"/>
            </a:xfrm>
            <a:prstGeom prst="rect">
              <a:avLst/>
            </a:prstGeom>
          </p:spPr>
        </p:pic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235132" y="2257980"/>
            <a:ext cx="9932996" cy="226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86BA"/>
              </a:buClr>
            </a:pPr>
            <a:r>
              <a:rPr lang="en-US" sz="2400" dirty="0"/>
              <a:t>Declarative programs see the entire graph</a:t>
            </a:r>
          </a:p>
          <a:p>
            <a:pPr>
              <a:buClr>
                <a:srgbClr val="1A86BA"/>
              </a:buClr>
            </a:pPr>
            <a:r>
              <a:rPr lang="en-US" sz="2400" dirty="0"/>
              <a:t>More chances for optimization</a:t>
            </a:r>
          </a:p>
          <a:p>
            <a:pPr>
              <a:buClr>
                <a:srgbClr val="1A86BA"/>
              </a:buClr>
            </a:pPr>
            <a:r>
              <a:rPr lang="en-US" sz="2400" dirty="0"/>
              <a:t>Easy to save and load the computation structure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0617" y="3746030"/>
            <a:ext cx="4142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A86BA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numpy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1A86BA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np</a:t>
            </a:r>
          </a:p>
          <a:p>
            <a:r>
              <a:rPr lang="en-US" dirty="0">
                <a:latin typeface="Consolas" panose="020B0609020204030204" pitchFamily="49" charset="0"/>
              </a:rPr>
              <a:t>a </a:t>
            </a:r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np</a:t>
            </a:r>
            <a:r>
              <a:rPr lang="en-US" b="1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ones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10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b </a:t>
            </a:r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np</a:t>
            </a:r>
            <a:r>
              <a:rPr lang="en-US" b="1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ones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10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 2</a:t>
            </a:r>
          </a:p>
          <a:p>
            <a:r>
              <a:rPr lang="en-US" dirty="0">
                <a:latin typeface="Consolas" panose="020B0609020204030204" pitchFamily="49" charset="0"/>
              </a:rPr>
              <a:t>c </a:t>
            </a:r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b </a:t>
            </a:r>
            <a:r>
              <a:rPr lang="en-US" b="1" dirty="0"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 a 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print(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d </a:t>
            </a:r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c </a:t>
            </a:r>
            <a:r>
              <a:rPr lang="en-US" b="1" dirty="0"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1 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5" name="Speech Bubble: Rectangle with Corners Rounded 14"/>
          <p:cNvSpPr/>
          <p:nvPr/>
        </p:nvSpPr>
        <p:spPr>
          <a:xfrm>
            <a:off x="395145" y="5623754"/>
            <a:ext cx="4257845" cy="1143000"/>
          </a:xfrm>
          <a:prstGeom prst="wedgeRoundRectCallout">
            <a:avLst>
              <a:gd name="adj1" fmla="val -43250"/>
              <a:gd name="adj2" fmla="val -70464"/>
              <a:gd name="adj3" fmla="val 16667"/>
            </a:avLst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A86BA"/>
                </a:solidFill>
              </a:rPr>
              <a:t>C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cannot</a:t>
            </a:r>
            <a:r>
              <a:rPr lang="en-US" dirty="0"/>
              <a:t> share memory with </a:t>
            </a:r>
            <a:r>
              <a:rPr lang="en-US" b="1" dirty="0"/>
              <a:t>d</a:t>
            </a:r>
            <a:r>
              <a:rPr lang="en-US" dirty="0"/>
              <a:t>, because it could be used in future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01630" y="3791750"/>
            <a:ext cx="51562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 </a:t>
            </a:r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Variable(</a:t>
            </a:r>
            <a:r>
              <a:rPr lang="en-US" b="1" dirty="0">
                <a:solidFill>
                  <a:srgbClr val="1A86BA"/>
                </a:solidFill>
                <a:latin typeface="Consolas" panose="020B0609020204030204" pitchFamily="49" charset="0"/>
              </a:rPr>
              <a:t>‘A’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B </a:t>
            </a:r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Variable(</a:t>
            </a:r>
            <a:r>
              <a:rPr lang="en-US" b="1" dirty="0">
                <a:solidFill>
                  <a:srgbClr val="1A86BA"/>
                </a:solidFill>
                <a:latin typeface="Consolas" panose="020B0609020204030204" pitchFamily="49" charset="0"/>
              </a:rPr>
              <a:t>‘B’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C = B * A</a:t>
            </a:r>
          </a:p>
          <a:p>
            <a:r>
              <a:rPr lang="pt-BR" dirty="0">
                <a:latin typeface="Consolas" panose="020B0609020204030204" pitchFamily="49" charset="0"/>
              </a:rPr>
              <a:t>D = C + 1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 = </a:t>
            </a:r>
            <a:r>
              <a:rPr lang="en-US" dirty="0">
                <a:solidFill>
                  <a:srgbClr val="1A86BA"/>
                </a:solidFill>
                <a:latin typeface="Consolas" panose="020B0609020204030204" pitchFamily="49" charset="0"/>
              </a:rPr>
              <a:t>compile</a:t>
            </a:r>
            <a:r>
              <a:rPr lang="en-US" dirty="0">
                <a:latin typeface="Consolas" panose="020B0609020204030204" pitchFamily="49" charset="0"/>
              </a:rPr>
              <a:t>(D) </a:t>
            </a:r>
          </a:p>
          <a:p>
            <a:r>
              <a:rPr lang="en-US" dirty="0">
                <a:latin typeface="Consolas" panose="020B0609020204030204" pitchFamily="49" charset="0"/>
              </a:rPr>
              <a:t>d = f(A=</a:t>
            </a:r>
            <a:r>
              <a:rPr lang="en-US" dirty="0" err="1">
                <a:latin typeface="Consolas" panose="020B0609020204030204" pitchFamily="49" charset="0"/>
              </a:rPr>
              <a:t>np.ones</a:t>
            </a:r>
            <a:r>
              <a:rPr lang="en-US" dirty="0">
                <a:latin typeface="Consolas" panose="020B0609020204030204" pitchFamily="49" charset="0"/>
              </a:rPr>
              <a:t>(10), B=</a:t>
            </a:r>
            <a:r>
              <a:rPr lang="en-US" dirty="0" err="1">
                <a:latin typeface="Consolas" panose="020B0609020204030204" pitchFamily="49" charset="0"/>
              </a:rPr>
              <a:t>np.ones</a:t>
            </a:r>
            <a:r>
              <a:rPr lang="en-US" dirty="0">
                <a:latin typeface="Consolas" panose="020B0609020204030204" pitchFamily="49" charset="0"/>
              </a:rPr>
              <a:t>(10)*2)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7" name="Speech Bubble: Rectangle with Corners Rounded 16"/>
          <p:cNvSpPr/>
          <p:nvPr/>
        </p:nvSpPr>
        <p:spPr>
          <a:xfrm>
            <a:off x="5022009" y="5623754"/>
            <a:ext cx="4257845" cy="1143000"/>
          </a:xfrm>
          <a:prstGeom prst="wedgeRoundRectCallout">
            <a:avLst>
              <a:gd name="adj1" fmla="val -29935"/>
              <a:gd name="adj2" fmla="val -109664"/>
              <a:gd name="adj3" fmla="val 16667"/>
            </a:avLst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/>
              <a:t>C </a:t>
            </a:r>
            <a:r>
              <a:rPr lang="en-US" dirty="0">
                <a:solidFill>
                  <a:srgbClr val="FF0000"/>
                </a:solidFill>
              </a:rPr>
              <a:t>can</a:t>
            </a:r>
            <a:r>
              <a:rPr lang="en-US" dirty="0"/>
              <a:t> share memory with D, because C cannot be seen by user</a:t>
            </a:r>
          </a:p>
        </p:txBody>
      </p:sp>
      <p:pic>
        <p:nvPicPr>
          <p:cNvPr id="18" name="Graphic 17" descr="Fla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99185" y="640789"/>
            <a:ext cx="732405" cy="687166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8878824" y="3067087"/>
            <a:ext cx="2511930" cy="1812567"/>
            <a:chOff x="8878824" y="3067087"/>
            <a:chExt cx="2511930" cy="1812567"/>
          </a:xfrm>
        </p:grpSpPr>
        <p:sp>
          <p:nvSpPr>
            <p:cNvPr id="20" name="Oval 19"/>
            <p:cNvSpPr/>
            <p:nvPr/>
          </p:nvSpPr>
          <p:spPr>
            <a:xfrm>
              <a:off x="8878824" y="3081529"/>
              <a:ext cx="429768" cy="429768"/>
            </a:xfrm>
            <a:prstGeom prst="ellips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10255649" y="3067087"/>
              <a:ext cx="429768" cy="429768"/>
            </a:xfrm>
            <a:prstGeom prst="ellips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10960986" y="3747060"/>
              <a:ext cx="429768" cy="429768"/>
            </a:xfrm>
            <a:prstGeom prst="ellips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9556134" y="3792551"/>
              <a:ext cx="429768" cy="429768"/>
            </a:xfrm>
            <a:prstGeom prst="ellipse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10263695" y="4449886"/>
              <a:ext cx="429768" cy="429768"/>
            </a:xfrm>
            <a:prstGeom prst="ellipse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+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20" idx="5"/>
              <a:endCxn id="23" idx="1"/>
            </p:cNvCxnSpPr>
            <p:nvPr/>
          </p:nvCxnSpPr>
          <p:spPr>
            <a:xfrm>
              <a:off x="9245654" y="3448359"/>
              <a:ext cx="373418" cy="40713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9927972" y="4125321"/>
              <a:ext cx="373418" cy="40713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cxnSpLocks/>
            </p:cNvCxnSpPr>
            <p:nvPr/>
          </p:nvCxnSpPr>
          <p:spPr>
            <a:xfrm flipH="1">
              <a:off x="10653413" y="4132137"/>
              <a:ext cx="373418" cy="40713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cxnSpLocks/>
            </p:cNvCxnSpPr>
            <p:nvPr/>
          </p:nvCxnSpPr>
          <p:spPr>
            <a:xfrm flipH="1">
              <a:off x="9941756" y="3430112"/>
              <a:ext cx="373418" cy="40713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7733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1207</TotalTime>
  <Words>2446</Words>
  <Application>Microsoft Office PowerPoint</Application>
  <PresentationFormat>Widescreen</PresentationFormat>
  <Paragraphs>583</Paragraphs>
  <Slides>44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Cambria</vt:lpstr>
      <vt:lpstr>Consolas</vt:lpstr>
      <vt:lpstr>Lato</vt:lpstr>
      <vt:lpstr>Office Theme</vt:lpstr>
      <vt:lpstr> </vt:lpstr>
      <vt:lpstr>PowerPoint Presentation</vt:lpstr>
      <vt:lpstr>PowerPoint Presentation</vt:lpstr>
      <vt:lpstr>Features</vt:lpstr>
      <vt:lpstr>Application Programming Interface</vt:lpstr>
      <vt:lpstr>PowerPoint Presentation</vt:lpstr>
      <vt:lpstr>PowerPoint Presentation</vt:lpstr>
      <vt:lpstr>Imperative vs. Declarative Programs </vt:lpstr>
      <vt:lpstr>Imperative vs. Declarative Programs </vt:lpstr>
      <vt:lpstr>MXNet: Mix the Flavors Together</vt:lpstr>
      <vt:lpstr>Symbol </vt:lpstr>
      <vt:lpstr>Symbol (contd)</vt:lpstr>
      <vt:lpstr>Symbol (contd)</vt:lpstr>
      <vt:lpstr>PowerPoint Presentation</vt:lpstr>
      <vt:lpstr>NDArray(Ctd.)</vt:lpstr>
      <vt:lpstr>Computation Graph</vt:lpstr>
      <vt:lpstr>Dependency Engine</vt:lpstr>
      <vt:lpstr>PowerPoint Presentation</vt:lpstr>
      <vt:lpstr>Need for Parallelization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Yarlagadda,Jayachandra</dc:creator>
  <cp:lastModifiedBy>Yarlagadda,Jayachandra</cp:lastModifiedBy>
  <cp:revision>98</cp:revision>
  <dcterms:created xsi:type="dcterms:W3CDTF">2017-03-18T22:49:13Z</dcterms:created>
  <dcterms:modified xsi:type="dcterms:W3CDTF">2017-03-21T19:34:06Z</dcterms:modified>
</cp:coreProperties>
</file>