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68" r:id="rId3"/>
    <p:sldId id="302" r:id="rId4"/>
    <p:sldId id="257" r:id="rId5"/>
    <p:sldId id="287" r:id="rId6"/>
    <p:sldId id="260" r:id="rId7"/>
    <p:sldId id="270" r:id="rId8"/>
    <p:sldId id="298" r:id="rId9"/>
    <p:sldId id="299" r:id="rId10"/>
    <p:sldId id="300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71" r:id="rId19"/>
    <p:sldId id="272" r:id="rId20"/>
    <p:sldId id="275" r:id="rId21"/>
    <p:sldId id="273" r:id="rId22"/>
    <p:sldId id="296" r:id="rId23"/>
    <p:sldId id="285" r:id="rId24"/>
    <p:sldId id="277" r:id="rId25"/>
    <p:sldId id="283" r:id="rId26"/>
    <p:sldId id="278" r:id="rId27"/>
    <p:sldId id="279" r:id="rId28"/>
    <p:sldId id="284" r:id="rId29"/>
    <p:sldId id="281" r:id="rId30"/>
    <p:sldId id="282" r:id="rId31"/>
    <p:sldId id="297" r:id="rId32"/>
    <p:sldId id="269" r:id="rId33"/>
    <p:sldId id="286" r:id="rId34"/>
    <p:sldId id="262" r:id="rId35"/>
    <p:sldId id="263" r:id="rId36"/>
    <p:sldId id="267" r:id="rId37"/>
    <p:sldId id="264" r:id="rId38"/>
    <p:sldId id="261" r:id="rId39"/>
    <p:sldId id="265" r:id="rId40"/>
    <p:sldId id="26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76" userDrawn="1">
          <p15:clr>
            <a:srgbClr val="A4A3A4"/>
          </p15:clr>
        </p15:guide>
        <p15:guide id="2" orient="horz" pos="984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lagadda,Jayachandra" initials="Y" lastIdx="1" clrIdx="0">
    <p:extLst>
      <p:ext uri="{19B8F6BF-5375-455C-9EA6-DF929625EA0E}">
        <p15:presenceInfo xmlns:p15="http://schemas.microsoft.com/office/powerpoint/2012/main" userId="Yarlagadda,Jayach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6BA"/>
    <a:srgbClr val="4FACEB"/>
    <a:srgbClr val="1D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4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pos="2376"/>
        <p:guide orient="horz" pos="984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DE67-953F-45E0-933F-953730BCAB2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9829A-F7BC-4272-9240-B8A95861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mxnet/tree/master/tools/caffe_converter" TargetMode="External"/><Relationship Id="rId7" Type="http://schemas.openxmlformats.org/officeDocument/2006/relationships/hyperlink" Target="https://github.com/dmlc/mxnet/tree/master/example/image-classification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cks.readthedocs.org/en/latest/" TargetMode="External"/><Relationship Id="rId5" Type="http://schemas.openxmlformats.org/officeDocument/2006/relationships/hyperlink" Target="http://lasagne.readthedocs.org/en/latest/" TargetMode="External"/><Relationship Id="rId4" Type="http://schemas.openxmlformats.org/officeDocument/2006/relationships/hyperlink" Target="http://keras.io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mxnet/tree/master/tools/caffe_converter" TargetMode="External"/><Relationship Id="rId7" Type="http://schemas.openxmlformats.org/officeDocument/2006/relationships/hyperlink" Target="https://github.com/dmlc/mxnet/tree/master/example/image-classification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cks.readthedocs.org/en/latest/" TargetMode="External"/><Relationship Id="rId5" Type="http://schemas.openxmlformats.org/officeDocument/2006/relationships/hyperlink" Target="http://lasagne.readthedocs.org/en/latest/" TargetMode="External"/><Relationship Id="rId4" Type="http://schemas.openxmlformats.org/officeDocument/2006/relationships/hyperlink" Target="http://keras.io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829A-F7BC-4272-9240-B8A9586127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Re-usability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deep networks are time-consuming. So, Caffe has released some pre-trained model/weights (model zoo) which could be used as initial weights while transfer learning or fine tuning deep networks on domain specific or custom images.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high-level framework built on top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It’s very easy to use Caffe pre-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weights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support for pre-trained model.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caffe_converter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tool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allows to convert pre-trained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caffe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weights to fit MXNET.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Tensor Operators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reasonably efficient implementation of low-level operators can serve as ingredients in writing new models, saving the effort to write new Operations.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basic Operations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Fairly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few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Operator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operators make the symbolic engine more expressive and generic.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Supported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Supported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symbolic computation framework. High-level frameworks can be built to fit desired means of use. Successful examples include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good design considerations for neural network training, and at the same time avoid being totally a neural network framework, which is a wonderful job. The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augmenters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etc. can be useful building blocks for a higher-level wrapper.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 from the symbolic part, MXNET also comes with all necessary 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components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image classification, going all the way through data loading to building a model that has a method to start training.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Benchmarking Using Single-GPU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benchmark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on MNIST Dataset using a Single-GPU (NVIDIA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K1200 GPU).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memory is limited and may usually be a problem for large models.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a long time to compile a graph, especially with complex models.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bit slower.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comparable to CuDNNv4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0.5x slower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 multi-GPU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multi-GPU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829A-F7BC-4272-9240-B8A9586127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Re-usability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deep networks are time-consuming. So, Caffe has released some pre-trained model/weights (model zoo) which could be used as initial weights while transfer learning or fine tuning deep networks on domain specific or custom images.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high-level framework built on top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It’s very easy to use Caffe pre-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weights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support for pre-trained model.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caffe_converter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tool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allows to convert pre-trained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caffe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weights to fit MXNET.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Tensor Operators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reasonably efficient implementation of low-level operators can serve as ingredients in writing new models, saving the effort to write new Operations.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basic Operations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Fairly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few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Operator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operators make the symbolic engine more expressive and generic.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Supported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Supported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symbolic computation framework. High-level frameworks can be built to fit desired means of use. Successful examples include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good design considerations for neural network training, and at the same time avoid being totally a neural network framework, which is a wonderful job. The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augmenters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etc. can be useful building blocks for a higher-level wrapper.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 from the symbolic part, MXNET also comes with all necessary 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components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image classification, going all the way through data loading to building a model that has a method to start training.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Benchmarking Using Single-GPU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benchmark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on MNIST Dataset using a Single-GPU (NVIDIA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K1200 GPU).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memory is limited and may usually be a problem for large models.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a long time to compile a graph, especially with complex models.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bit slower.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comparable to CuDNNv4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0.5x slower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 multi-GPU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multi-GPU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829A-F7BC-4272-9240-B8A9586127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4.png"/><Relationship Id="rId9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11" Type="http://schemas.openxmlformats.org/officeDocument/2006/relationships/image" Target="../media/image40.svg"/><Relationship Id="rId5" Type="http://schemas.openxmlformats.org/officeDocument/2006/relationships/image" Target="../media/image21.png"/><Relationship Id="rId10" Type="http://schemas.openxmlformats.org/officeDocument/2006/relationships/image" Target="../media/image39.png"/><Relationship Id="rId4" Type="http://schemas.openxmlformats.org/officeDocument/2006/relationships/image" Target="../media/image26.sv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4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11" Type="http://schemas.openxmlformats.org/officeDocument/2006/relationships/image" Target="../media/image40.svg"/><Relationship Id="rId5" Type="http://schemas.openxmlformats.org/officeDocument/2006/relationships/image" Target="../media/image21.png"/><Relationship Id="rId10" Type="http://schemas.openxmlformats.org/officeDocument/2006/relationships/image" Target="../media/image39.png"/><Relationship Id="rId4" Type="http://schemas.openxmlformats.org/officeDocument/2006/relationships/image" Target="../media/image26.sv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9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48.png"/><Relationship Id="rId4" Type="http://schemas.openxmlformats.org/officeDocument/2006/relationships/image" Target="../media/image20.svg"/><Relationship Id="rId9" Type="http://schemas.openxmlformats.org/officeDocument/2006/relationships/image" Target="../media/image4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19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56.png"/><Relationship Id="rId4" Type="http://schemas.openxmlformats.org/officeDocument/2006/relationships/image" Target="../media/image23.png"/><Relationship Id="rId9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2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61.png"/><Relationship Id="rId5" Type="http://schemas.openxmlformats.org/officeDocument/2006/relationships/image" Target="../media/image25.png"/><Relationship Id="rId10" Type="http://schemas.openxmlformats.org/officeDocument/2006/relationships/image" Target="../media/image60.png"/><Relationship Id="rId4" Type="http://schemas.openxmlformats.org/officeDocument/2006/relationships/image" Target="../media/image24.svg"/><Relationship Id="rId9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svg"/><Relationship Id="rId5" Type="http://schemas.openxmlformats.org/officeDocument/2006/relationships/image" Target="../media/image1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mail.awscloud.com/dc/nF6NFRIbvlTyQAMspJN9eEkTchiJsbIuwyh3E3g-9q6V-9-Q1c0p8tVcffkbfoxWxSOMjXG7pyMxFm7AcK6uw1d4Yvzgb4vgm_-why-soNIP_beUzD5WxCmQ4sAntSIt/uVk300sZEO0t2b0037uTMc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xnet/" TargetMode="External"/><Relationship Id="rId7" Type="http://schemas.openxmlformats.org/officeDocument/2006/relationships/image" Target="../media/image80.png"/><Relationship Id="rId2" Type="http://schemas.openxmlformats.org/officeDocument/2006/relationships/hyperlink" Target="https://mxnet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9.png"/><Relationship Id="rId4" Type="http://schemas.openxmlformats.org/officeDocument/2006/relationships/hyperlink" Target="http://dmlc.m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solidFill>
            <a:srgbClr val="1A86BA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34533"/>
          </a:xfrm>
        </p:spPr>
        <p:txBody>
          <a:bodyPr/>
          <a:lstStyle/>
          <a:p>
            <a:r>
              <a:rPr lang="en-US" dirty="0">
                <a:solidFill>
                  <a:srgbClr val="1A86BA"/>
                </a:solidFill>
              </a:rPr>
              <a:t>Flexible and Efficient Library for Deep Learning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37" y="1345373"/>
            <a:ext cx="5669292" cy="19415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49234" y="6043749"/>
            <a:ext cx="10798628" cy="369332"/>
            <a:chOff x="949234" y="5878286"/>
            <a:chExt cx="10798628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949234" y="5878286"/>
              <a:ext cx="3326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Venkata Narendra Kumar </a:t>
              </a:r>
              <a:r>
                <a:rPr lang="en-US" dirty="0" err="1">
                  <a:solidFill>
                    <a:srgbClr val="1A86BA"/>
                  </a:solidFill>
                </a:rPr>
                <a:t>Gutta</a:t>
              </a:r>
              <a:endParaRPr lang="en-US" dirty="0">
                <a:solidFill>
                  <a:srgbClr val="1A86BA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5937" y="5878286"/>
              <a:ext cx="3326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Abdul </a:t>
              </a:r>
              <a:r>
                <a:rPr lang="en-US" dirty="0" err="1">
                  <a:solidFill>
                    <a:srgbClr val="1A86BA"/>
                  </a:solidFill>
                </a:rPr>
                <a:t>Muneer</a:t>
              </a:r>
              <a:r>
                <a:rPr lang="en-US" dirty="0">
                  <a:solidFill>
                    <a:srgbClr val="1A86BA"/>
                  </a:solidFill>
                </a:rPr>
                <a:t> </a:t>
              </a:r>
              <a:r>
                <a:rPr lang="en-US" dirty="0" err="1">
                  <a:solidFill>
                    <a:srgbClr val="1A86BA"/>
                  </a:solidFill>
                </a:rPr>
                <a:t>Kattubadi</a:t>
              </a:r>
              <a:endParaRPr lang="en-US" dirty="0">
                <a:solidFill>
                  <a:srgbClr val="1A86BA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1188" y="5878286"/>
              <a:ext cx="3326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Jayachandra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1A86BA"/>
                  </a:solidFill>
                </a:rPr>
                <a:t>Yarlagadda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24000" y="470550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Big Data Ecosystems Paper Presentation </a:t>
            </a:r>
            <a:r>
              <a:rPr lang="en-US" sz="1400" dirty="0"/>
              <a:t>based on </a:t>
            </a:r>
            <a:r>
              <a:rPr lang="en-US" sz="1400" i="1" dirty="0"/>
              <a:t>“</a:t>
            </a:r>
            <a:r>
              <a:rPr lang="en-US" sz="1400" b="1" i="1" dirty="0" err="1"/>
              <a:t>MXNet</a:t>
            </a:r>
            <a:r>
              <a:rPr lang="en-US" sz="1400" b="1" i="1" dirty="0"/>
              <a:t>: A Flexible and Efficient Machine Learning Library for Heterogeneous Distributed Systems</a:t>
            </a:r>
            <a:r>
              <a:rPr lang="en-US" sz="1400" i="1" dirty="0"/>
              <a:t>”</a:t>
            </a:r>
            <a:endParaRPr lang="en-US" i="1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554797" y="1113654"/>
            <a:ext cx="8700" cy="2488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690712" y="4191394"/>
            <a:ext cx="501287" cy="2666605"/>
            <a:chOff x="11690712" y="4191394"/>
            <a:chExt cx="501287" cy="2666605"/>
          </a:xfrm>
        </p:grpSpPr>
        <p:sp>
          <p:nvSpPr>
            <p:cNvPr id="5" name="Rectangle 4"/>
            <p:cNvSpPr/>
            <p:nvPr/>
          </p:nvSpPr>
          <p:spPr>
            <a:xfrm>
              <a:off x="11690712" y="6413080"/>
              <a:ext cx="501287" cy="444919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747862" y="6497426"/>
              <a:ext cx="419100" cy="276225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cxnSpLocks/>
            </p:cNvCxnSpPr>
            <p:nvPr/>
          </p:nvCxnSpPr>
          <p:spPr>
            <a:xfrm rot="16200000">
              <a:off x="11939450" y="6128268"/>
              <a:ext cx="0" cy="4754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10863942" y="5082237"/>
              <a:ext cx="2151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Big Data Ecosystems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5754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0" y="1452145"/>
            <a:ext cx="8339893" cy="706964"/>
          </a:xfrm>
        </p:spPr>
        <p:txBody>
          <a:bodyPr/>
          <a:lstStyle/>
          <a:p>
            <a:r>
              <a:rPr lang="en-US" b="1" dirty="0" err="1"/>
              <a:t>MXNet</a:t>
            </a:r>
            <a:r>
              <a:rPr lang="en-US" b="1" dirty="0"/>
              <a:t>: Mix the Flavors Together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35132" y="2257980"/>
            <a:ext cx="3532196" cy="226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86BA"/>
              </a:buClr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4144" y="2159109"/>
            <a:ext cx="4670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mxnet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mx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 </a:t>
            </a:r>
            <a:r>
              <a:rPr lang="pt-BR" dirty="0">
                <a:latin typeface="Consolas" panose="020B0609020204030204" pitchFamily="49" charset="0"/>
              </a:rPr>
              <a:t>a = mx.nd.zeros((100, 50))</a:t>
            </a:r>
          </a:p>
          <a:p>
            <a:r>
              <a:rPr lang="en-US" dirty="0">
                <a:latin typeface="Consolas" panose="020B0609020204030204" pitchFamily="49" charset="0"/>
              </a:rPr>
              <a:t>(100L, 50L) 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a.shape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b = </a:t>
            </a:r>
            <a:r>
              <a:rPr lang="en-US" dirty="0" err="1">
                <a:latin typeface="Consolas" panose="020B0609020204030204" pitchFamily="49" charset="0"/>
              </a:rPr>
              <a:t>mx.nd.ones</a:t>
            </a:r>
            <a:r>
              <a:rPr lang="en-US" dirty="0">
                <a:latin typeface="Consolas" panose="020B0609020204030204" pitchFamily="49" charset="0"/>
              </a:rPr>
              <a:t>((100, 50)) 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c = a + b 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b += c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4144" y="4518937"/>
            <a:ext cx="8117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mxnet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mx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 </a:t>
            </a:r>
            <a:r>
              <a:rPr lang="pt-BR" dirty="0">
                <a:latin typeface="Consolas" panose="020B0609020204030204" pitchFamily="49" charset="0"/>
              </a:rPr>
              <a:t>net	= mx.symbol.Variable('data')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</a:rPr>
              <a:t>net = </a:t>
            </a:r>
            <a:r>
              <a:rPr lang="en-US" dirty="0" err="1">
                <a:latin typeface="Consolas" panose="020B0609020204030204" pitchFamily="49" charset="0"/>
              </a:rPr>
              <a:t>mx.symbol.FullyConnected</a:t>
            </a:r>
            <a:r>
              <a:rPr lang="en-US" dirty="0">
                <a:latin typeface="Consolas" panose="020B0609020204030204" pitchFamily="49" charset="0"/>
              </a:rPr>
              <a:t>(data=net, </a:t>
            </a:r>
            <a:r>
              <a:rPr lang="en-US" dirty="0" err="1">
                <a:latin typeface="Consolas" panose="020B0609020204030204" pitchFamily="49" charset="0"/>
              </a:rPr>
              <a:t>num_hidden</a:t>
            </a:r>
            <a:r>
              <a:rPr lang="en-US" dirty="0">
                <a:latin typeface="Consolas" panose="020B0609020204030204" pitchFamily="49" charset="0"/>
              </a:rPr>
              <a:t>=128)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net = </a:t>
            </a:r>
            <a:r>
              <a:rPr lang="en-US" dirty="0" err="1">
                <a:latin typeface="Consolas" panose="020B0609020204030204" pitchFamily="49" charset="0"/>
              </a:rPr>
              <a:t>mx.symbol.SoftmaxOutput</a:t>
            </a:r>
            <a:r>
              <a:rPr lang="en-US" dirty="0">
                <a:latin typeface="Consolas" panose="020B0609020204030204" pitchFamily="49" charset="0"/>
              </a:rPr>
              <a:t>(data=net)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type(net) </a:t>
            </a:r>
          </a:p>
          <a:p>
            <a:r>
              <a:rPr lang="en-US" dirty="0">
                <a:latin typeface="Consolas" panose="020B0609020204030204" pitchFamily="49" charset="0"/>
              </a:rPr>
              <a:t>&lt;class	‘</a:t>
            </a:r>
            <a:r>
              <a:rPr lang="en-US" dirty="0" err="1">
                <a:latin typeface="Consolas" panose="020B0609020204030204" pitchFamily="49" charset="0"/>
              </a:rPr>
              <a:t>mxnet.symbol.Symbol</a:t>
            </a:r>
            <a:r>
              <a:rPr lang="en-US" dirty="0">
                <a:latin typeface="Consolas" panose="020B0609020204030204" pitchFamily="49" charset="0"/>
              </a:rPr>
              <a:t>’&gt;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texec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net.simple_bind</a:t>
            </a:r>
            <a:r>
              <a:rPr lang="en-US" dirty="0">
                <a:latin typeface="Consolas" panose="020B0609020204030204" pitchFamily="49" charset="0"/>
              </a:rPr>
              <a:t>(data=</a:t>
            </a:r>
            <a:r>
              <a:rPr lang="en-US" dirty="0" err="1">
                <a:latin typeface="Consolas" panose="020B0609020204030204" pitchFamily="49" charset="0"/>
              </a:rPr>
              <a:t>data_shape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35132" y="4306824"/>
            <a:ext cx="11652068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27" y="2697717"/>
            <a:ext cx="2402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Imperative </a:t>
            </a:r>
            <a:r>
              <a:rPr lang="en-US" sz="2800" dirty="0" err="1"/>
              <a:t>NDArray</a:t>
            </a:r>
            <a:r>
              <a:rPr lang="en-US" sz="2800" dirty="0"/>
              <a:t> API </a:t>
            </a:r>
            <a:endParaRPr lang="en-US" sz="2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105" y="4958674"/>
            <a:ext cx="3143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Declarative Symbolic Executor</a:t>
            </a:r>
            <a:endParaRPr lang="en-US" sz="28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Graphic 19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27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90" y="1561598"/>
            <a:ext cx="8761413" cy="706964"/>
          </a:xfrm>
        </p:spPr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2268562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1A86BA"/>
              </a:buClr>
            </a:pPr>
            <a:r>
              <a:rPr lang="en-US" sz="2400" dirty="0"/>
              <a:t>One of the objects in </a:t>
            </a:r>
            <a:r>
              <a:rPr lang="en-US" sz="2400" dirty="0" err="1"/>
              <a:t>MXNet</a:t>
            </a:r>
            <a:r>
              <a:rPr lang="en-US" sz="2400" dirty="0"/>
              <a:t> is the Symbol provided by </a:t>
            </a:r>
            <a:r>
              <a:rPr lang="en-US" sz="2400" dirty="0" err="1"/>
              <a:t>mxnet.symbol</a:t>
            </a:r>
            <a:r>
              <a:rPr lang="en-US" sz="2400" dirty="0"/>
              <a:t>, or </a:t>
            </a:r>
            <a:r>
              <a:rPr lang="en-US" sz="2400" dirty="0" err="1"/>
              <a:t>mxnet.sym</a:t>
            </a:r>
            <a:r>
              <a:rPr lang="en-US" sz="2400" dirty="0"/>
              <a:t> for short.</a:t>
            </a:r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r>
              <a:rPr lang="en-US" sz="2400" dirty="0"/>
              <a:t>These are composed by operators, such as simple matrix operations (e.g. +) or a complex neural network layer (e.g. convolutional layer)</a:t>
            </a:r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r>
              <a:rPr lang="en-US" sz="2400" dirty="0"/>
              <a:t>load, save, memory estimation, and visualization, are also provided for symbols</a:t>
            </a:r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856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76" y="2268562"/>
            <a:ext cx="10515600" cy="4168814"/>
          </a:xfrm>
        </p:spPr>
        <p:txBody>
          <a:bodyPr>
            <a:normAutofit/>
          </a:bodyPr>
          <a:lstStyle/>
          <a:p>
            <a:pPr>
              <a:buClr>
                <a:srgbClr val="1A86BA"/>
              </a:buClr>
            </a:pPr>
            <a:r>
              <a:rPr lang="en-US" dirty="0"/>
              <a:t>Here is an operation that shows usage of symbol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A86BA"/>
                </a:solidFill>
                <a:latin typeface="Consolas" panose="020B0609020204030204" pitchFamily="49" charset="0"/>
              </a:rPr>
              <a:t>	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mxnet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mx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a = </a:t>
            </a:r>
            <a:r>
              <a:rPr lang="en-US" sz="2400" dirty="0" err="1">
                <a:latin typeface="Consolas" panose="020B0609020204030204" pitchFamily="49" charset="0"/>
              </a:rPr>
              <a:t>mx.sym.Variable</a:t>
            </a:r>
            <a:r>
              <a:rPr lang="en-US" sz="2400" dirty="0">
                <a:latin typeface="Consolas" panose="020B0609020204030204" pitchFamily="49" charset="0"/>
              </a:rPr>
              <a:t>('a')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b = </a:t>
            </a:r>
            <a:r>
              <a:rPr lang="en-US" sz="2400" dirty="0" err="1">
                <a:latin typeface="Consolas" panose="020B0609020204030204" pitchFamily="49" charset="0"/>
              </a:rPr>
              <a:t>mx.sym.Variable</a:t>
            </a:r>
            <a:r>
              <a:rPr lang="en-US" sz="2400" dirty="0">
                <a:latin typeface="Consolas" panose="020B0609020204030204" pitchFamily="49" charset="0"/>
              </a:rPr>
              <a:t>('b')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 = a +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(a, b,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(&lt;Symbol a&gt;, &lt;Symbol b&gt;, &lt;Symbol _plus0&gt;)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42890" y="1561598"/>
            <a:ext cx="8761413" cy="706964"/>
          </a:xfrm>
        </p:spPr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14" name="Rectangle 13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6" name="Graphic 15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51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41" y="2291878"/>
            <a:ext cx="10143744" cy="11512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1A86BA"/>
              </a:buClr>
            </a:pPr>
            <a:r>
              <a:rPr lang="en-US" sz="2400" dirty="0"/>
              <a:t>Besides the basic operations, symbol has rich set of neural network layers</a:t>
            </a:r>
          </a:p>
          <a:p>
            <a:pPr>
              <a:buClr>
                <a:srgbClr val="1A86BA"/>
              </a:buClr>
            </a:pPr>
            <a:r>
              <a:rPr lang="en-US" sz="2400" dirty="0"/>
              <a:t>Below is the code to construct a fully connected neural network</a:t>
            </a:r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0470" y="3177600"/>
            <a:ext cx="99395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latin typeface="Consolas" panose="020B0609020204030204" pitchFamily="49" charset="0"/>
              </a:rPr>
              <a:t>('data')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The first fully-connected layer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FullyConnected</a:t>
            </a:r>
            <a:r>
              <a:rPr lang="en-US" sz="2000" dirty="0">
                <a:latin typeface="Consolas" panose="020B0609020204030204" pitchFamily="49" charset="0"/>
              </a:rPr>
              <a:t>(data=net, name='fc1', </a:t>
            </a:r>
            <a:r>
              <a:rPr lang="en-US" sz="2000" dirty="0" err="1">
                <a:latin typeface="Consolas" panose="020B0609020204030204" pitchFamily="49" charset="0"/>
              </a:rPr>
              <a:t>num_hidden</a:t>
            </a:r>
            <a:r>
              <a:rPr lang="en-US" sz="2000" dirty="0">
                <a:latin typeface="Consolas" panose="020B0609020204030204" pitchFamily="49" charset="0"/>
              </a:rPr>
              <a:t>=128)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Apply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relu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to the output of the first fully-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connnected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layer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Activation</a:t>
            </a:r>
            <a:r>
              <a:rPr lang="en-US" sz="2000" dirty="0">
                <a:latin typeface="Consolas" panose="020B0609020204030204" pitchFamily="49" charset="0"/>
              </a:rPr>
              <a:t>(data=net, name='relu1', </a:t>
            </a:r>
            <a:r>
              <a:rPr lang="en-US" sz="2000" dirty="0" err="1">
                <a:latin typeface="Consolas" panose="020B0609020204030204" pitchFamily="49" charset="0"/>
              </a:rPr>
              <a:t>act_type</a:t>
            </a:r>
            <a:r>
              <a:rPr lang="en-US" sz="2000" dirty="0">
                <a:latin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</a:rPr>
              <a:t>relu</a:t>
            </a:r>
            <a:r>
              <a:rPr lang="en-US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The 2nd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fcc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FullyConnected</a:t>
            </a:r>
            <a:r>
              <a:rPr lang="en-US" sz="2000" dirty="0">
                <a:latin typeface="Consolas" panose="020B0609020204030204" pitchFamily="49" charset="0"/>
              </a:rPr>
              <a:t>(data=net, name='fc2', </a:t>
            </a:r>
            <a:r>
              <a:rPr lang="en-US" sz="2000" dirty="0" err="1">
                <a:latin typeface="Consolas" panose="020B0609020204030204" pitchFamily="49" charset="0"/>
              </a:rPr>
              <a:t>num_hidden</a:t>
            </a:r>
            <a:r>
              <a:rPr lang="en-US" sz="2000" dirty="0">
                <a:latin typeface="Consolas" panose="020B0609020204030204" pitchFamily="49" charset="0"/>
              </a:rPr>
              <a:t>=10)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softmax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SoftmaxOutput</a:t>
            </a:r>
            <a:r>
              <a:rPr lang="en-US" sz="2000" dirty="0">
                <a:latin typeface="Consolas" panose="020B0609020204030204" pitchFamily="49" charset="0"/>
              </a:rPr>
              <a:t>(data=net, name='out')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mx.viz.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plot_network</a:t>
            </a:r>
            <a:r>
              <a:rPr lang="en-US" sz="2000" dirty="0">
                <a:latin typeface="Consolas" panose="020B0609020204030204" pitchFamily="49" charset="0"/>
              </a:rPr>
              <a:t>(net, shape={'data':(100,200)})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086" y="506401"/>
            <a:ext cx="7465858" cy="927804"/>
            <a:chOff x="87086" y="506401"/>
            <a:chExt cx="7465858" cy="927804"/>
          </a:xfrm>
        </p:grpSpPr>
        <p:grpSp>
          <p:nvGrpSpPr>
            <p:cNvPr id="4" name="Group 3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Flexibility</a:t>
                </a:r>
              </a:p>
            </p:txBody>
          </p:sp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" name="Content Placeholder 15" descr="Play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Mixed API programming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42890" y="1561598"/>
            <a:ext cx="8761413" cy="706964"/>
          </a:xfrm>
        </p:spPr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755" y="827986"/>
            <a:ext cx="1815245" cy="5585369"/>
          </a:xfrm>
          <a:prstGeom prst="rect">
            <a:avLst/>
          </a:prstGeom>
        </p:spPr>
      </p:pic>
      <p:pic>
        <p:nvPicPr>
          <p:cNvPr id="18" name="Graphic 17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0" name="Rectangle 19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486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65" y="1160734"/>
            <a:ext cx="2178293" cy="558536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331" y="2814467"/>
            <a:ext cx="8802058" cy="308341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15" descr="Pl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5132" y="1770854"/>
            <a:ext cx="945643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Symbol as Modularized Construction for Deep Networks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15" name="Rectangle 14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3" name="Graphic 12" descr="Fla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3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64" y="2130411"/>
            <a:ext cx="9047367" cy="460463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731" y="1423447"/>
            <a:ext cx="2324220" cy="4893096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15" descr="Pl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0026" y="1377654"/>
            <a:ext cx="945643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Symbol as Modularized Construction for Deep Networks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13" name="Rectangle 12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5" name="Graphic 14" descr="Fla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0233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80" y="2623498"/>
            <a:ext cx="11446771" cy="3748003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1A86BA"/>
              </a:buClr>
            </a:pPr>
            <a:r>
              <a:rPr lang="en-US" dirty="0"/>
              <a:t>One of the main object in </a:t>
            </a:r>
            <a:r>
              <a:rPr lang="en-US" dirty="0" err="1"/>
              <a:t>MXNet</a:t>
            </a:r>
            <a:r>
              <a:rPr lang="en-US" dirty="0"/>
              <a:t> is the multidimensional array provided by the package </a:t>
            </a:r>
            <a:r>
              <a:rPr lang="en-US" dirty="0" err="1"/>
              <a:t>mxnet.ndarray</a:t>
            </a:r>
            <a:r>
              <a:rPr lang="en-US" dirty="0"/>
              <a:t>, or </a:t>
            </a:r>
            <a:r>
              <a:rPr lang="en-US" dirty="0" err="1"/>
              <a:t>mxnet.nd</a:t>
            </a:r>
            <a:r>
              <a:rPr lang="en-US" dirty="0"/>
              <a:t> for short.</a:t>
            </a:r>
          </a:p>
          <a:p>
            <a:pPr>
              <a:buClr>
                <a:srgbClr val="1A86BA"/>
              </a:buClr>
            </a:pPr>
            <a:r>
              <a:rPr lang="en-US" dirty="0" err="1"/>
              <a:t>mxnet.ndarray</a:t>
            </a:r>
            <a:r>
              <a:rPr lang="en-US" dirty="0"/>
              <a:t> is similar to </a:t>
            </a:r>
            <a:r>
              <a:rPr lang="en-US" dirty="0" err="1"/>
              <a:t>numpy.ndarray</a:t>
            </a:r>
            <a:r>
              <a:rPr lang="en-US" dirty="0"/>
              <a:t> in many aspects.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Some important attributes of a </a:t>
            </a:r>
            <a:r>
              <a:rPr lang="en-US" b="1" dirty="0" err="1"/>
              <a:t>NDArray</a:t>
            </a:r>
            <a:r>
              <a:rPr lang="en-US" b="1" dirty="0"/>
              <a:t> object are: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ndarray.shape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/>
              <a:t>- The dimensions of the array. It is a tuple of integers indicating the length of the array in each dimension. For a matrix with n rows and m columns, the shape will be (n, m).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ndarray.dtype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/>
              <a:t>-  An </a:t>
            </a:r>
            <a:r>
              <a:rPr lang="en-US" dirty="0" err="1"/>
              <a:t>numpy</a:t>
            </a:r>
            <a:r>
              <a:rPr lang="en-US" dirty="0"/>
              <a:t> object describing the type of the elements.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ndarray.size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/>
              <a:t>-   The total number of numbers in the array, which equals to the product of the elements of shape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ndarray.context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The device this array is stored. A device can be the CPU or the </a:t>
            </a:r>
            <a:r>
              <a:rPr lang="en-US" dirty="0" err="1"/>
              <a:t>i-th</a:t>
            </a:r>
            <a:r>
              <a:rPr lang="en-US" dirty="0"/>
              <a:t> GPU.</a:t>
            </a:r>
          </a:p>
          <a:p>
            <a:pPr lvl="0">
              <a:buClr>
                <a:srgbClr val="1A86BA"/>
              </a:buClr>
            </a:pPr>
            <a:r>
              <a:rPr lang="en-US" sz="2900" dirty="0" err="1"/>
              <a:t>NDArray</a:t>
            </a:r>
            <a:r>
              <a:rPr lang="en-US" sz="2900" dirty="0"/>
              <a:t> can be used combined with symbol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7086" y="413247"/>
            <a:ext cx="7465858" cy="927804"/>
            <a:chOff x="87086" y="506401"/>
            <a:chExt cx="7465858" cy="927804"/>
          </a:xfrm>
        </p:grpSpPr>
        <p:grpSp>
          <p:nvGrpSpPr>
            <p:cNvPr id="15" name="Group 14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Flexibility</a:t>
                </a:r>
              </a:p>
            </p:txBody>
          </p:sp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6" name="Content Placeholder 15" descr="Play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Mixed API programming</a:t>
              </a: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513581" y="157786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NDArray</a:t>
            </a:r>
            <a:r>
              <a:rPr lang="en-US" b="1" dirty="0"/>
              <a:t> – Imperative Tensor computation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2" name="Rectangle 21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3" name="Graphic 12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2609" y="506401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75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123" y="2424053"/>
            <a:ext cx="4845598" cy="198669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23" y="4648102"/>
            <a:ext cx="5490643" cy="210016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82" y="3112488"/>
            <a:ext cx="5599966" cy="2658545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3" y="413247"/>
            <a:ext cx="3020133" cy="6492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 dirty="0">
                <a:latin typeface="+mj-lt"/>
                <a:ea typeface="+mj-ea"/>
                <a:cs typeface="+mj-cs"/>
              </a:rPr>
              <a:t>NDArray(Ctd.)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086" y="413247"/>
            <a:ext cx="7465858" cy="927804"/>
            <a:chOff x="87086" y="506401"/>
            <a:chExt cx="7465858" cy="927804"/>
          </a:xfrm>
        </p:grpSpPr>
        <p:grpSp>
          <p:nvGrpSpPr>
            <p:cNvPr id="9" name="Group 8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Flexibility</a:t>
                </a:r>
              </a:p>
            </p:txBody>
          </p:sp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" name="Content Placeholder 15" descr="Play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Mixed API programming</a:t>
              </a: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642890" y="156159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NDArray</a:t>
            </a:r>
            <a:r>
              <a:rPr lang="en-US" b="1" dirty="0"/>
              <a:t> (continued)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18" name="Rectangle 17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6" name="Graphic 15" descr="Fla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2609" y="547635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17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2000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7035408" y="1434205"/>
            <a:ext cx="5049106" cy="1301094"/>
          </a:xfrm>
        </p:spPr>
        <p:txBody>
          <a:bodyPr>
            <a:noAutofit/>
          </a:bodyPr>
          <a:lstStyle/>
          <a:p>
            <a:r>
              <a:rPr lang="en-US" sz="4000" dirty="0"/>
              <a:t>Need for Parallelization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7035408" y="2816423"/>
            <a:ext cx="4636190" cy="28197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Parallelize workload on multiple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grained parallelization of small kernels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of memory copy with computation 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689100"/>
            <a:ext cx="6624638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84632" y="6296349"/>
            <a:ext cx="5167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http://www.cs.cmu.edu/~muli/file/mxnet_gtc16.pdf</a:t>
            </a:r>
          </a:p>
        </p:txBody>
      </p: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 Parallel Scheduling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05317" y="1686724"/>
            <a:ext cx="178414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Fully Concurrent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7211" y="4041648"/>
            <a:ext cx="70243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65955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0053605" y="6511925"/>
            <a:ext cx="209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Source: Google Images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3" y="1694618"/>
            <a:ext cx="11144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2720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227065" y="1599132"/>
            <a:ext cx="5049106" cy="911909"/>
          </a:xfrm>
        </p:spPr>
        <p:txBody>
          <a:bodyPr>
            <a:no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 Parallel Scheduling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022" y="1860495"/>
            <a:ext cx="2847975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1" y="1935837"/>
            <a:ext cx="5548664" cy="11507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86" y="3660091"/>
            <a:ext cx="5583498" cy="1537058"/>
          </a:xfrm>
          <a:prstGeom prst="rect">
            <a:avLst/>
          </a:prstGeom>
        </p:spPr>
      </p:pic>
      <p:pic>
        <p:nvPicPr>
          <p:cNvPr id="23" name="Content Placeholder 15" descr="Pla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637195" y="3069769"/>
            <a:ext cx="659027" cy="65902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6227064" y="2511042"/>
            <a:ext cx="5734780" cy="150018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ImageNet with 1.2 Mil images and 1000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4x </a:t>
            </a:r>
            <a:r>
              <a:rPr lang="en-US" dirty="0" err="1"/>
              <a:t>Nvidia</a:t>
            </a:r>
            <a:r>
              <a:rPr lang="en-US" dirty="0"/>
              <a:t> GTX980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Inception Network.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7064" y="4279138"/>
            <a:ext cx="3747278" cy="22113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50107" y="4279138"/>
            <a:ext cx="461665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hour</a:t>
            </a:r>
          </a:p>
        </p:txBody>
      </p:sp>
      <p:sp>
        <p:nvSpPr>
          <p:cNvPr id="26" name="TextBox 25"/>
          <p:cNvSpPr txBox="1"/>
          <p:nvPr/>
        </p:nvSpPr>
        <p:spPr>
          <a:xfrm rot="5400000">
            <a:off x="8209079" y="5776776"/>
            <a:ext cx="461665" cy="17007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Number of GPUs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10917227" y="4110031"/>
            <a:ext cx="461665" cy="20878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Time for one Epoch.</a:t>
            </a:r>
          </a:p>
        </p:txBody>
      </p:sp>
      <p:pic>
        <p:nvPicPr>
          <p:cNvPr id="28" name="Content Placeholder 15" descr="Pla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9776278" y="4960902"/>
            <a:ext cx="396128" cy="3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0286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747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243827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A86BA"/>
              </a:buClr>
            </a:pPr>
            <a:r>
              <a:rPr lang="en-US" dirty="0"/>
              <a:t>The </a:t>
            </a:r>
            <a:r>
              <a:rPr lang="en-US" dirty="0" err="1"/>
              <a:t>KVStore</a:t>
            </a:r>
            <a:r>
              <a:rPr lang="en-US" dirty="0"/>
              <a:t> is a distributed key-value store for data synchronization over multiple devices.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/>
              <a:t>It supports two primitives: push a key-value pair from a device to the store, and pull the value on a key from the store.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/>
              <a:t>while(1){ </a:t>
            </a:r>
            <a:r>
              <a:rPr lang="en-US" dirty="0" err="1"/>
              <a:t>kv.pull</a:t>
            </a:r>
            <a:r>
              <a:rPr lang="en-US" dirty="0"/>
              <a:t>(</a:t>
            </a:r>
            <a:r>
              <a:rPr lang="en-US" dirty="0" err="1"/>
              <a:t>net.w</a:t>
            </a:r>
            <a:r>
              <a:rPr lang="en-US" dirty="0"/>
              <a:t>); </a:t>
            </a:r>
            <a:r>
              <a:rPr lang="en-US" dirty="0" err="1"/>
              <a:t>net.foward_backward</a:t>
            </a:r>
            <a:r>
              <a:rPr lang="en-US" dirty="0"/>
              <a:t>(); </a:t>
            </a:r>
            <a:r>
              <a:rPr lang="en-US" dirty="0" err="1"/>
              <a:t>kv.push</a:t>
            </a:r>
            <a:r>
              <a:rPr lang="en-US" dirty="0"/>
              <a:t>(</a:t>
            </a:r>
            <a:r>
              <a:rPr lang="en-US" dirty="0" err="1"/>
              <a:t>net.g</a:t>
            </a:r>
            <a:r>
              <a:rPr lang="en-US" dirty="0"/>
              <a:t>); }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/>
              <a:t>The above mixed implementation has the same performance comparing to a single declarative program, because the actual data push and pull are executed by lazy evaluation, which are scheduled by the backend engine just like others.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7086" y="413247"/>
            <a:ext cx="7465858" cy="927804"/>
            <a:chOff x="87086" y="506401"/>
            <a:chExt cx="7465858" cy="927804"/>
          </a:xfrm>
        </p:grpSpPr>
        <p:grpSp>
          <p:nvGrpSpPr>
            <p:cNvPr id="14" name="Group 13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Efficiency</a:t>
                </a:r>
              </a:p>
            </p:txBody>
          </p:sp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" name="Content Placeholder 15" descr="Play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588026" y="154849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KVStore</a:t>
            </a:r>
            <a:r>
              <a:rPr lang="en-US" b="1" dirty="0"/>
              <a:t>: Data Synchronization Over Devices</a:t>
            </a:r>
          </a:p>
        </p:txBody>
      </p:sp>
      <p:pic>
        <p:nvPicPr>
          <p:cNvPr id="20" name="Graphic 19" descr="Ro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2304" y="496284"/>
            <a:ext cx="761727" cy="76172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2" name="Rectangle 21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52595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4135700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Distributed Training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2669"/>
            <a:ext cx="7149386" cy="4602099"/>
          </a:xfrm>
          <a:prstGeom prst="rect">
            <a:avLst/>
          </a:prstGeom>
        </p:spPr>
      </p:pic>
      <p:sp>
        <p:nvSpPr>
          <p:cNvPr id="12" name="Title 20"/>
          <p:cNvSpPr>
            <a:spLocks noGrp="1"/>
          </p:cNvSpPr>
          <p:nvPr>
            <p:ph type="title"/>
          </p:nvPr>
        </p:nvSpPr>
        <p:spPr>
          <a:xfrm>
            <a:off x="7149386" y="1680847"/>
            <a:ext cx="5049106" cy="595043"/>
          </a:xfrm>
        </p:spPr>
        <p:txBody>
          <a:bodyPr>
            <a:noAutofit/>
          </a:bodyPr>
          <a:lstStyle/>
          <a:p>
            <a:r>
              <a:rPr lang="en-US" sz="4000" dirty="0"/>
              <a:t>Throughput Results</a:t>
            </a:r>
          </a:p>
        </p:txBody>
      </p:sp>
      <p:sp>
        <p:nvSpPr>
          <p:cNvPr id="13" name="Text Placeholder 21"/>
          <p:cNvSpPr txBox="1">
            <a:spLocks/>
          </p:cNvSpPr>
          <p:nvPr/>
        </p:nvSpPr>
        <p:spPr>
          <a:xfrm>
            <a:off x="7035408" y="2414067"/>
            <a:ext cx="4815216" cy="248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1A86BA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Scale to multi-machine with the same key-value store interface. </a:t>
            </a:r>
          </a:p>
          <a:p>
            <a:pPr marL="285750" indent="-285750">
              <a:buClr>
                <a:srgbClr val="1A86BA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2x faster than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on &gt;10 4 GPU Machines</a:t>
            </a:r>
          </a:p>
          <a:p>
            <a:pPr marL="285750" indent="-285750">
              <a:buClr>
                <a:srgbClr val="1A86BA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74x acceleration on 10 machines with 8 GPUs in each machine</a:t>
            </a:r>
          </a:p>
        </p:txBody>
      </p:sp>
    </p:spTree>
    <p:extLst>
      <p:ext uri="{BB962C8B-B14F-4D97-AF65-F5344CB8AC3E}">
        <p14:creationId xmlns:p14="http://schemas.microsoft.com/office/powerpoint/2010/main" val="408778980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227064" y="1728216"/>
            <a:ext cx="5330951" cy="782826"/>
          </a:xfrm>
        </p:spPr>
        <p:txBody>
          <a:bodyPr>
            <a:noAutofit/>
          </a:bodyPr>
          <a:lstStyle/>
          <a:p>
            <a:r>
              <a:rPr lang="en-US" sz="4000" b="1" dirty="0"/>
              <a:t>Results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Distributed Experiments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022" y="1860495"/>
            <a:ext cx="2847975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1" y="1935837"/>
            <a:ext cx="5548664" cy="11507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86" y="3660091"/>
            <a:ext cx="5583498" cy="1537058"/>
          </a:xfrm>
          <a:prstGeom prst="rect">
            <a:avLst/>
          </a:prstGeom>
        </p:spPr>
      </p:pic>
      <p:pic>
        <p:nvPicPr>
          <p:cNvPr id="23" name="Content Placeholder 15" descr="Pla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637195" y="3069769"/>
            <a:ext cx="659027" cy="65902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6227064" y="2511042"/>
            <a:ext cx="5964936" cy="154889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ImageNet with 1.2m images and 1000 classes.</a:t>
            </a:r>
          </a:p>
          <a:p>
            <a:pPr marL="342900" indent="-34290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Amazon EC2 GPU instance, 4 GPUs per machine</a:t>
            </a:r>
          </a:p>
          <a:p>
            <a:pPr marL="342900" indent="-34290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Google Inception Network.</a:t>
            </a:r>
          </a:p>
          <a:p>
            <a:pPr marL="342900" indent="-34290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average cost of a data pass is 14K and 1.4K sec on a 1 machine and 10 machines respectively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99872" y="4410339"/>
            <a:ext cx="461665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Hour</a:t>
            </a:r>
          </a:p>
        </p:txBody>
      </p:sp>
      <p:sp>
        <p:nvSpPr>
          <p:cNvPr id="26" name="TextBox 25"/>
          <p:cNvSpPr txBox="1"/>
          <p:nvPr/>
        </p:nvSpPr>
        <p:spPr>
          <a:xfrm rot="5400000">
            <a:off x="7761023" y="5623048"/>
            <a:ext cx="461665" cy="17007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Number of GPUs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10917227" y="4110031"/>
            <a:ext cx="461665" cy="20878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Time for one Epoch.</a:t>
            </a:r>
          </a:p>
        </p:txBody>
      </p:sp>
      <p:pic>
        <p:nvPicPr>
          <p:cNvPr id="28" name="Content Placeholder 15" descr="Pla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9776278" y="4960902"/>
            <a:ext cx="396128" cy="3961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613" y="4108513"/>
            <a:ext cx="3224765" cy="209091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32205" y="1522096"/>
            <a:ext cx="5892010" cy="5413008"/>
            <a:chOff x="132205" y="1522096"/>
            <a:chExt cx="5892010" cy="541300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2205" y="1522096"/>
              <a:ext cx="5892010" cy="484993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rot="5400000">
              <a:off x="2735875" y="4851850"/>
              <a:ext cx="461665" cy="370484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validation accuracy vs epoch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85884" y="3067492"/>
            <a:ext cx="461665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5477773" y="5341513"/>
            <a:ext cx="461665" cy="17007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1224253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095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Fla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2003" y="626720"/>
            <a:ext cx="732405" cy="687166"/>
          </a:xfrm>
          <a:prstGeom prst="rect">
            <a:avLst/>
          </a:prstGeom>
        </p:spPr>
      </p:pic>
      <p:pic>
        <p:nvPicPr>
          <p:cNvPr id="12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Language Support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48" y="1978682"/>
            <a:ext cx="10963656" cy="1292364"/>
          </a:xfrm>
          <a:prstGeom prst="rect">
            <a:avLst/>
          </a:prstGeom>
        </p:spPr>
      </p:pic>
      <p:pic>
        <p:nvPicPr>
          <p:cNvPr id="17" name="Graphic 16" descr="Single ge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6732" y="3129677"/>
            <a:ext cx="914400" cy="91440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0" y="3586877"/>
            <a:ext cx="12192000" cy="0"/>
          </a:xfrm>
          <a:prstGeom prst="line">
            <a:avLst/>
          </a:prstGeom>
          <a:ln w="38100">
            <a:solidFill>
              <a:srgbClr val="1D9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68484" y="3412414"/>
            <a:ext cx="310896" cy="3108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 descr="Single ge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8676" y="3434964"/>
            <a:ext cx="1760108" cy="17601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3692711" y="3698305"/>
            <a:ext cx="3038633" cy="3038633"/>
            <a:chOff x="3645631" y="3897773"/>
            <a:chExt cx="3038633" cy="3038633"/>
          </a:xfrm>
        </p:grpSpPr>
        <p:pic>
          <p:nvPicPr>
            <p:cNvPr id="32" name="Graphic 31" descr="Single gear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45631" y="3897773"/>
              <a:ext cx="3038633" cy="30386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0664" y="4798092"/>
              <a:ext cx="1317820" cy="126079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34" name="TextBox 33"/>
          <p:cNvSpPr txBox="1"/>
          <p:nvPr/>
        </p:nvSpPr>
        <p:spPr>
          <a:xfrm>
            <a:off x="-251242" y="3141589"/>
            <a:ext cx="14063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frontend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251242" y="3660199"/>
            <a:ext cx="14063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backend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02276" y="4725178"/>
            <a:ext cx="3611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97D0"/>
              </a:buClr>
            </a:pPr>
            <a:r>
              <a:rPr lang="en-US" sz="2000" dirty="0"/>
              <a:t>Similar performance regardless of the front end used.</a:t>
            </a:r>
          </a:p>
          <a:p>
            <a:pPr marL="285750" indent="-285750">
              <a:buClr>
                <a:srgbClr val="1D97D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8424" y="4772303"/>
            <a:ext cx="3611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97D0"/>
              </a:buClr>
            </a:pPr>
            <a:r>
              <a:rPr lang="en-US" sz="2000" dirty="0"/>
              <a:t>Single Implementation of backend system and common operators</a:t>
            </a:r>
          </a:p>
          <a:p>
            <a:pPr marL="285750" indent="-285750">
              <a:buClr>
                <a:srgbClr val="1D97D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132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Fla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2003" y="626720"/>
            <a:ext cx="732405" cy="687166"/>
          </a:xfrm>
          <a:prstGeom prst="rect">
            <a:avLst/>
          </a:prstGeom>
        </p:spPr>
      </p:pic>
      <p:pic>
        <p:nvPicPr>
          <p:cNvPr id="12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68612" y="1700784"/>
            <a:ext cx="3718756" cy="59263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MinPy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35133" y="2522982"/>
            <a:ext cx="4346012" cy="5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5467954" y="1868685"/>
            <a:ext cx="6547262" cy="42473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Small operators (</a:t>
            </a:r>
            <a:r>
              <a:rPr lang="en-US" b="0" dirty="0" err="1">
                <a:solidFill>
                  <a:schemeClr val="bg1"/>
                </a:solidFill>
              </a:rPr>
              <a:t>Numpy</a:t>
            </a:r>
            <a:r>
              <a:rPr lang="en-US" b="0" dirty="0">
                <a:solidFill>
                  <a:schemeClr val="bg1"/>
                </a:solidFill>
              </a:rPr>
              <a:t>) + Big operators (</a:t>
            </a:r>
            <a:r>
              <a:rPr lang="en-US" b="0" dirty="0" err="1">
                <a:solidFill>
                  <a:schemeClr val="bg1"/>
                </a:solidFill>
              </a:rPr>
              <a:t>MXNet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559552" y="2405081"/>
            <a:ext cx="5795836" cy="238696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&gt;&gt;&gt; symbol = </a:t>
            </a:r>
            <a:r>
              <a:rPr lang="en-US" sz="1800" dirty="0" err="1">
                <a:latin typeface="Cambria" panose="02040503050406030204" pitchFamily="18" charset="0"/>
              </a:rPr>
              <a:t>mx.symbol.FullyConnected</a:t>
            </a:r>
            <a:r>
              <a:rPr lang="en-US" sz="1800" dirty="0">
                <a:latin typeface="Cambria" panose="02040503050406030204" pitchFamily="18" charset="0"/>
              </a:rPr>
              <a:t>(…)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&gt;&gt;&gt; </a:t>
            </a:r>
            <a:r>
              <a:rPr lang="en-US" sz="1800" dirty="0" err="1">
                <a:latin typeface="Cambria" panose="02040503050406030204" pitchFamily="18" charset="0"/>
              </a:rPr>
              <a:t>bigop</a:t>
            </a:r>
            <a:r>
              <a:rPr lang="en-US" sz="1800" dirty="0">
                <a:latin typeface="Cambria" panose="02040503050406030204" pitchFamily="18" charset="0"/>
              </a:rPr>
              <a:t> = </a:t>
            </a:r>
            <a:r>
              <a:rPr lang="en-US" sz="1800" dirty="0" err="1">
                <a:latin typeface="Cambria" panose="02040503050406030204" pitchFamily="18" charset="0"/>
              </a:rPr>
              <a:t>minpy.core.function</a:t>
            </a:r>
            <a:r>
              <a:rPr lang="en-US" sz="1800" dirty="0">
                <a:latin typeface="Cambria" panose="02040503050406030204" pitchFamily="18" charset="0"/>
              </a:rPr>
              <a:t>(sigmoid, …)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&gt;&gt;&gt; </a:t>
            </a:r>
            <a:r>
              <a:rPr lang="en-US" sz="1800" dirty="0">
                <a:solidFill>
                  <a:srgbClr val="4FACEB"/>
                </a:solidFill>
                <a:latin typeface="Cambria" panose="02040503050406030204" pitchFamily="18" charset="0"/>
              </a:rPr>
              <a:t>def</a:t>
            </a:r>
            <a:r>
              <a:rPr lang="en-US" sz="1800" dirty="0">
                <a:latin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</a:rPr>
              <a:t>training_loss</a:t>
            </a:r>
            <a:r>
              <a:rPr lang="en-US" sz="1800" dirty="0">
                <a:latin typeface="Cambria" panose="02040503050406030204" pitchFamily="18" charset="0"/>
              </a:rPr>
              <a:t>(w, x, y):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pred</a:t>
            </a: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bigop</a:t>
            </a: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(input=x, </a:t>
            </a:r>
            <a:r>
              <a:rPr 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fc_weight</a:t>
            </a: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=w)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	</a:t>
            </a:r>
            <a:r>
              <a:rPr lang="en-US" sz="1800" dirty="0" err="1">
                <a:latin typeface="Cambria" panose="02040503050406030204" pitchFamily="18" charset="0"/>
              </a:rPr>
              <a:t>prob</a:t>
            </a:r>
            <a:r>
              <a:rPr lang="en-US" sz="1800" dirty="0">
                <a:latin typeface="Cambria" panose="02040503050406030204" pitchFamily="18" charset="0"/>
              </a:rPr>
              <a:t> = </a:t>
            </a:r>
            <a:r>
              <a:rPr lang="en-US" sz="1800" dirty="0" err="1">
                <a:latin typeface="Cambria" panose="02040503050406030204" pitchFamily="18" charset="0"/>
              </a:rPr>
              <a:t>pred</a:t>
            </a:r>
            <a:r>
              <a:rPr lang="en-US" sz="1800" dirty="0">
                <a:latin typeface="Cambria" panose="02040503050406030204" pitchFamily="18" charset="0"/>
              </a:rPr>
              <a:t> * y + (1 – </a:t>
            </a:r>
            <a:r>
              <a:rPr lang="en-US" sz="1800" dirty="0" err="1">
                <a:latin typeface="Cambria" panose="02040503050406030204" pitchFamily="18" charset="0"/>
              </a:rPr>
              <a:t>pred</a:t>
            </a:r>
            <a:r>
              <a:rPr lang="en-US" sz="1800" dirty="0">
                <a:latin typeface="Cambria" panose="02040503050406030204" pitchFamily="18" charset="0"/>
              </a:rPr>
              <a:t>) * (1 – y)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	return –</a:t>
            </a:r>
            <a:r>
              <a:rPr lang="en-US" sz="1800" dirty="0" err="1">
                <a:latin typeface="Cambria" panose="02040503050406030204" pitchFamily="18" charset="0"/>
              </a:rPr>
              <a:t>np.sum</a:t>
            </a:r>
            <a:r>
              <a:rPr lang="en-US" sz="1800" dirty="0">
                <a:latin typeface="Cambria" panose="02040503050406030204" pitchFamily="18" charset="0"/>
              </a:rPr>
              <a:t>(np.log(</a:t>
            </a:r>
            <a:r>
              <a:rPr lang="en-US" sz="1800" dirty="0" err="1">
                <a:latin typeface="Cambria" panose="02040503050406030204" pitchFamily="18" charset="0"/>
              </a:rPr>
              <a:t>prob</a:t>
            </a:r>
            <a:r>
              <a:rPr lang="en-US" sz="1800" dirty="0">
                <a:latin typeface="Cambria" panose="02040503050406030204" pitchFamily="18" charset="0"/>
              </a:rPr>
              <a:t>))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0" name="Text Placeholder 15"/>
          <p:cNvSpPr txBox="1">
            <a:spLocks/>
          </p:cNvSpPr>
          <p:nvPr/>
        </p:nvSpPr>
        <p:spPr>
          <a:xfrm>
            <a:off x="5467954" y="4955418"/>
            <a:ext cx="6547262" cy="4247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>
            <a:sp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lt1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>
                <a:solidFill>
                  <a:schemeClr val="lt1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Imperative style auto-differentiation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808907" y="5479274"/>
            <a:ext cx="6383093" cy="87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>
                <a:solidFill>
                  <a:srgbClr val="FF0000"/>
                </a:solidFill>
              </a:rPr>
              <a:t>grad_fn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minpy.core.grad_and_loss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train_loss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dw</a:t>
            </a:r>
            <a:r>
              <a:rPr lang="en-US" sz="2000" dirty="0"/>
              <a:t> = </a:t>
            </a:r>
            <a:r>
              <a:rPr lang="en-US" sz="2000" dirty="0" err="1"/>
              <a:t>grad_fn</a:t>
            </a:r>
            <a:r>
              <a:rPr lang="en-US" sz="2000" dirty="0"/>
              <a:t>(w, x, y)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39" name="Content Placeholder 15" descr="Play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514" y="1828033"/>
            <a:ext cx="338486" cy="338486"/>
          </a:xfrm>
          <a:prstGeom prst="rect">
            <a:avLst/>
          </a:prstGeom>
        </p:spPr>
      </p:pic>
      <p:pic>
        <p:nvPicPr>
          <p:cNvPr id="40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872342" y="3031654"/>
            <a:ext cx="550817" cy="550817"/>
          </a:xfrm>
          <a:prstGeom prst="rect">
            <a:avLst/>
          </a:prstGeom>
        </p:spPr>
      </p:pic>
      <p:sp>
        <p:nvSpPr>
          <p:cNvPr id="41" name="Content Placeholder 14"/>
          <p:cNvSpPr txBox="1">
            <a:spLocks/>
          </p:cNvSpPr>
          <p:nvPr/>
        </p:nvSpPr>
        <p:spPr>
          <a:xfrm>
            <a:off x="235133" y="3611759"/>
            <a:ext cx="4346012" cy="531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&gt;&gt;&gt; import </a:t>
            </a:r>
            <a:r>
              <a:rPr lang="en-US" dirty="0" err="1"/>
              <a:t>minpy.numpy</a:t>
            </a:r>
            <a:r>
              <a:rPr lang="en-US" dirty="0"/>
              <a:t> as np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292" y="4140134"/>
            <a:ext cx="400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  <a:latin typeface="Lato"/>
              </a:rPr>
              <a:t>MinPy</a:t>
            </a:r>
            <a:r>
              <a:rPr lang="en-US" dirty="0">
                <a:solidFill>
                  <a:srgbClr val="404040"/>
                </a:solidFill>
                <a:latin typeface="Lato"/>
              </a:rPr>
              <a:t> has the same syntax as </a:t>
            </a:r>
            <a:r>
              <a:rPr lang="en-US" dirty="0" err="1">
                <a:solidFill>
                  <a:srgbClr val="404040"/>
                </a:solidFill>
                <a:latin typeface="Lato"/>
              </a:rPr>
              <a:t>NumPy</a:t>
            </a:r>
            <a:endParaRPr lang="en-US" dirty="0"/>
          </a:p>
        </p:txBody>
      </p:sp>
      <p:sp>
        <p:nvSpPr>
          <p:cNvPr id="42" name="Text Placeholder 15"/>
          <p:cNvSpPr txBox="1">
            <a:spLocks/>
          </p:cNvSpPr>
          <p:nvPr/>
        </p:nvSpPr>
        <p:spPr>
          <a:xfrm>
            <a:off x="118910" y="4952445"/>
            <a:ext cx="5047647" cy="4247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>
            <a:sp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lt1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>
                <a:solidFill>
                  <a:schemeClr val="lt1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Transparent CPU &amp; GPU co-execution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" y="5512196"/>
            <a:ext cx="5346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x = </a:t>
            </a:r>
            <a:r>
              <a:rPr lang="en-US" dirty="0" err="1"/>
              <a:t>np.zeros</a:t>
            </a:r>
            <a:r>
              <a:rPr lang="en-US" dirty="0"/>
              <a:t>((10, 20))  # call </a:t>
            </a:r>
            <a:r>
              <a:rPr lang="en-US" dirty="0">
                <a:solidFill>
                  <a:srgbClr val="FF0000"/>
                </a:solidFill>
              </a:rPr>
              <a:t>GPU</a:t>
            </a:r>
            <a:r>
              <a:rPr lang="en-US" dirty="0"/>
              <a:t> function</a:t>
            </a:r>
          </a:p>
          <a:p>
            <a:r>
              <a:rPr lang="en-US" dirty="0"/>
              <a:t> &gt;&gt;&gt; y = </a:t>
            </a:r>
            <a:r>
              <a:rPr lang="en-US" dirty="0" err="1"/>
              <a:t>np.sort</a:t>
            </a:r>
            <a:r>
              <a:rPr lang="en-US" dirty="0"/>
              <a:t>(x) # call </a:t>
            </a:r>
            <a:r>
              <a:rPr lang="en-US" dirty="0">
                <a:solidFill>
                  <a:srgbClr val="FF0000"/>
                </a:solidFill>
              </a:rPr>
              <a:t>CPU</a:t>
            </a:r>
            <a:r>
              <a:rPr lang="en-US" dirty="0"/>
              <a:t> function; copy GPU-&gt;CPU </a:t>
            </a:r>
          </a:p>
          <a:p>
            <a:r>
              <a:rPr lang="en-US" dirty="0"/>
              <a:t>&gt;&gt;&gt; z = np.log(y) # call </a:t>
            </a:r>
            <a:r>
              <a:rPr lang="en-US" dirty="0">
                <a:solidFill>
                  <a:srgbClr val="FF0000"/>
                </a:solidFill>
              </a:rPr>
              <a:t>GPU</a:t>
            </a:r>
            <a:r>
              <a:rPr lang="en-US" dirty="0"/>
              <a:t> function; copy CPU-&gt;GPU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65254" y="733882"/>
            <a:ext cx="4535199" cy="523220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MinPy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err="1">
                <a:solidFill>
                  <a:schemeClr val="bg1"/>
                </a:solidFill>
              </a:rPr>
              <a:t>MXNet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Numpy</a:t>
            </a:r>
            <a:r>
              <a:rPr lang="en-US" sz="2400" dirty="0">
                <a:solidFill>
                  <a:schemeClr val="bg1"/>
                </a:solidFill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86318547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5153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2" y="1625328"/>
            <a:ext cx="11312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Traverse the computation graph to reduce the memory footprint with linear time complexity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2813245"/>
            <a:ext cx="9584411" cy="3354544"/>
          </a:xfrm>
          <a:prstGeom prst="rect">
            <a:avLst/>
          </a:prstGeom>
        </p:spPr>
      </p:pic>
      <p:pic>
        <p:nvPicPr>
          <p:cNvPr id="11" name="Graphic 10" descr="Ro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5541" y="589439"/>
            <a:ext cx="761727" cy="761727"/>
          </a:xfrm>
          <a:prstGeom prst="rect">
            <a:avLst/>
          </a:prstGeom>
        </p:spPr>
      </p:pic>
      <p:pic>
        <p:nvPicPr>
          <p:cNvPr id="12" name="Content Placeholder 15" descr="Pl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01622" y="739469"/>
            <a:ext cx="2994706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455090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787944" y="6550223"/>
            <a:ext cx="2404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 Source: Google Images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84048" y="2230374"/>
            <a:ext cx="10515600" cy="142398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89996" y="1670923"/>
            <a:ext cx="8588828" cy="487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State-of-the-art networks have tens to hundreds layers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289996" y="3310128"/>
            <a:ext cx="9991582" cy="2999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86BA"/>
              </a:buClr>
            </a:pPr>
            <a:endParaRPr lang="en-US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Hard to define the network </a:t>
            </a:r>
          </a:p>
          <a:p>
            <a:pPr marL="742950" lvl="1" indent="-285750">
              <a:buClr>
                <a:srgbClr val="1A86BA"/>
              </a:buClr>
            </a:pPr>
            <a:r>
              <a:rPr lang="en-US" sz="2000" dirty="0"/>
              <a:t>the definition of the inception network has &gt;1k lines of codes in Caffe</a:t>
            </a:r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A single image requires billions floating-point operations</a:t>
            </a:r>
          </a:p>
          <a:p>
            <a:pPr marL="742950" lvl="1" indent="-285750">
              <a:buClr>
                <a:srgbClr val="1A86BA"/>
              </a:buClr>
            </a:pPr>
            <a:r>
              <a:rPr lang="en-US" sz="2000" dirty="0"/>
              <a:t>Intel i7 ~500 GFLOPS</a:t>
            </a:r>
          </a:p>
          <a:p>
            <a:pPr marL="742950" lvl="1" indent="-285750">
              <a:buClr>
                <a:srgbClr val="1A86BA"/>
              </a:buClr>
            </a:pPr>
            <a:r>
              <a:rPr lang="pt-BR" sz="2000" dirty="0"/>
              <a:t>Nvidia Titan X: ~5 TFLOPS </a:t>
            </a:r>
            <a:endParaRPr lang="en-US" sz="2000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Memory consumption is linear with number of layers</a:t>
            </a:r>
          </a:p>
        </p:txBody>
      </p:sp>
    </p:spTree>
    <p:extLst>
      <p:ext uri="{BB962C8B-B14F-4D97-AF65-F5344CB8AC3E}">
        <p14:creationId xmlns:p14="http://schemas.microsoft.com/office/powerpoint/2010/main" val="27760958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" y="1735328"/>
            <a:ext cx="8531710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Ro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5541" y="589439"/>
            <a:ext cx="761727" cy="761727"/>
          </a:xfrm>
          <a:prstGeom prst="rect">
            <a:avLst/>
          </a:prstGeom>
        </p:spPr>
      </p:pic>
      <p:pic>
        <p:nvPicPr>
          <p:cNvPr id="14" name="Content Placeholder 15" descr="Pl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48278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Optimization Experiments</a:t>
            </a:r>
          </a:p>
        </p:txBody>
      </p:sp>
      <p:sp>
        <p:nvSpPr>
          <p:cNvPr id="16" name="Title 20"/>
          <p:cNvSpPr>
            <a:spLocks noGrp="1"/>
          </p:cNvSpPr>
          <p:nvPr>
            <p:ph type="title"/>
          </p:nvPr>
        </p:nvSpPr>
        <p:spPr>
          <a:xfrm>
            <a:off x="8074153" y="1735328"/>
            <a:ext cx="2295144" cy="782826"/>
          </a:xfrm>
        </p:spPr>
        <p:txBody>
          <a:bodyPr>
            <a:noAutofit/>
          </a:bodyPr>
          <a:lstStyle/>
          <a:p>
            <a:r>
              <a:rPr lang="en-US" sz="4000"/>
              <a:t>Results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9718" y="1873260"/>
            <a:ext cx="2332025" cy="506962"/>
          </a:xfrm>
          <a:prstGeom prst="rect">
            <a:avLst/>
          </a:prstGeom>
        </p:spPr>
      </p:pic>
      <p:sp>
        <p:nvSpPr>
          <p:cNvPr id="23" name="Text Placeholder 17"/>
          <p:cNvSpPr txBox="1">
            <a:spLocks/>
          </p:cNvSpPr>
          <p:nvPr/>
        </p:nvSpPr>
        <p:spPr>
          <a:xfrm>
            <a:off x="8558784" y="2511042"/>
            <a:ext cx="3403060" cy="2371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1A86BA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Training: </a:t>
            </a:r>
          </a:p>
          <a:p>
            <a:pPr marL="0" indent="0">
              <a:lnSpc>
                <a:spcPct val="110000"/>
              </a:lnSpc>
              <a:buClr>
                <a:srgbClr val="1A86BA"/>
              </a:buClr>
              <a:buNone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Using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MXNet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reduced the memory usage by a 2x times.</a:t>
            </a:r>
          </a:p>
          <a:p>
            <a:pPr>
              <a:lnSpc>
                <a:spcPct val="110000"/>
              </a:lnSpc>
              <a:buClr>
                <a:srgbClr val="1A86BA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Prediction:</a:t>
            </a:r>
          </a:p>
          <a:p>
            <a:pPr marL="0" indent="0">
              <a:lnSpc>
                <a:spcPct val="110000"/>
              </a:lnSpc>
              <a:buClr>
                <a:srgbClr val="1A86BA"/>
              </a:buClr>
              <a:buNone/>
            </a:pP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MXNet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uses almost 4x times less memory compared to the baselines.</a:t>
            </a:r>
          </a:p>
        </p:txBody>
      </p:sp>
    </p:spTree>
    <p:extLst>
      <p:ext uri="{BB962C8B-B14F-4D97-AF65-F5344CB8AC3E}">
        <p14:creationId xmlns:p14="http://schemas.microsoft.com/office/powerpoint/2010/main" val="419688859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7437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32" y="2112263"/>
            <a:ext cx="5762443" cy="392811"/>
          </a:xfr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Consume data from distributed filesystems</a:t>
            </a:r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716" y="2695177"/>
            <a:ext cx="2990850" cy="81915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6561550" y="2080341"/>
            <a:ext cx="5183188" cy="424733"/>
          </a:xfr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Launch Distributed Jobs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Portable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5" name="Graphic 14" descr="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072" y="529297"/>
            <a:ext cx="914400" cy="914400"/>
          </a:xfrm>
          <a:prstGeom prst="rect">
            <a:avLst/>
          </a:prstGeom>
        </p:spPr>
      </p:pic>
      <p:pic>
        <p:nvPicPr>
          <p:cNvPr id="18" name="Content Placeholder 15" descr="Pl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25337" y="748283"/>
            <a:ext cx="48278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Train on the cloud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775" y="2642662"/>
            <a:ext cx="2971800" cy="12858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04" y="3799407"/>
            <a:ext cx="3028950" cy="12001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99832" y="6161312"/>
            <a:ext cx="504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 multithreaded read/write to hide network latency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87239" y="6022812"/>
            <a:ext cx="5257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easily extend to other cluster resource management software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7239" y="2611355"/>
            <a:ext cx="3571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577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Portable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5" name="Graphic 14" descr="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9072" y="529297"/>
            <a:ext cx="914400" cy="914400"/>
          </a:xfrm>
          <a:prstGeom prst="rect">
            <a:avLst/>
          </a:prstGeom>
        </p:spPr>
      </p:pic>
      <p:pic>
        <p:nvPicPr>
          <p:cNvPr id="18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25337" y="748283"/>
            <a:ext cx="48278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Deploy Everywhere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181" y="1202869"/>
            <a:ext cx="347662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" y="4214431"/>
            <a:ext cx="4610100" cy="2562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1480" y="2744945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the core library with all the dependencies into a single C++ source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compile 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0892" y="3340999"/>
            <a:ext cx="675227" cy="405136"/>
          </a:xfrm>
          <a:prstGeom prst="rect">
            <a:avLst/>
          </a:prstGeom>
        </p:spPr>
      </p:pic>
      <p:sp>
        <p:nvSpPr>
          <p:cNvPr id="30" name="Text Placeholder 2"/>
          <p:cNvSpPr txBox="1">
            <a:spLocks/>
          </p:cNvSpPr>
          <p:nvPr/>
        </p:nvSpPr>
        <p:spPr>
          <a:xfrm>
            <a:off x="235133" y="2080342"/>
            <a:ext cx="3236238" cy="480131"/>
          </a:xfrm>
          <a:prstGeom prst="rect">
            <a:avLst/>
          </a:prstGeom>
          <a:solidFill>
            <a:srgbClr val="1A86BA"/>
          </a:solidFill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Amalgamation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246119" y="3393151"/>
            <a:ext cx="225251" cy="300832"/>
          </a:xfrm>
          <a:prstGeom prst="rect">
            <a:avLst/>
          </a:prstGeom>
        </p:spPr>
      </p:pic>
      <p:sp>
        <p:nvSpPr>
          <p:cNvPr id="31" name="Text Placeholder 2"/>
          <p:cNvSpPr txBox="1">
            <a:spLocks/>
          </p:cNvSpPr>
          <p:nvPr/>
        </p:nvSpPr>
        <p:spPr>
          <a:xfrm>
            <a:off x="6309360" y="2208743"/>
            <a:ext cx="5522975" cy="480131"/>
          </a:xfrm>
          <a:prstGeom prst="rect">
            <a:avLst/>
          </a:prstGeom>
          <a:solidFill>
            <a:srgbClr val="1A86BA"/>
          </a:solidFill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Runs in a browser in with JavaScript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7743" y="2829415"/>
            <a:ext cx="5218241" cy="336611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732020" y="2208743"/>
            <a:ext cx="7359723" cy="4456501"/>
            <a:chOff x="4708352" y="2205178"/>
            <a:chExt cx="7359723" cy="445650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16785" y="4508905"/>
              <a:ext cx="4251290" cy="215277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8352" y="2685309"/>
              <a:ext cx="3108433" cy="3916734"/>
            </a:xfrm>
            <a:prstGeom prst="rect">
              <a:avLst/>
            </a:prstGeom>
          </p:spPr>
        </p:pic>
        <p:sp>
          <p:nvSpPr>
            <p:cNvPr id="34" name="Rectangle: Rounded Corners 33"/>
            <p:cNvSpPr/>
            <p:nvPr/>
          </p:nvSpPr>
          <p:spPr>
            <a:xfrm>
              <a:off x="7816785" y="2744945"/>
              <a:ext cx="4198431" cy="17996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This AI supercomputer features NVIDIA 256 NVIDIA CUDA® cores, 64-bit CPUs, and a power-efficient design. Plus, it includes the latest technology for deep learning, computer vision, GPU computing, and graphics—making it ideal for embedded AI computing.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Text Placeholder 2"/>
            <p:cNvSpPr txBox="1">
              <a:spLocks/>
            </p:cNvSpPr>
            <p:nvPr/>
          </p:nvSpPr>
          <p:spPr>
            <a:xfrm>
              <a:off x="6292279" y="2205178"/>
              <a:ext cx="5522975" cy="480131"/>
            </a:xfrm>
            <a:prstGeom prst="rect">
              <a:avLst/>
            </a:prstGeom>
            <a:solidFill>
              <a:srgbClr val="1A86BA"/>
            </a:solidFill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JETSON TX1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62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1" y="506401"/>
            <a:ext cx="3779519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Comparison 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4767" y="2107477"/>
            <a:ext cx="2490652" cy="3421159"/>
            <a:chOff x="1010194" y="2194560"/>
            <a:chExt cx="2490652" cy="3421159"/>
          </a:xfrm>
        </p:grpSpPr>
        <p:sp>
          <p:nvSpPr>
            <p:cNvPr id="14" name="Rectangle 13"/>
            <p:cNvSpPr/>
            <p:nvPr/>
          </p:nvSpPr>
          <p:spPr>
            <a:xfrm>
              <a:off x="1010194" y="2194560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Memory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0194" y="3074125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Single GPU* </a:t>
              </a:r>
              <a:br>
                <a:rPr lang="en-US" dirty="0">
                  <a:solidFill>
                    <a:schemeClr val="lt1"/>
                  </a:solidFill>
                </a:rPr>
              </a:br>
              <a:r>
                <a:rPr lang="en-US" dirty="0">
                  <a:solidFill>
                    <a:schemeClr val="lt1"/>
                  </a:solidFill>
                </a:rPr>
                <a:t>(complex graphs)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0194" y="3953690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Parallel vs Distributed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10194" y="4866782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Platform Support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92137" y="2194560"/>
            <a:ext cx="2490653" cy="3387632"/>
            <a:chOff x="3492137" y="2194560"/>
            <a:chExt cx="2490653" cy="3387632"/>
          </a:xfrm>
        </p:grpSpPr>
        <p:sp>
          <p:nvSpPr>
            <p:cNvPr id="18" name="Rectangle 17"/>
            <p:cNvSpPr/>
            <p:nvPr/>
          </p:nvSpPr>
          <p:spPr>
            <a:xfrm>
              <a:off x="3492138" y="219456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92138" y="307412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Comparable to CuDNNv4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92138" y="395369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Experimental Multi GPU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92137" y="483325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All Major OS, Docker, Cloud AWS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09212" y="2194560"/>
            <a:ext cx="2521914" cy="3369341"/>
            <a:chOff x="6209212" y="2194560"/>
            <a:chExt cx="2521914" cy="3369341"/>
          </a:xfrm>
        </p:grpSpPr>
        <p:sp>
          <p:nvSpPr>
            <p:cNvPr id="70" name="Rectangle 69"/>
            <p:cNvSpPr/>
            <p:nvPr/>
          </p:nvSpPr>
          <p:spPr>
            <a:xfrm>
              <a:off x="6240474" y="4814964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All OS, Docker, Cloud AWS, Raspberry pi, Android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209212" y="2194560"/>
              <a:ext cx="2490652" cy="2508067"/>
              <a:chOff x="3927565" y="2194560"/>
              <a:chExt cx="2490652" cy="250806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Good (now)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About 0.5x slower*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 GPU &amp; Distributed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8933907" y="2194560"/>
            <a:ext cx="2490652" cy="3387632"/>
            <a:chOff x="8933907" y="2194560"/>
            <a:chExt cx="2490652" cy="3387632"/>
          </a:xfrm>
        </p:grpSpPr>
        <p:sp>
          <p:nvSpPr>
            <p:cNvPr id="72" name="Rectangle 71"/>
            <p:cNvSpPr/>
            <p:nvPr/>
          </p:nvSpPr>
          <p:spPr>
            <a:xfrm>
              <a:off x="8933907" y="4833255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From distributed GPU Clusters to Embedded Systems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33907" y="2194560"/>
              <a:ext cx="2490652" cy="2508067"/>
              <a:chOff x="3927565" y="2194560"/>
              <a:chExt cx="2490652" cy="250806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Excellent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Comparable to CuDNNv4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Distributed</a:t>
                </a:r>
              </a:p>
            </p:txBody>
          </p:sp>
        </p:grpSp>
      </p:grp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3283131" y="1567543"/>
            <a:ext cx="0" cy="4537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413760" y="2107477"/>
            <a:ext cx="812509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991" y="1579150"/>
            <a:ext cx="1617618" cy="4432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92" y="1615033"/>
            <a:ext cx="1554343" cy="39869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9291502" y="1592860"/>
            <a:ext cx="1506583" cy="443043"/>
            <a:chOff x="9344297" y="1562782"/>
            <a:chExt cx="1506583" cy="443043"/>
          </a:xfrm>
        </p:grpSpPr>
        <p:sp>
          <p:nvSpPr>
            <p:cNvPr id="57" name="Rectangle 56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685417" y="284879"/>
            <a:ext cx="1506583" cy="443043"/>
            <a:chOff x="9344297" y="1562782"/>
            <a:chExt cx="1506583" cy="443043"/>
          </a:xfrm>
        </p:grpSpPr>
        <p:sp>
          <p:nvSpPr>
            <p:cNvPr id="60" name="Rectangle 59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6096000" y="657409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 *</a:t>
            </a:r>
            <a:r>
              <a:rPr lang="en-US" sz="1400" dirty="0" err="1"/>
              <a:t>LeNet</a:t>
            </a:r>
            <a:r>
              <a:rPr lang="en-US" sz="1400" dirty="0"/>
              <a:t> model on MNIST Dataset using a Single-GPU (NVIDIA </a:t>
            </a:r>
            <a:r>
              <a:rPr lang="en-US" sz="1400" dirty="0" err="1"/>
              <a:t>Quadro</a:t>
            </a:r>
            <a:r>
              <a:rPr lang="en-US" sz="1400" dirty="0"/>
              <a:t> K1200 GPU)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9" y="1592860"/>
            <a:ext cx="5774173" cy="422897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00810" y="5827493"/>
            <a:ext cx="56662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MXNet</a:t>
            </a:r>
            <a:r>
              <a:rPr lang="en-US" dirty="0"/>
              <a:t> to others on a single forward backward</a:t>
            </a:r>
          </a:p>
          <a:p>
            <a:r>
              <a:rPr lang="en-US" dirty="0"/>
              <a:t>performance. (</a:t>
            </a:r>
            <a:r>
              <a:rPr lang="pt-BR" dirty="0"/>
              <a:t>single Nvidia GTX 980 card)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1" y="506401"/>
            <a:ext cx="3779519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Comparison II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4767" y="2194560"/>
            <a:ext cx="2490652" cy="3387632"/>
            <a:chOff x="1010194" y="2194560"/>
            <a:chExt cx="2490652" cy="3387632"/>
          </a:xfrm>
        </p:grpSpPr>
        <p:sp>
          <p:nvSpPr>
            <p:cNvPr id="14" name="Rectangle 13"/>
            <p:cNvSpPr/>
            <p:nvPr/>
          </p:nvSpPr>
          <p:spPr>
            <a:xfrm>
              <a:off x="1010194" y="2194560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Re-usability/ </a:t>
              </a:r>
            </a:p>
            <a:p>
              <a:pPr algn="ctr"/>
              <a:r>
                <a:rPr lang="en-US" dirty="0"/>
                <a:t>pre-trained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0194" y="3074125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Low-level Tensor Operators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0194" y="3953690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Control flow Operators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10194" y="4833255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Benchmarking using Single GPU*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92138" y="2194560"/>
            <a:ext cx="2490652" cy="3387632"/>
            <a:chOff x="3927565" y="2194560"/>
            <a:chExt cx="2490652" cy="3387632"/>
          </a:xfrm>
        </p:grpSpPr>
        <p:sp>
          <p:nvSpPr>
            <p:cNvPr id="18" name="Rectangle 17"/>
            <p:cNvSpPr/>
            <p:nvPr/>
          </p:nvSpPr>
          <p:spPr>
            <a:xfrm>
              <a:off x="3927565" y="219456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Lasange</a:t>
              </a:r>
              <a:r>
                <a:rPr lang="en-US" dirty="0"/>
                <a:t> – Built on Top of </a:t>
              </a:r>
              <a:r>
                <a:rPr lang="en-US" dirty="0" err="1"/>
                <a:t>Theano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27565" y="307412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lot of basic operations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27565" y="395369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Supported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27565" y="483325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09212" y="2194560"/>
            <a:ext cx="2490652" cy="3387632"/>
            <a:chOff x="3927565" y="2194560"/>
            <a:chExt cx="2490652" cy="3387632"/>
          </a:xfrm>
        </p:grpSpPr>
        <p:sp>
          <p:nvSpPr>
            <p:cNvPr id="32" name="Rectangle 31"/>
            <p:cNvSpPr/>
            <p:nvPr/>
          </p:nvSpPr>
          <p:spPr>
            <a:xfrm>
              <a:off x="3927565" y="219456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Keras</a:t>
              </a:r>
              <a:r>
                <a:rPr lang="en-US" dirty="0"/>
                <a:t>, </a:t>
              </a:r>
              <a:r>
                <a:rPr lang="en-US" dirty="0" err="1"/>
                <a:t>TFLearn</a:t>
              </a:r>
              <a:r>
                <a:rPr lang="en-US" dirty="0"/>
                <a:t>- Built on top of </a:t>
              </a:r>
              <a:r>
                <a:rPr lang="en-US" dirty="0" err="1"/>
                <a:t>TensorFlow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27565" y="307412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Fairly Good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27565" y="395369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Supported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27565" y="483325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33907" y="2194560"/>
            <a:ext cx="2490652" cy="3387632"/>
            <a:chOff x="3927565" y="2194560"/>
            <a:chExt cx="2490652" cy="3387632"/>
          </a:xfrm>
        </p:grpSpPr>
        <p:sp>
          <p:nvSpPr>
            <p:cNvPr id="37" name="Rectangle 36"/>
            <p:cNvSpPr/>
            <p:nvPr/>
          </p:nvSpPr>
          <p:spPr>
            <a:xfrm>
              <a:off x="3927565" y="2194560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MXNet</a:t>
              </a:r>
              <a:r>
                <a:rPr lang="en-US" dirty="0"/>
                <a:t> Caffe Converter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27565" y="3074125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Very Few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7565" y="3953690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 Supported – but imperative model helps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27565" y="4833255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Excellent</a:t>
              </a:r>
            </a:p>
          </p:txBody>
        </p:sp>
      </p:grp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3283131" y="1567543"/>
            <a:ext cx="0" cy="4537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75" y="5728060"/>
            <a:ext cx="1536257" cy="4209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92" y="5714570"/>
            <a:ext cx="1554343" cy="39869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9486901" y="5728183"/>
            <a:ext cx="1506583" cy="443043"/>
            <a:chOff x="9344297" y="1562782"/>
            <a:chExt cx="1506583" cy="443043"/>
          </a:xfrm>
        </p:grpSpPr>
        <p:sp>
          <p:nvSpPr>
            <p:cNvPr id="57" name="Rectangle 56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685417" y="284879"/>
            <a:ext cx="1506583" cy="443043"/>
            <a:chOff x="9344297" y="1562782"/>
            <a:chExt cx="1506583" cy="443043"/>
          </a:xfrm>
        </p:grpSpPr>
        <p:sp>
          <p:nvSpPr>
            <p:cNvPr id="60" name="Rectangle 59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927759" y="6581001"/>
            <a:ext cx="52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*</a:t>
            </a:r>
            <a:r>
              <a:rPr lang="en-US" sz="1200" dirty="0" err="1"/>
              <a:t>LeNet</a:t>
            </a:r>
            <a:r>
              <a:rPr lang="en-US" sz="1200" dirty="0"/>
              <a:t> model on MNIST Dataset using a Single-GPU (NVIDIA </a:t>
            </a:r>
            <a:r>
              <a:rPr lang="en-US" sz="1200" dirty="0" err="1"/>
              <a:t>Quadro</a:t>
            </a:r>
            <a:r>
              <a:rPr lang="en-US" sz="1200" dirty="0"/>
              <a:t> K1200 GPU)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872" y="6430261"/>
            <a:ext cx="6092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Reference: </a:t>
            </a:r>
            <a:r>
              <a:rPr lang="en-US" sz="1100" dirty="0" err="1"/>
              <a:t>Strata+Hadoop</a:t>
            </a:r>
            <a:r>
              <a:rPr lang="en-US" sz="1100" dirty="0"/>
              <a:t> Talk [Dec 2016]</a:t>
            </a:r>
            <a:br>
              <a:rPr lang="en-US" sz="1100" dirty="0"/>
            </a:br>
            <a:r>
              <a:rPr lang="en-US" sz="1100" dirty="0"/>
              <a:t>Transfer learning and fine-tuning deep neural network models across different domains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119542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87086" y="5328337"/>
            <a:ext cx="11278906" cy="903120"/>
          </a:xfrm>
          <a:prstGeom prst="rect">
            <a:avLst/>
          </a:prstGeom>
          <a:solidFill>
            <a:srgbClr val="1A86BA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1" y="506401"/>
            <a:ext cx="3861381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Comparison III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1874955" y="1710518"/>
            <a:ext cx="0" cy="4537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3" y="4786729"/>
            <a:ext cx="1536257" cy="4209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11" y="3953690"/>
            <a:ext cx="1554343" cy="39869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192877" y="5544114"/>
            <a:ext cx="1506583" cy="443043"/>
            <a:chOff x="9344297" y="1562782"/>
            <a:chExt cx="1506583" cy="443043"/>
          </a:xfrm>
        </p:grpSpPr>
        <p:sp>
          <p:nvSpPr>
            <p:cNvPr id="57" name="Rectangle 56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685417" y="284879"/>
            <a:ext cx="1506583" cy="443043"/>
            <a:chOff x="9344297" y="1562782"/>
            <a:chExt cx="1506583" cy="443043"/>
          </a:xfrm>
        </p:grpSpPr>
        <p:sp>
          <p:nvSpPr>
            <p:cNvPr id="60" name="Rectangle 59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357911" y="6490708"/>
            <a:ext cx="6957194" cy="307468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Compare to other popular open-source ML libraries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56" y="2231538"/>
            <a:ext cx="1355524" cy="606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68" y="2970496"/>
            <a:ext cx="1406326" cy="66479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042887" y="1579170"/>
            <a:ext cx="1230138" cy="4522991"/>
            <a:chOff x="2042887" y="1579170"/>
            <a:chExt cx="1230138" cy="4522991"/>
          </a:xfrm>
        </p:grpSpPr>
        <p:grpSp>
          <p:nvGrpSpPr>
            <p:cNvPr id="42" name="Group 41"/>
            <p:cNvGrpSpPr/>
            <p:nvPr/>
          </p:nvGrpSpPr>
          <p:grpSpPr>
            <a:xfrm>
              <a:off x="2042887" y="2182452"/>
              <a:ext cx="1230138" cy="3919709"/>
              <a:chOff x="3927565" y="2194560"/>
              <a:chExt cx="2505539" cy="436167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C++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Lua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27565" y="483325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C++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42452" y="5807300"/>
                <a:ext cx="2490652" cy="74893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C++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 rot="16200000">
              <a:off x="2398875" y="1237803"/>
              <a:ext cx="525473" cy="12082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Core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64507" y="1567076"/>
            <a:ext cx="1800952" cy="4535084"/>
            <a:chOff x="3464507" y="1567076"/>
            <a:chExt cx="1607734" cy="4535084"/>
          </a:xfrm>
        </p:grpSpPr>
        <p:grpSp>
          <p:nvGrpSpPr>
            <p:cNvPr id="49" name="Group 48"/>
            <p:cNvGrpSpPr/>
            <p:nvPr/>
          </p:nvGrpSpPr>
          <p:grpSpPr>
            <a:xfrm>
              <a:off x="3464507" y="2194560"/>
              <a:ext cx="1607734" cy="3907600"/>
              <a:chOff x="3927565" y="2194560"/>
              <a:chExt cx="2506277" cy="434820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Python/MATLAB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927565" y="483325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43190" y="5793826"/>
                <a:ext cx="2490652" cy="74893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Python, R, Julia, Go, </a:t>
                </a:r>
                <a:r>
                  <a:rPr lang="en-US" dirty="0" err="1"/>
                  <a:t>Javascript</a:t>
                </a:r>
                <a:endParaRPr lang="en-US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 rot="16200000">
              <a:off x="4019729" y="1139967"/>
              <a:ext cx="525473" cy="13796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Binding Languages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51731" y="1576076"/>
            <a:ext cx="1391661" cy="4534516"/>
            <a:chOff x="5226723" y="1567077"/>
            <a:chExt cx="1391661" cy="4534516"/>
          </a:xfrm>
        </p:grpSpPr>
        <p:sp>
          <p:nvSpPr>
            <p:cNvPr id="66" name="Rectangle 65"/>
            <p:cNvSpPr/>
            <p:nvPr/>
          </p:nvSpPr>
          <p:spPr>
            <a:xfrm rot="16200000">
              <a:off x="5661899" y="1139968"/>
              <a:ext cx="525473" cy="13796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Devices beyond CPU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226723" y="2194560"/>
              <a:ext cx="1391661" cy="3907033"/>
              <a:chOff x="3864655" y="2194560"/>
              <a:chExt cx="2553562" cy="4347571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Lua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27565" y="483325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GPU/Mobile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864655" y="5793195"/>
                <a:ext cx="2490652" cy="74893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GPU/Mobile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6815235" y="1579169"/>
            <a:ext cx="1379692" cy="4492353"/>
            <a:chOff x="6657759" y="1579169"/>
            <a:chExt cx="1379692" cy="4492353"/>
          </a:xfrm>
        </p:grpSpPr>
        <p:sp>
          <p:nvSpPr>
            <p:cNvPr id="67" name="Rectangle 66"/>
            <p:cNvSpPr/>
            <p:nvPr/>
          </p:nvSpPr>
          <p:spPr>
            <a:xfrm rot="16200000">
              <a:off x="7084869" y="1152059"/>
              <a:ext cx="525472" cy="13796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Distributed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987166" y="2194560"/>
              <a:ext cx="729497" cy="3876962"/>
              <a:chOff x="6987166" y="2194560"/>
              <a:chExt cx="729497" cy="3876962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6987166" y="2194560"/>
                <a:ext cx="729497" cy="3816804"/>
                <a:chOff x="3927565" y="2194560"/>
                <a:chExt cx="2520432" cy="4247168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927565" y="2194560"/>
                  <a:ext cx="2490652" cy="7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927565" y="3074125"/>
                  <a:ext cx="2490652" cy="7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927565" y="3953690"/>
                  <a:ext cx="2490652" cy="7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927565" y="4833255"/>
                  <a:ext cx="2490652" cy="7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957345" y="5692791"/>
                  <a:ext cx="2490652" cy="7489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0" name="Graphic 9" descr="Checkmark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5477" y="4595947"/>
                <a:ext cx="594908" cy="594908"/>
              </a:xfrm>
              <a:prstGeom prst="rect">
                <a:avLst/>
              </a:prstGeom>
            </p:spPr>
          </p:pic>
          <p:pic>
            <p:nvPicPr>
              <p:cNvPr id="12" name="Graphic 11" descr="Clos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42277" y="2364996"/>
                <a:ext cx="392755" cy="392755"/>
              </a:xfrm>
              <a:prstGeom prst="rect">
                <a:avLst/>
              </a:prstGeom>
            </p:spPr>
          </p:pic>
          <p:pic>
            <p:nvPicPr>
              <p:cNvPr id="130" name="Graphic 129" descr="Clos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51262" y="3106515"/>
                <a:ext cx="392755" cy="392755"/>
              </a:xfrm>
              <a:prstGeom prst="rect">
                <a:avLst/>
              </a:prstGeom>
            </p:spPr>
          </p:pic>
          <p:pic>
            <p:nvPicPr>
              <p:cNvPr id="131" name="Graphic 130" descr="Clos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30594" y="3936329"/>
                <a:ext cx="392755" cy="392755"/>
              </a:xfrm>
              <a:prstGeom prst="rect">
                <a:avLst/>
              </a:prstGeom>
            </p:spPr>
          </p:pic>
          <p:pic>
            <p:nvPicPr>
              <p:cNvPr id="96" name="Graphic 95" descr="Checkmark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41200" y="5476614"/>
                <a:ext cx="594908" cy="594908"/>
              </a:xfrm>
              <a:prstGeom prst="rect">
                <a:avLst/>
              </a:prstGeom>
            </p:spPr>
          </p:pic>
        </p:grpSp>
      </p:grpSp>
      <p:grpSp>
        <p:nvGrpSpPr>
          <p:cNvPr id="143" name="Group 142"/>
          <p:cNvGrpSpPr/>
          <p:nvPr/>
        </p:nvGrpSpPr>
        <p:grpSpPr>
          <a:xfrm>
            <a:off x="8283437" y="1587122"/>
            <a:ext cx="1379692" cy="4484400"/>
            <a:chOff x="8080728" y="1587122"/>
            <a:chExt cx="1379692" cy="4484400"/>
          </a:xfrm>
        </p:grpSpPr>
        <p:grpSp>
          <p:nvGrpSpPr>
            <p:cNvPr id="27" name="Group 26"/>
            <p:cNvGrpSpPr/>
            <p:nvPr/>
          </p:nvGrpSpPr>
          <p:grpSpPr>
            <a:xfrm>
              <a:off x="8080728" y="1587122"/>
              <a:ext cx="1379692" cy="4484400"/>
              <a:chOff x="8080728" y="1587122"/>
              <a:chExt cx="1379692" cy="4484400"/>
            </a:xfrm>
          </p:grpSpPr>
          <p:sp>
            <p:nvSpPr>
              <p:cNvPr id="75" name="Rectangle 74"/>
              <p:cNvSpPr/>
              <p:nvPr/>
            </p:nvSpPr>
            <p:spPr>
              <a:xfrm rot="16200000">
                <a:off x="8507838" y="1160012"/>
                <a:ext cx="525472" cy="13796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Imperative Program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8428314" y="2203559"/>
                <a:ext cx="729497" cy="3867963"/>
                <a:chOff x="6987166" y="2194560"/>
                <a:chExt cx="729497" cy="38679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6987166" y="2194560"/>
                  <a:ext cx="729497" cy="3816804"/>
                  <a:chOff x="3927565" y="2194560"/>
                  <a:chExt cx="2520432" cy="4247168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27565" y="2194560"/>
                    <a:ext cx="2490652" cy="74893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27565" y="3074125"/>
                    <a:ext cx="2490652" cy="74893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3927565" y="3953690"/>
                    <a:ext cx="2490652" cy="74893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7565" y="4833255"/>
                    <a:ext cx="2490652" cy="74893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3957345" y="5692791"/>
                    <a:ext cx="2490652" cy="7489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01" name="Graphic 100" descr="Checkmark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8770" y="3015069"/>
                  <a:ext cx="594908" cy="594908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Checkmark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6340" y="5467615"/>
                  <a:ext cx="594908" cy="59490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6" name="Graphic 135" descr="Close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92375" y="3953690"/>
              <a:ext cx="392755" cy="392755"/>
            </a:xfrm>
            <a:prstGeom prst="rect">
              <a:avLst/>
            </a:prstGeom>
          </p:spPr>
        </p:pic>
        <p:pic>
          <p:nvPicPr>
            <p:cNvPr id="137" name="Graphic 136" descr="Close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92375" y="4719704"/>
              <a:ext cx="392755" cy="392755"/>
            </a:xfrm>
            <a:prstGeom prst="rect">
              <a:avLst/>
            </a:prstGeom>
          </p:spPr>
        </p:pic>
        <p:pic>
          <p:nvPicPr>
            <p:cNvPr id="138" name="Graphic 137" descr="Close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74196" y="2351076"/>
              <a:ext cx="392755" cy="392755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9808699" y="1587122"/>
            <a:ext cx="1379692" cy="4475968"/>
            <a:chOff x="9808699" y="1587122"/>
            <a:chExt cx="1379692" cy="4475968"/>
          </a:xfrm>
        </p:grpSpPr>
        <p:grpSp>
          <p:nvGrpSpPr>
            <p:cNvPr id="140" name="Group 139"/>
            <p:cNvGrpSpPr/>
            <p:nvPr/>
          </p:nvGrpSpPr>
          <p:grpSpPr>
            <a:xfrm>
              <a:off x="9808699" y="1587122"/>
              <a:ext cx="1379692" cy="4475968"/>
              <a:chOff x="9503698" y="1587122"/>
              <a:chExt cx="1379692" cy="4475968"/>
            </a:xfrm>
          </p:grpSpPr>
          <p:sp>
            <p:nvSpPr>
              <p:cNvPr id="77" name="Rectangle 76"/>
              <p:cNvSpPr/>
              <p:nvPr/>
            </p:nvSpPr>
            <p:spPr>
              <a:xfrm rot="16200000">
                <a:off x="9930807" y="1160013"/>
                <a:ext cx="525473" cy="13796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Declarative Program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9818202" y="2203559"/>
                <a:ext cx="729497" cy="3859531"/>
                <a:chOff x="9818202" y="2203559"/>
                <a:chExt cx="729497" cy="385953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9818202" y="2203559"/>
                  <a:ext cx="729497" cy="3859531"/>
                  <a:chOff x="6987166" y="2194560"/>
                  <a:chExt cx="729497" cy="3859531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6987166" y="2194560"/>
                    <a:ext cx="729497" cy="3816804"/>
                    <a:chOff x="3927565" y="2194560"/>
                    <a:chExt cx="2520432" cy="4247168"/>
                  </a:xfrm>
                </p:grpSpPr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927565" y="2194560"/>
                      <a:ext cx="2490652" cy="74893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3927565" y="3074125"/>
                      <a:ext cx="2490652" cy="74893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3927565" y="3953690"/>
                      <a:ext cx="2490652" cy="74893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3927565" y="4833255"/>
                      <a:ext cx="2490652" cy="74893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3957345" y="5692791"/>
                      <a:ext cx="2490652" cy="7489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13" name="Graphic 112" descr="Checkmark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58770" y="2217686"/>
                    <a:ext cx="594908" cy="594908"/>
                  </a:xfrm>
                  <a:prstGeom prst="rect">
                    <a:avLst/>
                  </a:prstGeom>
                </p:spPr>
              </p:pic>
              <p:pic>
                <p:nvPicPr>
                  <p:cNvPr id="115" name="Graphic 114" descr="Checkmark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27977" y="5459183"/>
                    <a:ext cx="594908" cy="59490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3" name="Graphic 122" descr="Checkmark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89806" y="3815788"/>
                  <a:ext cx="594908" cy="594908"/>
                </a:xfrm>
                <a:prstGeom prst="rect">
                  <a:avLst/>
                </a:prstGeom>
              </p:spPr>
            </p:pic>
          </p:grpSp>
          <p:pic>
            <p:nvPicPr>
              <p:cNvPr id="139" name="Graphic 138" descr="Clos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82263" y="3192398"/>
                <a:ext cx="392755" cy="392755"/>
              </a:xfrm>
              <a:prstGeom prst="rect">
                <a:avLst/>
              </a:prstGeom>
            </p:spPr>
          </p:pic>
        </p:grpSp>
        <p:pic>
          <p:nvPicPr>
            <p:cNvPr id="124" name="Graphic 123" descr="Checkmark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3280" y="4574876"/>
              <a:ext cx="594908" cy="594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68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5" y="491836"/>
            <a:ext cx="119253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352" y="491836"/>
            <a:ext cx="2124371" cy="582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8" y="3914775"/>
            <a:ext cx="11610975" cy="29432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772701" y="3917001"/>
            <a:ext cx="2115406" cy="637006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5" name="Title 1"/>
          <p:cNvSpPr txBox="1">
            <a:spLocks/>
          </p:cNvSpPr>
          <p:nvPr/>
        </p:nvSpPr>
        <p:spPr>
          <a:xfrm>
            <a:off x="4382258" y="73890"/>
            <a:ext cx="3514833" cy="637309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GIT Contributions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82258" y="23091"/>
            <a:ext cx="3514833" cy="0"/>
          </a:xfrm>
          <a:prstGeom prst="line">
            <a:avLst/>
          </a:prstGeom>
          <a:ln w="38100">
            <a:solidFill>
              <a:srgbClr val="1A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8580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853928"/>
            <a:ext cx="11312434" cy="4351338"/>
          </a:xfrm>
        </p:spPr>
        <p:txBody>
          <a:bodyPr/>
          <a:lstStyle/>
          <a:p>
            <a:pPr>
              <a:buClr>
                <a:srgbClr val="1A86BA"/>
              </a:buClr>
            </a:pPr>
            <a:r>
              <a:rPr lang="en-US" dirty="0"/>
              <a:t>Adding new operations to  frameworks like these (</a:t>
            </a:r>
            <a:r>
              <a:rPr lang="en-US" dirty="0" err="1"/>
              <a:t>MXNet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) with reasonable performance is not easy.</a:t>
            </a:r>
          </a:p>
          <a:p>
            <a:pPr>
              <a:buClr>
                <a:srgbClr val="1A86BA"/>
              </a:buClr>
            </a:pPr>
            <a:r>
              <a:rPr lang="en-US" dirty="0"/>
              <a:t>High Level Wrappers around </a:t>
            </a:r>
            <a:r>
              <a:rPr lang="en-US" dirty="0" err="1"/>
              <a:t>MXNet</a:t>
            </a:r>
            <a:r>
              <a:rPr lang="en-US" dirty="0"/>
              <a:t> are comparatively rare. More contributors and frameworks can gain more traction.</a:t>
            </a:r>
          </a:p>
          <a:p>
            <a:pPr>
              <a:buClr>
                <a:srgbClr val="1A86BA"/>
              </a:buClr>
            </a:pPr>
            <a:r>
              <a:rPr lang="en-US" dirty="0"/>
              <a:t>Wrapper Idea : A visual drag-drop tool using </a:t>
            </a:r>
            <a:r>
              <a:rPr lang="en-US" dirty="0" err="1"/>
              <a:t>MXNet</a:t>
            </a:r>
            <a:r>
              <a:rPr lang="en-US" dirty="0"/>
              <a:t> backend to create and model neural networks with editable code framework.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1" y="506401"/>
            <a:ext cx="4556325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Improvements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4" name="Graphic 3" descr="Thought bub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4552" y="506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07096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 tooltip="A Deeper Dive into Apache MXNet on AWS"/>
              </a:rPr>
              <a:t>A Deeper Dive into Apache </a:t>
            </a:r>
            <a:r>
              <a:rPr lang="en-US" u="sng" dirty="0" err="1">
                <a:hlinkClick r:id="rId2" tooltip="A Deeper Dive into Apache MXNet on AWS"/>
              </a:rPr>
              <a:t>MXNet</a:t>
            </a:r>
            <a:r>
              <a:rPr lang="en-US" u="sng" dirty="0">
                <a:hlinkClick r:id="rId2" tooltip="A Deeper Dive into Apache MXNet on AWS"/>
              </a:rPr>
              <a:t> on AWS</a:t>
            </a:r>
            <a:r>
              <a:rPr lang="en-US" dirty="0"/>
              <a:t>: Learn about the features and benefits of Apache </a:t>
            </a:r>
            <a:r>
              <a:rPr lang="en-US" dirty="0" err="1"/>
              <a:t>MXNet</a:t>
            </a:r>
            <a:r>
              <a:rPr lang="en-US" dirty="0"/>
              <a:t>, the AWS offering that is foundational to </a:t>
            </a:r>
            <a:r>
              <a:rPr lang="en-US" dirty="0" err="1"/>
              <a:t>MXNet</a:t>
            </a:r>
            <a:r>
              <a:rPr lang="en-US" dirty="0"/>
              <a:t> developers. [</a:t>
            </a:r>
            <a:r>
              <a:rPr lang="en-US" dirty="0">
                <a:solidFill>
                  <a:srgbClr val="1A86BA"/>
                </a:solidFill>
              </a:rPr>
              <a:t>Wed, March 223:00:00 PM EDT - 4:00:00 PM EDT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Learning Objectives:</a:t>
            </a:r>
          </a:p>
          <a:p>
            <a:pPr marL="0" indent="0">
              <a:buNone/>
            </a:pPr>
            <a:r>
              <a:rPr lang="en-US" dirty="0"/>
              <a:t> • Learn about the features and benefits of Apache </a:t>
            </a:r>
            <a:r>
              <a:rPr lang="en-US" dirty="0" err="1"/>
              <a:t>MXNet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• Learn about the deep learning AMIs with the tools you need for DL.</a:t>
            </a:r>
          </a:p>
          <a:p>
            <a:pPr marL="0" indent="0">
              <a:buNone/>
            </a:pPr>
            <a:r>
              <a:rPr lang="en-US" dirty="0"/>
              <a:t> • Learn how to train a neural network using </a:t>
            </a:r>
            <a:r>
              <a:rPr lang="en-US" dirty="0" err="1"/>
              <a:t>MXNet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1" y="506401"/>
            <a:ext cx="5038833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Interested in </a:t>
            </a:r>
            <a:r>
              <a:rPr lang="en-US" dirty="0" err="1">
                <a:solidFill>
                  <a:schemeClr val="bg1"/>
                </a:solidFill>
              </a:rPr>
              <a:t>MXNet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86775" y="642954"/>
            <a:ext cx="2386584" cy="791251"/>
            <a:chOff x="9344297" y="1562782"/>
            <a:chExt cx="1506583" cy="443043"/>
          </a:xfrm>
        </p:grpSpPr>
        <p:sp>
          <p:nvSpPr>
            <p:cNvPr id="7" name="Rectangle 6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642954"/>
            <a:ext cx="158115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5849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2" y="506401"/>
            <a:ext cx="3274422" cy="927804"/>
          </a:xfrm>
          <a:solidFill>
            <a:srgbClr val="1A86BA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482736" y="1911444"/>
            <a:ext cx="3122022" cy="914400"/>
            <a:chOff x="3405866" y="3086575"/>
            <a:chExt cx="3122022" cy="914400"/>
          </a:xfrm>
        </p:grpSpPr>
        <p:pic>
          <p:nvPicPr>
            <p:cNvPr id="13" name="Graphic 12" descr="Box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866" y="3086575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27613" y="3215400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Portable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9124" y="1911444"/>
            <a:ext cx="3106783" cy="914400"/>
            <a:chOff x="2024063" y="2971799"/>
            <a:chExt cx="3106783" cy="914400"/>
          </a:xfrm>
        </p:grpSpPr>
        <p:pic>
          <p:nvPicPr>
            <p:cNvPr id="16" name="Graphic 15" descr="Fla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4063" y="2971799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930571" y="3100624"/>
              <a:ext cx="2200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1A86BA"/>
                  </a:solidFill>
                </a:rPr>
                <a:t>Flexible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82736" y="4413199"/>
            <a:ext cx="3114675" cy="914400"/>
            <a:chOff x="5765344" y="4687795"/>
            <a:chExt cx="3114675" cy="914400"/>
          </a:xfrm>
        </p:grpSpPr>
        <p:pic>
          <p:nvPicPr>
            <p:cNvPr id="19" name="Graphic 18" descr="Rocke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65344" y="4687795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79744" y="4960329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Performance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9124" y="4413199"/>
            <a:ext cx="3404236" cy="980420"/>
            <a:chOff x="1885950" y="4792024"/>
            <a:chExt cx="3055076" cy="980420"/>
          </a:xfrm>
        </p:grpSpPr>
        <p:pic>
          <p:nvPicPr>
            <p:cNvPr id="22" name="Graphic 21" descr="Cloud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85950" y="479202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740751" y="5064558"/>
              <a:ext cx="22002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1A86BA"/>
                  </a:solidFill>
                </a:rPr>
                <a:t>Distributed on Cloud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11085" y="1911444"/>
            <a:ext cx="3292653" cy="914400"/>
            <a:chOff x="6788332" y="3045549"/>
            <a:chExt cx="3292653" cy="914400"/>
          </a:xfrm>
        </p:grpSpPr>
        <p:sp>
          <p:nvSpPr>
            <p:cNvPr id="31" name="TextBox 30"/>
            <p:cNvSpPr txBox="1"/>
            <p:nvPr/>
          </p:nvSpPr>
          <p:spPr>
            <a:xfrm>
              <a:off x="7880710" y="3176583"/>
              <a:ext cx="2200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Multiple Language Support</a:t>
              </a:r>
            </a:p>
          </p:txBody>
        </p:sp>
        <p:pic>
          <p:nvPicPr>
            <p:cNvPr id="29" name="Graphic 28" descr="Wrench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88332" y="3045549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8111085" y="4413199"/>
            <a:ext cx="3114675" cy="914400"/>
            <a:chOff x="6792687" y="4723718"/>
            <a:chExt cx="3114675" cy="914400"/>
          </a:xfrm>
        </p:grpSpPr>
        <p:pic>
          <p:nvPicPr>
            <p:cNvPr id="33" name="Graphic 32" descr="Gear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92687" y="4723718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7707087" y="4996252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Auto Differentiation</a:t>
              </a:r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732" y="2822250"/>
            <a:ext cx="288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Supports both imperative and symbolic programming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82735" y="2822756"/>
            <a:ext cx="3450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Runs on CPUs or GPUs, on clusters, servers, desktops, or mobile phones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46348" y="2822250"/>
            <a:ext cx="339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C++, Python, R, Scala, Julia, MATLAB and JavaScript - All with the same amazing performance.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732" y="5393619"/>
            <a:ext cx="361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Supports distributed training on multiple CPU/GPU machines, including AWS, GCE, Azure, and Yarn clusters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82735" y="5463288"/>
            <a:ext cx="386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Optimized C++ backend engine parallelizes both I/O and computation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46347" y="5463288"/>
            <a:ext cx="374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Calculates the gradient automatically for training a model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45" name="Rectangle 44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692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32" grpId="0"/>
      <p:bldP spid="36" grpId="0"/>
      <p:bldP spid="40" grpId="0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2280" y="3916304"/>
            <a:ext cx="9144000" cy="1655762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>
                <a:hlinkClick r:id="rId2"/>
              </a:rPr>
              <a:t>https://mxnet.io</a:t>
            </a:r>
            <a:r>
              <a:rPr lang="en-US" dirty="0"/>
              <a:t> |  </a:t>
            </a:r>
            <a:r>
              <a:rPr lang="en-US" dirty="0">
                <a:hlinkClick r:id="rId3"/>
              </a:rPr>
              <a:t>https://aws.amazon.com/mxnet/</a:t>
            </a:r>
            <a:r>
              <a:rPr lang="en-US" dirty="0"/>
              <a:t>  | </a:t>
            </a:r>
            <a:r>
              <a:rPr lang="en-US" dirty="0">
                <a:hlinkClick r:id="rId4"/>
              </a:rPr>
              <a:t>http://dmlc.ml/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0554797" y="1113654"/>
            <a:ext cx="8700" cy="2488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6126" y="1145454"/>
            <a:ext cx="2262909" cy="2262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A86B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7872" y="1106529"/>
            <a:ext cx="7874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err="1">
                <a:solidFill>
                  <a:srgbClr val="1A86BA"/>
                </a:solidFill>
              </a:rPr>
              <a:t>th</a:t>
            </a:r>
            <a:r>
              <a:rPr lang="en-US" sz="13800" dirty="0">
                <a:solidFill>
                  <a:srgbClr val="1A86BA"/>
                </a:solidFill>
              </a:rPr>
              <a:t> </a:t>
            </a:r>
            <a:r>
              <a:rPr lang="en-US" sz="13800" dirty="0" err="1">
                <a:solidFill>
                  <a:schemeClr val="bg1"/>
                </a:solidFill>
              </a:rPr>
              <a:t>ank</a:t>
            </a:r>
            <a:r>
              <a:rPr lang="en-US" sz="13800" dirty="0">
                <a:solidFill>
                  <a:schemeClr val="bg1"/>
                </a:solidFill>
              </a:rPr>
              <a:t> you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86" y="4838641"/>
            <a:ext cx="158115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Group 13"/>
          <p:cNvGrpSpPr/>
          <p:nvPr/>
        </p:nvGrpSpPr>
        <p:grpSpPr>
          <a:xfrm>
            <a:off x="1906126" y="4897797"/>
            <a:ext cx="1710499" cy="469731"/>
            <a:chOff x="9344297" y="1562782"/>
            <a:chExt cx="1506583" cy="443043"/>
          </a:xfrm>
        </p:grpSpPr>
        <p:sp>
          <p:nvSpPr>
            <p:cNvPr id="15" name="Rectangle 14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007" y="4823764"/>
            <a:ext cx="1574401" cy="701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31792" y="6240295"/>
            <a:ext cx="332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Images 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3862624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367" y="1670923"/>
            <a:ext cx="6391533" cy="45699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6002" y="2295144"/>
            <a:ext cx="4688061" cy="3724656"/>
          </a:xfrm>
        </p:spPr>
        <p:txBody>
          <a:bodyPr>
            <a:normAutofit/>
          </a:bodyPr>
          <a:lstStyle/>
          <a:p>
            <a:pPr>
              <a:buClr>
                <a:srgbClr val="1A86BA"/>
              </a:buClr>
            </a:pPr>
            <a:endParaRPr lang="en-US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Symbol – Declarative symbolic expressions</a:t>
            </a:r>
          </a:p>
          <a:p>
            <a:pPr marL="285750" indent="-285750">
              <a:buClr>
                <a:srgbClr val="1A86BA"/>
              </a:buClr>
            </a:pPr>
            <a:endParaRPr lang="en-US" sz="2400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 err="1"/>
              <a:t>NDArray</a:t>
            </a:r>
            <a:endParaRPr lang="en-US" sz="2400" dirty="0"/>
          </a:p>
          <a:p>
            <a:pPr marL="285750" indent="-285750">
              <a:buClr>
                <a:srgbClr val="1A86BA"/>
              </a:buClr>
            </a:pPr>
            <a:endParaRPr lang="en-US" sz="2400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KV Store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35132" y="506401"/>
            <a:ext cx="516897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Architecture - Overview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6" name="Rectangle 25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9996" y="1670923"/>
            <a:ext cx="5059244" cy="706964"/>
          </a:xfrm>
        </p:spPr>
        <p:txBody>
          <a:bodyPr>
            <a:noAutofit/>
          </a:bodyPr>
          <a:lstStyle/>
          <a:p>
            <a:r>
              <a:rPr lang="en-US" sz="2800" b="1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058587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rgbClr val="4FACE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rgbClr val="4FACE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74531" y="3745080"/>
            <a:ext cx="5156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Variable(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‘A’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Variable(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‘B’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 = B * A</a:t>
            </a:r>
          </a:p>
          <a:p>
            <a:r>
              <a:rPr lang="pt-BR" dirty="0">
                <a:latin typeface="Consolas" panose="020B0609020204030204" pitchFamily="49" charset="0"/>
              </a:rPr>
              <a:t>D = C + 1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 = </a:t>
            </a:r>
            <a:r>
              <a:rPr lang="en-US" dirty="0">
                <a:solidFill>
                  <a:srgbClr val="1A86BA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(D) </a:t>
            </a:r>
          </a:p>
          <a:p>
            <a:r>
              <a:rPr lang="en-US" dirty="0">
                <a:latin typeface="Consolas" panose="020B0609020204030204" pitchFamily="49" charset="0"/>
              </a:rPr>
              <a:t>d = f(A=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(10), B=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(10)*2)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2" y="1551016"/>
            <a:ext cx="8339893" cy="706964"/>
          </a:xfrm>
        </p:spPr>
        <p:txBody>
          <a:bodyPr/>
          <a:lstStyle/>
          <a:p>
            <a:r>
              <a:rPr lang="en-US" b="1" dirty="0"/>
              <a:t>Imperative vs. Declarative Programs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35132" y="2257981"/>
            <a:ext cx="9932996" cy="125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86BA"/>
              </a:buClr>
            </a:pPr>
            <a:r>
              <a:rPr lang="en-US" sz="2400" dirty="0"/>
              <a:t>Imperative Programs are straight-forward and flexible</a:t>
            </a:r>
          </a:p>
          <a:p>
            <a:pPr>
              <a:buClr>
                <a:srgbClr val="1A86BA"/>
              </a:buClr>
            </a:pPr>
            <a:r>
              <a:rPr lang="en-US" sz="2400" dirty="0"/>
              <a:t>Takes</a:t>
            </a:r>
            <a:r>
              <a:rPr lang="en-US" dirty="0"/>
              <a:t> </a:t>
            </a:r>
            <a:r>
              <a:rPr lang="en-US" sz="2400" dirty="0"/>
              <a:t>advantage of native language features (loop, condition)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5132" y="3791750"/>
            <a:ext cx="414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ones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ones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c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b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a 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d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c 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 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>
          <a:xfrm>
            <a:off x="1872568" y="5129784"/>
            <a:ext cx="2185641" cy="1143000"/>
          </a:xfrm>
          <a:prstGeom prst="wedgeRoundRectCallout">
            <a:avLst>
              <a:gd name="adj1" fmla="val -71813"/>
              <a:gd name="adj2" fmla="val -54464"/>
              <a:gd name="adj3" fmla="val 16667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Easy to tweak with python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78824" y="3067087"/>
            <a:ext cx="2511930" cy="1812567"/>
            <a:chOff x="8878824" y="3067087"/>
            <a:chExt cx="2511930" cy="1812567"/>
          </a:xfrm>
        </p:grpSpPr>
        <p:sp>
          <p:nvSpPr>
            <p:cNvPr id="21" name="Oval 20"/>
            <p:cNvSpPr/>
            <p:nvPr/>
          </p:nvSpPr>
          <p:spPr>
            <a:xfrm>
              <a:off x="10263695" y="4449886"/>
              <a:ext cx="429768" cy="429768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+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878824" y="3067087"/>
              <a:ext cx="2511930" cy="1472180"/>
              <a:chOff x="8878824" y="3067087"/>
              <a:chExt cx="2511930" cy="147218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878824" y="3081529"/>
                <a:ext cx="429768" cy="429768"/>
              </a:xfrm>
              <a:prstGeom prst="ellips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255649" y="3067087"/>
                <a:ext cx="429768" cy="429768"/>
              </a:xfrm>
              <a:prstGeom prst="ellips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960986" y="3747060"/>
                <a:ext cx="429768" cy="429768"/>
              </a:xfrm>
              <a:prstGeom prst="ellips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556134" y="3792551"/>
                <a:ext cx="429768" cy="42976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cxnSp>
            <p:nvCxnSpPr>
              <p:cNvPr id="23" name="Straight Arrow Connector 22"/>
              <p:cNvCxnSpPr>
                <a:stCxn id="17" idx="5"/>
                <a:endCxn id="20" idx="1"/>
              </p:cNvCxnSpPr>
              <p:nvPr/>
            </p:nvCxnSpPr>
            <p:spPr>
              <a:xfrm>
                <a:off x="9245654" y="3448359"/>
                <a:ext cx="373418" cy="4071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9927972" y="4125321"/>
                <a:ext cx="373418" cy="4071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</p:cNvCxnSpPr>
              <p:nvPr/>
            </p:nvCxnSpPr>
            <p:spPr>
              <a:xfrm flipH="1">
                <a:off x="10653413" y="4132137"/>
                <a:ext cx="373418" cy="4071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cxnSpLocks/>
              </p:cNvCxnSpPr>
              <p:nvPr/>
            </p:nvCxnSpPr>
            <p:spPr>
              <a:xfrm flipH="1">
                <a:off x="9941756" y="3430112"/>
                <a:ext cx="373418" cy="4071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Graphic 27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743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2" y="1551016"/>
            <a:ext cx="8339893" cy="706964"/>
          </a:xfrm>
        </p:spPr>
        <p:txBody>
          <a:bodyPr/>
          <a:lstStyle/>
          <a:p>
            <a:r>
              <a:rPr lang="en-US" b="1" dirty="0"/>
              <a:t>Imperative vs. Declarative Programs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35132" y="2257980"/>
            <a:ext cx="9932996" cy="226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86BA"/>
              </a:buClr>
            </a:pPr>
            <a:r>
              <a:rPr lang="en-US" sz="2400" dirty="0"/>
              <a:t>Declarative programs see the entire graph</a:t>
            </a:r>
          </a:p>
          <a:p>
            <a:pPr>
              <a:buClr>
                <a:srgbClr val="1A86BA"/>
              </a:buClr>
            </a:pPr>
            <a:r>
              <a:rPr lang="en-US" sz="2400" dirty="0"/>
              <a:t>More chances for optimization</a:t>
            </a:r>
          </a:p>
          <a:p>
            <a:pPr>
              <a:buClr>
                <a:srgbClr val="1A86BA"/>
              </a:buClr>
            </a:pPr>
            <a:r>
              <a:rPr lang="en-US" sz="2400" dirty="0"/>
              <a:t>Easy to save and load the computation structure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617" y="3746030"/>
            <a:ext cx="414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ones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ones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c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b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a 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d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c 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 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>
          <a:xfrm>
            <a:off x="395145" y="5623754"/>
            <a:ext cx="4257845" cy="1143000"/>
          </a:xfrm>
          <a:prstGeom prst="wedgeRoundRectCallout">
            <a:avLst>
              <a:gd name="adj1" fmla="val -43250"/>
              <a:gd name="adj2" fmla="val -70464"/>
              <a:gd name="adj3" fmla="val 16667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A86BA"/>
                </a:solidFill>
              </a:rPr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share memory with </a:t>
            </a:r>
            <a:r>
              <a:rPr lang="en-US" b="1" dirty="0"/>
              <a:t>d</a:t>
            </a:r>
            <a:r>
              <a:rPr lang="en-US" dirty="0"/>
              <a:t>, because it could be used in future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1630" y="3791750"/>
            <a:ext cx="5156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Variable(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‘A’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Variable(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‘B’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 = B * A</a:t>
            </a:r>
          </a:p>
          <a:p>
            <a:r>
              <a:rPr lang="pt-BR" dirty="0">
                <a:latin typeface="Consolas" panose="020B0609020204030204" pitchFamily="49" charset="0"/>
              </a:rPr>
              <a:t>D = C + 1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 = </a:t>
            </a:r>
            <a:r>
              <a:rPr lang="en-US" dirty="0">
                <a:solidFill>
                  <a:srgbClr val="1A86BA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(D) </a:t>
            </a:r>
          </a:p>
          <a:p>
            <a:r>
              <a:rPr lang="en-US" dirty="0">
                <a:latin typeface="Consolas" panose="020B0609020204030204" pitchFamily="49" charset="0"/>
              </a:rPr>
              <a:t>d = f(A=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(10), B=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(10)*2)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Speech Bubble: Rectangle with Corners Rounded 16"/>
          <p:cNvSpPr/>
          <p:nvPr/>
        </p:nvSpPr>
        <p:spPr>
          <a:xfrm>
            <a:off x="5022009" y="5623754"/>
            <a:ext cx="4257845" cy="1143000"/>
          </a:xfrm>
          <a:prstGeom prst="wedgeRoundRectCallout">
            <a:avLst>
              <a:gd name="adj1" fmla="val -29935"/>
              <a:gd name="adj2" fmla="val -109664"/>
              <a:gd name="adj3" fmla="val 16667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C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share memory with D, because C cannot be seen by user</a:t>
            </a:r>
          </a:p>
        </p:txBody>
      </p:sp>
      <p:pic>
        <p:nvPicPr>
          <p:cNvPr id="18" name="Graphic 17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878824" y="3067087"/>
            <a:ext cx="2511930" cy="1812567"/>
            <a:chOff x="8878824" y="3067087"/>
            <a:chExt cx="2511930" cy="1812567"/>
          </a:xfrm>
        </p:grpSpPr>
        <p:sp>
          <p:nvSpPr>
            <p:cNvPr id="29" name="Oval 28"/>
            <p:cNvSpPr/>
            <p:nvPr/>
          </p:nvSpPr>
          <p:spPr>
            <a:xfrm>
              <a:off x="10263695" y="4449886"/>
              <a:ext cx="429768" cy="429768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+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878824" y="3067087"/>
              <a:ext cx="2511930" cy="1472180"/>
              <a:chOff x="8878824" y="3067087"/>
              <a:chExt cx="2511930" cy="147218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878824" y="3081529"/>
                <a:ext cx="429768" cy="429768"/>
              </a:xfrm>
              <a:prstGeom prst="ellips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255649" y="3067087"/>
                <a:ext cx="429768" cy="429768"/>
              </a:xfrm>
              <a:prstGeom prst="ellips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960986" y="3747060"/>
                <a:ext cx="429768" cy="429768"/>
              </a:xfrm>
              <a:prstGeom prst="ellips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556134" y="3792551"/>
                <a:ext cx="429768" cy="42976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cxnSp>
            <p:nvCxnSpPr>
              <p:cNvPr id="35" name="Straight Arrow Connector 34"/>
              <p:cNvCxnSpPr>
                <a:stCxn id="31" idx="5"/>
                <a:endCxn id="34" idx="1"/>
              </p:cNvCxnSpPr>
              <p:nvPr/>
            </p:nvCxnSpPr>
            <p:spPr>
              <a:xfrm>
                <a:off x="9245654" y="3448359"/>
                <a:ext cx="373418" cy="4071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9927972" y="4125321"/>
                <a:ext cx="373418" cy="4071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0653413" y="4132137"/>
                <a:ext cx="373418" cy="4071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cxnSpLocks/>
              </p:cNvCxnSpPr>
              <p:nvPr/>
            </p:nvCxnSpPr>
            <p:spPr>
              <a:xfrm flipH="1">
                <a:off x="9941756" y="3430112"/>
                <a:ext cx="373418" cy="40713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77339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2132</Words>
  <Application>Microsoft Office PowerPoint</Application>
  <PresentationFormat>Widescreen</PresentationFormat>
  <Paragraphs>527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Consolas</vt:lpstr>
      <vt:lpstr>Lato</vt:lpstr>
      <vt:lpstr>Office Theme</vt:lpstr>
      <vt:lpstr> </vt:lpstr>
      <vt:lpstr>PowerPoint Presentation</vt:lpstr>
      <vt:lpstr>PowerPoint Presentation</vt:lpstr>
      <vt:lpstr>Features</vt:lpstr>
      <vt:lpstr>Application Programming Interface</vt:lpstr>
      <vt:lpstr>PowerPoint Presentation</vt:lpstr>
      <vt:lpstr>PowerPoint Presentation</vt:lpstr>
      <vt:lpstr>Imperative vs. Declarative Programs </vt:lpstr>
      <vt:lpstr>Imperative vs. Declarative Programs </vt:lpstr>
      <vt:lpstr>MXNet: Mix the Flavors Together</vt:lpstr>
      <vt:lpstr>Symbol </vt:lpstr>
      <vt:lpstr>Symbol (contd)</vt:lpstr>
      <vt:lpstr>Symbol (contd)</vt:lpstr>
      <vt:lpstr>PowerPoint Presentation</vt:lpstr>
      <vt:lpstr>PowerPoint Presentation</vt:lpstr>
      <vt:lpstr>PowerPoint Presentation</vt:lpstr>
      <vt:lpstr>NDArray(Ctd.)</vt:lpstr>
      <vt:lpstr>PowerPoint Presentation</vt:lpstr>
      <vt:lpstr>Need for Parallelization</vt:lpstr>
      <vt:lpstr>Results</vt:lpstr>
      <vt:lpstr>PowerPoint Presentation</vt:lpstr>
      <vt:lpstr>PowerPoint Presentation</vt:lpstr>
      <vt:lpstr>Throughput Results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Yarlagadda,Jayachandra</dc:creator>
  <cp:lastModifiedBy>Yarlagadda,Jayachandra</cp:lastModifiedBy>
  <cp:revision>90</cp:revision>
  <dcterms:created xsi:type="dcterms:W3CDTF">2017-03-18T22:49:13Z</dcterms:created>
  <dcterms:modified xsi:type="dcterms:W3CDTF">2017-03-21T10:42:01Z</dcterms:modified>
</cp:coreProperties>
</file>