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62" r:id="rId3"/>
    <p:sldId id="335" r:id="rId5"/>
    <p:sldId id="336" r:id="rId6"/>
    <p:sldId id="371" r:id="rId7"/>
    <p:sldId id="370" r:id="rId8"/>
    <p:sldId id="374" r:id="rId9"/>
    <p:sldId id="364" r:id="rId10"/>
    <p:sldId id="363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95" r:id="rId24"/>
    <p:sldId id="396" r:id="rId25"/>
    <p:sldId id="361" r:id="rId26"/>
    <p:sldId id="388" r:id="rId27"/>
    <p:sldId id="389" r:id="rId28"/>
    <p:sldId id="360" r:id="rId29"/>
    <p:sldId id="365" r:id="rId30"/>
    <p:sldId id="394" r:id="rId31"/>
  </p:sldIdLst>
  <p:sldSz cx="9144000" cy="6858000" type="screen4x3"/>
  <p:notesSz cx="6854825" cy="9750425"/>
  <p:custShowLst>
    <p:custShow name="Apresentação personalizada 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DBD"/>
    <a:srgbClr val="00F26D"/>
    <a:srgbClr val="FFE5E5"/>
    <a:srgbClr val="FF7575"/>
    <a:srgbClr val="D5F4FF"/>
    <a:srgbClr val="ABE9FF"/>
    <a:srgbClr val="EEF8EC"/>
    <a:srgbClr val="D5ECD0"/>
    <a:srgbClr val="D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6" autoAdjust="0"/>
    <p:restoredTop sz="68983" autoAdjust="0"/>
  </p:normalViewPr>
  <p:slideViewPr>
    <p:cSldViewPr snapToGrid="0">
      <p:cViewPr varScale="1">
        <p:scale>
          <a:sx n="47" d="100"/>
          <a:sy n="47" d="100"/>
        </p:scale>
        <p:origin x="2130" y="4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94" y="1938"/>
      </p:cViewPr>
      <p:guideLst>
        <p:guide orient="horz" pos="3064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2815" y="0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212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2815" y="9261212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7E2272C3-A280-440A-863E-3962C209A45A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02" y="0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77" y="4631453"/>
            <a:ext cx="5026872" cy="43876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2904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02" y="9262904"/>
            <a:ext cx="2970424" cy="487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64FBE79-56C6-4191-B5AA-404E572E27E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423798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69165" y="3976209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1849676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pt-BR" altLang="en-US" smtClean="0"/>
              <a:t>Clique para editar o estilo do título mestre</a:t>
            </a:r>
            <a:endParaRPr lang="pt-BR" alt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81616" y="5352786"/>
            <a:ext cx="6553200" cy="5970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pt-BR" altLang="en-US" smtClean="0"/>
              <a:t>Clique para editar o estilo do subtítulo mestre</a:t>
            </a:r>
            <a:endParaRPr lang="pt-B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pt-BR" altLang="en-US" smtClean="0"/>
              <a:t>19/10/2019</a:t>
            </a: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pt-BR" altLang="en-US" smtClean="0"/>
              <a:t>Modelo de Apresentação - Projeto de Banco de Dados</a:t>
            </a: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44FAF90E-5A4F-4C7F-AB71-40CF72E2EFE7}" type="slidenum">
              <a:rPr lang="pt-BR" altLang="en-US"/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8559800" y="6423025"/>
            <a:ext cx="647700" cy="434975"/>
          </a:xfrm>
        </p:spPr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522413"/>
            <a:ext cx="8229600" cy="4827587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  <a:endParaRPr lang="pt-BR" dirty="0" smtClean="0"/>
          </a:p>
          <a:p>
            <a:pPr lvl="1"/>
            <a:r>
              <a:rPr lang="pt-BR" dirty="0" smtClean="0"/>
              <a:t>Segundo nível</a:t>
            </a:r>
            <a:endParaRPr lang="pt-BR" dirty="0" smtClean="0"/>
          </a:p>
          <a:p>
            <a:pPr lvl="2"/>
            <a:r>
              <a:rPr lang="pt-BR" dirty="0" smtClean="0"/>
              <a:t>Terceiro nível</a:t>
            </a:r>
            <a:endParaRPr lang="pt-BR" dirty="0" smtClean="0"/>
          </a:p>
          <a:p>
            <a:pPr lvl="3"/>
            <a:r>
              <a:rPr lang="pt-BR" dirty="0" smtClean="0"/>
              <a:t>Quarto nível</a:t>
            </a:r>
            <a:endParaRPr lang="pt-BR" dirty="0" smtClean="0"/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199" y="6137275"/>
            <a:ext cx="342672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46088" y="614838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smtClean="0"/>
              <a:t>Clique para editar o estilo do título mestre</a:t>
            </a:r>
            <a:endParaRPr lang="pt-BR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827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smtClean="0"/>
              <a:t>Clique para editar os estilos do texto mestre</a:t>
            </a:r>
            <a:endParaRPr lang="pt-BR" altLang="en-US" smtClean="0"/>
          </a:p>
          <a:p>
            <a:pPr lvl="1"/>
            <a:r>
              <a:rPr lang="pt-BR" altLang="en-US" smtClean="0"/>
              <a:t>Segundo nível</a:t>
            </a:r>
            <a:endParaRPr lang="pt-BR" altLang="en-US" smtClean="0"/>
          </a:p>
          <a:p>
            <a:pPr lvl="2"/>
            <a:r>
              <a:rPr lang="pt-BR" altLang="en-US" smtClean="0"/>
              <a:t>Terceiro nível</a:t>
            </a:r>
            <a:endParaRPr lang="pt-BR" altLang="en-US" smtClean="0"/>
          </a:p>
          <a:p>
            <a:pPr lvl="3"/>
            <a:r>
              <a:rPr lang="pt-BR" altLang="en-US" smtClean="0"/>
              <a:t>Quarto nível</a:t>
            </a:r>
            <a:endParaRPr lang="pt-BR" altLang="en-US" smtClean="0"/>
          </a:p>
          <a:p>
            <a:pPr lvl="4"/>
            <a:r>
              <a:rPr lang="pt-BR" altLang="en-US" smtClean="0"/>
              <a:t>Quinto nível</a:t>
            </a:r>
            <a:endParaRPr lang="pt-BR" altLang="en-US" smtClean="0"/>
          </a:p>
        </p:txBody>
      </p:sp>
      <p:sp>
        <p:nvSpPr>
          <p:cNvPr id="4106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457200" y="65722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0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6423025"/>
            <a:ext cx="493712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fld id="{C701CD3D-C278-472F-B737-EBB39B9356BE}" type="slidenum">
              <a:rPr lang="pt-BR"/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8071" y="419652"/>
            <a:ext cx="7899396" cy="1659469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164080" algn="l">
              <a:lnSpc>
                <a:spcPct val="200000"/>
              </a:lnSpc>
            </a:pPr>
            <a:endParaRPr lang="pt-BR" i="1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8" y="263350"/>
            <a:ext cx="8186945" cy="2046735"/>
          </a:xfrm>
          <a:prstGeom prst="rect">
            <a:avLst/>
          </a:prstGeom>
        </p:spPr>
      </p:pic>
      <p:sp>
        <p:nvSpPr>
          <p:cNvPr id="8" name="Rectangle 1068"/>
          <p:cNvSpPr>
            <a:spLocks noGrp="1" noChangeArrowheads="1"/>
          </p:cNvSpPr>
          <p:nvPr>
            <p:ph type="ctrTitle"/>
          </p:nvPr>
        </p:nvSpPr>
        <p:spPr>
          <a:xfrm>
            <a:off x="636588" y="2061033"/>
            <a:ext cx="7888287" cy="2089831"/>
          </a:xfrm>
          <a:noFill/>
        </p:spPr>
        <p:txBody>
          <a:bodyPr anchor="ctr"/>
          <a:lstStyle/>
          <a:p>
            <a:pPr algn="ctr"/>
            <a:r>
              <a:rPr lang="pt-BR" sz="4800" dirty="0" smtClean="0"/>
              <a:t>Controle de Chamados</a:t>
            </a:r>
            <a:br>
              <a:rPr lang="pt-BR" sz="4800" dirty="0" smtClean="0"/>
            </a:br>
            <a:r>
              <a:rPr lang="pt-BR" sz="4800" dirty="0" smtClean="0"/>
              <a:t>Andro</a:t>
            </a:r>
            <a:endParaRPr lang="pt-BR" sz="48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7930" y="4797521"/>
            <a:ext cx="8507896" cy="1490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pt-BR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Diogo Meira Trindade</a:t>
            </a:r>
            <a:br>
              <a:rPr kumimoji="0" lang="pt-BR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pt-BR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Matheus Coqueiro Andrade </a:t>
            </a:r>
            <a:br>
              <a:rPr kumimoji="0" lang="pt-BR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pt-BR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Yuri Rodrigues Santos Silva</a:t>
            </a:r>
            <a:endParaRPr kumimoji="0" lang="pt-BR" sz="3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32588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Quais os chamados abertos por um determinado setor no período x?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2636520"/>
            <a:ext cx="607695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02362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Quais os chamados abertos por um determinado setor no período x?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885" y="1830070"/>
            <a:ext cx="4380865" cy="389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02362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Qual o funcionário da TI resolveu o chamado aberto pelo funcionário x?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2301240"/>
            <a:ext cx="4619625" cy="1000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4184015"/>
            <a:ext cx="580009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02362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Quais produtos foram utilizados para resolver um chamado?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3082290"/>
            <a:ext cx="586740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02362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Quais produtos foram utilizados para resolver um chamado?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2095500"/>
            <a:ext cx="5114290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Qual a quantidade de um tipo de produto no estoque?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2319020"/>
            <a:ext cx="2695575" cy="10953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4316095"/>
            <a:ext cx="335216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Quais chamados foram atendidos, mas ainda não foram resolvidos?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2418080"/>
            <a:ext cx="4610100" cy="8286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247515"/>
            <a:ext cx="422846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Listar os chamados por data e hora de abertura/resolução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3339465"/>
            <a:ext cx="5114925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Listar os chamados por data e hora de abertura/resolução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1918335"/>
            <a:ext cx="4295140" cy="411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Qual o funcionário abriu o chamado x ?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176145"/>
            <a:ext cx="4981575" cy="10191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3699510"/>
            <a:ext cx="593344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260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1000"/>
              </a:spcAft>
            </a:pPr>
            <a:r>
              <a:rPr lang="pt-BR" dirty="0" smtClean="0"/>
              <a:t>Modelo de Dados </a:t>
            </a:r>
            <a:r>
              <a:rPr lang="pt-BR" dirty="0" smtClean="0">
                <a:solidFill>
                  <a:srgbClr val="C00000"/>
                </a:solidFill>
              </a:rPr>
              <a:t>Relacional</a:t>
            </a:r>
            <a:endParaRPr lang="pt-BR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  <a:spcAft>
                <a:spcPts val="1000"/>
              </a:spcAft>
            </a:pPr>
            <a:r>
              <a:rPr lang="pt-BR" dirty="0" smtClean="0"/>
              <a:t>Modelo de Dados </a:t>
            </a:r>
            <a:r>
              <a:rPr lang="pt-BR" dirty="0" smtClean="0">
                <a:solidFill>
                  <a:srgbClr val="C00000"/>
                </a:solidFill>
              </a:rPr>
              <a:t>Não Relacional</a:t>
            </a:r>
            <a:endParaRPr lang="pt-BR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  <a:spcAft>
                <a:spcPts val="1000"/>
              </a:spcAft>
            </a:pPr>
            <a:r>
              <a:rPr lang="pt-BR" dirty="0">
                <a:solidFill>
                  <a:srgbClr val="C00000"/>
                </a:solidFill>
              </a:rPr>
              <a:t>Consultas</a:t>
            </a:r>
            <a:r>
              <a:rPr lang="pt-BR" dirty="0"/>
              <a:t>: SQL x </a:t>
            </a:r>
            <a:r>
              <a:rPr lang="pt-BR" dirty="0" err="1"/>
              <a:t>MongoDB</a:t>
            </a:r>
            <a:endParaRPr lang="pt-BR" dirty="0" smtClean="0"/>
          </a:p>
          <a:p>
            <a:pPr>
              <a:spcBef>
                <a:spcPts val="2400"/>
              </a:spcBef>
              <a:spcAft>
                <a:spcPts val="1000"/>
              </a:spcAft>
            </a:pPr>
            <a:r>
              <a:rPr lang="pt-BR" dirty="0" smtClean="0">
                <a:solidFill>
                  <a:srgbClr val="C00000"/>
                </a:solidFill>
              </a:rPr>
              <a:t>Aplicação Web</a:t>
            </a:r>
            <a:endParaRPr lang="pt-BR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  <a:spcAft>
                <a:spcPts val="1000"/>
              </a:spcAft>
            </a:pPr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Listar os chamados resolvidos que não utilizou produtos em um determinado tempo.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2254250"/>
            <a:ext cx="4981575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55" y="3539490"/>
            <a:ext cx="480949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Qual o tempo médio de resolução dos chamados com o tipo de serviço “x”.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2444750"/>
            <a:ext cx="6066790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417955"/>
            <a:ext cx="8229600" cy="441706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Qual o tempo médio de resolução dos chamados com o tipo de serviço “x”.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2367915"/>
            <a:ext cx="4123690" cy="281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sym typeface="+mn-ea"/>
              </a:rPr>
              <a:t>Tecnologias de Front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230" y="3158490"/>
            <a:ext cx="368554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sym typeface="+mn-ea"/>
              </a:rPr>
              <a:t>Tecnologias de Back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/>
          <a:srcRect l="2525" t="22240" r="3017" b="33827"/>
          <a:stretch>
            <a:fillRect/>
          </a:stretch>
        </p:blipFill>
        <p:spPr>
          <a:xfrm>
            <a:off x="3836670" y="2610485"/>
            <a:ext cx="4539615" cy="13195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7130"/>
            <a:ext cx="2733040" cy="1666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05" y="4471670"/>
            <a:ext cx="4057015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sym typeface="+mn-ea"/>
              </a:rPr>
              <a:t>Tecnologias de Arquitetura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 t="23707" r="1474" b="24440"/>
          <a:stretch>
            <a:fillRect/>
          </a:stretch>
        </p:blipFill>
        <p:spPr>
          <a:xfrm>
            <a:off x="2125980" y="2236470"/>
            <a:ext cx="5137150" cy="1501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0" y="3679825"/>
            <a:ext cx="3920490" cy="20485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4117975"/>
            <a:ext cx="3904615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Facilidade de integração com o node.js</a:t>
            </a:r>
            <a:endParaRPr lang="pt-BR"/>
          </a:p>
          <a:p>
            <a:r>
              <a:rPr lang="pt-BR"/>
              <a:t>Facilidade da manipulação e validação do banco de dados no-sql atráves da utilização da biblioteca mongoose</a:t>
            </a:r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506538"/>
            <a:ext cx="8229600" cy="4827587"/>
          </a:xfrm>
        </p:spPr>
        <p:txBody>
          <a:bodyPr/>
          <a:lstStyle/>
          <a:p>
            <a:pPr marL="344170" lvl="1" indent="0">
              <a:buNone/>
            </a:pPr>
            <a:r>
              <a:rPr lang="pt-BR"/>
              <a:t>Front-End</a:t>
            </a:r>
            <a:endParaRPr lang="pt-BR"/>
          </a:p>
          <a:p>
            <a:pPr lvl="1"/>
            <a:r>
              <a:rPr lang="pt-BR">
                <a:sym typeface="+mn-ea"/>
              </a:rPr>
              <a:t>https://github.com/yurirssilva/projetoBD</a:t>
            </a:r>
            <a:endParaRPr lang="pt-BR">
              <a:sym typeface="+mn-ea"/>
            </a:endParaRPr>
          </a:p>
          <a:p>
            <a:pPr lvl="1"/>
            <a:r>
              <a:rPr lang="pt-BR">
                <a:sym typeface="+mn-ea"/>
              </a:rPr>
              <a:t>https://projetobd-830ea.firebaseapp.com</a:t>
            </a:r>
            <a:endParaRPr lang="pt-BR">
              <a:sym typeface="+mn-ea"/>
            </a:endParaRPr>
          </a:p>
          <a:p>
            <a:pPr marL="344170" lvl="1" indent="0">
              <a:buNone/>
            </a:pPr>
            <a:endParaRPr lang="pt-BR"/>
          </a:p>
          <a:p>
            <a:pPr marL="344170" lvl="1" indent="0">
              <a:buNone/>
            </a:pPr>
            <a:r>
              <a:rPr lang="pt-BR"/>
              <a:t>Back-End</a:t>
            </a:r>
            <a:endParaRPr lang="pt-BR"/>
          </a:p>
          <a:p>
            <a:pPr lvl="1"/>
            <a:r>
              <a:rPr lang="pt-BR">
                <a:sym typeface="+mn-ea"/>
              </a:rPr>
              <a:t>https://github.com/mastercoks/chamados</a:t>
            </a:r>
            <a:endParaRPr lang="pt-BR"/>
          </a:p>
          <a:p>
            <a:pPr lvl="1"/>
            <a:r>
              <a:rPr lang="pt-BR">
                <a:sym typeface="+mn-ea"/>
              </a:rPr>
              <a:t>https://chamados-andro.herokuapp.com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Consultado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506538"/>
            <a:ext cx="8229600" cy="4827587"/>
          </a:xfrm>
        </p:spPr>
        <p:txBody>
          <a:bodyPr/>
          <a:lstStyle/>
          <a:p>
            <a:r>
              <a:rPr lang="pt-BR"/>
              <a:t>https://docs.mongodb.com</a:t>
            </a:r>
            <a:endParaRPr lang="pt-BR"/>
          </a:p>
          <a:p>
            <a:r>
              <a:rPr lang="pt-BR">
                <a:sym typeface="+mn-ea"/>
              </a:rPr>
              <a:t>https://ionicframework.com/docs/</a:t>
            </a:r>
            <a:endParaRPr lang="pt-BR"/>
          </a:p>
          <a:p>
            <a:r>
              <a:rPr lang="pt-BR"/>
              <a:t>https://expressjs.com/pt-br/</a:t>
            </a:r>
            <a:endParaRPr lang="pt-BR"/>
          </a:p>
          <a:p>
            <a:r>
              <a:rPr lang="pt-BR"/>
              <a:t>https://mongoosejs.com/docs/</a:t>
            </a:r>
            <a:endParaRPr lang="pt-BR"/>
          </a:p>
          <a:p>
            <a:r>
              <a:rPr lang="pt-BR"/>
              <a:t>https://nodejs.org/en/docs/</a:t>
            </a:r>
            <a:endParaRPr lang="pt-BR"/>
          </a:p>
          <a:p>
            <a:r>
              <a:rPr lang="pt-BR"/>
              <a:t>https://devcenter.heroku.com/</a:t>
            </a:r>
            <a:endParaRPr lang="pt-BR"/>
          </a:p>
          <a:p>
            <a:r>
              <a:rPr lang="pt-BR"/>
              <a:t>https://firebase.google.com/docs?hl=pt-br</a:t>
            </a:r>
            <a:endParaRPr lang="pt-BR"/>
          </a:p>
          <a:p>
            <a:r>
              <a:rPr lang="pt-BR"/>
              <a:t>https://docs.mlab.com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 Relacional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pic>
        <p:nvPicPr>
          <p:cNvPr id="3" name="Espaço Reservado para Conteúdo 2" descr="chamados-EsquemaConceitu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04695"/>
            <a:ext cx="8229600" cy="408749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05506" y="1162782"/>
            <a:ext cx="23329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C00000"/>
                </a:solidFill>
              </a:rPr>
              <a:t>Conceitual Antigo </a:t>
            </a:r>
            <a:endParaRPr lang="pt-BR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 Relacional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pic>
        <p:nvPicPr>
          <p:cNvPr id="3" name="Espaço Reservado para Conteúdo 2" descr="C:\Users\diogo\Desktop\PosIFBA\Banco de dados\Projeto\chamados-EsquemaConceitual.pngchamados-EsquemaConceitual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4708" y="2004695"/>
            <a:ext cx="7474585" cy="408749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55988" y="1162782"/>
            <a:ext cx="22320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C00000"/>
                </a:solidFill>
              </a:rPr>
              <a:t>Conceitual  Novo</a:t>
            </a:r>
            <a:endParaRPr lang="pt-BR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 Relacional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pic>
        <p:nvPicPr>
          <p:cNvPr id="3" name="Espaço Reservado para Conteúdo 2" descr="chamados-EsquemaLógi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1942465"/>
            <a:ext cx="8229600" cy="367093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646488" y="1162782"/>
            <a:ext cx="18510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C00000"/>
                </a:solidFill>
              </a:rPr>
              <a:t>Lógico Antigo</a:t>
            </a:r>
            <a:endParaRPr lang="pt-BR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 Relacional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pic>
        <p:nvPicPr>
          <p:cNvPr id="3" name="Espaço Reservado para Conteúdo 2" descr="C:\Users\diogo\Desktop\PosIFBA\Banco de dados\Projeto\Lógico_1.pngLógico_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74140" y="1724660"/>
            <a:ext cx="6396355" cy="410654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31896" y="1162782"/>
            <a:ext cx="16802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C00000"/>
                </a:solidFill>
              </a:rPr>
              <a:t>Lógico Novo</a:t>
            </a:r>
            <a:endParaRPr lang="pt-BR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 Não Relacional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2205355"/>
            <a:ext cx="8229600" cy="4144645"/>
          </a:xfrm>
        </p:spPr>
        <p:txBody>
          <a:bodyPr/>
          <a:lstStyle/>
          <a:p>
            <a:pPr algn="just"/>
            <a:r>
              <a:rPr lang="pt-BR" dirty="0" smtClean="0"/>
              <a:t>O modelo de documento não relacional seguiu a estrutura similar ao modelo relacional, seguindo os padrões do MongoDB</a:t>
            </a:r>
            <a:endParaRPr lang="pt-BR" dirty="0"/>
          </a:p>
          <a:p>
            <a:pPr lvl="1" algn="just"/>
            <a:r>
              <a:rPr lang="pt-BR" dirty="0" smtClean="0"/>
              <a:t>Foi utilizado  o modelo de </a:t>
            </a:r>
            <a:r>
              <a:rPr lang="pt-BR" dirty="0" smtClean="0">
                <a:solidFill>
                  <a:srgbClr val="C00000"/>
                </a:solidFill>
              </a:rPr>
              <a:t>documento com referência</a:t>
            </a:r>
            <a:r>
              <a:rPr lang="pt-BR" dirty="0" smtClean="0"/>
              <a:t> e para preservar a integridade dos dados armazenados no modelo relacional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69027" y="1602837"/>
            <a:ext cx="3005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C00000"/>
                </a:solidFill>
              </a:rPr>
              <a:t>Modelo de Documentos</a:t>
            </a:r>
            <a:endParaRPr lang="pt-BR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808480"/>
            <a:ext cx="8229600" cy="4541520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Quantos chamados um determinado funcionário da TI resolveu em um determinado período?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722880"/>
            <a:ext cx="6867525" cy="781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10" y="3961765"/>
            <a:ext cx="5069205" cy="1718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Consultas: SQL x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1CD3D-C278-472F-B737-EBB39B9356BE}" type="slidenum">
              <a:rPr lang="pt-BR" smtClean="0"/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30200" y="1325880"/>
            <a:ext cx="8229600" cy="4811395"/>
          </a:xfrm>
        </p:spPr>
        <p:txBody>
          <a:bodyPr/>
          <a:lstStyle/>
          <a:p>
            <a:pPr algn="just"/>
            <a:r>
              <a:rPr lang="pt-BR" sz="2000" dirty="0">
                <a:solidFill>
                  <a:srgbClr val="C00000"/>
                </a:solidFill>
              </a:rPr>
              <a:t>Listar todos os chamados de um determinado tipo de serviço.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Apresentação - Projeto de Banco de Dados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19/10/2019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982470"/>
            <a:ext cx="4876800" cy="1981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575175"/>
            <a:ext cx="453326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 - Projeto Anemia Falciforme">
  <a:themeElements>
    <a:clrScheme name="Personalizada 9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C00000"/>
      </a:hlink>
      <a:folHlink>
        <a:srgbClr val="C00000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arrow" w="med" len="med"/>
        </a:ln>
        <a:effectLst>
          <a:glow rad="139700">
            <a:schemeClr val="accent1">
              <a:satMod val="175000"/>
              <a:alpha val="40000"/>
            </a:schemeClr>
          </a:glow>
          <a:innerShdw blurRad="63500" dist="50800" dir="2700000">
            <a:prstClr val="black">
              <a:alpha val="50000"/>
            </a:prstClr>
          </a:innerShdw>
        </a:effectLst>
      </a:spPr>
      <a:bodyPr vert="horz" wrap="none" lIns="91440" tIns="45720" rIns="91440" bIns="45720" numCol="1" rtlCol="0" anchor="ctr" anchorCtr="0" compatLnSpc="1"/>
      <a:lstStyle>
        <a:defPPr>
          <a:defRPr smtClean="0">
            <a:solidFill>
              <a:srgbClr val="FF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4351</Words>
  <Application>WPS Presentation</Application>
  <PresentationFormat>Apresentação na tela (4:3)</PresentationFormat>
  <Paragraphs>299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Garamond</vt:lpstr>
      <vt:lpstr>Cloud World</vt:lpstr>
      <vt:lpstr>Microsoft YaHei</vt:lpstr>
      <vt:lpstr/>
      <vt:lpstr>Arial Unicode MS</vt:lpstr>
      <vt:lpstr>Presentation9 - Projeto Anemia Falciforme</vt:lpstr>
      <vt:lpstr>Controle de Chamados Andro</vt:lpstr>
      <vt:lpstr>Agenda</vt:lpstr>
      <vt:lpstr>Modelo de Dados Relacional</vt:lpstr>
      <vt:lpstr>Modelo de Dados Relacional</vt:lpstr>
      <vt:lpstr>Modelo de Dados Relacional</vt:lpstr>
      <vt:lpstr>Modelo de Dados Relacional</vt:lpstr>
      <vt:lpstr>Modelo de Dados Não Relacional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Consultas: SQL x MongoDB</vt:lpstr>
      <vt:lpstr>Apresentação do Sistema</vt:lpstr>
      <vt:lpstr>Apresentação do Sistema</vt:lpstr>
      <vt:lpstr>Apresentação do Sistema</vt:lpstr>
      <vt:lpstr>Considerações Finais</vt:lpstr>
      <vt:lpstr>Repositórios</vt:lpstr>
      <vt:lpstr>Material Consultado</vt:lpstr>
      <vt:lpstr>Apresentação personalizada 1</vt:lpstr>
    </vt:vector>
  </TitlesOfParts>
  <LinksUpToDate>false</LinksUpToDate>
  <SharedDoc>false</SharedDoc>
  <HyperlinksChanged>false</HyperlinksChanged>
  <AppVersion>14.0000</AppVersion>
  <HyperlinkBase> 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Dados</dc:title>
  <dc:creator>Pablo</dc:creator>
  <cp:lastModifiedBy>Mathe</cp:lastModifiedBy>
  <cp:revision>2683</cp:revision>
  <dcterms:created xsi:type="dcterms:W3CDTF">2008-10-28T19:40:00Z</dcterms:created>
  <dcterms:modified xsi:type="dcterms:W3CDTF">2019-10-25T22:32:07Z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