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345" r:id="rId3"/>
    <p:sldId id="335" r:id="rId4"/>
    <p:sldId id="260" r:id="rId5"/>
    <p:sldId id="388" r:id="rId6"/>
    <p:sldId id="331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9" r:id="rId27"/>
    <p:sldId id="390" r:id="rId28"/>
    <p:sldId id="32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2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A2F50-E6A1-4A45-956B-6E737B034B0F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35455-5341-4797-9181-F8E5633C9B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59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E27C-95B4-4BCE-BB5B-1B891E0DCD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7A58-199B-40E1-A414-18A63D43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140C-37E8-4C8F-8AE0-FFA03572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19937-D202-46E1-9875-9861227C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8052-709D-444A-9FEA-568801C9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8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E24D-5A92-48FB-96B5-FBA00904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38EF-EF8D-4237-8D0D-991C6CA61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73988-F472-423A-AA46-A6CE5F35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6AB7E-4BAD-47AB-A97A-64542F4A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83024-685C-419F-B3E7-A9F7B53E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8D463E-D7C1-4A90-986F-F9C4160FED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8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6842A-3B5E-467B-A777-CEC03D983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7CA21-E3F7-42E7-A601-63743D4DD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A74E-BAC6-4163-8BD4-B1540231A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C86BC-8DC7-42AE-9D64-39A2FAF2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9510-C159-42AB-8041-74004A2C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E93FC-6C4C-4451-B0EF-0CF4C7A76C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0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78CF-44FA-4E2C-9CD4-4C1E5BD662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937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2B82-D432-4740-9F43-29916216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33CB-D9AA-4990-A732-B501C65C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4486A-EFAD-4EF6-974D-EA37CAE114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64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0DB6-EF43-41BD-8ABA-1C61522E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1A13-A480-4307-B80A-08D673146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F06A6-A06B-4F90-956D-FB8B7E58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584D0-9F04-4D02-8183-EED300D380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78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DEEC-4D95-4DC1-9C64-3D4EAF1D52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B073-EABB-4A05-9BB7-0BF049052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DC6CC-ABC7-4777-A9DE-AC6B69948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53600-E35E-479D-8A2E-3B2DA66D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64BC8-19FF-4A96-82F2-DA14B6F0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DBA7B-081A-4360-8349-9610F56E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F541C-029B-4F41-A1BA-4831882488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E90D3-6CF9-40A9-BBBD-446C2ABF8E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505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9D593-E78D-4C99-ABA0-FAE95AB2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8431E-DEB9-44B2-A5F2-B7C15D7F4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7FE90-9848-49BD-B248-8B136DD976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F1B70-9A20-49E3-A9CA-1FE9D5C57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B73F5E-669A-4C6A-BE5D-E03213F3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89FE0-4305-4D0A-8EB9-DCA4F4D3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Calibri "/>
              </a:rPr>
              <a:t>BCA 6th Cloud Computing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37C6C3-6429-4C75-8C6A-D009021D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C0B4AC-321B-4AE5-A80B-DB2A140217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2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17C8-592C-417E-B7C2-6340129E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-407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DBC02-493F-435C-A664-1092DE28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F5D35-0D0D-42A9-91CA-75843F80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80A369-ABA4-461A-B377-E6ACD861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60D8E-DD74-475E-83EC-E693543A7B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9DAE3-1DF5-40FF-84C1-82EE7ACC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2940F-D979-416D-AF31-820D5B83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D42E8-31C5-487F-9343-7165CC9B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E2309-0AA6-4884-BB85-6EC6CB5724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46BB-BF04-4709-970F-726E3157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32A0-A380-48C2-B020-F2FA1613A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32BFE-DD1B-4AD0-B8AE-1AC172676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FBE80-2049-4957-ACE1-CEB7482D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68B4F-7597-409F-BBA3-6FE01482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B7BE-6E33-4554-929F-16721887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A8367B-3B23-46C9-8D38-28D5BF76F8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38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3C0D-8F26-427D-8574-FF029592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FFE94-5173-4963-A8EA-2D53535FD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E5A45-5A43-425C-8F79-3EDB7229C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D1A5-2533-4452-A890-41368415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4021A-652C-453D-B874-980363AD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CFD4E-F276-4959-9FB6-74DC6156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56E43C-2AC2-44CE-B24F-1A754A96BD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51" y="30855"/>
            <a:ext cx="2427097" cy="57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28CAC9-2421-4DFA-80D6-A34AA3D65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95976-A185-4E15-9E3D-55B691FE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D808-6A61-4BD9-A23C-1C561152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8B5B-474C-437B-8A4A-0420CD0C8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BCA 6th Cloud Computing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CEB5-7F2B-437A-87DC-5F7B2224D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3BDC-99DC-4972-ADF1-B2EFFD16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65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0A3A4-45F3-40E4-9B1F-F5A1D8D0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20678" y="2109088"/>
            <a:ext cx="9144000" cy="240958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 "/>
              </a:rPr>
              <a:t>Big Data and IOT Security,</a:t>
            </a:r>
            <a:br>
              <a:rPr lang="en-US" sz="3600" dirty="0" smtClean="0">
                <a:latin typeface="Calibri "/>
              </a:rPr>
            </a:br>
            <a:r>
              <a:rPr lang="en-US" sz="3600" dirty="0" smtClean="0">
                <a:latin typeface="Calibri "/>
              </a:rPr>
              <a:t>BCAAIML405</a:t>
            </a:r>
            <a:br>
              <a:rPr lang="en-US" sz="3600" dirty="0" smtClean="0">
                <a:latin typeface="Calibri "/>
              </a:rPr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E9167-2D70-485C-A7BE-636260A10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336" y="4218177"/>
            <a:ext cx="4819972" cy="251513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 "/>
              </a:rPr>
              <a:t>Mr. </a:t>
            </a:r>
            <a:r>
              <a:rPr lang="en-US" dirty="0" err="1" smtClean="0">
                <a:latin typeface="Calibri "/>
              </a:rPr>
              <a:t>Debarghya</a:t>
            </a:r>
            <a:r>
              <a:rPr lang="en-US" dirty="0" smtClean="0">
                <a:latin typeface="Calibri "/>
              </a:rPr>
              <a:t> </a:t>
            </a:r>
            <a:r>
              <a:rPr lang="en-US" dirty="0" smtClean="0">
                <a:latin typeface="Calibri "/>
              </a:rPr>
              <a:t>Biswas</a:t>
            </a:r>
          </a:p>
          <a:p>
            <a:r>
              <a:rPr lang="en-US" dirty="0" smtClean="0">
                <a:latin typeface="Calibri "/>
              </a:rPr>
              <a:t>Assistant Professor,</a:t>
            </a:r>
          </a:p>
          <a:p>
            <a:r>
              <a:rPr lang="en-US" dirty="0">
                <a:latin typeface="Calibri "/>
              </a:rPr>
              <a:t>BCAAIML 4</a:t>
            </a:r>
            <a:r>
              <a:rPr lang="en-US" baseline="30000" dirty="0">
                <a:latin typeface="Calibri "/>
              </a:rPr>
              <a:t>TH</a:t>
            </a:r>
            <a:r>
              <a:rPr lang="en-US" dirty="0">
                <a:latin typeface="Calibri "/>
              </a:rPr>
              <a:t> Semester</a:t>
            </a:r>
            <a:endParaRPr lang="en-US" sz="2400" dirty="0">
              <a:solidFill>
                <a:schemeClr val="tx1"/>
              </a:solidFill>
              <a:latin typeface="Calibri "/>
            </a:endParaRPr>
          </a:p>
          <a:p>
            <a:r>
              <a:rPr lang="en-US" sz="2400" dirty="0">
                <a:solidFill>
                  <a:schemeClr val="tx1"/>
                </a:solidFill>
                <a:latin typeface="Calibri "/>
              </a:rPr>
              <a:t>Department Computer Science and Engineering</a:t>
            </a:r>
          </a:p>
          <a:p>
            <a:r>
              <a:rPr lang="en-IN" sz="2400" dirty="0">
                <a:solidFill>
                  <a:schemeClr val="tx1"/>
                </a:solidFill>
                <a:latin typeface="Calibri "/>
              </a:rPr>
              <a:t>Kalinga University</a:t>
            </a:r>
          </a:p>
          <a:p>
            <a:r>
              <a:rPr lang="en-IN" sz="2400" dirty="0">
                <a:solidFill>
                  <a:schemeClr val="tx1"/>
                </a:solidFill>
                <a:latin typeface="Calibri "/>
              </a:rPr>
              <a:t>Naya Raipur (C.G.), India</a:t>
            </a:r>
            <a:endParaRPr lang="en-US" sz="2400" dirty="0">
              <a:solidFill>
                <a:schemeClr val="tx1"/>
              </a:solidFill>
              <a:latin typeface="Calibri 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4734F-C151-4590-98BD-CEA43D805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0678" y="398026"/>
            <a:ext cx="7821478" cy="1711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A5F871-7706-472E-86D0-31C33173D9C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6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Characteristics of Big Data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Volume:</a:t>
            </a:r>
            <a:r>
              <a:rPr lang="en-IN" dirty="0"/>
              <a:t> Massive amounts of data.</a:t>
            </a:r>
          </a:p>
          <a:p>
            <a:pPr lvl="0"/>
            <a:r>
              <a:rPr lang="en-IN" b="1" dirty="0"/>
              <a:t>Velocity:</a:t>
            </a:r>
            <a:r>
              <a:rPr lang="en-IN" dirty="0"/>
              <a:t> High speed of data generation and processing.</a:t>
            </a:r>
          </a:p>
          <a:p>
            <a:pPr lvl="0"/>
            <a:r>
              <a:rPr lang="en-IN" b="1" dirty="0"/>
              <a:t>Variety:</a:t>
            </a:r>
            <a:r>
              <a:rPr lang="en-IN" dirty="0"/>
              <a:t> Structured, semi-structured, and unstructured data.</a:t>
            </a:r>
          </a:p>
          <a:p>
            <a:pPr lvl="0"/>
            <a:r>
              <a:rPr lang="en-IN" b="1" dirty="0"/>
              <a:t>Veracity:</a:t>
            </a:r>
            <a:r>
              <a:rPr lang="en-IN" dirty="0"/>
              <a:t> Uncertainty and quality of data.</a:t>
            </a:r>
          </a:p>
          <a:p>
            <a:r>
              <a:rPr lang="en-IN" b="1" dirty="0"/>
              <a:t>Value:</a:t>
            </a:r>
            <a:r>
              <a:rPr lang="en-IN" dirty="0"/>
              <a:t> Insights derived from data analysis.</a:t>
            </a:r>
          </a:p>
        </p:txBody>
      </p:sp>
    </p:spTree>
    <p:extLst>
      <p:ext uri="{BB962C8B-B14F-4D97-AF65-F5344CB8AC3E}">
        <p14:creationId xmlns:p14="http://schemas.microsoft.com/office/powerpoint/2010/main" val="370661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Aspects of a Big Data Platform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Data Ingestion:</a:t>
            </a:r>
            <a:r>
              <a:rPr lang="en-IN" dirty="0"/>
              <a:t> Collecting data from diverse sources.</a:t>
            </a:r>
          </a:p>
          <a:p>
            <a:pPr lvl="0"/>
            <a:r>
              <a:rPr lang="en-IN" b="1" dirty="0"/>
              <a:t>Data Storage:</a:t>
            </a:r>
            <a:r>
              <a:rPr lang="en-IN" dirty="0"/>
              <a:t> Scalability and durability (e.g., HDFS, S3).</a:t>
            </a:r>
          </a:p>
          <a:p>
            <a:pPr lvl="0"/>
            <a:r>
              <a:rPr lang="en-IN" b="1" dirty="0"/>
              <a:t>Processing:</a:t>
            </a:r>
            <a:r>
              <a:rPr lang="en-IN" dirty="0"/>
              <a:t> Batch (</a:t>
            </a:r>
            <a:r>
              <a:rPr lang="en-IN" dirty="0" err="1"/>
              <a:t>MapReduce</a:t>
            </a:r>
            <a:r>
              <a:rPr lang="en-IN" dirty="0"/>
              <a:t>) and real-time (Spark Streaming).</a:t>
            </a:r>
          </a:p>
          <a:p>
            <a:pPr lvl="0"/>
            <a:r>
              <a:rPr lang="en-IN" b="1" dirty="0"/>
              <a:t>Analytics:</a:t>
            </a:r>
            <a:r>
              <a:rPr lang="en-IN" dirty="0"/>
              <a:t> Machine learning, visualization, and reporting.</a:t>
            </a:r>
          </a:p>
          <a:p>
            <a:pPr lvl="0"/>
            <a:r>
              <a:rPr lang="en-IN" b="1" dirty="0"/>
              <a:t>Security:</a:t>
            </a:r>
            <a:r>
              <a:rPr lang="en-IN" dirty="0"/>
              <a:t> Data privacy and governance controls.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21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of Conventional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Limited scalability for massive data.</a:t>
            </a:r>
          </a:p>
          <a:p>
            <a:pPr lvl="0"/>
            <a:r>
              <a:rPr lang="en-IN" dirty="0"/>
              <a:t>High costs for hardware and maintenance.</a:t>
            </a:r>
          </a:p>
          <a:p>
            <a:pPr lvl="0"/>
            <a:r>
              <a:rPr lang="en-IN" dirty="0"/>
              <a:t>Inability to handle diverse data types.</a:t>
            </a:r>
          </a:p>
          <a:p>
            <a:pPr lvl="0"/>
            <a:r>
              <a:rPr lang="en-IN" dirty="0"/>
              <a:t>Lack of real-time processing capabilities.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903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Nature of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Structured Data:</a:t>
            </a:r>
            <a:r>
              <a:rPr lang="en-IN" dirty="0"/>
              <a:t> Relational databases (rows/columns).</a:t>
            </a:r>
          </a:p>
          <a:p>
            <a:pPr lvl="0"/>
            <a:r>
              <a:rPr lang="en-IN" b="1" dirty="0"/>
              <a:t>Semi-Structured Data:</a:t>
            </a:r>
            <a:r>
              <a:rPr lang="en-IN" dirty="0"/>
              <a:t> XML, JSON logs.</a:t>
            </a:r>
          </a:p>
          <a:p>
            <a:pPr lvl="0"/>
            <a:r>
              <a:rPr lang="en-IN" b="1" dirty="0"/>
              <a:t>Unstructured Data:</a:t>
            </a:r>
            <a:r>
              <a:rPr lang="en-IN" dirty="0"/>
              <a:t> Images, videos, social media posts.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964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Evolution of Analytic Scalability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Early-stage: Relational databases and manual analysis.</a:t>
            </a:r>
          </a:p>
          <a:p>
            <a:pPr lvl="0"/>
            <a:r>
              <a:rPr lang="en-IN" dirty="0"/>
              <a:t>Transition: Use of distributed systems and NoSQL databases.</a:t>
            </a:r>
          </a:p>
          <a:p>
            <a:pPr lvl="0"/>
            <a:r>
              <a:rPr lang="en-IN" dirty="0"/>
              <a:t>Modern Era: Scalable frameworks like Hadoop, Spark, and Kubernetes.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468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Governance for Big Data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Policies to ensure data quality, security, and compliance.</a:t>
            </a:r>
            <a:endParaRPr lang="en-IN" sz="2400" dirty="0"/>
          </a:p>
          <a:p>
            <a:pPr lvl="0"/>
            <a:r>
              <a:rPr lang="en-IN" dirty="0"/>
              <a:t>Key principles:</a:t>
            </a:r>
            <a:endParaRPr lang="en-IN" sz="2400" dirty="0"/>
          </a:p>
          <a:p>
            <a:pPr lvl="1"/>
            <a:r>
              <a:rPr lang="en-IN" dirty="0"/>
              <a:t>Ownership and accountability.</a:t>
            </a:r>
            <a:endParaRPr lang="en-IN" sz="2000" dirty="0"/>
          </a:p>
          <a:p>
            <a:pPr lvl="1"/>
            <a:r>
              <a:rPr lang="en-IN" dirty="0"/>
              <a:t>Data lifecycle management.</a:t>
            </a:r>
            <a:endParaRPr lang="en-IN" sz="2000" dirty="0"/>
          </a:p>
          <a:p>
            <a:r>
              <a:rPr lang="en-IN" dirty="0"/>
              <a:t>Adherence to regulatory standards (GDPR, HIPAA)</a:t>
            </a:r>
          </a:p>
        </p:txBody>
      </p:sp>
    </p:spTree>
    <p:extLst>
      <p:ext uri="{BB962C8B-B14F-4D97-AF65-F5344CB8AC3E}">
        <p14:creationId xmlns:p14="http://schemas.microsoft.com/office/powerpoint/2010/main" val="921937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Definition and Taxonomy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Definition:</a:t>
            </a:r>
            <a:r>
              <a:rPr lang="en-IN" dirty="0"/>
              <a:t> Big Data refers to data sets that are too large or complex for traditional processing.</a:t>
            </a:r>
            <a:endParaRPr lang="en-IN" sz="2400" dirty="0"/>
          </a:p>
          <a:p>
            <a:pPr lvl="0"/>
            <a:r>
              <a:rPr lang="en-IN" b="1" dirty="0"/>
              <a:t>Taxonomy:</a:t>
            </a:r>
            <a:endParaRPr lang="en-IN" sz="2400" dirty="0"/>
          </a:p>
          <a:p>
            <a:pPr lvl="1"/>
            <a:r>
              <a:rPr lang="en-IN" dirty="0"/>
              <a:t>Data Source (structured/unstructured).</a:t>
            </a:r>
            <a:endParaRPr lang="en-IN" sz="2000" dirty="0"/>
          </a:p>
          <a:p>
            <a:pPr lvl="1"/>
            <a:r>
              <a:rPr lang="en-IN" dirty="0"/>
              <a:t>Processing Type (batch/real-time).</a:t>
            </a:r>
            <a:endParaRPr lang="en-IN" sz="2000" dirty="0"/>
          </a:p>
          <a:p>
            <a:pPr lvl="1"/>
            <a:r>
              <a:rPr lang="en-IN" dirty="0"/>
              <a:t>Usage (analytics, AI, operational).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62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Big Data Value for the Enterprise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Improved decision-making with predictive analytics.</a:t>
            </a:r>
          </a:p>
          <a:p>
            <a:pPr lvl="0"/>
            <a:r>
              <a:rPr lang="en-IN" dirty="0"/>
              <a:t>Personalized customer experiences.</a:t>
            </a:r>
          </a:p>
          <a:p>
            <a:pPr lvl="0"/>
            <a:r>
              <a:rPr lang="en-IN" dirty="0"/>
              <a:t>Optimized operations through data-driven insights.</a:t>
            </a:r>
          </a:p>
          <a:p>
            <a:pPr lvl="0"/>
            <a:r>
              <a:rPr lang="en-IN" dirty="0"/>
              <a:t>New revenue streams and business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191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Volume: Scaling Infrastructure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/>
              <a:t>Definition:</a:t>
            </a:r>
            <a:r>
              <a:rPr lang="en-IN" dirty="0"/>
              <a:t> Volume refers to the massive amounts of data generated every second, requiring scalable storage solutions.</a:t>
            </a:r>
            <a:endParaRPr lang="en-IN" sz="2400" dirty="0"/>
          </a:p>
          <a:p>
            <a:pPr lvl="0"/>
            <a:r>
              <a:rPr lang="en-IN" b="1" dirty="0"/>
              <a:t>Scaling Strategies:</a:t>
            </a:r>
            <a:endParaRPr lang="en-IN" sz="2400" dirty="0"/>
          </a:p>
          <a:p>
            <a:pPr lvl="1"/>
            <a:r>
              <a:rPr lang="en-IN" b="1" dirty="0"/>
              <a:t>Horizontal Scaling:</a:t>
            </a:r>
            <a:r>
              <a:rPr lang="en-IN" dirty="0"/>
              <a:t> Adding more machines to the system (e.g., distributed computing frameworks like Hadoop).</a:t>
            </a:r>
            <a:endParaRPr lang="en-IN" sz="2000" dirty="0"/>
          </a:p>
          <a:p>
            <a:pPr lvl="1"/>
            <a:r>
              <a:rPr lang="en-IN" b="1" dirty="0"/>
              <a:t>Vertical Scaling:</a:t>
            </a:r>
            <a:r>
              <a:rPr lang="en-IN" dirty="0"/>
              <a:t> Enhancing the capacity of a single machine (e.g., upgrading CPU, memory).</a:t>
            </a:r>
            <a:endParaRPr lang="en-IN" sz="2000" dirty="0"/>
          </a:p>
          <a:p>
            <a:pPr lvl="0"/>
            <a:r>
              <a:rPr lang="en-IN" b="1" dirty="0"/>
              <a:t>Storage Technologies:</a:t>
            </a:r>
            <a:endParaRPr lang="en-IN" sz="2400" dirty="0"/>
          </a:p>
          <a:p>
            <a:pPr lvl="1"/>
            <a:r>
              <a:rPr lang="en-IN" b="1" dirty="0"/>
              <a:t>Data Lakes:</a:t>
            </a:r>
            <a:r>
              <a:rPr lang="en-IN" dirty="0"/>
              <a:t> Unified repositories for structured and unstructured data. Examples: Amazon S3, Azure Data Lake.</a:t>
            </a:r>
            <a:endParaRPr lang="en-IN" sz="2000" dirty="0"/>
          </a:p>
          <a:p>
            <a:pPr lvl="1"/>
            <a:r>
              <a:rPr lang="en-IN" b="1" dirty="0"/>
              <a:t>Cloud Storage:</a:t>
            </a:r>
            <a:r>
              <a:rPr lang="en-IN" dirty="0"/>
              <a:t> Scalable, cost-effective storage solutions (e.g., Google Cloud Storage).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816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Velocity: Real-Time Analytics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b="1" dirty="0"/>
              <a:t>Definition:</a:t>
            </a:r>
            <a:r>
              <a:rPr lang="en-IN" dirty="0"/>
              <a:t> Velocity describes the speed at which data is generated, collected, and processed for actionable insights.</a:t>
            </a:r>
            <a:endParaRPr lang="en-IN" sz="2400" dirty="0"/>
          </a:p>
          <a:p>
            <a:pPr lvl="0"/>
            <a:r>
              <a:rPr lang="en-IN" b="1" dirty="0"/>
              <a:t>Technologies for Real-Time Processing:</a:t>
            </a:r>
            <a:endParaRPr lang="en-IN" sz="2400" dirty="0"/>
          </a:p>
          <a:p>
            <a:pPr lvl="1"/>
            <a:r>
              <a:rPr lang="en-IN" b="1" dirty="0"/>
              <a:t>Apache Spark Streaming:</a:t>
            </a:r>
            <a:r>
              <a:rPr lang="en-IN" dirty="0"/>
              <a:t> Processes streams of data in real-time.</a:t>
            </a:r>
            <a:endParaRPr lang="en-IN" sz="2000" dirty="0"/>
          </a:p>
          <a:p>
            <a:pPr lvl="1"/>
            <a:r>
              <a:rPr lang="en-IN" b="1" dirty="0"/>
              <a:t>Apache Kafka:</a:t>
            </a:r>
            <a:r>
              <a:rPr lang="en-IN" dirty="0"/>
              <a:t> A messaging system for real-time data pipelines.</a:t>
            </a:r>
            <a:endParaRPr lang="en-IN" sz="2000" dirty="0"/>
          </a:p>
          <a:p>
            <a:pPr lvl="1"/>
            <a:r>
              <a:rPr lang="en-IN" b="1" dirty="0"/>
              <a:t>Apache </a:t>
            </a:r>
            <a:r>
              <a:rPr lang="en-IN" b="1" dirty="0" err="1"/>
              <a:t>Flink</a:t>
            </a:r>
            <a:r>
              <a:rPr lang="en-IN" b="1" dirty="0"/>
              <a:t>:</a:t>
            </a:r>
            <a:r>
              <a:rPr lang="en-IN" dirty="0"/>
              <a:t> Designed for </a:t>
            </a:r>
            <a:r>
              <a:rPr lang="en-IN" dirty="0" err="1"/>
              <a:t>stateful</a:t>
            </a:r>
            <a:r>
              <a:rPr lang="en-IN" dirty="0"/>
              <a:t> real-time applications.</a:t>
            </a:r>
            <a:endParaRPr lang="en-IN" sz="2000" dirty="0"/>
          </a:p>
          <a:p>
            <a:pPr lvl="0"/>
            <a:r>
              <a:rPr lang="en-IN" b="1" dirty="0"/>
              <a:t>Applications:</a:t>
            </a:r>
            <a:endParaRPr lang="en-IN" sz="2400" dirty="0"/>
          </a:p>
          <a:p>
            <a:pPr lvl="1"/>
            <a:r>
              <a:rPr lang="en-IN" dirty="0"/>
              <a:t>Fraud detection in financial systems.</a:t>
            </a:r>
            <a:endParaRPr lang="en-IN" sz="2000" dirty="0"/>
          </a:p>
          <a:p>
            <a:pPr lvl="1"/>
            <a:r>
              <a:rPr lang="en-IN" dirty="0"/>
              <a:t>Predictive maintenance in manufacturing.</a:t>
            </a:r>
            <a:endParaRPr lang="en-IN" sz="2000" dirty="0"/>
          </a:p>
          <a:p>
            <a:pPr lvl="1"/>
            <a:r>
              <a:rPr lang="en-IN" dirty="0"/>
              <a:t>Real-time recommendations (e.g., Netflix, Amazon).</a:t>
            </a:r>
          </a:p>
        </p:txBody>
      </p:sp>
    </p:spTree>
    <p:extLst>
      <p:ext uri="{BB962C8B-B14F-4D97-AF65-F5344CB8AC3E}">
        <p14:creationId xmlns:p14="http://schemas.microsoft.com/office/powerpoint/2010/main" val="379859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9940-BE8D-4E19-B1D8-5619E7E2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1013-76AF-43E2-ABCF-137B9D2AE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436" y="1496291"/>
            <a:ext cx="10633364" cy="46806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600" dirty="0"/>
              <a:t>After learning the course, the student will be able</a:t>
            </a:r>
            <a:r>
              <a:rPr lang="en-IN" sz="4600" dirty="0" smtClean="0"/>
              <a:t>:</a:t>
            </a:r>
          </a:p>
          <a:p>
            <a:r>
              <a:rPr lang="en-US" b="1" dirty="0"/>
              <a:t>CO-1</a:t>
            </a:r>
            <a:r>
              <a:rPr lang="en-US" dirty="0"/>
              <a:t>: To understand the fundamental concepts of big data platform and know about the basic concepts of nature and evolution of big data.</a:t>
            </a:r>
            <a:endParaRPr lang="en-IN" dirty="0"/>
          </a:p>
          <a:p>
            <a:r>
              <a:rPr lang="en-US" b="1" dirty="0"/>
              <a:t>CO-2</a:t>
            </a:r>
            <a:r>
              <a:rPr lang="en-US" dirty="0"/>
              <a:t>: To work with big data platform learn intelligent data analysis and compare old and modern data tool.</a:t>
            </a:r>
            <a:endParaRPr lang="en-IN" dirty="0"/>
          </a:p>
          <a:p>
            <a:r>
              <a:rPr lang="en-US" b="1" dirty="0"/>
              <a:t>CO-3</a:t>
            </a:r>
            <a:r>
              <a:rPr lang="en-US" dirty="0"/>
              <a:t>: Understand the framework of Visual data analysis techniques and interaction techniques.</a:t>
            </a:r>
            <a:endParaRPr lang="en-IN" dirty="0"/>
          </a:p>
          <a:p>
            <a:r>
              <a:rPr lang="en-US" b="1" dirty="0"/>
              <a:t>CO-4</a:t>
            </a:r>
            <a:r>
              <a:rPr lang="en-US" dirty="0"/>
              <a:t>: To explore on Big Data real time analytics platform applications.</a:t>
            </a:r>
            <a:endParaRPr lang="en-IN" dirty="0"/>
          </a:p>
          <a:p>
            <a:r>
              <a:rPr lang="en-US" b="1" dirty="0"/>
              <a:t>CO-5</a:t>
            </a:r>
            <a:r>
              <a:rPr lang="en-US" dirty="0"/>
              <a:t>: To Learn the fundamental concepts like history and components of Hadoop.</a:t>
            </a:r>
            <a:endParaRPr lang="en-IN" dirty="0"/>
          </a:p>
          <a:p>
            <a:r>
              <a:rPr lang="en-US" b="1" dirty="0"/>
              <a:t>CO-6</a:t>
            </a:r>
            <a:r>
              <a:rPr lang="en-US" dirty="0"/>
              <a:t>: To extend the security and implement the data with internet.</a:t>
            </a:r>
            <a:endParaRPr lang="en-IN" dirty="0"/>
          </a:p>
          <a:p>
            <a:r>
              <a:rPr lang="en-US" b="1" dirty="0"/>
              <a:t>CO-7</a:t>
            </a:r>
            <a:r>
              <a:rPr lang="en-US" dirty="0"/>
              <a:t>: To assess the vision and introduction of </a:t>
            </a:r>
            <a:r>
              <a:rPr lang="en-US" dirty="0" err="1"/>
              <a:t>IoT</a:t>
            </a:r>
            <a:r>
              <a:rPr lang="en-US" dirty="0"/>
              <a:t> and </a:t>
            </a:r>
            <a:r>
              <a:rPr lang="en-US" dirty="0" err="1"/>
              <a:t>IoT</a:t>
            </a:r>
            <a:r>
              <a:rPr lang="en-US" dirty="0"/>
              <a:t> Security.</a:t>
            </a:r>
            <a:endParaRPr lang="en-IN" dirty="0"/>
          </a:p>
          <a:p>
            <a:r>
              <a:rPr lang="en-US" b="1" dirty="0"/>
              <a:t>CO-8</a:t>
            </a:r>
            <a:r>
              <a:rPr lang="en-US" dirty="0"/>
              <a:t>: To Implement Data, Knowledge Management and use of Devices in </a:t>
            </a:r>
            <a:r>
              <a:rPr lang="en-US" dirty="0" err="1"/>
              <a:t>IoT</a:t>
            </a:r>
            <a:r>
              <a:rPr lang="en-US" dirty="0"/>
              <a:t> technology.</a:t>
            </a:r>
            <a:endParaRPr lang="en-IN" dirty="0"/>
          </a:p>
          <a:p>
            <a:r>
              <a:rPr lang="en-US" b="1" dirty="0"/>
              <a:t>CO-9</a:t>
            </a:r>
            <a:r>
              <a:rPr lang="en-US" dirty="0"/>
              <a:t>: To classify Real World </a:t>
            </a:r>
            <a:r>
              <a:rPr lang="en-US" dirty="0" err="1"/>
              <a:t>IoT</a:t>
            </a:r>
            <a:r>
              <a:rPr lang="en-US" dirty="0"/>
              <a:t> Design Constraints, Industrial Automation in </a:t>
            </a:r>
            <a:r>
              <a:rPr lang="en-US" dirty="0" err="1"/>
              <a:t>IoT</a:t>
            </a:r>
            <a:r>
              <a:rPr lang="en-US" dirty="0"/>
              <a:t>.</a:t>
            </a:r>
            <a:endParaRPr lang="en-IN" dirty="0"/>
          </a:p>
          <a:p>
            <a:r>
              <a:rPr lang="en-US" b="1" dirty="0"/>
              <a:t>CO-10</a:t>
            </a:r>
            <a:r>
              <a:rPr lang="en-US" dirty="0"/>
              <a:t>: Able to understand the application areas of </a:t>
            </a:r>
            <a:r>
              <a:rPr lang="en-US" dirty="0" err="1"/>
              <a:t>IoT</a:t>
            </a:r>
            <a:r>
              <a:rPr lang="en-US" dirty="0"/>
              <a:t> Security.</a:t>
            </a:r>
            <a:endParaRPr lang="en-IN" dirty="0"/>
          </a:p>
          <a:p>
            <a:r>
              <a:rPr lang="en-US" b="1" dirty="0"/>
              <a:t>CO-11</a:t>
            </a:r>
            <a:r>
              <a:rPr lang="en-US" dirty="0"/>
              <a:t>: Apply effective techniques to create </a:t>
            </a:r>
            <a:r>
              <a:rPr lang="en-US" dirty="0" err="1"/>
              <a:t>IoT</a:t>
            </a:r>
            <a:r>
              <a:rPr lang="en-US" dirty="0"/>
              <a:t> based projects.</a:t>
            </a:r>
            <a:endParaRPr lang="en-IN" dirty="0"/>
          </a:p>
          <a:p>
            <a:r>
              <a:rPr lang="en-US" b="1" dirty="0"/>
              <a:t>CO-12</a:t>
            </a:r>
            <a:r>
              <a:rPr lang="en-US" dirty="0"/>
              <a:t>: Able to understand building blocks of Internet of Things and characteristics.</a:t>
            </a:r>
            <a:endParaRPr lang="en-IN" dirty="0"/>
          </a:p>
          <a:p>
            <a:pPr marL="0" indent="0">
              <a:buNone/>
            </a:pPr>
            <a:endParaRPr lang="en-IN" sz="4600" dirty="0" smtClean="0"/>
          </a:p>
        </p:txBody>
      </p:sp>
    </p:spTree>
    <p:extLst>
      <p:ext uri="{BB962C8B-B14F-4D97-AF65-F5344CB8AC3E}">
        <p14:creationId xmlns:p14="http://schemas.microsoft.com/office/powerpoint/2010/main" val="23648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Variety: Integrating Diverse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 </a:t>
            </a:r>
            <a:endParaRPr lang="en-IN" sz="2000" dirty="0"/>
          </a:p>
          <a:p>
            <a:pPr lvl="0"/>
            <a:r>
              <a:rPr lang="en-IN" b="1" dirty="0"/>
              <a:t>Definition:</a:t>
            </a:r>
            <a:r>
              <a:rPr lang="en-IN" dirty="0"/>
              <a:t> Variety refers to the different forms of data—structured, semi-structured, and unstructured.</a:t>
            </a:r>
            <a:endParaRPr lang="en-IN" sz="2400" dirty="0"/>
          </a:p>
          <a:p>
            <a:pPr lvl="0"/>
            <a:r>
              <a:rPr lang="en-IN" b="1" dirty="0"/>
              <a:t>Types of Data:</a:t>
            </a:r>
            <a:endParaRPr lang="en-IN" sz="2400" dirty="0"/>
          </a:p>
          <a:p>
            <a:pPr lvl="1"/>
            <a:r>
              <a:rPr lang="en-IN" b="1" dirty="0"/>
              <a:t>Structured:</a:t>
            </a:r>
            <a:r>
              <a:rPr lang="en-IN" dirty="0"/>
              <a:t> Data in relational databases (e.g., customer transactions).</a:t>
            </a:r>
            <a:endParaRPr lang="en-IN" sz="2000" dirty="0"/>
          </a:p>
          <a:p>
            <a:pPr lvl="1"/>
            <a:r>
              <a:rPr lang="en-IN" b="1" dirty="0"/>
              <a:t>Semi-Structured:</a:t>
            </a:r>
            <a:r>
              <a:rPr lang="en-IN" dirty="0"/>
              <a:t> Data like JSON, XML, or logs.</a:t>
            </a:r>
            <a:endParaRPr lang="en-IN" sz="2000" dirty="0"/>
          </a:p>
          <a:p>
            <a:pPr lvl="1"/>
            <a:r>
              <a:rPr lang="en-IN" b="1" dirty="0"/>
              <a:t>Unstructured:</a:t>
            </a:r>
            <a:r>
              <a:rPr lang="en-IN" dirty="0"/>
              <a:t> Social media posts, images, videos, and emails.</a:t>
            </a:r>
            <a:endParaRPr lang="en-IN" sz="2000" dirty="0"/>
          </a:p>
          <a:p>
            <a:pPr lvl="0"/>
            <a:r>
              <a:rPr lang="en-IN" b="1" dirty="0"/>
              <a:t>Integration Tools:</a:t>
            </a:r>
            <a:endParaRPr lang="en-IN" sz="2400" dirty="0"/>
          </a:p>
          <a:p>
            <a:pPr lvl="1"/>
            <a:r>
              <a:rPr lang="en-IN" b="1" dirty="0" err="1"/>
              <a:t>Talend</a:t>
            </a:r>
            <a:r>
              <a:rPr lang="en-IN" b="1" dirty="0"/>
              <a:t>:</a:t>
            </a:r>
            <a:r>
              <a:rPr lang="en-IN" dirty="0"/>
              <a:t> Open-source data integration platform.</a:t>
            </a:r>
            <a:endParaRPr lang="en-IN" sz="2000" dirty="0"/>
          </a:p>
          <a:p>
            <a:pPr lvl="1"/>
            <a:r>
              <a:rPr lang="en-IN" b="1" dirty="0" err="1"/>
              <a:t>Informatica</a:t>
            </a:r>
            <a:r>
              <a:rPr lang="en-IN" b="1" dirty="0"/>
              <a:t>:</a:t>
            </a:r>
            <a:r>
              <a:rPr lang="en-IN" dirty="0"/>
              <a:t> Enterprise-grade data integration solution.</a:t>
            </a:r>
            <a:endParaRPr lang="en-IN" sz="2000" dirty="0"/>
          </a:p>
          <a:p>
            <a:pPr lvl="0"/>
            <a:r>
              <a:rPr lang="en-IN" b="1" dirty="0"/>
              <a:t>Challenges:</a:t>
            </a:r>
            <a:endParaRPr lang="en-IN" sz="2400" dirty="0"/>
          </a:p>
          <a:p>
            <a:pPr lvl="1"/>
            <a:r>
              <a:rPr lang="en-IN" dirty="0"/>
              <a:t>Managing and processing diverse formats.</a:t>
            </a:r>
            <a:endParaRPr lang="en-IN" sz="2000" dirty="0"/>
          </a:p>
          <a:p>
            <a:pPr lvl="1"/>
            <a:r>
              <a:rPr lang="en-IN" dirty="0"/>
              <a:t>Ensuring compatibility across tools and platforms.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829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Veracity: Ensuring Data Quality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/>
              <a:t>Definition:</a:t>
            </a:r>
            <a:r>
              <a:rPr lang="en-IN" dirty="0"/>
              <a:t> Veracity pertains to the trustworthiness and accuracy of data.</a:t>
            </a:r>
            <a:endParaRPr lang="en-IN" sz="2400" dirty="0"/>
          </a:p>
          <a:p>
            <a:pPr lvl="0"/>
            <a:r>
              <a:rPr lang="en-IN" b="1" dirty="0"/>
              <a:t>Challenges:</a:t>
            </a:r>
            <a:endParaRPr lang="en-IN" sz="2400" dirty="0"/>
          </a:p>
          <a:p>
            <a:pPr lvl="1"/>
            <a:r>
              <a:rPr lang="en-IN" dirty="0"/>
              <a:t>Incomplete or inconsistent data.</a:t>
            </a:r>
            <a:endParaRPr lang="en-IN" sz="2000" dirty="0"/>
          </a:p>
          <a:p>
            <a:pPr lvl="1"/>
            <a:r>
              <a:rPr lang="en-IN" dirty="0"/>
              <a:t>Biases in data collection or processing.</a:t>
            </a:r>
            <a:endParaRPr lang="en-IN" sz="2000" dirty="0"/>
          </a:p>
          <a:p>
            <a:pPr lvl="1"/>
            <a:r>
              <a:rPr lang="en-IN" dirty="0" err="1"/>
              <a:t>Mislabeling</a:t>
            </a:r>
            <a:r>
              <a:rPr lang="en-IN" dirty="0"/>
              <a:t> or noisy data.</a:t>
            </a:r>
            <a:endParaRPr lang="en-IN" sz="2000" dirty="0"/>
          </a:p>
          <a:p>
            <a:pPr lvl="0"/>
            <a:r>
              <a:rPr lang="en-IN" b="1" dirty="0"/>
              <a:t>Solutions:</a:t>
            </a:r>
            <a:endParaRPr lang="en-IN" sz="2400" dirty="0"/>
          </a:p>
          <a:p>
            <a:pPr lvl="1"/>
            <a:r>
              <a:rPr lang="en-IN" b="1" dirty="0"/>
              <a:t>Data Cleansing Tools:</a:t>
            </a:r>
            <a:r>
              <a:rPr lang="en-IN" dirty="0"/>
              <a:t> </a:t>
            </a:r>
            <a:r>
              <a:rPr lang="en-IN" dirty="0" err="1"/>
              <a:t>OpenRefine</a:t>
            </a:r>
            <a:r>
              <a:rPr lang="en-IN" dirty="0"/>
              <a:t>, </a:t>
            </a:r>
            <a:r>
              <a:rPr lang="en-IN" dirty="0" err="1"/>
              <a:t>Trifacta</a:t>
            </a:r>
            <a:r>
              <a:rPr lang="en-IN" dirty="0"/>
              <a:t>.</a:t>
            </a:r>
            <a:endParaRPr lang="en-IN" sz="2000" dirty="0"/>
          </a:p>
          <a:p>
            <a:pPr lvl="1"/>
            <a:r>
              <a:rPr lang="en-IN" b="1" dirty="0"/>
              <a:t>Validation Mechanisms:</a:t>
            </a:r>
            <a:r>
              <a:rPr lang="en-IN" dirty="0"/>
              <a:t> Automated checks for accuracy and consistency.</a:t>
            </a:r>
            <a:endParaRPr lang="en-IN" sz="2000" dirty="0"/>
          </a:p>
          <a:p>
            <a:pPr lvl="1"/>
            <a:r>
              <a:rPr lang="en-IN" b="1" dirty="0"/>
              <a:t>Governance Frameworks:</a:t>
            </a:r>
            <a:r>
              <a:rPr lang="en-IN" dirty="0"/>
              <a:t> Establishing roles, policies, and standards for data management.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492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Value: 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Definition:</a:t>
            </a:r>
            <a:r>
              <a:rPr lang="en-IN" dirty="0"/>
              <a:t> Value represents the benefits and insights derived from </a:t>
            </a:r>
            <a:r>
              <a:rPr lang="en-IN" dirty="0" err="1"/>
              <a:t>analyzing</a:t>
            </a:r>
            <a:r>
              <a:rPr lang="en-IN" dirty="0"/>
              <a:t> Big Data.</a:t>
            </a:r>
            <a:endParaRPr lang="en-IN" sz="2400" dirty="0"/>
          </a:p>
          <a:p>
            <a:pPr lvl="0"/>
            <a:r>
              <a:rPr lang="en-IN" b="1" dirty="0"/>
              <a:t>Key Benefits:</a:t>
            </a:r>
            <a:endParaRPr lang="en-IN" sz="2400" dirty="0"/>
          </a:p>
          <a:p>
            <a:pPr lvl="1"/>
            <a:r>
              <a:rPr lang="en-IN" b="1" dirty="0"/>
              <a:t>Improved Decision-Making:</a:t>
            </a:r>
            <a:r>
              <a:rPr lang="en-IN" dirty="0"/>
              <a:t> Predictive analytics for forecasting trends.</a:t>
            </a:r>
            <a:endParaRPr lang="en-IN" sz="2000" dirty="0"/>
          </a:p>
          <a:p>
            <a:pPr lvl="1"/>
            <a:r>
              <a:rPr lang="en-IN" b="1" dirty="0"/>
              <a:t>Customer Personalization:</a:t>
            </a:r>
            <a:r>
              <a:rPr lang="en-IN" dirty="0"/>
              <a:t> Tailored recommendations based on customer </a:t>
            </a:r>
            <a:r>
              <a:rPr lang="en-IN" dirty="0" err="1"/>
              <a:t>behavior</a:t>
            </a:r>
            <a:r>
              <a:rPr lang="en-IN" dirty="0"/>
              <a:t>.</a:t>
            </a:r>
            <a:endParaRPr lang="en-IN" sz="2000" dirty="0"/>
          </a:p>
          <a:p>
            <a:pPr lvl="1"/>
            <a:r>
              <a:rPr lang="en-IN" b="1" dirty="0"/>
              <a:t>Operational Efficiency:</a:t>
            </a:r>
            <a:r>
              <a:rPr lang="en-IN" dirty="0"/>
              <a:t> Streamlined processes using real-time data.</a:t>
            </a:r>
            <a:endParaRPr lang="en-IN" sz="2000" dirty="0"/>
          </a:p>
          <a:p>
            <a:pPr lvl="0"/>
            <a:r>
              <a:rPr lang="en-IN" b="1" dirty="0"/>
              <a:t>Case Studies:</a:t>
            </a:r>
            <a:endParaRPr lang="en-IN" sz="2400" dirty="0"/>
          </a:p>
          <a:p>
            <a:pPr lvl="1"/>
            <a:r>
              <a:rPr lang="en-IN" b="1" dirty="0"/>
              <a:t>Retail:</a:t>
            </a:r>
            <a:r>
              <a:rPr lang="en-IN" dirty="0"/>
              <a:t> Walmart optimizes inventory using real-time analytics.</a:t>
            </a:r>
            <a:endParaRPr lang="en-IN" sz="2000" dirty="0"/>
          </a:p>
          <a:p>
            <a:pPr lvl="1"/>
            <a:r>
              <a:rPr lang="en-IN" b="1" dirty="0"/>
              <a:t>Healthcare:</a:t>
            </a:r>
            <a:r>
              <a:rPr lang="en-IN" dirty="0"/>
              <a:t> Early diagnosis and personalized treatments via AI and Big Data.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21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Emerging Trends in Big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b="1" dirty="0"/>
              <a:t>AI and Machine Learning:</a:t>
            </a:r>
            <a:endParaRPr lang="en-IN" sz="2400" dirty="0"/>
          </a:p>
          <a:p>
            <a:pPr lvl="1"/>
            <a:r>
              <a:rPr lang="en-IN" dirty="0"/>
              <a:t>Automating data analysis and deriving insights from complex patterns.</a:t>
            </a:r>
            <a:endParaRPr lang="en-IN" sz="2000" dirty="0"/>
          </a:p>
          <a:p>
            <a:pPr lvl="1"/>
            <a:r>
              <a:rPr lang="en-IN" dirty="0"/>
              <a:t>Examples: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PyTorch</a:t>
            </a:r>
            <a:r>
              <a:rPr lang="en-IN" dirty="0"/>
              <a:t>.</a:t>
            </a:r>
            <a:endParaRPr lang="en-IN" sz="2000" dirty="0"/>
          </a:p>
          <a:p>
            <a:pPr lvl="0"/>
            <a:r>
              <a:rPr lang="en-IN" b="1" dirty="0"/>
              <a:t>Edge Computing:</a:t>
            </a:r>
            <a:endParaRPr lang="en-IN" sz="2400" dirty="0"/>
          </a:p>
          <a:p>
            <a:pPr lvl="1"/>
            <a:r>
              <a:rPr lang="en-IN" dirty="0"/>
              <a:t>Processing data near its source (e.g., </a:t>
            </a:r>
            <a:r>
              <a:rPr lang="en-IN" dirty="0" err="1"/>
              <a:t>IoT</a:t>
            </a:r>
            <a:r>
              <a:rPr lang="en-IN" dirty="0"/>
              <a:t> devices) to reduce latency.</a:t>
            </a:r>
            <a:endParaRPr lang="en-IN" sz="2000" dirty="0"/>
          </a:p>
          <a:p>
            <a:pPr lvl="1"/>
            <a:r>
              <a:rPr lang="en-IN" dirty="0"/>
              <a:t>Use Cases: Smart cities, autonomous vehicles.</a:t>
            </a:r>
            <a:endParaRPr lang="en-IN" sz="2000" dirty="0"/>
          </a:p>
          <a:p>
            <a:pPr lvl="0"/>
            <a:r>
              <a:rPr lang="en-IN" b="1" dirty="0"/>
              <a:t>Data Fabric and Virtualization:</a:t>
            </a:r>
            <a:endParaRPr lang="en-IN" sz="2400" dirty="0"/>
          </a:p>
          <a:p>
            <a:pPr lvl="1"/>
            <a:r>
              <a:rPr lang="en-IN" dirty="0"/>
              <a:t>Unified data architecture for seamless access and integration.</a:t>
            </a:r>
            <a:endParaRPr lang="en-IN" sz="2000" dirty="0"/>
          </a:p>
          <a:p>
            <a:pPr lvl="1"/>
            <a:r>
              <a:rPr lang="en-IN" dirty="0"/>
              <a:t>Benefits: Simplifies data management and enhances agility.</a:t>
            </a:r>
            <a:endParaRPr lang="en-IN" sz="2000" dirty="0"/>
          </a:p>
          <a:p>
            <a:pPr lvl="0"/>
            <a:r>
              <a:rPr lang="en-IN" b="1" dirty="0"/>
              <a:t>Privacy-Preserving Techniques:</a:t>
            </a:r>
            <a:endParaRPr lang="en-IN" sz="2400" dirty="0"/>
          </a:p>
          <a:p>
            <a:r>
              <a:rPr lang="en-IN" dirty="0"/>
              <a:t>Federated learning and homomorphic </a:t>
            </a:r>
            <a:r>
              <a:rPr lang="en-IN" dirty="0" smtClean="0"/>
              <a:t>encryption.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03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in Big Data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b="1" dirty="0"/>
              <a:t>Data Privacy:</a:t>
            </a:r>
            <a:endParaRPr lang="en-IN" sz="2400" dirty="0"/>
          </a:p>
          <a:p>
            <a:pPr lvl="1"/>
            <a:r>
              <a:rPr lang="en-IN" dirty="0"/>
              <a:t>Adhering to regulations like GDPR, HIPAA.</a:t>
            </a:r>
            <a:endParaRPr lang="en-IN" sz="2000" dirty="0"/>
          </a:p>
          <a:p>
            <a:pPr lvl="1"/>
            <a:r>
              <a:rPr lang="en-IN" dirty="0"/>
              <a:t>Risk of data breaches and unauthorized access.</a:t>
            </a:r>
            <a:endParaRPr lang="en-IN" sz="2000" dirty="0"/>
          </a:p>
          <a:p>
            <a:pPr lvl="0"/>
            <a:r>
              <a:rPr lang="en-IN" b="1" dirty="0"/>
              <a:t>Skill Gaps:</a:t>
            </a:r>
            <a:endParaRPr lang="en-IN" sz="2400" dirty="0"/>
          </a:p>
          <a:p>
            <a:pPr lvl="1"/>
            <a:r>
              <a:rPr lang="en-IN" dirty="0"/>
              <a:t>Shortage of professionals skilled in analytics, programming, and governance.</a:t>
            </a:r>
            <a:endParaRPr lang="en-IN" sz="2000" dirty="0"/>
          </a:p>
          <a:p>
            <a:pPr lvl="1"/>
            <a:r>
              <a:rPr lang="en-IN" dirty="0"/>
              <a:t>Need for continuous upskilling and training.</a:t>
            </a:r>
            <a:endParaRPr lang="en-IN" sz="2000" dirty="0"/>
          </a:p>
          <a:p>
            <a:pPr lvl="0"/>
            <a:r>
              <a:rPr lang="en-IN" b="1" dirty="0"/>
              <a:t>Integration with Legacy Systems:</a:t>
            </a:r>
            <a:endParaRPr lang="en-IN" sz="2400" dirty="0"/>
          </a:p>
          <a:p>
            <a:pPr lvl="1"/>
            <a:r>
              <a:rPr lang="en-IN" dirty="0"/>
              <a:t>Compatibility issues with older systems.</a:t>
            </a:r>
            <a:endParaRPr lang="en-IN" sz="2000" dirty="0"/>
          </a:p>
          <a:p>
            <a:pPr lvl="1"/>
            <a:r>
              <a:rPr lang="en-IN" dirty="0"/>
              <a:t>High cost of modernization.</a:t>
            </a:r>
            <a:endParaRPr lang="en-IN" sz="2000" dirty="0"/>
          </a:p>
          <a:p>
            <a:pPr lvl="0"/>
            <a:r>
              <a:rPr lang="en-IN" b="1" dirty="0"/>
              <a:t>Scalability and Cost:</a:t>
            </a:r>
            <a:endParaRPr lang="en-IN" sz="2400" dirty="0"/>
          </a:p>
          <a:p>
            <a:pPr lvl="1"/>
            <a:r>
              <a:rPr lang="en-IN" dirty="0"/>
              <a:t>Balancing performance with cost-effectiveness.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357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Big Data: Transforming the Future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Summary:</a:t>
            </a:r>
            <a:endParaRPr lang="en-IN" sz="2400" dirty="0"/>
          </a:p>
          <a:p>
            <a:pPr lvl="1"/>
            <a:r>
              <a:rPr lang="en-IN" dirty="0"/>
              <a:t>Big Data is reshaping industries by providing valuable insights and enabling data-driven strategies.</a:t>
            </a:r>
            <a:endParaRPr lang="en-IN" sz="2000" dirty="0"/>
          </a:p>
          <a:p>
            <a:pPr lvl="1"/>
            <a:r>
              <a:rPr lang="en-IN" dirty="0"/>
              <a:t>Its potential continues to expand with advancements in AI, </a:t>
            </a:r>
            <a:r>
              <a:rPr lang="en-IN" dirty="0" err="1"/>
              <a:t>IoT</a:t>
            </a:r>
            <a:r>
              <a:rPr lang="en-IN" dirty="0"/>
              <a:t>, and cloud computing.</a:t>
            </a:r>
            <a:endParaRPr lang="en-IN" sz="2000" dirty="0"/>
          </a:p>
          <a:p>
            <a:pPr lvl="0"/>
            <a:r>
              <a:rPr lang="en-IN" b="1" dirty="0"/>
              <a:t>Final Thought:</a:t>
            </a:r>
            <a:endParaRPr lang="en-IN" sz="2400" dirty="0"/>
          </a:p>
          <a:p>
            <a:pPr lvl="1"/>
            <a:r>
              <a:rPr lang="en-IN" dirty="0"/>
              <a:t>Organizations must focus on adopting the right tools, building skilled teams, and addressing challenges to fully leverage the power of Big Data.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042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Quizz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58306"/>
              </p:ext>
            </p:extLst>
          </p:nvPr>
        </p:nvGraphicFramePr>
        <p:xfrm>
          <a:off x="304800" y="1028696"/>
          <a:ext cx="11720945" cy="5526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73403">
                  <a:extLst>
                    <a:ext uri="{9D8B030D-6E8A-4147-A177-3AD203B41FA5}">
                      <a16:colId xmlns:a16="http://schemas.microsoft.com/office/drawing/2014/main" val="2842193006"/>
                    </a:ext>
                  </a:extLst>
                </a:gridCol>
                <a:gridCol w="1213434">
                  <a:extLst>
                    <a:ext uri="{9D8B030D-6E8A-4147-A177-3AD203B41FA5}">
                      <a16:colId xmlns:a16="http://schemas.microsoft.com/office/drawing/2014/main" val="2666823185"/>
                    </a:ext>
                  </a:extLst>
                </a:gridCol>
                <a:gridCol w="1510846">
                  <a:extLst>
                    <a:ext uri="{9D8B030D-6E8A-4147-A177-3AD203B41FA5}">
                      <a16:colId xmlns:a16="http://schemas.microsoft.com/office/drawing/2014/main" val="2464424520"/>
                    </a:ext>
                  </a:extLst>
                </a:gridCol>
                <a:gridCol w="1974805">
                  <a:extLst>
                    <a:ext uri="{9D8B030D-6E8A-4147-A177-3AD203B41FA5}">
                      <a16:colId xmlns:a16="http://schemas.microsoft.com/office/drawing/2014/main" val="2044867012"/>
                    </a:ext>
                  </a:extLst>
                </a:gridCol>
                <a:gridCol w="2129459">
                  <a:extLst>
                    <a:ext uri="{9D8B030D-6E8A-4147-A177-3AD203B41FA5}">
                      <a16:colId xmlns:a16="http://schemas.microsoft.com/office/drawing/2014/main" val="1601466791"/>
                    </a:ext>
                  </a:extLst>
                </a:gridCol>
                <a:gridCol w="918998">
                  <a:extLst>
                    <a:ext uri="{9D8B030D-6E8A-4147-A177-3AD203B41FA5}">
                      <a16:colId xmlns:a16="http://schemas.microsoft.com/office/drawing/2014/main" val="1569732325"/>
                    </a:ext>
                  </a:extLst>
                </a:gridCol>
              </a:tblGrid>
              <a:tr h="24084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effectLst/>
                        </a:rPr>
                        <a:t>Question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Option 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Option 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Option 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Option 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>
                          <a:effectLst/>
                        </a:rPr>
                        <a:t>Correct Answer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/>
                </a:tc>
                <a:extLst>
                  <a:ext uri="{0D108BD9-81ED-4DB2-BD59-A6C34878D82A}">
                    <a16:rowId xmlns:a16="http://schemas.microsoft.com/office/drawing/2014/main" val="2627881491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What is the primary goal of a Big Data platform?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To store only </a:t>
                      </a:r>
                      <a:br>
                        <a:rPr lang="en-US" sz="1400" u="none" strike="noStrike" dirty="0">
                          <a:effectLst/>
                        </a:rPr>
                      </a:br>
                      <a:r>
                        <a:rPr lang="en-US" sz="1400" u="none" strike="noStrike" dirty="0">
                          <a:effectLst/>
                        </a:rPr>
                        <a:t>structured data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analyze large and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complex datasets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support only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real-time applications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 manage small 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datasets efficiently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4045155391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programming language is commonly used in Big Data analysis?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C++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Python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JavaScript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420785000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a major driver for Big Data adoption in enterprises?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Cost reduction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Enhanced innovation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Regulatory compliance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Improved employee retention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8726360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of the following is NOT a characteristic of Big Data?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Volume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Velocity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Veracity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Accuracy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663391649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a key component of a Big Data platform?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Data governance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Data visualization tools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Batch processing tools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Machine learning models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1476087573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challenge do conventional systems face with Big Data?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Unlimited processing speed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Lack of storage scalability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Data redundancy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Incompatibility with structured data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1856898217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type of data does an IoT sensor typically generate?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Structured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Semi-structured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Unstructured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Non-existent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970762173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framework is used for batch processing in Big Data?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Hive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Hadoop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Flume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Pig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1757503829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does governance for Big Data typically include?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Policies and procedures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Performance monitoring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Technical infrastructure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Marketing strategies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795497269"/>
                  </a:ext>
                </a:extLst>
              </a:tr>
              <a:tr h="49373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term refers to the massive size of Big Data?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Velocity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Volume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Variety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Variety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384727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573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21123"/>
              </p:ext>
            </p:extLst>
          </p:nvPr>
        </p:nvGraphicFramePr>
        <p:xfrm>
          <a:off x="526474" y="872839"/>
          <a:ext cx="11360726" cy="5530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1290">
                  <a:extLst>
                    <a:ext uri="{9D8B030D-6E8A-4147-A177-3AD203B41FA5}">
                      <a16:colId xmlns:a16="http://schemas.microsoft.com/office/drawing/2014/main" val="142736585"/>
                    </a:ext>
                  </a:extLst>
                </a:gridCol>
                <a:gridCol w="1176141">
                  <a:extLst>
                    <a:ext uri="{9D8B030D-6E8A-4147-A177-3AD203B41FA5}">
                      <a16:colId xmlns:a16="http://schemas.microsoft.com/office/drawing/2014/main" val="4264782210"/>
                    </a:ext>
                  </a:extLst>
                </a:gridCol>
                <a:gridCol w="1464413">
                  <a:extLst>
                    <a:ext uri="{9D8B030D-6E8A-4147-A177-3AD203B41FA5}">
                      <a16:colId xmlns:a16="http://schemas.microsoft.com/office/drawing/2014/main" val="366091368"/>
                    </a:ext>
                  </a:extLst>
                </a:gridCol>
                <a:gridCol w="1914113">
                  <a:extLst>
                    <a:ext uri="{9D8B030D-6E8A-4147-A177-3AD203B41FA5}">
                      <a16:colId xmlns:a16="http://schemas.microsoft.com/office/drawing/2014/main" val="2990113364"/>
                    </a:ext>
                  </a:extLst>
                </a:gridCol>
                <a:gridCol w="2064015">
                  <a:extLst>
                    <a:ext uri="{9D8B030D-6E8A-4147-A177-3AD203B41FA5}">
                      <a16:colId xmlns:a16="http://schemas.microsoft.com/office/drawing/2014/main" val="3962968748"/>
                    </a:ext>
                  </a:extLst>
                </a:gridCol>
                <a:gridCol w="890754">
                  <a:extLst>
                    <a:ext uri="{9D8B030D-6E8A-4147-A177-3AD203B41FA5}">
                      <a16:colId xmlns:a16="http://schemas.microsoft.com/office/drawing/2014/main" val="3628357951"/>
                    </a:ext>
                  </a:extLst>
                </a:gridCol>
              </a:tblGrid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tool is commonly used for real-time Big Data processing?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Apache Kafka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Apache Spark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MapReduce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Apache Flink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3051583781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a key benefit of Big Data for enterprises?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Better data storage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Improved decision-making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Streamlined operations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Faster computation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2586751629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the primary function of a data lake in Big Data platforms?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discard irrelevant data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unify diverse data types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enable real-time analytics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standardize data formats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856558660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the significance of scalability in Big Data analytics?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reduce processing time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process unstructured data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increase data accuracy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 scale infrastructure easily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3326028482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a common challenge in Big Data value extraction?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Limited storage options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Data privacy issues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High computational requirements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Lack of skilled personnel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3973760051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term is used for the speed of data generation in Big Data?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Variety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Volume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Veracity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Accuracy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2418394092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category of data does JSON files belong to?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Structured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Semi-structured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Unstructured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Non-existent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256194065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the focus of Big Data governance?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Storing unprocessed data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Ensuring regulatory compliance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Optimizing analytics algorithms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Controlling data access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3303902620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Which characteristic of Big Data involves data trustworthiness?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Velocity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Veracity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Variety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Value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4071779134"/>
                  </a:ext>
                </a:extLst>
              </a:tr>
              <a:tr h="52924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What is a typical use case for Big Data in retail?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Customer service improvement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Inventory optimization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Fraud detection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Social media analytics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B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007" marR="8007" marT="8007" marB="0" anchor="b"/>
                </a:tc>
                <a:extLst>
                  <a:ext uri="{0D108BD9-81ED-4DB2-BD59-A6C34878D82A}">
                    <a16:rowId xmlns:a16="http://schemas.microsoft.com/office/drawing/2014/main" val="1702262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645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49441" y="2331463"/>
            <a:ext cx="4751387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>
                <a:latin typeface="Times New Roman" pitchFamily="18" charset="0"/>
                <a:cs typeface="Times New Roman" pitchFamily="18" charset="0"/>
              </a:rPr>
              <a:t>Thank You 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Image result for smile in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025" y="1683391"/>
            <a:ext cx="35814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1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AAC4-F15B-436D-9499-89A5CD46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13FC1-F9F2-4892-BFF1-4DA1FE8C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b="1" dirty="0"/>
              <a:t>Introduction to Big Data Platform</a:t>
            </a:r>
            <a:endParaRPr lang="en-IN" dirty="0"/>
          </a:p>
          <a:p>
            <a:pPr lvl="0"/>
            <a:r>
              <a:rPr lang="en-IN" b="1" dirty="0"/>
              <a:t>Big Data Skills and Sources</a:t>
            </a:r>
            <a:endParaRPr lang="en-IN" dirty="0"/>
          </a:p>
          <a:p>
            <a:pPr lvl="0"/>
            <a:r>
              <a:rPr lang="en-IN" b="1" dirty="0"/>
              <a:t>Big Data Adoption</a:t>
            </a:r>
            <a:endParaRPr lang="en-IN" dirty="0"/>
          </a:p>
          <a:p>
            <a:pPr lvl="0"/>
            <a:r>
              <a:rPr lang="en-IN" b="1" dirty="0"/>
              <a:t>Characteristics of Big Data</a:t>
            </a:r>
            <a:endParaRPr lang="en-IN" dirty="0"/>
          </a:p>
          <a:p>
            <a:pPr lvl="0"/>
            <a:r>
              <a:rPr lang="en-IN" b="1" dirty="0"/>
              <a:t>Key Aspects of a Big Data Platform</a:t>
            </a:r>
            <a:endParaRPr lang="en-IN" dirty="0"/>
          </a:p>
          <a:p>
            <a:pPr lvl="0"/>
            <a:r>
              <a:rPr lang="en-IN" b="1" dirty="0"/>
              <a:t>Challenges of Conventional Systems</a:t>
            </a:r>
            <a:endParaRPr lang="en-IN" dirty="0"/>
          </a:p>
          <a:p>
            <a:pPr lvl="0"/>
            <a:r>
              <a:rPr lang="en-IN" b="1" dirty="0"/>
              <a:t>Nature of Data</a:t>
            </a:r>
            <a:endParaRPr lang="en-IN" dirty="0"/>
          </a:p>
          <a:p>
            <a:pPr lvl="0"/>
            <a:r>
              <a:rPr lang="en-IN" b="1" dirty="0"/>
              <a:t>Evolution of Analytic Scalability</a:t>
            </a:r>
            <a:endParaRPr lang="en-IN" dirty="0"/>
          </a:p>
          <a:p>
            <a:pPr lvl="0"/>
            <a:r>
              <a:rPr lang="en-IN" b="1" dirty="0"/>
              <a:t>Governance for Big Data</a:t>
            </a:r>
            <a:endParaRPr lang="en-IN" dirty="0"/>
          </a:p>
          <a:p>
            <a:pPr lvl="0"/>
            <a:r>
              <a:rPr lang="en-IN" b="1" dirty="0"/>
              <a:t>Definition and Taxonomy</a:t>
            </a:r>
            <a:endParaRPr lang="en-IN" dirty="0"/>
          </a:p>
          <a:p>
            <a:pPr lvl="0"/>
            <a:r>
              <a:rPr lang="en-IN" b="1" dirty="0"/>
              <a:t>Big Data Value for the Enterprise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9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9940-BE8D-4E19-B1D8-5619E7E2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REFERENCES/TEXT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1013-76AF-43E2-ABCF-137B9D2AE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Stephan </a:t>
            </a:r>
            <a:r>
              <a:rPr lang="en-IN" dirty="0" err="1"/>
              <a:t>Kudyba</a:t>
            </a:r>
            <a:r>
              <a:rPr lang="en-IN" dirty="0"/>
              <a:t>, “Big Data Mining and Analytics, Components of Strategic Decision Making”, </a:t>
            </a:r>
            <a:r>
              <a:rPr lang="en-IN" dirty="0" err="1"/>
              <a:t>Auerbach</a:t>
            </a:r>
            <a:r>
              <a:rPr lang="en-IN" dirty="0"/>
              <a:t> Publications, March 12, 2014.</a:t>
            </a:r>
          </a:p>
          <a:p>
            <a:pPr lvl="0"/>
            <a:r>
              <a:rPr lang="en-IN" dirty="0"/>
              <a:t>Eliot P. </a:t>
            </a:r>
            <a:r>
              <a:rPr lang="en-IN" dirty="0" err="1"/>
              <a:t>Reznor</a:t>
            </a:r>
            <a:r>
              <a:rPr lang="en-IN" dirty="0"/>
              <a:t>, “Big Data: A Beginner’s Guide to using Data Science for Business”, 2017.</a:t>
            </a:r>
          </a:p>
          <a:p>
            <a:pPr lvl="0"/>
            <a:r>
              <a:rPr lang="en-IN" dirty="0" err="1"/>
              <a:t>Fei</a:t>
            </a:r>
            <a:r>
              <a:rPr lang="en-IN" dirty="0"/>
              <a:t> HU, “Security and Privacy in Internet of Things (</a:t>
            </a:r>
            <a:r>
              <a:rPr lang="en-IN" dirty="0" err="1"/>
              <a:t>IoTs</a:t>
            </a:r>
            <a:r>
              <a:rPr lang="en-IN" dirty="0"/>
              <a:t>): Models, Algorithms, and Implementations”, CRC Press, 2016.</a:t>
            </a:r>
          </a:p>
          <a:p>
            <a:pPr lvl="0"/>
            <a:r>
              <a:rPr lang="en-IN" dirty="0"/>
              <a:t>Dirk </a:t>
            </a:r>
            <a:r>
              <a:rPr lang="en-IN" dirty="0" err="1"/>
              <a:t>deRoos</a:t>
            </a:r>
            <a:r>
              <a:rPr lang="en-IN" dirty="0"/>
              <a:t> , “Hadoop for Dummies”, 2014.</a:t>
            </a:r>
          </a:p>
          <a:p>
            <a:pPr lvl="0"/>
            <a:r>
              <a:rPr lang="en-IN" dirty="0" err="1"/>
              <a:t>Prajapati</a:t>
            </a:r>
            <a:r>
              <a:rPr lang="en-IN" dirty="0"/>
              <a:t>, “Big Data Analytics with R and Hadoop”, 2014.</a:t>
            </a:r>
          </a:p>
          <a:p>
            <a:pPr lvl="0"/>
            <a:r>
              <a:rPr lang="en-IN" dirty="0"/>
              <a:t>Dawn E. Holmes, Big Data: A Very Short Introduction, 2017.</a:t>
            </a:r>
          </a:p>
          <a:p>
            <a:pPr lvl="0"/>
            <a:r>
              <a:rPr lang="en-IN" dirty="0"/>
              <a:t>Ollie Whitehouse, “Security of Things: An Implementers' Guide to Cyber-Security for Internet of Things Devices and Beyond”, NCC Group, 2014.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230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Plan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51327"/>
              </p:ext>
            </p:extLst>
          </p:nvPr>
        </p:nvGraphicFramePr>
        <p:xfrm>
          <a:off x="838200" y="1565569"/>
          <a:ext cx="10314709" cy="4878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01865">
                  <a:extLst>
                    <a:ext uri="{9D8B030D-6E8A-4147-A177-3AD203B41FA5}">
                      <a16:colId xmlns:a16="http://schemas.microsoft.com/office/drawing/2014/main" val="733888604"/>
                    </a:ext>
                  </a:extLst>
                </a:gridCol>
                <a:gridCol w="7812844">
                  <a:extLst>
                    <a:ext uri="{9D8B030D-6E8A-4147-A177-3AD203B41FA5}">
                      <a16:colId xmlns:a16="http://schemas.microsoft.com/office/drawing/2014/main" val="4146086056"/>
                    </a:ext>
                  </a:extLst>
                </a:gridCol>
              </a:tblGrid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Lecture no.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400" u="none" strike="noStrike">
                          <a:effectLst/>
                        </a:rPr>
                        <a:t>Topic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098540092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Introduction to Big Data Platform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503298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Big Data Skills and Sources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5665856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L-3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Big Data Adoption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168248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L-4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Characteristics of Big Data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8506312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L-5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Key aspects of a Big Data Platform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5336645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Challenges of Conventional Systems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069870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L-7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Nature of Data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670185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L-8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Evolution Of Analytic Scalability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195159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L-9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Governance for Big Data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4080467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L-10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Definition and Taxonomy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942578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L-11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Big Data Value for the Enterprise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9826646"/>
                  </a:ext>
                </a:extLst>
              </a:tr>
              <a:tr h="337837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L-12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 err="1">
                          <a:effectLst/>
                        </a:rPr>
                        <a:t>Quizz</a:t>
                      </a:r>
                      <a:r>
                        <a:rPr lang="en-IN" sz="2400" u="none" strike="noStrike" dirty="0">
                          <a:effectLst/>
                        </a:rPr>
                        <a:t> Solving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22530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77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9940-BE8D-4E19-B1D8-5619E7E2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IN" sz="6600" dirty="0" smtClean="0"/>
              <a:t>UNIT-1 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5249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Big Data Platform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A </a:t>
            </a:r>
            <a:r>
              <a:rPr lang="en-IN" b="1" dirty="0"/>
              <a:t>Big Data Platform</a:t>
            </a:r>
            <a:r>
              <a:rPr lang="en-IN" dirty="0"/>
              <a:t> is a comprehensive solution for managing, processing, and </a:t>
            </a:r>
            <a:r>
              <a:rPr lang="en-IN" dirty="0" err="1"/>
              <a:t>analyzing</a:t>
            </a:r>
            <a:r>
              <a:rPr lang="en-IN" dirty="0"/>
              <a:t> large, complex datasets.</a:t>
            </a:r>
          </a:p>
          <a:p>
            <a:pPr lvl="0"/>
            <a:r>
              <a:rPr lang="en-IN" dirty="0"/>
              <a:t>Combines software, hardware, and services for scalability and performance.</a:t>
            </a:r>
          </a:p>
          <a:p>
            <a:r>
              <a:rPr lang="en-IN" dirty="0"/>
              <a:t>Examples: Hadoop, Spark, AWS, Google Cloud.</a:t>
            </a:r>
          </a:p>
        </p:txBody>
      </p:sp>
    </p:spTree>
    <p:extLst>
      <p:ext uri="{BB962C8B-B14F-4D97-AF65-F5344CB8AC3E}">
        <p14:creationId xmlns:p14="http://schemas.microsoft.com/office/powerpoint/2010/main" val="269672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Big Data Skills and 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Skills:</a:t>
            </a:r>
            <a:endParaRPr lang="en-IN" dirty="0"/>
          </a:p>
          <a:p>
            <a:pPr lvl="0"/>
            <a:r>
              <a:rPr lang="en-IN" dirty="0"/>
              <a:t>Data analysis, machine learning, database management, and programming (Python, R).</a:t>
            </a:r>
          </a:p>
          <a:p>
            <a:pPr lvl="0"/>
            <a:r>
              <a:rPr lang="en-IN" dirty="0"/>
              <a:t>Knowledge of tools like Hadoop, Spark, and Kafka.</a:t>
            </a:r>
          </a:p>
          <a:p>
            <a:r>
              <a:rPr lang="en-IN" b="1" dirty="0"/>
              <a:t>Sources:</a:t>
            </a:r>
            <a:endParaRPr lang="en-IN" dirty="0"/>
          </a:p>
          <a:p>
            <a:pPr lvl="0"/>
            <a:r>
              <a:rPr lang="en-IN" dirty="0"/>
              <a:t>Social media, </a:t>
            </a:r>
            <a:r>
              <a:rPr lang="en-IN" dirty="0" err="1"/>
              <a:t>IoT</a:t>
            </a:r>
            <a:r>
              <a:rPr lang="en-IN" dirty="0"/>
              <a:t> sensors, transactional data, and logs.</a:t>
            </a:r>
          </a:p>
          <a:p>
            <a:r>
              <a:rPr lang="en-IN" dirty="0"/>
              <a:t>Open datasets, APIs, and proprietary databases.</a:t>
            </a:r>
          </a:p>
        </p:txBody>
      </p:sp>
    </p:spTree>
    <p:extLst>
      <p:ext uri="{BB962C8B-B14F-4D97-AF65-F5344CB8AC3E}">
        <p14:creationId xmlns:p14="http://schemas.microsoft.com/office/powerpoint/2010/main" val="225823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Big Data Adoption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/>
              <a:t>Adoption Drivers:</a:t>
            </a:r>
            <a:endParaRPr lang="en-IN" sz="2400" dirty="0"/>
          </a:p>
          <a:p>
            <a:pPr lvl="1"/>
            <a:r>
              <a:rPr lang="en-IN" dirty="0"/>
              <a:t>Data-driven decision-making.</a:t>
            </a:r>
            <a:endParaRPr lang="en-IN" sz="2000" dirty="0"/>
          </a:p>
          <a:p>
            <a:pPr lvl="1"/>
            <a:r>
              <a:rPr lang="en-IN" dirty="0"/>
              <a:t>Competitive edge and innovation.</a:t>
            </a:r>
            <a:endParaRPr lang="en-IN" sz="2000" dirty="0"/>
          </a:p>
          <a:p>
            <a:pPr lvl="0"/>
            <a:r>
              <a:rPr lang="en-IN" b="1" dirty="0"/>
              <a:t>Challenges:</a:t>
            </a:r>
            <a:endParaRPr lang="en-IN" sz="2400" dirty="0"/>
          </a:p>
          <a:p>
            <a:pPr lvl="1"/>
            <a:r>
              <a:rPr lang="en-IN" dirty="0"/>
              <a:t>Cost, complexity, and resistance to change.</a:t>
            </a:r>
            <a:endParaRPr lang="en-IN" sz="2000" dirty="0"/>
          </a:p>
          <a:p>
            <a:pPr lvl="0"/>
            <a:r>
              <a:rPr lang="en-IN" dirty="0"/>
              <a:t>Industries: Finance, healthcare, retail, and manufacturing.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27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1907</Words>
  <Application>Microsoft Office PowerPoint</Application>
  <PresentationFormat>Widescreen</PresentationFormat>
  <Paragraphs>337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</vt:lpstr>
      <vt:lpstr>Times New Roman</vt:lpstr>
      <vt:lpstr>Office Theme</vt:lpstr>
      <vt:lpstr>Big Data and IOT Security, BCAAIML405 </vt:lpstr>
      <vt:lpstr>COURSE OUTCOMES</vt:lpstr>
      <vt:lpstr>CONTENTS</vt:lpstr>
      <vt:lpstr>REFERENCES/TEXT BOOKS</vt:lpstr>
      <vt:lpstr>Lecture Plan</vt:lpstr>
      <vt:lpstr>UNIT-1 </vt:lpstr>
      <vt:lpstr>Introduction to Big Data Platform</vt:lpstr>
      <vt:lpstr>Big Data Skills and Sources</vt:lpstr>
      <vt:lpstr>Big Data Adoption</vt:lpstr>
      <vt:lpstr>Characteristics of Big Data </vt:lpstr>
      <vt:lpstr>Key Aspects of a Big Data Platform</vt:lpstr>
      <vt:lpstr>Challenges of Conventional Systems</vt:lpstr>
      <vt:lpstr>Nature of Data</vt:lpstr>
      <vt:lpstr>Evolution of Analytic Scalability</vt:lpstr>
      <vt:lpstr>Governance for Big Data </vt:lpstr>
      <vt:lpstr>Definition and Taxonomy</vt:lpstr>
      <vt:lpstr>Big Data Value for the Enterprise</vt:lpstr>
      <vt:lpstr>Volume: Scaling Infrastructure</vt:lpstr>
      <vt:lpstr>Velocity: Real-Time Analytics</vt:lpstr>
      <vt:lpstr>Variety: Integrating Diverse Data</vt:lpstr>
      <vt:lpstr>Veracity: Ensuring Data Quality</vt:lpstr>
      <vt:lpstr>Value: Business Impact</vt:lpstr>
      <vt:lpstr>Emerging Trends in Big Data</vt:lpstr>
      <vt:lpstr>Challenges in Big Data Implementation</vt:lpstr>
      <vt:lpstr>Big Data: Transforming the Future </vt:lpstr>
      <vt:lpstr>Quizz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NAME SEMESTER SUBJECT NAME SUBJECT CODE</dc:title>
  <dc:creator>simon george</dc:creator>
  <cp:lastModifiedBy>Arpan Biswas</cp:lastModifiedBy>
  <cp:revision>92</cp:revision>
  <dcterms:created xsi:type="dcterms:W3CDTF">2020-11-27T11:04:44Z</dcterms:created>
  <dcterms:modified xsi:type="dcterms:W3CDTF">2024-11-26T16:00:14Z</dcterms:modified>
</cp:coreProperties>
</file>