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1"/>
  </p:notesMasterIdLst>
  <p:sldIdLst>
    <p:sldId id="256" r:id="rId2"/>
    <p:sldId id="463" r:id="rId3"/>
    <p:sldId id="464"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87" autoAdjust="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46EBDE-170E-448B-8D7C-F2384BC07EB2}" type="datetimeFigureOut">
              <a:rPr lang="en-US" smtClean="0"/>
              <a:pPr/>
              <a:t>12/7/2024</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C3B3-6991-4407-8F56-66D8DF58E078}" type="slidenum">
              <a:rPr lang="en-IN" smtClean="0"/>
              <a:pPr/>
              <a:t>‹#›</a:t>
            </a:fld>
            <a:endParaRPr lang="en-IN" dirty="0"/>
          </a:p>
        </p:txBody>
      </p:sp>
    </p:spTree>
    <p:extLst>
      <p:ext uri="{BB962C8B-B14F-4D97-AF65-F5344CB8AC3E}">
        <p14:creationId xmlns:p14="http://schemas.microsoft.com/office/powerpoint/2010/main" val="33205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13C3B3-6991-4407-8F56-66D8DF58E078}" type="slidenum">
              <a:rPr lang="en-IN" smtClean="0"/>
              <a:pPr/>
              <a:t>1</a:t>
            </a:fld>
            <a:endParaRPr lang="en-IN" dirty="0"/>
          </a:p>
        </p:txBody>
      </p:sp>
    </p:spTree>
    <p:extLst>
      <p:ext uri="{BB962C8B-B14F-4D97-AF65-F5344CB8AC3E}">
        <p14:creationId xmlns:p14="http://schemas.microsoft.com/office/powerpoint/2010/main" val="321051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13C3B3-6991-4407-8F56-66D8DF58E078}" type="slidenum">
              <a:rPr lang="en-IN" smtClean="0"/>
              <a:pPr/>
              <a:t>2</a:t>
            </a:fld>
            <a:endParaRPr lang="en-IN" dirty="0"/>
          </a:p>
        </p:txBody>
      </p:sp>
    </p:spTree>
    <p:extLst>
      <p:ext uri="{BB962C8B-B14F-4D97-AF65-F5344CB8AC3E}">
        <p14:creationId xmlns:p14="http://schemas.microsoft.com/office/powerpoint/2010/main" val="3236199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FCF15-03C2-4A35-9B3D-B27E8C4CD27F}" type="datetime1">
              <a:rPr lang="en-IN" smtClean="0"/>
              <a:t>07-12-2024</a:t>
            </a:fld>
            <a:endParaRPr lang="en-IN" dirty="0"/>
          </a:p>
        </p:txBody>
      </p:sp>
      <p:sp>
        <p:nvSpPr>
          <p:cNvPr id="5" name="Footer Placeholder 4"/>
          <p:cNvSpPr>
            <a:spLocks noGrp="1"/>
          </p:cNvSpPr>
          <p:nvPr>
            <p:ph type="ftr" sz="quarter" idx="11"/>
          </p:nvPr>
        </p:nvSpPr>
        <p:spPr/>
        <p:txBody>
          <a:bodyPr/>
          <a:lstStyle/>
          <a:p>
            <a:r>
              <a:rPr lang="en-US" smtClean="0"/>
              <a:t>BCSAIMLCS403 &amp; BCAAIML402 CLOUD COMPUTING AND ITS SECURITY</a:t>
            </a:r>
            <a:endParaRPr lang="en-IN" dirty="0"/>
          </a:p>
        </p:txBody>
      </p:sp>
      <p:sp>
        <p:nvSpPr>
          <p:cNvPr id="6" name="Slide Number Placeholder 5"/>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46450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B32C0-38B1-4B7A-9E6C-285DC3A6845D}" type="datetime1">
              <a:rPr lang="en-IN" smtClean="0"/>
              <a:t>07-12-2024</a:t>
            </a:fld>
            <a:endParaRPr lang="en-IN" dirty="0"/>
          </a:p>
        </p:txBody>
      </p:sp>
      <p:sp>
        <p:nvSpPr>
          <p:cNvPr id="5" name="Footer Placeholder 4"/>
          <p:cNvSpPr>
            <a:spLocks noGrp="1"/>
          </p:cNvSpPr>
          <p:nvPr>
            <p:ph type="ftr" sz="quarter" idx="11"/>
          </p:nvPr>
        </p:nvSpPr>
        <p:spPr/>
        <p:txBody>
          <a:bodyPr/>
          <a:lstStyle/>
          <a:p>
            <a:r>
              <a:rPr lang="en-US" smtClean="0"/>
              <a:t>BCSAIMLCS403 &amp; BCAAIML402 CLOUD COMPUTING AND ITS SECURITY</a:t>
            </a:r>
            <a:endParaRPr lang="en-IN" dirty="0"/>
          </a:p>
        </p:txBody>
      </p:sp>
      <p:sp>
        <p:nvSpPr>
          <p:cNvPr id="6" name="Slide Number Placeholder 5"/>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31427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9DF57-9AC2-4A63-A129-D97A9BFCFC45}" type="datetime1">
              <a:rPr lang="en-IN" smtClean="0"/>
              <a:t>07-12-2024</a:t>
            </a:fld>
            <a:endParaRPr lang="en-IN" dirty="0"/>
          </a:p>
        </p:txBody>
      </p:sp>
      <p:sp>
        <p:nvSpPr>
          <p:cNvPr id="5" name="Footer Placeholder 4"/>
          <p:cNvSpPr>
            <a:spLocks noGrp="1"/>
          </p:cNvSpPr>
          <p:nvPr>
            <p:ph type="ftr" sz="quarter" idx="11"/>
          </p:nvPr>
        </p:nvSpPr>
        <p:spPr/>
        <p:txBody>
          <a:bodyPr/>
          <a:lstStyle/>
          <a:p>
            <a:r>
              <a:rPr lang="en-US" smtClean="0"/>
              <a:t>BCSAIMLCS403 &amp; BCAAIML402 CLOUD COMPUTING AND ITS SECURITY</a:t>
            </a:r>
            <a:endParaRPr lang="en-IN" dirty="0"/>
          </a:p>
        </p:txBody>
      </p:sp>
      <p:sp>
        <p:nvSpPr>
          <p:cNvPr id="6" name="Slide Number Placeholder 5"/>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378611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B61EE-32CE-402E-B0C3-121FE8E3EC35}" type="datetime1">
              <a:rPr lang="en-IN" smtClean="0"/>
              <a:t>07-12-2024</a:t>
            </a:fld>
            <a:endParaRPr lang="en-IN" dirty="0"/>
          </a:p>
        </p:txBody>
      </p:sp>
      <p:sp>
        <p:nvSpPr>
          <p:cNvPr id="5" name="Footer Placeholder 4"/>
          <p:cNvSpPr>
            <a:spLocks noGrp="1"/>
          </p:cNvSpPr>
          <p:nvPr>
            <p:ph type="ftr" sz="quarter" idx="11"/>
          </p:nvPr>
        </p:nvSpPr>
        <p:spPr/>
        <p:txBody>
          <a:bodyPr/>
          <a:lstStyle/>
          <a:p>
            <a:r>
              <a:rPr lang="en-US" smtClean="0"/>
              <a:t>BCSAIMLCS403 &amp; BCAAIML402 CLOUD COMPUTING AND ITS SECURITY</a:t>
            </a:r>
            <a:endParaRPr lang="en-IN" dirty="0"/>
          </a:p>
        </p:txBody>
      </p:sp>
      <p:sp>
        <p:nvSpPr>
          <p:cNvPr id="6" name="Slide Number Placeholder 5"/>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249789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55FC7-6D10-4237-B767-90AEAFC345CA}" type="datetime1">
              <a:rPr lang="en-IN" smtClean="0"/>
              <a:t>07-12-2024</a:t>
            </a:fld>
            <a:endParaRPr lang="en-IN" dirty="0"/>
          </a:p>
        </p:txBody>
      </p:sp>
      <p:sp>
        <p:nvSpPr>
          <p:cNvPr id="5" name="Footer Placeholder 4"/>
          <p:cNvSpPr>
            <a:spLocks noGrp="1"/>
          </p:cNvSpPr>
          <p:nvPr>
            <p:ph type="ftr" sz="quarter" idx="11"/>
          </p:nvPr>
        </p:nvSpPr>
        <p:spPr/>
        <p:txBody>
          <a:bodyPr/>
          <a:lstStyle/>
          <a:p>
            <a:r>
              <a:rPr lang="en-US" smtClean="0"/>
              <a:t>BCSAIMLCS403 &amp; BCAAIML402 CLOUD COMPUTING AND ITS SECURITY</a:t>
            </a:r>
            <a:endParaRPr lang="en-IN" dirty="0"/>
          </a:p>
        </p:txBody>
      </p:sp>
      <p:sp>
        <p:nvSpPr>
          <p:cNvPr id="6" name="Slide Number Placeholder 5"/>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255844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11576-B8CA-405D-9C2B-F77F13394A61}" type="datetime1">
              <a:rPr lang="en-IN" smtClean="0"/>
              <a:t>07-12-2024</a:t>
            </a:fld>
            <a:endParaRPr lang="en-IN" dirty="0"/>
          </a:p>
        </p:txBody>
      </p:sp>
      <p:sp>
        <p:nvSpPr>
          <p:cNvPr id="6" name="Footer Placeholder 5"/>
          <p:cNvSpPr>
            <a:spLocks noGrp="1"/>
          </p:cNvSpPr>
          <p:nvPr>
            <p:ph type="ftr" sz="quarter" idx="11"/>
          </p:nvPr>
        </p:nvSpPr>
        <p:spPr/>
        <p:txBody>
          <a:bodyPr/>
          <a:lstStyle/>
          <a:p>
            <a:r>
              <a:rPr lang="en-US" smtClean="0"/>
              <a:t>BCSAIMLCS403 &amp; BCAAIML402 CLOUD COMPUTING AND ITS SECURITY</a:t>
            </a:r>
            <a:endParaRPr lang="en-IN" dirty="0"/>
          </a:p>
        </p:txBody>
      </p:sp>
      <p:sp>
        <p:nvSpPr>
          <p:cNvPr id="7" name="Slide Number Placeholder 6"/>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30075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FB366-0E29-4511-A92F-28D04CFB1441}" type="datetime1">
              <a:rPr lang="en-IN" smtClean="0"/>
              <a:t>07-12-2024</a:t>
            </a:fld>
            <a:endParaRPr lang="en-IN" dirty="0"/>
          </a:p>
        </p:txBody>
      </p:sp>
      <p:sp>
        <p:nvSpPr>
          <p:cNvPr id="8" name="Footer Placeholder 7"/>
          <p:cNvSpPr>
            <a:spLocks noGrp="1"/>
          </p:cNvSpPr>
          <p:nvPr>
            <p:ph type="ftr" sz="quarter" idx="11"/>
          </p:nvPr>
        </p:nvSpPr>
        <p:spPr/>
        <p:txBody>
          <a:bodyPr/>
          <a:lstStyle/>
          <a:p>
            <a:r>
              <a:rPr lang="en-US" smtClean="0"/>
              <a:t>BCSAIMLCS403 &amp; BCAAIML402 CLOUD COMPUTING AND ITS SECURITY</a:t>
            </a:r>
            <a:endParaRPr lang="en-IN" dirty="0"/>
          </a:p>
        </p:txBody>
      </p:sp>
      <p:sp>
        <p:nvSpPr>
          <p:cNvPr id="9" name="Slide Number Placeholder 8"/>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7646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8C51C-91EB-4079-850C-29E3BBE8E3E9}" type="datetime1">
              <a:rPr lang="en-IN" smtClean="0"/>
              <a:t>07-12-2024</a:t>
            </a:fld>
            <a:endParaRPr lang="en-IN" dirty="0"/>
          </a:p>
        </p:txBody>
      </p:sp>
      <p:sp>
        <p:nvSpPr>
          <p:cNvPr id="4" name="Footer Placeholder 3"/>
          <p:cNvSpPr>
            <a:spLocks noGrp="1"/>
          </p:cNvSpPr>
          <p:nvPr>
            <p:ph type="ftr" sz="quarter" idx="11"/>
          </p:nvPr>
        </p:nvSpPr>
        <p:spPr/>
        <p:txBody>
          <a:bodyPr/>
          <a:lstStyle/>
          <a:p>
            <a:r>
              <a:rPr lang="en-US" smtClean="0"/>
              <a:t>BCSAIMLCS403 &amp; BCAAIML402 CLOUD COMPUTING AND ITS SECURITY</a:t>
            </a:r>
            <a:endParaRPr lang="en-IN" dirty="0"/>
          </a:p>
        </p:txBody>
      </p:sp>
      <p:sp>
        <p:nvSpPr>
          <p:cNvPr id="5" name="Slide Number Placeholder 4"/>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233362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1C87C-44AA-435C-84BA-7883A8CE7C85}" type="datetime1">
              <a:rPr lang="en-IN" smtClean="0"/>
              <a:t>07-12-2024</a:t>
            </a:fld>
            <a:endParaRPr lang="en-IN" dirty="0"/>
          </a:p>
        </p:txBody>
      </p:sp>
      <p:sp>
        <p:nvSpPr>
          <p:cNvPr id="3" name="Footer Placeholder 2"/>
          <p:cNvSpPr>
            <a:spLocks noGrp="1"/>
          </p:cNvSpPr>
          <p:nvPr>
            <p:ph type="ftr" sz="quarter" idx="11"/>
          </p:nvPr>
        </p:nvSpPr>
        <p:spPr/>
        <p:txBody>
          <a:bodyPr/>
          <a:lstStyle/>
          <a:p>
            <a:r>
              <a:rPr lang="en-US" smtClean="0"/>
              <a:t>BCSAIMLCS403 &amp; BCAAIML402 CLOUD COMPUTING AND ITS SECURITY</a:t>
            </a:r>
            <a:endParaRPr lang="en-IN" dirty="0"/>
          </a:p>
        </p:txBody>
      </p:sp>
      <p:sp>
        <p:nvSpPr>
          <p:cNvPr id="4" name="Slide Number Placeholder 3"/>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55848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3BDBB-B85E-472D-BAC8-CBE60647EDCA}" type="datetime1">
              <a:rPr lang="en-IN" smtClean="0"/>
              <a:t>07-12-2024</a:t>
            </a:fld>
            <a:endParaRPr lang="en-IN" dirty="0"/>
          </a:p>
        </p:txBody>
      </p:sp>
      <p:sp>
        <p:nvSpPr>
          <p:cNvPr id="6" name="Footer Placeholder 5"/>
          <p:cNvSpPr>
            <a:spLocks noGrp="1"/>
          </p:cNvSpPr>
          <p:nvPr>
            <p:ph type="ftr" sz="quarter" idx="11"/>
          </p:nvPr>
        </p:nvSpPr>
        <p:spPr/>
        <p:txBody>
          <a:bodyPr/>
          <a:lstStyle/>
          <a:p>
            <a:r>
              <a:rPr lang="en-US" smtClean="0"/>
              <a:t>BCSAIMLCS403 &amp; BCAAIML402 CLOUD COMPUTING AND ITS SECURITY</a:t>
            </a:r>
            <a:endParaRPr lang="en-IN" dirty="0"/>
          </a:p>
        </p:txBody>
      </p:sp>
      <p:sp>
        <p:nvSpPr>
          <p:cNvPr id="7" name="Slide Number Placeholder 6"/>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75582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CB18F-B347-4722-8C69-2C7181576A21}" type="datetime1">
              <a:rPr lang="en-IN" smtClean="0"/>
              <a:t>07-12-2024</a:t>
            </a:fld>
            <a:endParaRPr lang="en-IN" dirty="0"/>
          </a:p>
        </p:txBody>
      </p:sp>
      <p:sp>
        <p:nvSpPr>
          <p:cNvPr id="6" name="Footer Placeholder 5"/>
          <p:cNvSpPr>
            <a:spLocks noGrp="1"/>
          </p:cNvSpPr>
          <p:nvPr>
            <p:ph type="ftr" sz="quarter" idx="11"/>
          </p:nvPr>
        </p:nvSpPr>
        <p:spPr/>
        <p:txBody>
          <a:bodyPr/>
          <a:lstStyle/>
          <a:p>
            <a:r>
              <a:rPr lang="en-US" smtClean="0"/>
              <a:t>BCSAIMLCS403 &amp; BCAAIML402 CLOUD COMPUTING AND ITS SECURITY</a:t>
            </a:r>
            <a:endParaRPr lang="en-IN" dirty="0"/>
          </a:p>
        </p:txBody>
      </p:sp>
      <p:sp>
        <p:nvSpPr>
          <p:cNvPr id="7" name="Slide Number Placeholder 6"/>
          <p:cNvSpPr>
            <a:spLocks noGrp="1"/>
          </p:cNvSpPr>
          <p:nvPr>
            <p:ph type="sldNum" sz="quarter" idx="12"/>
          </p:nvPr>
        </p:nvSpPr>
        <p:spPr/>
        <p:txBody>
          <a:bodyPr/>
          <a:lstStyle/>
          <a:p>
            <a:fld id="{3D79315D-5BB1-406B-A004-7D2D6B4489D3}" type="slidenum">
              <a:rPr lang="en-IN" smtClean="0"/>
              <a:pPr/>
              <a:t>‹#›</a:t>
            </a:fld>
            <a:endParaRPr lang="en-IN" dirty="0"/>
          </a:p>
        </p:txBody>
      </p:sp>
    </p:spTree>
    <p:extLst>
      <p:ext uri="{BB962C8B-B14F-4D97-AF65-F5344CB8AC3E}">
        <p14:creationId xmlns:p14="http://schemas.microsoft.com/office/powerpoint/2010/main" val="373336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6E063-C1A8-447D-A09B-E4BC798DD0ED}" type="datetime1">
              <a:rPr lang="en-IN" smtClean="0"/>
              <a:t>07-12-2024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BCSAIMLCS403 &amp; BCAAIML402 CLOUD COMPUTING AND ITS SECURITY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9315D-5BB1-406B-A004-7D2D6B4489D3}" type="slidenum">
              <a:rPr lang="en-IN" smtClean="0"/>
              <a:pPr/>
              <a:t>‹#›</a:t>
            </a:fld>
            <a:endParaRPr lang="en-IN"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80570" y="0"/>
            <a:ext cx="3011430" cy="722377"/>
          </a:xfrm>
          <a:prstGeom prst="rect">
            <a:avLst/>
          </a:prstGeom>
        </p:spPr>
      </p:pic>
    </p:spTree>
    <p:extLst>
      <p:ext uri="{BB962C8B-B14F-4D97-AF65-F5344CB8AC3E}">
        <p14:creationId xmlns:p14="http://schemas.microsoft.com/office/powerpoint/2010/main" val="146556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blockchain-public-key-cryptography/"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eeksforgeeks.org/digital-signatures-certificat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blockchain-private-key-cryptography/" TargetMode="External"/><Relationship Id="rId2" Type="http://schemas.openxmlformats.org/officeDocument/2006/relationships/hyperlink" Target="https://www.geeksforgeeks.org/public-key-encryptio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threats-to-information-security/"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openssl.org/" TargetMode="External"/><Relationship Id="rId2" Type="http://schemas.openxmlformats.org/officeDocument/2006/relationships/hyperlink" Target="https://www.f5.com/glossary"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9D7E9167-2D70-485C-A7BE-636260A10E56}"/>
              </a:ext>
            </a:extLst>
          </p:cNvPr>
          <p:cNvSpPr>
            <a:spLocks noGrp="1"/>
          </p:cNvSpPr>
          <p:nvPr>
            <p:ph type="subTitle" idx="1"/>
          </p:nvPr>
        </p:nvSpPr>
        <p:spPr>
          <a:xfrm>
            <a:off x="2808667" y="3959575"/>
            <a:ext cx="6610349" cy="1655762"/>
          </a:xfrm>
        </p:spPr>
        <p:txBody>
          <a:bodyPr>
            <a:noAutofit/>
          </a:bodyPr>
          <a:lstStyle/>
          <a:p>
            <a:r>
              <a:rPr lang="en-US" sz="1800" b="1" cap="all" dirty="0" smtClean="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rPr>
              <a:t>Ms. Anjali Goswami</a:t>
            </a:r>
            <a:endParaRPr lang="en-US"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endParaRPr>
          </a:p>
          <a:p>
            <a:r>
              <a:rPr lang="en-US"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rPr>
              <a:t>Assistant Professor</a:t>
            </a:r>
          </a:p>
          <a:p>
            <a:r>
              <a:rPr lang="en-US" sz="16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rPr>
              <a:t>Faculty</a:t>
            </a:r>
            <a:r>
              <a:rPr lang="en-US"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rPr>
              <a:t> of </a:t>
            </a:r>
            <a:r>
              <a:rPr lang="en-US" sz="1800" b="1" cap="all" dirty="0" smtClean="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rPr>
              <a:t>CSIT</a:t>
            </a:r>
            <a:endParaRPr lang="en-US"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endParaRPr>
          </a:p>
          <a:p>
            <a:r>
              <a:rPr lang="en-IN"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rPr>
              <a:t>Kalinga University</a:t>
            </a:r>
          </a:p>
          <a:p>
            <a:r>
              <a:rPr lang="en-IN"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rPr>
              <a:t>Naya Raipur (C.G.), India</a:t>
            </a:r>
            <a:endParaRPr lang="en-US"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endParaRPr>
          </a:p>
          <a:p>
            <a:endParaRPr lang="en-IN" sz="1800" b="1" cap="all" dirty="0">
              <a:ln w="9000" cmpd="sng">
                <a:solidFill>
                  <a:schemeClr val="accent4">
                    <a:shade val="50000"/>
                    <a:satMod val="120000"/>
                  </a:schemeClr>
                </a:solidFill>
                <a:prstDash val="solid"/>
              </a:ln>
              <a:blipFill>
                <a:blip r:embed="rId3"/>
                <a:tile tx="0" ty="0" sx="100000" sy="100000" flip="none" algn="tl"/>
              </a:blipFill>
              <a:effectLst>
                <a:reflection blurRad="12700" stA="28000" endPos="45000" dist="1000" dir="5400000" sy="-100000" algn="bl" rotWithShape="0"/>
              </a:effectLst>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2F14734F-C151-4590-98BD-CEA43D805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248" y="130642"/>
            <a:ext cx="7821478" cy="1711062"/>
          </a:xfrm>
          <a:prstGeom prst="rect">
            <a:avLst/>
          </a:prstGeom>
        </p:spPr>
      </p:pic>
      <p:sp>
        <p:nvSpPr>
          <p:cNvPr id="7" name="Slide Number Placeholder 6">
            <a:extLst>
              <a:ext uri="{FF2B5EF4-FFF2-40B4-BE49-F238E27FC236}">
                <a16:creationId xmlns="" xmlns:a16="http://schemas.microsoft.com/office/drawing/2014/main" id="{DF1FDA50-87A3-4CCF-819D-E560EC5D6FC9}"/>
              </a:ext>
            </a:extLst>
          </p:cNvPr>
          <p:cNvSpPr>
            <a:spLocks noGrp="1"/>
          </p:cNvSpPr>
          <p:nvPr>
            <p:ph type="sldNum" sz="quarter" idx="12"/>
          </p:nvPr>
        </p:nvSpPr>
        <p:spPr/>
        <p:txBody>
          <a:bodyPr/>
          <a:lstStyle/>
          <a:p>
            <a:fld id="{3D79315D-5BB1-406B-A004-7D2D6B4489D3}" type="slidenum">
              <a:rPr lang="en-IN" smtClean="0"/>
              <a:pPr/>
              <a:t>1</a:t>
            </a:fld>
            <a:endParaRPr lang="en-IN" dirty="0"/>
          </a:p>
        </p:txBody>
      </p:sp>
      <p:sp>
        <p:nvSpPr>
          <p:cNvPr id="8" name="TextBox 7"/>
          <p:cNvSpPr txBox="1"/>
          <p:nvPr/>
        </p:nvSpPr>
        <p:spPr>
          <a:xfrm>
            <a:off x="1542602" y="1655593"/>
            <a:ext cx="8901796" cy="2062103"/>
          </a:xfrm>
          <a:prstGeom prst="rect">
            <a:avLst/>
          </a:prstGeom>
          <a:noFill/>
        </p:spPr>
        <p:txBody>
          <a:bodyPr wrap="none" rtlCol="0">
            <a:spAutoFit/>
          </a:bodyPr>
          <a:lstStyle/>
          <a:p>
            <a:pPr lvl="0"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BCSAIMLcs/</a:t>
            </a:r>
            <a:r>
              <a:rPr lang="en-US" sz="32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bcaaiml</a:t>
            </a:r>
            <a:endPar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Semester-IV </a:t>
            </a:r>
          </a:p>
          <a:p>
            <a:pPr lvl="0"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Paper Code – </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BCSAIML403 &amp; </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BCAAIML402</a:t>
            </a:r>
          </a:p>
          <a:p>
            <a:pPr lvl="0"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Cloud Computing and its security</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Tree>
    <p:extLst>
      <p:ext uri="{BB962C8B-B14F-4D97-AF65-F5344CB8AC3E}">
        <p14:creationId xmlns:p14="http://schemas.microsoft.com/office/powerpoint/2010/main" val="13666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10</a:t>
            </a:fld>
            <a:endParaRPr lang="en-IN"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466" y="1417860"/>
            <a:ext cx="6210568" cy="42984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0458" y="728488"/>
            <a:ext cx="4121641" cy="369332"/>
          </a:xfrm>
          <a:prstGeom prst="rect">
            <a:avLst/>
          </a:prstGeom>
        </p:spPr>
        <p:txBody>
          <a:bodyPr wrap="none">
            <a:spAutoFit/>
          </a:bodyPr>
          <a:lstStyle/>
          <a:p>
            <a:r>
              <a:rPr lang="en-US" dirty="0">
                <a:solidFill>
                  <a:srgbClr val="273239"/>
                </a:solidFill>
                <a:latin typeface="Nunito"/>
              </a:rPr>
              <a:t>Procedure of ECB is illustrated below: </a:t>
            </a:r>
            <a:endParaRPr lang="en-IN" dirty="0"/>
          </a:p>
        </p:txBody>
      </p:sp>
    </p:spTree>
    <p:extLst>
      <p:ext uri="{BB962C8B-B14F-4D97-AF65-F5344CB8AC3E}">
        <p14:creationId xmlns:p14="http://schemas.microsoft.com/office/powerpoint/2010/main" val="150189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11</a:t>
            </a:fld>
            <a:endParaRPr lang="en-IN" dirty="0"/>
          </a:p>
        </p:txBody>
      </p:sp>
      <p:sp>
        <p:nvSpPr>
          <p:cNvPr id="4" name="Rectangle 3"/>
          <p:cNvSpPr/>
          <p:nvPr/>
        </p:nvSpPr>
        <p:spPr>
          <a:xfrm>
            <a:off x="819954" y="652100"/>
            <a:ext cx="11067245" cy="1754326"/>
          </a:xfrm>
          <a:prstGeom prst="rect">
            <a:avLst/>
          </a:prstGeom>
        </p:spPr>
        <p:txBody>
          <a:bodyPr wrap="square">
            <a:spAutoFit/>
          </a:bodyPr>
          <a:lstStyle/>
          <a:p>
            <a:pPr algn="just"/>
            <a:r>
              <a:rPr lang="en-US" b="1" dirty="0">
                <a:solidFill>
                  <a:srgbClr val="273239"/>
                </a:solidFill>
                <a:latin typeface="Nunito"/>
              </a:rPr>
              <a:t>Cipher Block Chaining </a:t>
            </a:r>
            <a:r>
              <a:rPr lang="en-US" b="1" dirty="0" smtClean="0">
                <a:solidFill>
                  <a:srgbClr val="273239"/>
                </a:solidFill>
                <a:latin typeface="Nunito"/>
              </a:rPr>
              <a:t>–</a:t>
            </a:r>
          </a:p>
          <a:p>
            <a:pPr algn="just"/>
            <a:r>
              <a:rPr lang="en-US" dirty="0">
                <a:solidFill>
                  <a:srgbClr val="273239"/>
                </a:solidFill>
                <a:latin typeface="Nunito"/>
              </a:rPr>
              <a:t> </a:t>
            </a:r>
            <a:r>
              <a:rPr lang="en-US" dirty="0"/>
              <a:t/>
            </a:r>
            <a:br>
              <a:rPr lang="en-US" dirty="0"/>
            </a:br>
            <a:r>
              <a:rPr lang="en-US" dirty="0">
                <a:solidFill>
                  <a:srgbClr val="273239"/>
                </a:solidFill>
                <a:latin typeface="Nunito"/>
              </a:rPr>
              <a:t>Cipher block chaining or CBC is an advancement made on ECB since ECB compromises some security requirements. In CBC, the previous cipher block is given as input to the next encryption algorithm after XOR with the original plaintext block. In a nutshell here, a cipher block is produced by encrypting an XOR output of the previous cipher block and present plaintext block. </a:t>
            </a:r>
            <a:endParaRPr lang="en-IN" dirty="0"/>
          </a:p>
        </p:txBody>
      </p:sp>
      <p:pic>
        <p:nvPicPr>
          <p:cNvPr id="5" name="Picture 4"/>
          <p:cNvPicPr>
            <a:picLocks noChangeAspect="1"/>
          </p:cNvPicPr>
          <p:nvPr/>
        </p:nvPicPr>
        <p:blipFill>
          <a:blip r:embed="rId2"/>
          <a:stretch>
            <a:fillRect/>
          </a:stretch>
        </p:blipFill>
        <p:spPr>
          <a:xfrm>
            <a:off x="3986011" y="2497499"/>
            <a:ext cx="4624589" cy="3767777"/>
          </a:xfrm>
          <a:prstGeom prst="rect">
            <a:avLst/>
          </a:prstGeom>
        </p:spPr>
      </p:pic>
    </p:spTree>
    <p:extLst>
      <p:ext uri="{BB962C8B-B14F-4D97-AF65-F5344CB8AC3E}">
        <p14:creationId xmlns:p14="http://schemas.microsoft.com/office/powerpoint/2010/main" val="74598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12</a:t>
            </a:fld>
            <a:endParaRPr lang="en-IN" dirty="0"/>
          </a:p>
        </p:txBody>
      </p:sp>
      <p:sp>
        <p:nvSpPr>
          <p:cNvPr id="4" name="Rectangle 3"/>
          <p:cNvSpPr/>
          <p:nvPr/>
        </p:nvSpPr>
        <p:spPr>
          <a:xfrm>
            <a:off x="990600" y="616425"/>
            <a:ext cx="11038268" cy="2585323"/>
          </a:xfrm>
          <a:prstGeom prst="rect">
            <a:avLst/>
          </a:prstGeom>
        </p:spPr>
        <p:txBody>
          <a:bodyPr wrap="square">
            <a:spAutoFit/>
          </a:bodyPr>
          <a:lstStyle/>
          <a:p>
            <a:pPr fontAlgn="base"/>
            <a:r>
              <a:rPr lang="en-US" b="1" dirty="0">
                <a:solidFill>
                  <a:srgbClr val="273239"/>
                </a:solidFill>
                <a:latin typeface="Nunito"/>
              </a:rPr>
              <a:t>Cipher Feedback Mode (CFB) –</a:t>
            </a:r>
            <a:r>
              <a:rPr lang="en-US" dirty="0">
                <a:solidFill>
                  <a:srgbClr val="273239"/>
                </a:solidFill>
                <a:latin typeface="Nunito"/>
              </a:rPr>
              <a:t> </a:t>
            </a:r>
            <a:endParaRPr lang="en-US" dirty="0" smtClean="0">
              <a:solidFill>
                <a:srgbClr val="273239"/>
              </a:solidFill>
              <a:latin typeface="Nunito"/>
            </a:endParaRPr>
          </a:p>
          <a:p>
            <a:pPr algn="just" fontAlgn="base"/>
            <a:r>
              <a:rPr lang="en-US" dirty="0">
                <a:solidFill>
                  <a:srgbClr val="273239"/>
                </a:solidFill>
                <a:latin typeface="Nunito"/>
              </a:rPr>
              <a:t/>
            </a:r>
            <a:br>
              <a:rPr lang="en-US" dirty="0">
                <a:solidFill>
                  <a:srgbClr val="273239"/>
                </a:solidFill>
                <a:latin typeface="Nunito"/>
              </a:rPr>
            </a:br>
            <a:r>
              <a:rPr lang="en-US" dirty="0">
                <a:solidFill>
                  <a:srgbClr val="273239"/>
                </a:solidFill>
                <a:latin typeface="Times New Roman" panose="02020603050405020304" pitchFamily="18" charset="0"/>
                <a:cs typeface="Times New Roman" panose="02020603050405020304" pitchFamily="18" charset="0"/>
              </a:rPr>
              <a:t>In this mode the cipher is given as feedback to the next block of encryption with some new specifications: first, an initial vector IV is used for first encryption and output bits are divided as a set of </a:t>
            </a:r>
            <a:r>
              <a:rPr lang="en-US" i="1" dirty="0">
                <a:solidFill>
                  <a:srgbClr val="273239"/>
                </a:solidFill>
                <a:latin typeface="Times New Roman" panose="02020603050405020304" pitchFamily="18" charset="0"/>
                <a:cs typeface="Times New Roman" panose="02020603050405020304" pitchFamily="18" charset="0"/>
              </a:rPr>
              <a:t>s </a:t>
            </a:r>
            <a:r>
              <a:rPr lang="en-US" dirty="0">
                <a:solidFill>
                  <a:srgbClr val="273239"/>
                </a:solidFill>
                <a:latin typeface="Times New Roman" panose="02020603050405020304" pitchFamily="18" charset="0"/>
                <a:cs typeface="Times New Roman" panose="02020603050405020304" pitchFamily="18" charset="0"/>
              </a:rPr>
              <a:t>and </a:t>
            </a:r>
            <a:r>
              <a:rPr lang="en-US" i="1" dirty="0">
                <a:solidFill>
                  <a:srgbClr val="273239"/>
                </a:solidFill>
                <a:latin typeface="Times New Roman" panose="02020603050405020304" pitchFamily="18" charset="0"/>
                <a:cs typeface="Times New Roman" panose="02020603050405020304" pitchFamily="18" charset="0"/>
              </a:rPr>
              <a:t>b-s</a:t>
            </a:r>
            <a:r>
              <a:rPr lang="en-US" dirty="0">
                <a:solidFill>
                  <a:srgbClr val="273239"/>
                </a:solidFill>
                <a:latin typeface="Times New Roman" panose="02020603050405020304" pitchFamily="18" charset="0"/>
                <a:cs typeface="Times New Roman" panose="02020603050405020304" pitchFamily="18" charset="0"/>
              </a:rPr>
              <a:t> </a:t>
            </a:r>
            <a:r>
              <a:rPr lang="en-US" dirty="0" smtClean="0">
                <a:solidFill>
                  <a:srgbClr val="273239"/>
                </a:solidFill>
                <a:latin typeface="Times New Roman" panose="02020603050405020304" pitchFamily="18" charset="0"/>
                <a:cs typeface="Times New Roman" panose="02020603050405020304" pitchFamily="18" charset="0"/>
              </a:rPr>
              <a:t>bits. The </a:t>
            </a:r>
            <a:r>
              <a:rPr lang="en-US" dirty="0">
                <a:solidFill>
                  <a:srgbClr val="273239"/>
                </a:solidFill>
                <a:latin typeface="Times New Roman" panose="02020603050405020304" pitchFamily="18" charset="0"/>
                <a:cs typeface="Times New Roman" panose="02020603050405020304" pitchFamily="18" charset="0"/>
              </a:rPr>
              <a:t>left-hand side </a:t>
            </a:r>
            <a:r>
              <a:rPr lang="en-US" i="1" dirty="0">
                <a:solidFill>
                  <a:srgbClr val="273239"/>
                </a:solidFill>
                <a:latin typeface="Times New Roman" panose="02020603050405020304" pitchFamily="18" charset="0"/>
                <a:cs typeface="Times New Roman" panose="02020603050405020304" pitchFamily="18" charset="0"/>
              </a:rPr>
              <a:t>s </a:t>
            </a:r>
            <a:r>
              <a:rPr lang="en-US" dirty="0">
                <a:solidFill>
                  <a:srgbClr val="273239"/>
                </a:solidFill>
                <a:latin typeface="Times New Roman" panose="02020603050405020304" pitchFamily="18" charset="0"/>
                <a:cs typeface="Times New Roman" panose="02020603050405020304" pitchFamily="18" charset="0"/>
              </a:rPr>
              <a:t>bits are selected along with plaintext bits to which an XOR operation is applied. The result is given as input to a shift register having b-s bits to </a:t>
            </a:r>
            <a:r>
              <a:rPr lang="en-US" dirty="0" err="1">
                <a:solidFill>
                  <a:srgbClr val="273239"/>
                </a:solidFill>
                <a:latin typeface="Times New Roman" panose="02020603050405020304" pitchFamily="18" charset="0"/>
                <a:cs typeface="Times New Roman" panose="02020603050405020304" pitchFamily="18" charset="0"/>
              </a:rPr>
              <a:t>lhs,s</a:t>
            </a:r>
            <a:r>
              <a:rPr lang="en-US" dirty="0">
                <a:solidFill>
                  <a:srgbClr val="273239"/>
                </a:solidFill>
                <a:latin typeface="Times New Roman" panose="02020603050405020304" pitchFamily="18" charset="0"/>
                <a:cs typeface="Times New Roman" panose="02020603050405020304" pitchFamily="18" charset="0"/>
              </a:rPr>
              <a:t> bits to </a:t>
            </a:r>
            <a:r>
              <a:rPr lang="en-US" dirty="0" err="1">
                <a:solidFill>
                  <a:srgbClr val="273239"/>
                </a:solidFill>
                <a:latin typeface="Times New Roman" panose="02020603050405020304" pitchFamily="18" charset="0"/>
                <a:cs typeface="Times New Roman" panose="02020603050405020304" pitchFamily="18" charset="0"/>
              </a:rPr>
              <a:t>rhs</a:t>
            </a:r>
            <a:r>
              <a:rPr lang="en-US" dirty="0">
                <a:solidFill>
                  <a:srgbClr val="273239"/>
                </a:solidFill>
                <a:latin typeface="Times New Roman" panose="02020603050405020304" pitchFamily="18" charset="0"/>
                <a:cs typeface="Times New Roman" panose="02020603050405020304" pitchFamily="18" charset="0"/>
              </a:rPr>
              <a:t> and the process continues. The encryption and decryption process for the same is shown below, both of them use encryption algorithms. </a:t>
            </a:r>
          </a:p>
          <a:p>
            <a:r>
              <a:rPr lang="en-US" dirty="0"/>
              <a:t/>
            </a:r>
            <a:br>
              <a:rPr lang="en-US" dirty="0"/>
            </a:br>
            <a:endParaRPr lang="en-IN" dirty="0"/>
          </a:p>
        </p:txBody>
      </p:sp>
      <p:pic>
        <p:nvPicPr>
          <p:cNvPr id="5" name="Picture 4"/>
          <p:cNvPicPr>
            <a:picLocks noChangeAspect="1"/>
          </p:cNvPicPr>
          <p:nvPr/>
        </p:nvPicPr>
        <p:blipFill>
          <a:blip r:embed="rId2"/>
          <a:stretch>
            <a:fillRect/>
          </a:stretch>
        </p:blipFill>
        <p:spPr>
          <a:xfrm>
            <a:off x="3943349" y="2574382"/>
            <a:ext cx="4210051" cy="3785046"/>
          </a:xfrm>
          <a:prstGeom prst="rect">
            <a:avLst/>
          </a:prstGeom>
        </p:spPr>
      </p:pic>
    </p:spTree>
    <p:extLst>
      <p:ext uri="{BB962C8B-B14F-4D97-AF65-F5344CB8AC3E}">
        <p14:creationId xmlns:p14="http://schemas.microsoft.com/office/powerpoint/2010/main" val="45026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13</a:t>
            </a:fld>
            <a:endParaRPr lang="en-IN" dirty="0"/>
          </a:p>
        </p:txBody>
      </p:sp>
      <p:sp>
        <p:nvSpPr>
          <p:cNvPr id="4" name="Rectangle 3"/>
          <p:cNvSpPr/>
          <p:nvPr/>
        </p:nvSpPr>
        <p:spPr>
          <a:xfrm>
            <a:off x="343437" y="523311"/>
            <a:ext cx="11505126" cy="1754326"/>
          </a:xfrm>
          <a:prstGeom prst="rect">
            <a:avLst/>
          </a:prstGeom>
        </p:spPr>
        <p:txBody>
          <a:bodyPr wrap="square">
            <a:spAutoFit/>
          </a:bodyPr>
          <a:lstStyle/>
          <a:p>
            <a:pPr fontAlgn="base"/>
            <a:r>
              <a:rPr lang="en-US" b="1" dirty="0">
                <a:solidFill>
                  <a:srgbClr val="273239"/>
                </a:solidFill>
                <a:latin typeface="Nunito"/>
              </a:rPr>
              <a:t>Counter Mode –</a:t>
            </a:r>
            <a:r>
              <a:rPr lang="en-US" dirty="0">
                <a:solidFill>
                  <a:srgbClr val="273239"/>
                </a:solidFill>
                <a:latin typeface="Nunito"/>
              </a:rPr>
              <a:t> </a:t>
            </a:r>
            <a:endParaRPr lang="en-US" dirty="0" smtClean="0">
              <a:solidFill>
                <a:srgbClr val="273239"/>
              </a:solidFill>
              <a:latin typeface="Nunito"/>
            </a:endParaRPr>
          </a:p>
          <a:p>
            <a:pPr algn="just" fontAlgn="base"/>
            <a:r>
              <a:rPr lang="en-US" dirty="0">
                <a:solidFill>
                  <a:srgbClr val="273239"/>
                </a:solidFill>
                <a:latin typeface="Nunito"/>
              </a:rPr>
              <a:t/>
            </a:r>
            <a:br>
              <a:rPr lang="en-US" dirty="0">
                <a:solidFill>
                  <a:srgbClr val="273239"/>
                </a:solidFill>
                <a:latin typeface="Nunito"/>
              </a:rPr>
            </a:br>
            <a:r>
              <a:rPr lang="en-US" dirty="0">
                <a:solidFill>
                  <a:srgbClr val="273239"/>
                </a:solidFill>
                <a:latin typeface="Times New Roman" panose="02020603050405020304" pitchFamily="18" charset="0"/>
                <a:cs typeface="Times New Roman" panose="02020603050405020304" pitchFamily="18" charset="0"/>
              </a:rPr>
              <a:t>The Counter Mode or CTR is a simple counter-based block cipher implementation. Every time a counter-initiated value is encrypted and given as input to XOR with plaintext which results in ciphertext block. The CTR mode is independent of feedback use and thus can be implemented in parallel. </a:t>
            </a:r>
          </a:p>
          <a:p>
            <a:pPr algn="just" fontAlgn="base"/>
            <a:r>
              <a:rPr lang="en-US" dirty="0">
                <a:solidFill>
                  <a:srgbClr val="273239"/>
                </a:solidFill>
                <a:latin typeface="Times New Roman" panose="02020603050405020304" pitchFamily="18" charset="0"/>
                <a:cs typeface="Times New Roman" panose="02020603050405020304" pitchFamily="18" charset="0"/>
              </a:rPr>
              <a:t>Its simple implementation is shown below: </a:t>
            </a:r>
            <a:endParaRPr lang="en-US" b="0" i="0" dirty="0">
              <a:solidFill>
                <a:srgbClr val="273239"/>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662152" y="2130660"/>
            <a:ext cx="4700173" cy="4225690"/>
          </a:xfrm>
          <a:prstGeom prst="rect">
            <a:avLst/>
          </a:prstGeom>
        </p:spPr>
      </p:pic>
    </p:spTree>
    <p:extLst>
      <p:ext uri="{BB962C8B-B14F-4D97-AF65-F5344CB8AC3E}">
        <p14:creationId xmlns:p14="http://schemas.microsoft.com/office/powerpoint/2010/main" val="164598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14</a:t>
            </a:fld>
            <a:endParaRPr lang="en-IN" dirty="0"/>
          </a:p>
        </p:txBody>
      </p:sp>
      <p:sp>
        <p:nvSpPr>
          <p:cNvPr id="4" name="Rectangle 3"/>
          <p:cNvSpPr/>
          <p:nvPr/>
        </p:nvSpPr>
        <p:spPr>
          <a:xfrm>
            <a:off x="722128" y="526892"/>
            <a:ext cx="2634054" cy="369332"/>
          </a:xfrm>
          <a:prstGeom prst="rect">
            <a:avLst/>
          </a:prstGeom>
        </p:spPr>
        <p:txBody>
          <a:bodyPr wrap="none">
            <a:spAutoFit/>
          </a:bodyPr>
          <a:lstStyle/>
          <a:p>
            <a:pPr fontAlgn="base"/>
            <a:r>
              <a:rPr lang="en-IN" b="1" dirty="0">
                <a:solidFill>
                  <a:srgbClr val="273239"/>
                </a:solidFill>
                <a:latin typeface="Source Sans 3"/>
              </a:rPr>
              <a:t>Public Key Encryption</a:t>
            </a:r>
            <a:endParaRPr lang="en-IN" b="1" i="0" dirty="0">
              <a:solidFill>
                <a:srgbClr val="273239"/>
              </a:solidFill>
              <a:effectLst/>
              <a:latin typeface="Source Sans 3"/>
            </a:endParaRPr>
          </a:p>
        </p:txBody>
      </p:sp>
      <p:sp>
        <p:nvSpPr>
          <p:cNvPr id="5" name="Rectangle 4"/>
          <p:cNvSpPr/>
          <p:nvPr/>
        </p:nvSpPr>
        <p:spPr>
          <a:xfrm>
            <a:off x="722128" y="1196181"/>
            <a:ext cx="11100678" cy="1477328"/>
          </a:xfrm>
          <a:prstGeom prst="rect">
            <a:avLst/>
          </a:prstGeom>
        </p:spPr>
        <p:txBody>
          <a:bodyPr wrap="square">
            <a:spAutoFit/>
          </a:bodyPr>
          <a:lstStyle/>
          <a:p>
            <a:pPr marL="285750" indent="-285750" algn="just">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Public key cryptography provides a secure way to exchange information and authenticate users by using pairs of keys. The public key is used for encryption and signature verification, while the private key is used for decryption and signing</a:t>
            </a:r>
            <a:r>
              <a:rPr lang="en-US" dirty="0" smtClean="0">
                <a:solidFill>
                  <a:srgbClr val="273239"/>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 </a:t>
            </a:r>
            <a:r>
              <a:rPr lang="en-US" dirty="0">
                <a:solidFill>
                  <a:srgbClr val="273239"/>
                </a:solidFill>
                <a:latin typeface="Times New Roman" panose="02020603050405020304" pitchFamily="18" charset="0"/>
                <a:cs typeface="Times New Roman" panose="02020603050405020304" pitchFamily="18" charset="0"/>
              </a:rPr>
              <a:t>When the two parties communicate with each other to transfer the intelligible or sensible message, referred to as plaintext, is converted into apparently random unreadable for security purposes referred to as </a:t>
            </a:r>
            <a:r>
              <a:rPr lang="en-US" b="1" dirty="0">
                <a:solidFill>
                  <a:srgbClr val="273239"/>
                </a:solidFill>
                <a:latin typeface="Times New Roman" panose="02020603050405020304" pitchFamily="18" charset="0"/>
                <a:cs typeface="Times New Roman" panose="02020603050405020304" pitchFamily="18" charset="0"/>
              </a:rPr>
              <a:t>ciphertext</a:t>
            </a:r>
            <a:r>
              <a:rPr lang="en-US" dirty="0">
                <a:solidFill>
                  <a:srgbClr val="273239"/>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722128" y="3286403"/>
            <a:ext cx="11100678" cy="2585323"/>
          </a:xfrm>
          <a:prstGeom prst="rect">
            <a:avLst/>
          </a:prstGeom>
        </p:spPr>
        <p:txBody>
          <a:bodyPr wrap="square">
            <a:spAutoFit/>
          </a:bodyPr>
          <a:lstStyle/>
          <a:p>
            <a:pPr fontAlgn="base"/>
            <a:r>
              <a:rPr lang="en-US" b="1" dirty="0">
                <a:solidFill>
                  <a:srgbClr val="273239"/>
                </a:solidFill>
                <a:latin typeface="Nunito"/>
              </a:rPr>
              <a:t>What is Public Key Cryptography</a:t>
            </a:r>
            <a:r>
              <a:rPr lang="en-US" b="1" dirty="0" smtClean="0">
                <a:solidFill>
                  <a:srgbClr val="273239"/>
                </a:solidFill>
                <a:latin typeface="Nunito"/>
              </a:rPr>
              <a:t>?</a:t>
            </a:r>
          </a:p>
          <a:p>
            <a:pPr fontAlgn="base"/>
            <a:endParaRPr lang="en-US" b="1" dirty="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Public key cryptography is a method of secure communication that uses a pair of keys, a public key, which anyone can use to encrypt messages or verify signatures, and a private key, which is kept secret and used to decrypt messages or sign documents. </a:t>
            </a: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This </a:t>
            </a:r>
            <a:r>
              <a:rPr lang="en-US" dirty="0">
                <a:solidFill>
                  <a:srgbClr val="273239"/>
                </a:solidFill>
                <a:latin typeface="Times New Roman" panose="02020603050405020304" pitchFamily="18" charset="0"/>
                <a:cs typeface="Times New Roman" panose="02020603050405020304" pitchFamily="18" charset="0"/>
              </a:rPr>
              <a:t>system ensures that only the intended recipient can read an encrypted message and that a signed message truly comes from the claimed sender</a:t>
            </a:r>
            <a:r>
              <a:rPr lang="en-US" dirty="0" smtClean="0">
                <a:solidFill>
                  <a:srgbClr val="273239"/>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 </a:t>
            </a:r>
            <a:r>
              <a:rPr lang="en-US" u="sng" dirty="0">
                <a:solidFill>
                  <a:srgbClr val="273239"/>
                </a:solidFill>
                <a:latin typeface="Times New Roman" panose="02020603050405020304" pitchFamily="18" charset="0"/>
                <a:cs typeface="Times New Roman" panose="02020603050405020304" pitchFamily="18" charset="0"/>
                <a:hlinkClick r:id="rId2"/>
              </a:rPr>
              <a:t>Public key cryptography</a:t>
            </a:r>
            <a:r>
              <a:rPr lang="en-US" dirty="0">
                <a:solidFill>
                  <a:srgbClr val="273239"/>
                </a:solidFill>
                <a:latin typeface="Times New Roman" panose="02020603050405020304" pitchFamily="18" charset="0"/>
                <a:cs typeface="Times New Roman" panose="02020603050405020304" pitchFamily="18" charset="0"/>
              </a:rPr>
              <a:t> is essential for secure internet communications, allowing for confidential messaging, authentication of identities, and verification of data integrity.</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61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15</a:t>
            </a:fld>
            <a:endParaRPr lang="en-IN" dirty="0"/>
          </a:p>
        </p:txBody>
      </p:sp>
      <p:sp>
        <p:nvSpPr>
          <p:cNvPr id="4" name="Rectangle 3"/>
          <p:cNvSpPr/>
          <p:nvPr/>
        </p:nvSpPr>
        <p:spPr>
          <a:xfrm>
            <a:off x="755560" y="558781"/>
            <a:ext cx="10925577" cy="1477328"/>
          </a:xfrm>
          <a:prstGeom prst="rect">
            <a:avLst/>
          </a:prstGeom>
        </p:spPr>
        <p:txBody>
          <a:bodyPr wrap="square">
            <a:spAutoFit/>
          </a:bodyPr>
          <a:lstStyle/>
          <a:p>
            <a:pPr algn="just" fontAlgn="base"/>
            <a:r>
              <a:rPr lang="en-US" b="1" dirty="0">
                <a:solidFill>
                  <a:srgbClr val="273239"/>
                </a:solidFill>
                <a:latin typeface="Times New Roman" panose="02020603050405020304" pitchFamily="18" charset="0"/>
                <a:cs typeface="Times New Roman" panose="02020603050405020304" pitchFamily="18" charset="0"/>
              </a:rPr>
              <a:t>What is a Cryptographic Key</a:t>
            </a:r>
            <a:r>
              <a:rPr lang="en-US" b="1"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b="1" dirty="0">
              <a:solidFill>
                <a:srgbClr val="273239"/>
              </a:solidFill>
              <a:latin typeface="Times New Roman" panose="02020603050405020304" pitchFamily="18" charset="0"/>
              <a:cs typeface="Times New Roman" panose="02020603050405020304" pitchFamily="18" charset="0"/>
            </a:endParaRPr>
          </a:p>
          <a:p>
            <a:pPr algn="just" fontAlgn="base"/>
            <a:r>
              <a:rPr lang="en-US" dirty="0">
                <a:solidFill>
                  <a:srgbClr val="273239"/>
                </a:solidFill>
                <a:latin typeface="Times New Roman" panose="02020603050405020304" pitchFamily="18" charset="0"/>
                <a:cs typeface="Times New Roman" panose="02020603050405020304" pitchFamily="18" charset="0"/>
              </a:rPr>
              <a:t>A cryptographic key is a piece of information used by cryptographic algorithms to encrypt or decrypt data, authenticate identities, or generate </a:t>
            </a:r>
            <a:r>
              <a:rPr lang="en-US" u="sng" dirty="0">
                <a:solidFill>
                  <a:srgbClr val="273239"/>
                </a:solidFill>
                <a:latin typeface="Times New Roman" panose="02020603050405020304" pitchFamily="18" charset="0"/>
                <a:cs typeface="Times New Roman" panose="02020603050405020304" pitchFamily="18" charset="0"/>
                <a:hlinkClick r:id="rId2"/>
              </a:rPr>
              <a:t>digital signatures</a:t>
            </a:r>
            <a:r>
              <a:rPr lang="en-US" dirty="0">
                <a:solidFill>
                  <a:srgbClr val="273239"/>
                </a:solidFill>
                <a:latin typeface="Times New Roman" panose="02020603050405020304" pitchFamily="18" charset="0"/>
                <a:cs typeface="Times New Roman" panose="02020603050405020304" pitchFamily="18" charset="0"/>
              </a:rPr>
              <a:t>. It serves as a parameter to control cryptographic operations, ensuring the security and privacy of digital communications and transactions.</a:t>
            </a:r>
            <a:endParaRPr lang="en-US" b="0" i="0" dirty="0">
              <a:solidFill>
                <a:srgbClr val="273239"/>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243137" y="2501721"/>
            <a:ext cx="7705725" cy="3657600"/>
          </a:xfrm>
          <a:prstGeom prst="rect">
            <a:avLst/>
          </a:prstGeom>
        </p:spPr>
      </p:pic>
    </p:spTree>
    <p:extLst>
      <p:ext uri="{BB962C8B-B14F-4D97-AF65-F5344CB8AC3E}">
        <p14:creationId xmlns:p14="http://schemas.microsoft.com/office/powerpoint/2010/main" val="262046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16</a:t>
            </a:fld>
            <a:endParaRPr lang="en-IN" dirty="0"/>
          </a:p>
        </p:txBody>
      </p:sp>
      <p:sp>
        <p:nvSpPr>
          <p:cNvPr id="4" name="Rectangle 3"/>
          <p:cNvSpPr/>
          <p:nvPr/>
        </p:nvSpPr>
        <p:spPr>
          <a:xfrm>
            <a:off x="845713" y="1009128"/>
            <a:ext cx="10668000" cy="4247317"/>
          </a:xfrm>
          <a:prstGeom prst="rect">
            <a:avLst/>
          </a:prstGeom>
        </p:spPr>
        <p:txBody>
          <a:bodyPr wrap="square">
            <a:spAutoFit/>
          </a:bodyPr>
          <a:lstStyle/>
          <a:p>
            <a:pPr fontAlgn="base"/>
            <a:r>
              <a:rPr lang="en-US" b="1" dirty="0">
                <a:solidFill>
                  <a:srgbClr val="273239"/>
                </a:solidFill>
                <a:latin typeface="Times New Roman" panose="02020603050405020304" pitchFamily="18" charset="0"/>
                <a:cs typeface="Times New Roman" panose="02020603050405020304" pitchFamily="18" charset="0"/>
              </a:rPr>
              <a:t>Components of Public Key </a:t>
            </a:r>
            <a:r>
              <a:rPr lang="en-US" b="1" dirty="0" smtClean="0">
                <a:solidFill>
                  <a:srgbClr val="273239"/>
                </a:solidFill>
                <a:latin typeface="Times New Roman" panose="02020603050405020304" pitchFamily="18" charset="0"/>
                <a:cs typeface="Times New Roman" panose="02020603050405020304" pitchFamily="18" charset="0"/>
              </a:rPr>
              <a:t>Encryption</a:t>
            </a:r>
          </a:p>
          <a:p>
            <a:pPr fontAlgn="base"/>
            <a:endParaRPr lang="en-US" b="1" dirty="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a:solidFill>
                  <a:srgbClr val="273239"/>
                </a:solidFill>
                <a:latin typeface="Times New Roman" panose="02020603050405020304" pitchFamily="18" charset="0"/>
                <a:cs typeface="Times New Roman" panose="02020603050405020304" pitchFamily="18" charset="0"/>
              </a:rPr>
              <a:t>Plain Text:</a:t>
            </a:r>
            <a:r>
              <a:rPr lang="en-US" dirty="0">
                <a:solidFill>
                  <a:srgbClr val="273239"/>
                </a:solidFill>
                <a:latin typeface="Times New Roman" panose="02020603050405020304" pitchFamily="18" charset="0"/>
                <a:cs typeface="Times New Roman" panose="02020603050405020304" pitchFamily="18" charset="0"/>
              </a:rPr>
              <a:t>  This is the message which is readable or understandable. This message is given to the Encryption algorithm as an input</a:t>
            </a:r>
            <a:r>
              <a:rPr lang="en-US" dirty="0" smtClean="0">
                <a:solidFill>
                  <a:srgbClr val="273239"/>
                </a:solidFill>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endParaRPr lang="en-US" dirty="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a:solidFill>
                  <a:srgbClr val="273239"/>
                </a:solidFill>
                <a:latin typeface="Times New Roman" panose="02020603050405020304" pitchFamily="18" charset="0"/>
                <a:cs typeface="Times New Roman" panose="02020603050405020304" pitchFamily="18" charset="0"/>
              </a:rPr>
              <a:t>Cipher Text:</a:t>
            </a:r>
            <a:r>
              <a:rPr lang="en-US" dirty="0">
                <a:solidFill>
                  <a:srgbClr val="273239"/>
                </a:solidFill>
                <a:latin typeface="Times New Roman" panose="02020603050405020304" pitchFamily="18" charset="0"/>
                <a:cs typeface="Times New Roman" panose="02020603050405020304" pitchFamily="18" charset="0"/>
              </a:rPr>
              <a:t> The cipher text is produced as an output of Encryption algorithm. We cannot simply understand this message</a:t>
            </a:r>
            <a:r>
              <a:rPr lang="en-US" dirty="0" smtClean="0">
                <a:solidFill>
                  <a:srgbClr val="273239"/>
                </a:solidFill>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endParaRPr lang="en-US" dirty="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a:solidFill>
                  <a:srgbClr val="273239"/>
                </a:solidFill>
                <a:latin typeface="Times New Roman" panose="02020603050405020304" pitchFamily="18" charset="0"/>
                <a:cs typeface="Times New Roman" panose="02020603050405020304" pitchFamily="18" charset="0"/>
              </a:rPr>
              <a:t>Encryption Algorithm:</a:t>
            </a:r>
            <a:r>
              <a:rPr lang="en-US" dirty="0">
                <a:solidFill>
                  <a:srgbClr val="273239"/>
                </a:solidFill>
                <a:latin typeface="Times New Roman" panose="02020603050405020304" pitchFamily="18" charset="0"/>
                <a:cs typeface="Times New Roman" panose="02020603050405020304" pitchFamily="18" charset="0"/>
              </a:rPr>
              <a:t> The encryption algorithm is used to convert plain text into cipher text</a:t>
            </a:r>
            <a:r>
              <a:rPr lang="en-US" dirty="0" smtClean="0">
                <a:solidFill>
                  <a:srgbClr val="273239"/>
                </a:solidFill>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endParaRPr lang="en-US" dirty="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a:solidFill>
                  <a:srgbClr val="273239"/>
                </a:solidFill>
                <a:latin typeface="Times New Roman" panose="02020603050405020304" pitchFamily="18" charset="0"/>
                <a:cs typeface="Times New Roman" panose="02020603050405020304" pitchFamily="18" charset="0"/>
              </a:rPr>
              <a:t>Decryption Algorithm:</a:t>
            </a:r>
            <a:r>
              <a:rPr lang="en-US" dirty="0">
                <a:solidFill>
                  <a:srgbClr val="273239"/>
                </a:solidFill>
                <a:latin typeface="Times New Roman" panose="02020603050405020304" pitchFamily="18" charset="0"/>
                <a:cs typeface="Times New Roman" panose="02020603050405020304" pitchFamily="18" charset="0"/>
              </a:rPr>
              <a:t> It accepts the cipher text as input and the matching key (Private Key or Public key) and produces the original plain </a:t>
            </a:r>
            <a:r>
              <a:rPr lang="en-US" dirty="0" smtClean="0">
                <a:solidFill>
                  <a:srgbClr val="273239"/>
                </a:solidFill>
                <a:latin typeface="Times New Roman" panose="02020603050405020304" pitchFamily="18" charset="0"/>
                <a:cs typeface="Times New Roman" panose="02020603050405020304" pitchFamily="18" charset="0"/>
              </a:rPr>
              <a:t>text</a:t>
            </a:r>
          </a:p>
          <a:p>
            <a:pPr fontAlgn="base">
              <a:buFont typeface="Arial" panose="020B0604020202020204" pitchFamily="34" charset="0"/>
              <a:buChar char="•"/>
            </a:pPr>
            <a:endParaRPr lang="en-US" dirty="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a:solidFill>
                  <a:srgbClr val="273239"/>
                </a:solidFill>
                <a:latin typeface="Times New Roman" panose="02020603050405020304" pitchFamily="18" charset="0"/>
                <a:cs typeface="Times New Roman" panose="02020603050405020304" pitchFamily="18" charset="0"/>
              </a:rPr>
              <a:t>Public and Private Key:</a:t>
            </a:r>
            <a:r>
              <a:rPr lang="en-US" dirty="0">
                <a:solidFill>
                  <a:srgbClr val="273239"/>
                </a:solidFill>
                <a:latin typeface="Times New Roman" panose="02020603050405020304" pitchFamily="18" charset="0"/>
                <a:cs typeface="Times New Roman" panose="02020603050405020304" pitchFamily="18" charset="0"/>
              </a:rPr>
              <a:t> One key either Private key (Secret key) or Public Key (known to everyone) is used for encryption and other is used for decryption</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14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17</a:t>
            </a:fld>
            <a:endParaRPr lang="en-IN" dirty="0"/>
          </a:p>
        </p:txBody>
      </p:sp>
      <p:sp>
        <p:nvSpPr>
          <p:cNvPr id="4" name="Rectangle 3"/>
          <p:cNvSpPr/>
          <p:nvPr/>
        </p:nvSpPr>
        <p:spPr>
          <a:xfrm>
            <a:off x="587529" y="720074"/>
            <a:ext cx="2929007" cy="369332"/>
          </a:xfrm>
          <a:prstGeom prst="rect">
            <a:avLst/>
          </a:prstGeom>
        </p:spPr>
        <p:txBody>
          <a:bodyPr wrap="none">
            <a:spAutoFit/>
          </a:bodyPr>
          <a:lstStyle/>
          <a:p>
            <a:pPr fontAlgn="base"/>
            <a:r>
              <a:rPr lang="en-IN" b="1" dirty="0">
                <a:solidFill>
                  <a:srgbClr val="273239"/>
                </a:solidFill>
                <a:latin typeface="Source Sans 3"/>
              </a:rPr>
              <a:t>Public Key Infrastructure</a:t>
            </a:r>
            <a:endParaRPr lang="en-IN" b="1" i="0" dirty="0">
              <a:solidFill>
                <a:srgbClr val="273239"/>
              </a:solidFill>
              <a:effectLst/>
              <a:latin typeface="Source Sans 3"/>
            </a:endParaRPr>
          </a:p>
        </p:txBody>
      </p:sp>
      <p:sp>
        <p:nvSpPr>
          <p:cNvPr id="5" name="Rectangle 4"/>
          <p:cNvSpPr/>
          <p:nvPr/>
        </p:nvSpPr>
        <p:spPr>
          <a:xfrm>
            <a:off x="587528" y="1283165"/>
            <a:ext cx="11093609" cy="1477328"/>
          </a:xfrm>
          <a:prstGeom prst="rect">
            <a:avLst/>
          </a:prstGeom>
        </p:spPr>
        <p:txBody>
          <a:bodyPr wrap="square">
            <a:spAutoFit/>
          </a:bodyPr>
          <a:lstStyle/>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Public key infrastructure or PKI is the governing body behind issuing digital certificates. It helps to protect confidential data and gives unique identities to users and systems. Thus, it ensures security in communications</a:t>
            </a:r>
            <a:r>
              <a:rPr lang="en-US" dirty="0" smtClean="0">
                <a:solidFill>
                  <a:srgbClr val="273239"/>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q"/>
            </a:pPr>
            <a:endParaRPr lang="en-US" dirty="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The public key infrastructure uses a pair of keys: the public key and the private key to achieve security. The public keys are prone to attacks and thus an intact infrastructure is needed to maintain them. </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742073" y="3404259"/>
            <a:ext cx="10939063" cy="2031325"/>
          </a:xfrm>
          <a:prstGeom prst="rect">
            <a:avLst/>
          </a:prstGeom>
        </p:spPr>
        <p:txBody>
          <a:bodyPr wrap="square">
            <a:spAutoFit/>
          </a:bodyPr>
          <a:lstStyle/>
          <a:p>
            <a:pPr algn="just" fontAlgn="base"/>
            <a:r>
              <a:rPr lang="en-US" b="1" dirty="0">
                <a:solidFill>
                  <a:srgbClr val="273239"/>
                </a:solidFill>
                <a:latin typeface="Times New Roman" panose="02020603050405020304" pitchFamily="18" charset="0"/>
                <a:cs typeface="Times New Roman" panose="02020603050405020304" pitchFamily="18" charset="0"/>
              </a:rPr>
              <a:t>Managing Keys in the Cryptosystem</a:t>
            </a:r>
            <a:r>
              <a:rPr lang="en-US" b="1"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b="1" dirty="0">
              <a:solidFill>
                <a:srgbClr val="273239"/>
              </a:solidFill>
              <a:latin typeface="Times New Roman" panose="02020603050405020304" pitchFamily="18" charset="0"/>
              <a:cs typeface="Times New Roman" panose="02020603050405020304" pitchFamily="18" charset="0"/>
            </a:endParaRPr>
          </a:p>
          <a:p>
            <a:pPr algn="just" fontAlgn="base"/>
            <a:r>
              <a:rPr lang="en-US" dirty="0">
                <a:solidFill>
                  <a:srgbClr val="273239"/>
                </a:solidFill>
                <a:latin typeface="Times New Roman" panose="02020603050405020304" pitchFamily="18" charset="0"/>
                <a:cs typeface="Times New Roman" panose="02020603050405020304" pitchFamily="18" charset="0"/>
              </a:rPr>
              <a:t>The security of a cryptosystem relies on its keys. Thus, it is important that we have a solid key management system in place.  The  3 main areas of key management are as follows:</a:t>
            </a: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A cryptographic key is a piece of data that must be managed by secure administration</a:t>
            </a:r>
            <a:r>
              <a:rPr lang="en-US" dirty="0" smtClean="0">
                <a:solidFill>
                  <a:srgbClr val="273239"/>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endParaRPr lang="en-US"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It involves managing the key life cycle which is as follows:</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18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18</a:t>
            </a:fld>
            <a:endParaRPr lang="en-IN" dirty="0"/>
          </a:p>
        </p:txBody>
      </p:sp>
      <p:pic>
        <p:nvPicPr>
          <p:cNvPr id="2050" name="Picture 2" descr="PKI Ke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649" y="1136225"/>
            <a:ext cx="4429751" cy="398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5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19</a:t>
            </a:fld>
            <a:endParaRPr lang="en-IN" dirty="0"/>
          </a:p>
        </p:txBody>
      </p:sp>
      <p:sp>
        <p:nvSpPr>
          <p:cNvPr id="4" name="Rectangle 3"/>
          <p:cNvSpPr/>
          <p:nvPr/>
        </p:nvSpPr>
        <p:spPr>
          <a:xfrm>
            <a:off x="639651" y="1106029"/>
            <a:ext cx="10964214" cy="2862322"/>
          </a:xfrm>
          <a:prstGeom prst="rect">
            <a:avLst/>
          </a:prstGeom>
        </p:spPr>
        <p:txBody>
          <a:bodyPr wrap="square">
            <a:spAutoFit/>
          </a:bodyPr>
          <a:lstStyle/>
          <a:p>
            <a:pPr algn="just" fontAlgn="base"/>
            <a:r>
              <a:rPr lang="en-US" b="1" dirty="0">
                <a:solidFill>
                  <a:srgbClr val="273239"/>
                </a:solidFill>
                <a:latin typeface="Times New Roman" panose="02020603050405020304" pitchFamily="18" charset="0"/>
                <a:cs typeface="Times New Roman" panose="02020603050405020304" pitchFamily="18" charset="0"/>
              </a:rPr>
              <a:t>Public Key Infrastructure</a:t>
            </a:r>
            <a:r>
              <a:rPr lang="en-US" b="1"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b="1" dirty="0">
              <a:solidFill>
                <a:srgbClr val="273239"/>
              </a:solidFill>
              <a:latin typeface="Times New Roman" panose="02020603050405020304" pitchFamily="18" charset="0"/>
              <a:cs typeface="Times New Roman" panose="02020603050405020304" pitchFamily="18" charset="0"/>
            </a:endParaRPr>
          </a:p>
          <a:p>
            <a:pPr algn="just" fontAlgn="base"/>
            <a:r>
              <a:rPr lang="en-US" dirty="0">
                <a:solidFill>
                  <a:srgbClr val="273239"/>
                </a:solidFill>
                <a:latin typeface="Times New Roman" panose="02020603050405020304" pitchFamily="18" charset="0"/>
                <a:cs typeface="Times New Roman" panose="02020603050405020304" pitchFamily="18" charset="0"/>
              </a:rPr>
              <a:t>Public key infrastructure affirms the usage of a public key. PKI identifies a public key along with its purpose. It usually consists of the following components</a:t>
            </a:r>
            <a:r>
              <a:rPr lang="en-US"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A digital certificate also called a public key certificate</a:t>
            </a: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Private Key tokens</a:t>
            </a: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Registration authority</a:t>
            </a: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Certification authority</a:t>
            </a: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CMS or Certification management system</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55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47249" y="3826412"/>
            <a:ext cx="184731" cy="369332"/>
          </a:xfrm>
          <a:prstGeom prst="rect">
            <a:avLst/>
          </a:prstGeom>
          <a:noFill/>
        </p:spPr>
        <p:txBody>
          <a:bodyPr wrap="none" rtlCol="0">
            <a:spAutoFit/>
          </a:bodyPr>
          <a:lstStyle/>
          <a:p>
            <a:endParaRPr lang="en-US" dirty="0"/>
          </a:p>
        </p:txBody>
      </p:sp>
      <p:sp>
        <p:nvSpPr>
          <p:cNvPr id="8" name="TextBox 7"/>
          <p:cNvSpPr txBox="1"/>
          <p:nvPr/>
        </p:nvSpPr>
        <p:spPr>
          <a:xfrm>
            <a:off x="859639" y="1203314"/>
            <a:ext cx="11071044" cy="2554545"/>
          </a:xfrm>
          <a:prstGeom prst="rect">
            <a:avLst/>
          </a:prstGeom>
          <a:noFill/>
        </p:spPr>
        <p:txBody>
          <a:bodyPr wrap="none" rtlCol="0">
            <a:spAutoFit/>
          </a:bodyPr>
          <a:lstStyle/>
          <a:p>
            <a:pPr lvl="0" algn="ct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BCSAIMLcs/</a:t>
            </a:r>
            <a:r>
              <a:rPr lang="en-US" sz="40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bcaaiml</a:t>
            </a:r>
            <a:endPar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a:p>
            <a:pPr algn="ct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Semester-IV </a:t>
            </a:r>
          </a:p>
          <a:p>
            <a:pPr lvl="0" algn="ct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Paper Code – BCSAIML403 &amp; BCAAIML402</a:t>
            </a:r>
          </a:p>
          <a:p>
            <a:pPr lvl="0" algn="ct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Cloud Computing and its security</a:t>
            </a:r>
          </a:p>
        </p:txBody>
      </p:sp>
      <p:sp>
        <p:nvSpPr>
          <p:cNvPr id="9" name="TextBox 8"/>
          <p:cNvSpPr txBox="1"/>
          <p:nvPr/>
        </p:nvSpPr>
        <p:spPr>
          <a:xfrm>
            <a:off x="4712677" y="4332850"/>
            <a:ext cx="2800767" cy="923330"/>
          </a:xfrm>
          <a:prstGeom prst="rect">
            <a:avLst/>
          </a:prstGeom>
          <a:noFill/>
        </p:spPr>
        <p:txBody>
          <a:bodyPr wrap="none" rtlCol="0">
            <a:spAutoFit/>
          </a:bodyPr>
          <a:lstStyle/>
          <a:p>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Unit - 3</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20</a:t>
            </a:fld>
            <a:endParaRPr lang="en-IN" dirty="0"/>
          </a:p>
        </p:txBody>
      </p:sp>
      <p:sp>
        <p:nvSpPr>
          <p:cNvPr id="4" name="Rectangle 3"/>
          <p:cNvSpPr/>
          <p:nvPr/>
        </p:nvSpPr>
        <p:spPr>
          <a:xfrm>
            <a:off x="687725" y="990531"/>
            <a:ext cx="5408275" cy="369332"/>
          </a:xfrm>
          <a:prstGeom prst="rect">
            <a:avLst/>
          </a:prstGeom>
        </p:spPr>
        <p:txBody>
          <a:bodyPr wrap="none">
            <a:spAutoFit/>
          </a:bodyPr>
          <a:lstStyle/>
          <a:p>
            <a:pPr fontAlgn="base"/>
            <a:r>
              <a:rPr lang="en-US" b="1" dirty="0">
                <a:solidFill>
                  <a:srgbClr val="273239"/>
                </a:solidFill>
                <a:latin typeface="Source Sans 3"/>
              </a:rPr>
              <a:t>How Hashing Algorithm Used in Cryptography?</a:t>
            </a:r>
            <a:endParaRPr lang="en-US" b="1" i="0" dirty="0">
              <a:solidFill>
                <a:srgbClr val="273239"/>
              </a:solidFill>
              <a:effectLst/>
              <a:latin typeface="Source Sans 3"/>
            </a:endParaRPr>
          </a:p>
        </p:txBody>
      </p:sp>
      <p:sp>
        <p:nvSpPr>
          <p:cNvPr id="5" name="Rectangle 4"/>
          <p:cNvSpPr/>
          <p:nvPr/>
        </p:nvSpPr>
        <p:spPr>
          <a:xfrm>
            <a:off x="848396" y="1456926"/>
            <a:ext cx="10495208" cy="2031325"/>
          </a:xfrm>
          <a:prstGeom prst="rect">
            <a:avLst/>
          </a:prstGeom>
        </p:spPr>
        <p:txBody>
          <a:bodyPr wrap="square">
            <a:spAutoFit/>
          </a:bodyPr>
          <a:lstStyle/>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A Hash Function (H) takes a variable-length block of data and returns a hash value of a fixed size. A good hash function has a property that when it is applied to a large number of inputs, the outputs will be evenly distributed and appear random. </a:t>
            </a: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Generally</a:t>
            </a:r>
            <a:r>
              <a:rPr lang="en-US" dirty="0">
                <a:solidFill>
                  <a:srgbClr val="273239"/>
                </a:solidFill>
                <a:latin typeface="Times New Roman" panose="02020603050405020304" pitchFamily="18" charset="0"/>
                <a:cs typeface="Times New Roman" panose="02020603050405020304" pitchFamily="18" charset="0"/>
              </a:rPr>
              <a:t>, the primary purpose of a hash function is to maintain data integrity. Any change to any bits or bits in the results will result in a change in the hash code, with a high probability</a:t>
            </a:r>
            <a:r>
              <a:rPr lang="en-US" dirty="0" smtClean="0">
                <a:solidFill>
                  <a:srgbClr val="273239"/>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q"/>
            </a:pPr>
            <a:endParaRPr lang="en-US" dirty="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The type of hash function that is needed for security purposes is called a </a:t>
            </a:r>
            <a:r>
              <a:rPr lang="en-US" b="1" dirty="0">
                <a:solidFill>
                  <a:srgbClr val="273239"/>
                </a:solidFill>
                <a:latin typeface="Times New Roman" panose="02020603050405020304" pitchFamily="18" charset="0"/>
                <a:cs typeface="Times New Roman" panose="02020603050405020304" pitchFamily="18" charset="0"/>
              </a:rPr>
              <a:t>cryptographic hash function.</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848396" y="3906638"/>
            <a:ext cx="10495208" cy="1477328"/>
          </a:xfrm>
          <a:prstGeom prst="rect">
            <a:avLst/>
          </a:prstGeom>
        </p:spPr>
        <p:txBody>
          <a:bodyPr wrap="square">
            <a:spAutoFit/>
          </a:bodyPr>
          <a:lstStyle/>
          <a:p>
            <a:pPr algn="just" fontAlgn="base"/>
            <a:r>
              <a:rPr lang="en-US" dirty="0">
                <a:solidFill>
                  <a:srgbClr val="273239"/>
                </a:solidFill>
                <a:latin typeface="Times New Roman" panose="02020603050405020304" pitchFamily="18" charset="0"/>
                <a:cs typeface="Times New Roman" panose="02020603050405020304" pitchFamily="18" charset="0"/>
              </a:rPr>
              <a:t>A cryptographic hash function (or cryptographic hash algorithm) is an algorithm that is not computationally efficient (no attack is more efficient than brute force) when it is used to find either</a:t>
            </a:r>
            <a:r>
              <a:rPr lang="en-US"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dirty="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A data object which maps to a predefined hash result</a:t>
            </a:r>
          </a:p>
          <a:p>
            <a:pPr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Two data objects that map to the hash result in collision-free property.</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050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21</a:t>
            </a:fld>
            <a:endParaRPr lang="en-IN" dirty="0"/>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2205037"/>
            <a:ext cx="4314825" cy="40412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90599" y="1180493"/>
            <a:ext cx="10497355" cy="369332"/>
          </a:xfrm>
          <a:prstGeom prst="rect">
            <a:avLst/>
          </a:prstGeom>
        </p:spPr>
        <p:txBody>
          <a:bodyPr wrap="square">
            <a:spAutoFit/>
          </a:bodyPr>
          <a:lstStyle/>
          <a:p>
            <a:r>
              <a:rPr lang="en-US" dirty="0">
                <a:solidFill>
                  <a:srgbClr val="273239"/>
                </a:solidFill>
                <a:latin typeface="Nunito"/>
              </a:rPr>
              <a:t>Because of these properties, a hash function is often used to check whether data has changed.</a:t>
            </a:r>
            <a:endParaRPr lang="en-IN" dirty="0"/>
          </a:p>
        </p:txBody>
      </p:sp>
    </p:spTree>
    <p:extLst>
      <p:ext uri="{BB962C8B-B14F-4D97-AF65-F5344CB8AC3E}">
        <p14:creationId xmlns:p14="http://schemas.microsoft.com/office/powerpoint/2010/main" val="2058607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22</a:t>
            </a:fld>
            <a:endParaRPr lang="en-IN" dirty="0"/>
          </a:p>
        </p:txBody>
      </p:sp>
      <p:sp>
        <p:nvSpPr>
          <p:cNvPr id="4" name="Rectangle 3"/>
          <p:cNvSpPr/>
          <p:nvPr/>
        </p:nvSpPr>
        <p:spPr>
          <a:xfrm>
            <a:off x="901389" y="449619"/>
            <a:ext cx="2146742" cy="369332"/>
          </a:xfrm>
          <a:prstGeom prst="rect">
            <a:avLst/>
          </a:prstGeom>
        </p:spPr>
        <p:txBody>
          <a:bodyPr wrap="none">
            <a:spAutoFit/>
          </a:bodyPr>
          <a:lstStyle/>
          <a:p>
            <a:pPr fontAlgn="base"/>
            <a:r>
              <a:rPr lang="en-IN" b="1" dirty="0">
                <a:solidFill>
                  <a:srgbClr val="273239"/>
                </a:solidFill>
                <a:latin typeface="Nunito"/>
              </a:rPr>
              <a:t>Digital Signatures</a:t>
            </a:r>
            <a:endParaRPr lang="en-IN" b="1" i="0" dirty="0">
              <a:solidFill>
                <a:srgbClr val="273239"/>
              </a:solidFill>
              <a:effectLst/>
              <a:latin typeface="Nunito"/>
            </a:endParaRPr>
          </a:p>
        </p:txBody>
      </p:sp>
      <p:sp>
        <p:nvSpPr>
          <p:cNvPr id="5" name="Rectangle 4"/>
          <p:cNvSpPr/>
          <p:nvPr/>
        </p:nvSpPr>
        <p:spPr>
          <a:xfrm>
            <a:off x="901389" y="996455"/>
            <a:ext cx="10908538" cy="2308324"/>
          </a:xfrm>
          <a:prstGeom prst="rect">
            <a:avLst/>
          </a:prstGeom>
        </p:spPr>
        <p:txBody>
          <a:bodyPr wrap="square">
            <a:spAutoFit/>
          </a:bodyPr>
          <a:lstStyle/>
          <a:p>
            <a:pPr marL="285750" indent="-285750" algn="just">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In the case of a digital signature, the hash value of a message is encrypted using the private key owned by the person sending it out so that no one else can change what they have said without being detected easily by those looking for it also within seconds by those scanning across different networks particularly corporate or government intranets. </a:t>
            </a: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With </a:t>
            </a:r>
            <a:r>
              <a:rPr lang="en-US" dirty="0">
                <a:solidFill>
                  <a:srgbClr val="273239"/>
                </a:solidFill>
                <a:latin typeface="Times New Roman" panose="02020603050405020304" pitchFamily="18" charset="0"/>
                <a:cs typeface="Times New Roman" panose="02020603050405020304" pitchFamily="18" charset="0"/>
              </a:rPr>
              <a:t>this information at hand, hackers always attempt hacking passwords and other security codes so that torrent downloaders from this work freely without facing any restrictions they may not be able to avoid under lawful circumstances.</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901389" y="3567344"/>
            <a:ext cx="11063084" cy="2308324"/>
          </a:xfrm>
          <a:prstGeom prst="rect">
            <a:avLst/>
          </a:prstGeom>
        </p:spPr>
        <p:txBody>
          <a:bodyPr wrap="square">
            <a:spAutoFit/>
          </a:bodyPr>
          <a:lstStyle/>
          <a:p>
            <a:pPr algn="just" fontAlgn="base"/>
            <a:r>
              <a:rPr lang="en-US" dirty="0">
                <a:solidFill>
                  <a:srgbClr val="273239"/>
                </a:solidFill>
                <a:latin typeface="Times New Roman" panose="02020603050405020304" pitchFamily="18" charset="0"/>
                <a:cs typeface="Times New Roman" panose="02020603050405020304" pitchFamily="18" charset="0"/>
              </a:rPr>
              <a:t>A hash code is used to provide a digital signature as</a:t>
            </a:r>
            <a:r>
              <a:rPr lang="en-US"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dirty="0">
              <a:solidFill>
                <a:srgbClr val="273239"/>
              </a:solidFill>
              <a:latin typeface="Times New Roman" panose="02020603050405020304" pitchFamily="18" charset="0"/>
              <a:cs typeface="Times New Roman" panose="02020603050405020304" pitchFamily="18" charset="0"/>
            </a:endParaRPr>
          </a:p>
          <a:p>
            <a:pPr marL="342900" indent="-342900" algn="just" fontAlgn="base">
              <a:buAutoNum type="alphaLcPeriod"/>
            </a:pPr>
            <a:r>
              <a:rPr lang="en-US" dirty="0" smtClean="0">
                <a:solidFill>
                  <a:srgbClr val="273239"/>
                </a:solidFill>
                <a:latin typeface="Times New Roman" panose="02020603050405020304" pitchFamily="18" charset="0"/>
                <a:cs typeface="Times New Roman" panose="02020603050405020304" pitchFamily="18" charset="0"/>
              </a:rPr>
              <a:t>The </a:t>
            </a:r>
            <a:r>
              <a:rPr lang="en-US" dirty="0">
                <a:solidFill>
                  <a:srgbClr val="273239"/>
                </a:solidFill>
                <a:latin typeface="Times New Roman" panose="02020603050405020304" pitchFamily="18" charset="0"/>
                <a:cs typeface="Times New Roman" panose="02020603050405020304" pitchFamily="18" charset="0"/>
              </a:rPr>
              <a:t>hash code is encrypted with </a:t>
            </a:r>
            <a:r>
              <a:rPr lang="en-US" u="sng" dirty="0">
                <a:solidFill>
                  <a:srgbClr val="273239"/>
                </a:solidFill>
                <a:latin typeface="Times New Roman" panose="02020603050405020304" pitchFamily="18" charset="0"/>
                <a:cs typeface="Times New Roman" panose="02020603050405020304" pitchFamily="18" charset="0"/>
                <a:hlinkClick r:id="rId2"/>
              </a:rPr>
              <a:t>public-key encryption</a:t>
            </a:r>
            <a:r>
              <a:rPr lang="en-US" dirty="0">
                <a:solidFill>
                  <a:srgbClr val="273239"/>
                </a:solidFill>
                <a:latin typeface="Times New Roman" panose="02020603050405020304" pitchFamily="18" charset="0"/>
                <a:cs typeface="Times New Roman" panose="02020603050405020304" pitchFamily="18" charset="0"/>
              </a:rPr>
              <a:t> using the sender's private key. This provides authentication, but it also provides a digital signature because only the sender can have produced the encrypted hash code. In fact, this is what the digital signature technique is all about</a:t>
            </a:r>
            <a:r>
              <a:rPr lang="en-US" dirty="0" smtClean="0">
                <a:solidFill>
                  <a:srgbClr val="273239"/>
                </a:solidFill>
                <a:latin typeface="Times New Roman" panose="02020603050405020304" pitchFamily="18" charset="0"/>
                <a:cs typeface="Times New Roman" panose="02020603050405020304" pitchFamily="18" charset="0"/>
              </a:rPr>
              <a:t>.</a:t>
            </a:r>
          </a:p>
          <a:p>
            <a:pPr marL="342900" indent="-342900" algn="just" fontAlgn="base">
              <a:buAutoNum type="alphaLcPeriod"/>
            </a:pPr>
            <a:endParaRPr lang="en-US" dirty="0">
              <a:solidFill>
                <a:srgbClr val="273239"/>
              </a:solidFill>
              <a:latin typeface="Times New Roman" panose="02020603050405020304" pitchFamily="18" charset="0"/>
              <a:cs typeface="Times New Roman" panose="02020603050405020304" pitchFamily="18" charset="0"/>
            </a:endParaRPr>
          </a:p>
          <a:p>
            <a:pPr algn="just" fontAlgn="base"/>
            <a:r>
              <a:rPr lang="en-US" dirty="0">
                <a:solidFill>
                  <a:srgbClr val="273239"/>
                </a:solidFill>
                <a:latin typeface="Times New Roman" panose="02020603050405020304" pitchFamily="18" charset="0"/>
                <a:cs typeface="Times New Roman" panose="02020603050405020304" pitchFamily="18" charset="0"/>
              </a:rPr>
              <a:t>b. If you want both confidentiality and a digital signature, then you can encrypt the message plus the </a:t>
            </a:r>
            <a:r>
              <a:rPr lang="en-US" u="sng" dirty="0">
                <a:solidFill>
                  <a:srgbClr val="273239"/>
                </a:solidFill>
                <a:latin typeface="Times New Roman" panose="02020603050405020304" pitchFamily="18" charset="0"/>
                <a:cs typeface="Times New Roman" panose="02020603050405020304" pitchFamily="18" charset="0"/>
                <a:hlinkClick r:id="rId3"/>
              </a:rPr>
              <a:t>private-key</a:t>
            </a:r>
            <a:r>
              <a:rPr lang="en-US" dirty="0">
                <a:solidFill>
                  <a:srgbClr val="273239"/>
                </a:solidFill>
                <a:latin typeface="Times New Roman" panose="02020603050405020304" pitchFamily="18" charset="0"/>
                <a:cs typeface="Times New Roman" panose="02020603050405020304" pitchFamily="18" charset="0"/>
              </a:rPr>
              <a:t> encrypted hash code using a symmetrical secret key. This is a common technique.</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10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23</a:t>
            </a:fld>
            <a:endParaRPr lang="en-IN" dirty="0"/>
          </a:p>
        </p:txBody>
      </p:sp>
      <p:sp>
        <p:nvSpPr>
          <p:cNvPr id="4" name="Rectangle 3"/>
          <p:cNvSpPr/>
          <p:nvPr/>
        </p:nvSpPr>
        <p:spPr>
          <a:xfrm>
            <a:off x="563911" y="758711"/>
            <a:ext cx="3929281" cy="369332"/>
          </a:xfrm>
          <a:prstGeom prst="rect">
            <a:avLst/>
          </a:prstGeom>
        </p:spPr>
        <p:txBody>
          <a:bodyPr wrap="none">
            <a:spAutoFit/>
          </a:bodyPr>
          <a:lstStyle/>
          <a:p>
            <a:pPr fontAlgn="base"/>
            <a:r>
              <a:rPr lang="en-IN" b="1" dirty="0">
                <a:solidFill>
                  <a:srgbClr val="273239"/>
                </a:solidFill>
                <a:latin typeface="Source Sans 3"/>
              </a:rPr>
              <a:t>Key Management in Cryptography</a:t>
            </a:r>
            <a:endParaRPr lang="en-IN" b="1" i="0" dirty="0">
              <a:solidFill>
                <a:srgbClr val="273239"/>
              </a:solidFill>
              <a:effectLst/>
              <a:latin typeface="Source Sans 3"/>
            </a:endParaRPr>
          </a:p>
        </p:txBody>
      </p:sp>
      <p:sp>
        <p:nvSpPr>
          <p:cNvPr id="5" name="Rectangle 4"/>
          <p:cNvSpPr/>
          <p:nvPr/>
        </p:nvSpPr>
        <p:spPr>
          <a:xfrm>
            <a:off x="716924" y="1308922"/>
            <a:ext cx="11080124" cy="1477328"/>
          </a:xfrm>
          <a:prstGeom prst="rect">
            <a:avLst/>
          </a:prstGeom>
        </p:spPr>
        <p:txBody>
          <a:bodyPr wrap="square">
            <a:spAutoFit/>
          </a:bodyPr>
          <a:lstStyle/>
          <a:p>
            <a:pPr marL="285750" indent="-285750" algn="just">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In cryptography, it is a very monotonous task to distribute the public and private keys between sender and receiver. If the key is known to the third party (forger/eavesdropper) then the whole security mechanism becomes worthless. </a:t>
            </a: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So</a:t>
            </a:r>
            <a:r>
              <a:rPr lang="en-US" dirty="0">
                <a:solidFill>
                  <a:srgbClr val="273239"/>
                </a:solidFill>
                <a:latin typeface="Times New Roman" panose="02020603050405020304" pitchFamily="18" charset="0"/>
                <a:cs typeface="Times New Roman" panose="02020603050405020304" pitchFamily="18" charset="0"/>
              </a:rPr>
              <a:t>, there comes the need to secure the exchange of keys. In this article, we will learn about key management, how Cryptographic Keys Work</a:t>
            </a:r>
            <a:r>
              <a:rPr lang="en-US" b="1" dirty="0">
                <a:solidFill>
                  <a:srgbClr val="273239"/>
                </a:solidFill>
                <a:latin typeface="Times New Roman" panose="02020603050405020304" pitchFamily="18" charset="0"/>
                <a:cs typeface="Times New Roman" panose="02020603050405020304" pitchFamily="18" charset="0"/>
              </a:rPr>
              <a:t>, </a:t>
            </a:r>
            <a:r>
              <a:rPr lang="en-US" dirty="0">
                <a:solidFill>
                  <a:srgbClr val="273239"/>
                </a:solidFill>
                <a:latin typeface="Times New Roman" panose="02020603050405020304" pitchFamily="18" charset="0"/>
                <a:cs typeface="Times New Roman" panose="02020603050405020304" pitchFamily="18" charset="0"/>
              </a:rPr>
              <a:t>Types of Key Management, and Key Management Lifecycle.</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716924" y="3083303"/>
            <a:ext cx="10874062" cy="2585323"/>
          </a:xfrm>
          <a:prstGeom prst="rect">
            <a:avLst/>
          </a:prstGeom>
        </p:spPr>
        <p:txBody>
          <a:bodyPr wrap="square">
            <a:spAutoFit/>
          </a:bodyPr>
          <a:lstStyle/>
          <a:p>
            <a:pPr algn="just" fontAlgn="base"/>
            <a:r>
              <a:rPr lang="en-US" b="1" dirty="0">
                <a:solidFill>
                  <a:srgbClr val="273239"/>
                </a:solidFill>
                <a:latin typeface="Times New Roman" panose="02020603050405020304" pitchFamily="18" charset="0"/>
                <a:cs typeface="Times New Roman" panose="02020603050405020304" pitchFamily="18" charset="0"/>
              </a:rPr>
              <a:t>What is Key Management</a:t>
            </a:r>
            <a:r>
              <a:rPr lang="en-US" b="1" dirty="0" smtClean="0">
                <a:solidFill>
                  <a:srgbClr val="273239"/>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q"/>
            </a:pPr>
            <a:endParaRPr lang="en-US" b="1" dirty="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Key management refers to the processes and procedures involved in generating, storing, distributing, and managing cryptographic keys used in cryptographic algorithms to protect sensitive data. It ensures that keys used to protect sensitive data are kept safe from unauthorized access or loss</a:t>
            </a:r>
            <a:r>
              <a:rPr lang="en-US" dirty="0" smtClean="0">
                <a:solidFill>
                  <a:srgbClr val="273239"/>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 </a:t>
            </a:r>
            <a:r>
              <a:rPr lang="en-US" dirty="0">
                <a:solidFill>
                  <a:srgbClr val="273239"/>
                </a:solidFill>
                <a:latin typeface="Times New Roman" panose="02020603050405020304" pitchFamily="18" charset="0"/>
                <a:cs typeface="Times New Roman" panose="02020603050405020304" pitchFamily="18" charset="0"/>
              </a:rPr>
              <a:t>Good key management helps maintain the security of encrypted information and is important for protecting digital assets from </a:t>
            </a:r>
            <a:r>
              <a:rPr lang="en-US" u="sng" dirty="0">
                <a:solidFill>
                  <a:srgbClr val="273239"/>
                </a:solidFill>
                <a:latin typeface="Times New Roman" panose="02020603050405020304" pitchFamily="18" charset="0"/>
                <a:cs typeface="Times New Roman" panose="02020603050405020304" pitchFamily="18" charset="0"/>
                <a:hlinkClick r:id="rId2"/>
              </a:rPr>
              <a:t>cyber threats</a:t>
            </a:r>
            <a:r>
              <a:rPr lang="en-US" dirty="0">
                <a:solidFill>
                  <a:srgbClr val="273239"/>
                </a:solidFill>
                <a:latin typeface="Times New Roman" panose="02020603050405020304" pitchFamily="18" charset="0"/>
                <a:cs typeface="Times New Roman" panose="02020603050405020304" pitchFamily="18" charset="0"/>
              </a:rPr>
              <a:t>. Effective key management is crucial for ensuring the confidentiality, integrity, and availability of encrypted information by securing cryptographic keys from unauthorized access, loss, or compromise.</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36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24</a:t>
            </a:fld>
            <a:endParaRPr lang="en-IN" dirty="0"/>
          </a:p>
        </p:txBody>
      </p:sp>
      <p:sp>
        <p:nvSpPr>
          <p:cNvPr id="4" name="Rectangle 3"/>
          <p:cNvSpPr/>
          <p:nvPr/>
        </p:nvSpPr>
        <p:spPr>
          <a:xfrm>
            <a:off x="694992" y="681438"/>
            <a:ext cx="3343608" cy="369332"/>
          </a:xfrm>
          <a:prstGeom prst="rect">
            <a:avLst/>
          </a:prstGeom>
        </p:spPr>
        <p:txBody>
          <a:bodyPr wrap="none">
            <a:spAutoFit/>
          </a:bodyPr>
          <a:lstStyle/>
          <a:p>
            <a:pPr fontAlgn="base"/>
            <a:r>
              <a:rPr lang="en-IN" b="1" dirty="0">
                <a:solidFill>
                  <a:srgbClr val="273239"/>
                </a:solidFill>
                <a:latin typeface="Source Sans 3"/>
              </a:rPr>
              <a:t>X.509 Authentication Service</a:t>
            </a:r>
            <a:endParaRPr lang="en-IN" b="1" i="0" dirty="0">
              <a:solidFill>
                <a:srgbClr val="273239"/>
              </a:solidFill>
              <a:effectLst/>
              <a:latin typeface="Source Sans 3"/>
            </a:endParaRPr>
          </a:p>
        </p:txBody>
      </p:sp>
      <p:sp>
        <p:nvSpPr>
          <p:cNvPr id="5" name="Rectangle 4"/>
          <p:cNvSpPr/>
          <p:nvPr/>
        </p:nvSpPr>
        <p:spPr>
          <a:xfrm>
            <a:off x="807075" y="1350728"/>
            <a:ext cx="10706637" cy="1754326"/>
          </a:xfrm>
          <a:prstGeom prst="rect">
            <a:avLst/>
          </a:prstGeom>
        </p:spPr>
        <p:txBody>
          <a:bodyPr wrap="square">
            <a:spAutoFit/>
          </a:bodyPr>
          <a:lstStyle/>
          <a:p>
            <a:pPr marL="285750" indent="-285750" algn="just">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X.509 is a digital certificate that is built on top of a widely trusted standard known as ITU or International Telecommunication Union X.509 standard, in which the format of PKI certificates is defined. </a:t>
            </a: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X.509 </a:t>
            </a:r>
            <a:r>
              <a:rPr lang="en-US" dirty="0">
                <a:solidFill>
                  <a:srgbClr val="273239"/>
                </a:solidFill>
                <a:latin typeface="Times New Roman" panose="02020603050405020304" pitchFamily="18" charset="0"/>
                <a:cs typeface="Times New Roman" panose="02020603050405020304" pitchFamily="18" charset="0"/>
              </a:rPr>
              <a:t>digital certificate is a certificate-based authentication security framework that can be used for providing secure transaction processing and private information. These are primarily used for handling the security and identity in computer networking and internet-based communications.</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533399" y="3305155"/>
            <a:ext cx="11276527" cy="2308324"/>
          </a:xfrm>
          <a:prstGeom prst="rect">
            <a:avLst/>
          </a:prstGeom>
        </p:spPr>
        <p:txBody>
          <a:bodyPr wrap="square">
            <a:spAutoFit/>
          </a:bodyPr>
          <a:lstStyle/>
          <a:p>
            <a:pPr algn="just" fontAlgn="base"/>
            <a:r>
              <a:rPr lang="en-US" b="1" dirty="0">
                <a:solidFill>
                  <a:srgbClr val="273239"/>
                </a:solidFill>
                <a:latin typeface="Times New Roman" panose="02020603050405020304" pitchFamily="18" charset="0"/>
                <a:cs typeface="Times New Roman" panose="02020603050405020304" pitchFamily="18" charset="0"/>
              </a:rPr>
              <a:t>Working of X.509 Authentication Service Certificate</a:t>
            </a:r>
            <a:r>
              <a:rPr lang="en-US" b="1" dirty="0" smtClean="0">
                <a:solidFill>
                  <a:srgbClr val="273239"/>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q"/>
            </a:pPr>
            <a:endParaRPr lang="en-US" b="1" dirty="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The core of the X.509 authentication service is the public key certificate connected to each user. These user certificates are assumed to be produced by some trusted certification authority and positioned in the directory by the user or the certified authority. </a:t>
            </a: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These </a:t>
            </a:r>
            <a:r>
              <a:rPr lang="en-US" dirty="0">
                <a:solidFill>
                  <a:srgbClr val="273239"/>
                </a:solidFill>
                <a:latin typeface="Times New Roman" panose="02020603050405020304" pitchFamily="18" charset="0"/>
                <a:cs typeface="Times New Roman" panose="02020603050405020304" pitchFamily="18" charset="0"/>
              </a:rPr>
              <a:t>directory servers are only used for providing an effortless reachable location for all users so that they can acquire certificates. X.509 standard is built on an IDL known as ASN.1. With the help of Abstract Syntax Notation, the X.509 certificate format uses an associated public and private key pair for encrypting and decrypting a message.</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023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25</a:t>
            </a:fld>
            <a:endParaRPr lang="en-IN" dirty="0"/>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049828"/>
            <a:ext cx="7181850" cy="503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669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26</a:t>
            </a:fld>
            <a:endParaRPr lang="en-IN" dirty="0"/>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96" y="1593850"/>
            <a:ext cx="76200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73747" y="813396"/>
            <a:ext cx="6096000" cy="369332"/>
          </a:xfrm>
          <a:prstGeom prst="rect">
            <a:avLst/>
          </a:prstGeom>
        </p:spPr>
        <p:txBody>
          <a:bodyPr>
            <a:spAutoFit/>
          </a:bodyPr>
          <a:lstStyle/>
          <a:p>
            <a:pPr fontAlgn="base"/>
            <a:r>
              <a:rPr lang="en-US" b="1" dirty="0" smtClean="0">
                <a:solidFill>
                  <a:srgbClr val="273239"/>
                </a:solidFill>
                <a:latin typeface="Nunito"/>
              </a:rPr>
              <a:t>Format </a:t>
            </a:r>
            <a:r>
              <a:rPr lang="en-US" b="1" dirty="0">
                <a:solidFill>
                  <a:srgbClr val="273239"/>
                </a:solidFill>
                <a:latin typeface="Nunito"/>
              </a:rPr>
              <a:t>of X.509 Authentication Service Certificate:</a:t>
            </a:r>
            <a:endParaRPr lang="en-US" b="1" i="0" dirty="0">
              <a:solidFill>
                <a:srgbClr val="273239"/>
              </a:solidFill>
              <a:effectLst/>
              <a:latin typeface="Nunito"/>
            </a:endParaRPr>
          </a:p>
        </p:txBody>
      </p:sp>
    </p:spTree>
    <p:extLst>
      <p:ext uri="{BB962C8B-B14F-4D97-AF65-F5344CB8AC3E}">
        <p14:creationId xmlns:p14="http://schemas.microsoft.com/office/powerpoint/2010/main" val="1491324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27</a:t>
            </a:fld>
            <a:endParaRPr lang="en-IN" dirty="0"/>
          </a:p>
        </p:txBody>
      </p:sp>
      <p:sp>
        <p:nvSpPr>
          <p:cNvPr id="4" name="Rectangle 3"/>
          <p:cNvSpPr/>
          <p:nvPr/>
        </p:nvSpPr>
        <p:spPr>
          <a:xfrm>
            <a:off x="394953" y="304576"/>
            <a:ext cx="8439953" cy="923330"/>
          </a:xfrm>
          <a:prstGeom prst="rect">
            <a:avLst/>
          </a:prstGeom>
        </p:spPr>
        <p:txBody>
          <a:bodyPr wrap="square">
            <a:spAutoFit/>
          </a:bodyPr>
          <a:lstStyle/>
          <a:p>
            <a:r>
              <a:rPr lang="en-US" b="1" cap="all" dirty="0">
                <a:solidFill>
                  <a:srgbClr val="FFFFFF"/>
                </a:solidFill>
                <a:latin typeface="Neusa"/>
                <a:hlinkClick r:id="rId2"/>
              </a:rPr>
              <a:t/>
            </a:r>
            <a:br>
              <a:rPr lang="en-US" b="1" cap="all" dirty="0">
                <a:solidFill>
                  <a:srgbClr val="FFFFFF"/>
                </a:solidFill>
                <a:latin typeface="Neusa"/>
                <a:hlinkClick r:id="rId2"/>
              </a:rPr>
            </a:br>
            <a:r>
              <a:rPr lang="en-US" b="1" cap="all" dirty="0">
                <a:solidFill>
                  <a:srgbClr val="FFFFFF"/>
                </a:solidFill>
                <a:latin typeface="Neusa"/>
                <a:hlinkClick r:id="rId2"/>
              </a:rPr>
              <a:t>Glossary: Cybersecurity Terms &amp; Definitions</a:t>
            </a:r>
            <a:endParaRPr lang="en-US" b="1" cap="all" dirty="0">
              <a:solidFill>
                <a:srgbClr val="FFFFFF"/>
              </a:solidFill>
              <a:latin typeface="Neusa"/>
            </a:endParaRPr>
          </a:p>
          <a:p>
            <a:r>
              <a:rPr lang="en-US" b="1" dirty="0">
                <a:solidFill>
                  <a:srgbClr val="FFFFFF"/>
                </a:solidFill>
                <a:latin typeface="Neusa"/>
              </a:rPr>
              <a:t>What Is OpenSSL?</a:t>
            </a:r>
            <a:endParaRPr lang="en-US" b="1" i="0" dirty="0">
              <a:solidFill>
                <a:srgbClr val="FFFFFF"/>
              </a:solidFill>
              <a:effectLst/>
              <a:latin typeface="Neusa"/>
            </a:endParaRPr>
          </a:p>
        </p:txBody>
      </p:sp>
      <p:sp>
        <p:nvSpPr>
          <p:cNvPr id="5" name="Rectangle 4"/>
          <p:cNvSpPr/>
          <p:nvPr/>
        </p:nvSpPr>
        <p:spPr>
          <a:xfrm>
            <a:off x="755561" y="1517946"/>
            <a:ext cx="10474816" cy="2308324"/>
          </a:xfrm>
          <a:prstGeom prst="rect">
            <a:avLst/>
          </a:prstGeom>
        </p:spPr>
        <p:txBody>
          <a:bodyPr wrap="square">
            <a:spAutoFit/>
          </a:bodyPr>
          <a:lstStyle/>
          <a:p>
            <a:pPr marL="285750" indent="-285750" algn="just">
              <a:buFont typeface="Wingdings" panose="05000000000000000000" pitchFamily="2" charset="2"/>
              <a:buChar char="q"/>
            </a:pPr>
            <a:r>
              <a:rPr lang="en-US" b="1" u="sng" dirty="0">
                <a:solidFill>
                  <a:srgbClr val="222222"/>
                </a:solidFill>
                <a:latin typeface="Times New Roman" panose="02020603050405020304" pitchFamily="18" charset="0"/>
                <a:cs typeface="Times New Roman" panose="02020603050405020304" pitchFamily="18" charset="0"/>
                <a:hlinkClick r:id="rId3"/>
              </a:rPr>
              <a:t>OpenSSL</a:t>
            </a:r>
            <a:r>
              <a:rPr lang="en-US" b="1" dirty="0">
                <a:solidFill>
                  <a:srgbClr val="222222"/>
                </a:solidFill>
                <a:latin typeface="Times New Roman" panose="02020603050405020304" pitchFamily="18" charset="0"/>
                <a:cs typeface="Times New Roman" panose="02020603050405020304" pitchFamily="18" charset="0"/>
              </a:rPr>
              <a:t> </a:t>
            </a:r>
            <a:r>
              <a:rPr lang="en-US" dirty="0">
                <a:solidFill>
                  <a:srgbClr val="222222"/>
                </a:solidFill>
                <a:latin typeface="Times New Roman" panose="02020603050405020304" pitchFamily="18" charset="0"/>
                <a:cs typeface="Times New Roman" panose="02020603050405020304" pitchFamily="18" charset="0"/>
              </a:rPr>
              <a:t>is a cryptographic library that enables an open source implementation of Transport Layer Security (TLS) and Secure Sockets Layer (SSL) protocols. It provides functions to generate private keys, manage certificates, and equip client applications with encryption and decryption</a:t>
            </a:r>
            <a:r>
              <a:rPr lang="en-US" dirty="0" smtClean="0">
                <a:solidFill>
                  <a:srgbClr val="222222"/>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solidFill>
                  <a:srgbClr val="222222"/>
                </a:solidFill>
                <a:latin typeface="Times New Roman" panose="02020603050405020304" pitchFamily="18" charset="0"/>
                <a:cs typeface="Times New Roman" panose="02020603050405020304" pitchFamily="18" charset="0"/>
              </a:rPr>
              <a:t>OpenSSL is widely used by software developers and system administrators to implement secure communication and encryption in various applications, such as web servers (like NGINX), email servers, VPNs, and more. It’s available as a library that can be integrated into software applications or used as standalone command-line tools for various cryptographic operations.</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58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28</a:t>
            </a:fld>
            <a:endParaRPr lang="en-IN" dirty="0"/>
          </a:p>
        </p:txBody>
      </p:sp>
      <p:sp>
        <p:nvSpPr>
          <p:cNvPr id="4" name="Rectangle 3"/>
          <p:cNvSpPr/>
          <p:nvPr/>
        </p:nvSpPr>
        <p:spPr>
          <a:xfrm>
            <a:off x="768440" y="835366"/>
            <a:ext cx="10848304" cy="3970318"/>
          </a:xfrm>
          <a:prstGeom prst="rect">
            <a:avLst/>
          </a:prstGeom>
        </p:spPr>
        <p:txBody>
          <a:bodyPr wrap="square">
            <a:spAutoFit/>
          </a:bodyPr>
          <a:lstStyle/>
          <a:p>
            <a:r>
              <a:rPr lang="en-US" b="1" dirty="0">
                <a:solidFill>
                  <a:srgbClr val="222222"/>
                </a:solidFill>
                <a:latin typeface="Times New Roman" panose="02020603050405020304" pitchFamily="18" charset="0"/>
                <a:cs typeface="Times New Roman" panose="02020603050405020304" pitchFamily="18" charset="0"/>
              </a:rPr>
              <a:t>OpenSSL Use Cases for Secure Application </a:t>
            </a:r>
            <a:r>
              <a:rPr lang="en-US" b="1" dirty="0" smtClean="0">
                <a:solidFill>
                  <a:srgbClr val="222222"/>
                </a:solidFill>
                <a:latin typeface="Times New Roman" panose="02020603050405020304" pitchFamily="18" charset="0"/>
                <a:cs typeface="Times New Roman" panose="02020603050405020304" pitchFamily="18" charset="0"/>
              </a:rPr>
              <a:t>Delivery</a:t>
            </a:r>
          </a:p>
          <a:p>
            <a:endParaRPr lang="en-US" dirty="0">
              <a:solidFill>
                <a:srgbClr val="222222"/>
              </a:solidFill>
              <a:latin typeface="Times New Roman" panose="02020603050405020304" pitchFamily="18" charset="0"/>
              <a:cs typeface="Times New Roman" panose="02020603050405020304" pitchFamily="18" charset="0"/>
            </a:endParaRPr>
          </a:p>
          <a:p>
            <a:r>
              <a:rPr lang="en-US" dirty="0">
                <a:solidFill>
                  <a:srgbClr val="222222"/>
                </a:solidFill>
                <a:latin typeface="Times New Roman" panose="02020603050405020304" pitchFamily="18" charset="0"/>
                <a:cs typeface="Times New Roman" panose="02020603050405020304" pitchFamily="18" charset="0"/>
              </a:rPr>
              <a:t>OpenSSL can play a crucial role in a secure application delivery strategy, particularly when it comes to ensuring the confidentiality, integrity, and authenticity of data transmitted over networks</a:t>
            </a:r>
            <a:r>
              <a:rPr lang="en-US" dirty="0" smtClean="0">
                <a:solidFill>
                  <a:srgbClr val="222222"/>
                </a:solidFill>
                <a:latin typeface="Times New Roman" panose="02020603050405020304" pitchFamily="18" charset="0"/>
                <a:cs typeface="Times New Roman" panose="02020603050405020304" pitchFamily="18" charset="0"/>
              </a:rPr>
              <a:t>.</a:t>
            </a:r>
          </a:p>
          <a:p>
            <a:endParaRPr lang="en-US" dirty="0">
              <a:solidFill>
                <a:srgbClr val="222222"/>
              </a:solidFill>
              <a:latin typeface="Times New Roman" panose="02020603050405020304" pitchFamily="18" charset="0"/>
              <a:cs typeface="Times New Roman" panose="02020603050405020304" pitchFamily="18" charset="0"/>
            </a:endParaRPr>
          </a:p>
          <a:p>
            <a:r>
              <a:rPr lang="en-US" dirty="0">
                <a:solidFill>
                  <a:srgbClr val="222222"/>
                </a:solidFill>
                <a:latin typeface="Times New Roman" panose="02020603050405020304" pitchFamily="18" charset="0"/>
                <a:cs typeface="Times New Roman" panose="02020603050405020304" pitchFamily="18" charset="0"/>
              </a:rPr>
              <a:t>It is commonly used for these use cases</a:t>
            </a:r>
            <a:r>
              <a:rPr lang="en-US" dirty="0" smtClean="0">
                <a:solidFill>
                  <a:srgbClr val="222222"/>
                </a:solidFill>
                <a:latin typeface="Times New Roman" panose="02020603050405020304" pitchFamily="18" charset="0"/>
                <a:cs typeface="Times New Roman" panose="02020603050405020304" pitchFamily="18" charset="0"/>
              </a:rPr>
              <a:t>:</a:t>
            </a:r>
          </a:p>
          <a:p>
            <a:endParaRPr lang="en-US" dirty="0">
              <a:solidFill>
                <a:srgbClr val="222222"/>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Secure communication between clients and servers</a:t>
            </a:r>
          </a:p>
          <a:p>
            <a:pPr>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Data encryption</a:t>
            </a:r>
          </a:p>
          <a:p>
            <a:pPr>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Certificate management</a:t>
            </a:r>
          </a:p>
          <a:p>
            <a:pPr>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Data integrity and authentication</a:t>
            </a:r>
          </a:p>
          <a:p>
            <a:pPr>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Random number generation</a:t>
            </a:r>
          </a:p>
          <a:p>
            <a:pPr>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Secure protocols and algorithms</a:t>
            </a:r>
          </a:p>
          <a:p>
            <a:pPr>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Secure web server deployment</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788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29</a:t>
            </a:fld>
            <a:endParaRPr lang="en-IN" dirty="0"/>
          </a:p>
        </p:txBody>
      </p:sp>
      <p:sp>
        <p:nvSpPr>
          <p:cNvPr id="4" name="Rectangle 3"/>
          <p:cNvSpPr/>
          <p:nvPr/>
        </p:nvSpPr>
        <p:spPr>
          <a:xfrm>
            <a:off x="3692138" y="2967335"/>
            <a:ext cx="480772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75808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3</a:t>
            </a:fld>
            <a:endParaRPr lang="en-IN" dirty="0"/>
          </a:p>
        </p:txBody>
      </p:sp>
      <p:sp>
        <p:nvSpPr>
          <p:cNvPr id="4" name="Rectangle 3"/>
          <p:cNvSpPr/>
          <p:nvPr/>
        </p:nvSpPr>
        <p:spPr>
          <a:xfrm>
            <a:off x="253285" y="598824"/>
            <a:ext cx="11100515" cy="594008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Confidentiality, Integrity, Availability, Authenticity, and Non-repudiation</a:t>
            </a:r>
            <a:r>
              <a:rPr lang="en-US" sz="2000" dirty="0">
                <a:latin typeface="Times New Roman" panose="02020603050405020304" pitchFamily="18" charset="0"/>
                <a:cs typeface="Times New Roman" panose="02020603050405020304" pitchFamily="18" charset="0"/>
              </a:rPr>
              <a:t> (often abbreviated as </a:t>
            </a:r>
            <a:r>
              <a:rPr lang="en-US" sz="2000" b="1" dirty="0">
                <a:latin typeface="Times New Roman" panose="02020603050405020304" pitchFamily="18" charset="0"/>
                <a:cs typeface="Times New Roman" panose="02020603050405020304" pitchFamily="18" charset="0"/>
              </a:rPr>
              <a:t>"CIA"</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CIAAN</a:t>
            </a:r>
            <a:r>
              <a:rPr lang="en-US" sz="2000" dirty="0">
                <a:latin typeface="Times New Roman" panose="02020603050405020304" pitchFamily="18" charset="0"/>
                <a:cs typeface="Times New Roman" panose="02020603050405020304" pitchFamily="18" charset="0"/>
              </a:rPr>
              <a:t>") are the five core security properties that are used to ensure the security and reliability of information systems. Together, they form the foundation of information security and are the key elements that must be protected in order to ensure the safe and secure handling of sensitive information</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Confidentiality</a:t>
            </a:r>
            <a:r>
              <a:rPr lang="en-US" sz="2000" dirty="0">
                <a:latin typeface="Times New Roman" panose="02020603050405020304" pitchFamily="18" charset="0"/>
                <a:cs typeface="Times New Roman" panose="02020603050405020304" pitchFamily="18" charset="0"/>
              </a:rPr>
              <a:t> is important to protect sensitive information from being disclosed to unauthorized parties. This includes protecting data at rest, in transit, and in use. Common techniques used to maintain confidentiality include encryption, access controls, and data masking</a:t>
            </a:r>
            <a:r>
              <a:rPr lang="en-US" sz="2000" dirty="0" smtClean="0">
                <a:latin typeface="Times New Roman" panose="02020603050405020304" pitchFamily="18" charset="0"/>
                <a:cs typeface="Times New Roman" panose="02020603050405020304" pitchFamily="18" charset="0"/>
              </a:rPr>
              <a:t>.</a:t>
            </a: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Integrity</a:t>
            </a:r>
            <a:r>
              <a:rPr lang="en-US" sz="2000" dirty="0">
                <a:latin typeface="Times New Roman" panose="02020603050405020304" pitchFamily="18" charset="0"/>
                <a:cs typeface="Times New Roman" panose="02020603050405020304" pitchFamily="18" charset="0"/>
              </a:rPr>
              <a:t> is important to ensure that information has not been tampered with or modified in an unauthorized way. This includes protecting data from unauthorized modification, deletion or addition. Common techniques used to maintain integrity include digital signatures, message authentication codes, and data hashing</a:t>
            </a:r>
            <a:r>
              <a:rPr lang="en-US" sz="2000" dirty="0" smtClean="0">
                <a:latin typeface="Times New Roman" panose="02020603050405020304" pitchFamily="18" charset="0"/>
                <a:cs typeface="Times New Roman" panose="02020603050405020304" pitchFamily="18" charset="0"/>
              </a:rPr>
              <a:t>.</a:t>
            </a: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Availability</a:t>
            </a:r>
            <a:r>
              <a:rPr lang="en-US" sz="2000" dirty="0">
                <a:latin typeface="Times New Roman" panose="02020603050405020304" pitchFamily="18" charset="0"/>
                <a:cs typeface="Times New Roman" panose="02020603050405020304" pitchFamily="18" charset="0"/>
              </a:rPr>
              <a:t> is important to ensure that information and systems are accessible to authorized users when they need them. This includes protecting against denial of service attacks and ensuring that systems are highly available and can withstand failures. Common techniques used to maintain availability include load balancing, redundancy, and disaster recovery planning.</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66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4</a:t>
            </a:fld>
            <a:endParaRPr lang="en-IN" dirty="0"/>
          </a:p>
        </p:txBody>
      </p:sp>
      <p:sp>
        <p:nvSpPr>
          <p:cNvPr id="4" name="Rectangle 3"/>
          <p:cNvSpPr/>
          <p:nvPr/>
        </p:nvSpPr>
        <p:spPr>
          <a:xfrm>
            <a:off x="497982" y="883713"/>
            <a:ext cx="11363459" cy="2031325"/>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4. Authenticity</a:t>
            </a:r>
            <a:r>
              <a:rPr lang="en-US" dirty="0">
                <a:latin typeface="Times New Roman" panose="02020603050405020304" pitchFamily="18" charset="0"/>
                <a:cs typeface="Times New Roman" panose="02020603050405020304" pitchFamily="18" charset="0"/>
              </a:rPr>
              <a:t> is important to ensure that information and communication come from a trusted source. This includes protecting against impersonation, spoofing and other types of identity fraud. Common techniques used to establish authenticity include authentication, digital certificates, and biometric identification</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5. Non-repudiation</a:t>
            </a:r>
            <a:r>
              <a:rPr lang="en-US" dirty="0">
                <a:latin typeface="Times New Roman" panose="02020603050405020304" pitchFamily="18" charset="0"/>
                <a:cs typeface="Times New Roman" panose="02020603050405020304" pitchFamily="18" charset="0"/>
              </a:rPr>
              <a:t> is important to ensure that a party cannot deny having sent or received a message or transaction. This includes protecting against message tampering and replay attacks. Common techniques used to establish non-repudiation include digital signatures, message authentication codes and timestamps.</a:t>
            </a:r>
            <a:endParaRPr lang="en-US" b="0" i="0" dirty="0">
              <a:effectLst/>
              <a:latin typeface="Times New Roman" panose="02020603050405020304" pitchFamily="18" charset="0"/>
              <a:cs typeface="Times New Roman" panose="02020603050405020304" pitchFamily="18" charset="0"/>
            </a:endParaRPr>
          </a:p>
        </p:txBody>
      </p:sp>
      <p:pic>
        <p:nvPicPr>
          <p:cNvPr id="1026" name="Picture 2" descr="Confidentiality, Integrity, Availability, Authenticity, and Non-repudi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034674"/>
            <a:ext cx="4300515" cy="320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87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5</a:t>
            </a:fld>
            <a:endParaRPr lang="en-IN" dirty="0"/>
          </a:p>
        </p:txBody>
      </p:sp>
      <p:sp>
        <p:nvSpPr>
          <p:cNvPr id="4" name="Rectangle 3"/>
          <p:cNvSpPr/>
          <p:nvPr/>
        </p:nvSpPr>
        <p:spPr>
          <a:xfrm>
            <a:off x="639650" y="458505"/>
            <a:ext cx="11157397" cy="2554545"/>
          </a:xfrm>
          <a:prstGeom prst="rect">
            <a:avLst/>
          </a:prstGeom>
        </p:spPr>
        <p:txBody>
          <a:bodyPr wrap="square">
            <a:spAutoFit/>
          </a:bodyPr>
          <a:lstStyle/>
          <a:p>
            <a:r>
              <a:rPr lang="en-US" sz="1600" b="1" dirty="0">
                <a:solidFill>
                  <a:srgbClr val="131314"/>
                </a:solidFill>
                <a:latin typeface="Times New Roman" panose="02020603050405020304" pitchFamily="18" charset="0"/>
                <a:cs typeface="Times New Roman" panose="02020603050405020304" pitchFamily="18" charset="0"/>
              </a:rPr>
              <a:t>Why is Defense in Depth Important?</a:t>
            </a:r>
            <a:br>
              <a:rPr lang="en-US" sz="1600" b="1" dirty="0">
                <a:solidFill>
                  <a:srgbClr val="131314"/>
                </a:solidFill>
                <a:latin typeface="Times New Roman" panose="02020603050405020304" pitchFamily="18" charset="0"/>
                <a:cs typeface="Times New Roman" panose="02020603050405020304" pitchFamily="18" charset="0"/>
              </a:rPr>
            </a:br>
            <a:endParaRPr lang="en-US" sz="1600" b="1" dirty="0">
              <a:solidFill>
                <a:srgbClr val="13131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solidFill>
                  <a:srgbClr val="131314"/>
                </a:solidFill>
                <a:latin typeface="Times New Roman" panose="02020603050405020304" pitchFamily="18" charset="0"/>
                <a:cs typeface="Times New Roman" panose="02020603050405020304" pitchFamily="18" charset="0"/>
              </a:rPr>
              <a:t>As the outcome of a successful cyber threat can be too detrimental, experts consider having various approaches in place. A single product is not enough to encounter every attack and danger around us. </a:t>
            </a:r>
            <a:br>
              <a:rPr lang="en-US" sz="1600" dirty="0">
                <a:solidFill>
                  <a:srgbClr val="131314"/>
                </a:solidFill>
                <a:latin typeface="Times New Roman" panose="02020603050405020304" pitchFamily="18" charset="0"/>
                <a:cs typeface="Times New Roman" panose="02020603050405020304" pitchFamily="18" charset="0"/>
              </a:rPr>
            </a:br>
            <a:endParaRPr lang="en-US" sz="1600" dirty="0">
              <a:solidFill>
                <a:srgbClr val="13131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solidFill>
                  <a:srgbClr val="131314"/>
                </a:solidFill>
                <a:latin typeface="Times New Roman" panose="02020603050405020304" pitchFamily="18" charset="0"/>
                <a:cs typeface="Times New Roman" panose="02020603050405020304" pitchFamily="18" charset="0"/>
              </a:rPr>
              <a:t>With </a:t>
            </a:r>
            <a:r>
              <a:rPr lang="en-US" sz="1600" dirty="0" err="1">
                <a:solidFill>
                  <a:srgbClr val="131314"/>
                </a:solidFill>
                <a:latin typeface="Times New Roman" panose="02020603050405020304" pitchFamily="18" charset="0"/>
                <a:cs typeface="Times New Roman" panose="02020603050405020304" pitchFamily="18" charset="0"/>
              </a:rPr>
              <a:t>DiD</a:t>
            </a:r>
            <a:r>
              <a:rPr lang="en-US" sz="1600" dirty="0">
                <a:solidFill>
                  <a:srgbClr val="131314"/>
                </a:solidFill>
                <a:latin typeface="Times New Roman" panose="02020603050405020304" pitchFamily="18" charset="0"/>
                <a:cs typeface="Times New Roman" panose="02020603050405020304" pitchFamily="18" charset="0"/>
              </a:rPr>
              <a:t> concept, it’s easy and possible to deploy more than one cybersecurity measure for your systems, eliminating all the odds of security failures and threat penetrations.</a:t>
            </a:r>
            <a:br>
              <a:rPr lang="en-US" sz="1600" dirty="0">
                <a:solidFill>
                  <a:srgbClr val="131314"/>
                </a:solidFill>
                <a:latin typeface="Times New Roman" panose="02020603050405020304" pitchFamily="18" charset="0"/>
                <a:cs typeface="Times New Roman" panose="02020603050405020304" pitchFamily="18" charset="0"/>
              </a:rPr>
            </a:br>
            <a:endParaRPr lang="en-US" sz="1600" dirty="0">
              <a:solidFill>
                <a:srgbClr val="13131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solidFill>
                  <a:srgbClr val="131314"/>
                </a:solidFill>
                <a:latin typeface="Times New Roman" panose="02020603050405020304" pitchFamily="18" charset="0"/>
                <a:cs typeface="Times New Roman" panose="02020603050405020304" pitchFamily="18" charset="0"/>
              </a:rPr>
              <a:t>If one security measure fails, by any chance, another comes into effect and protects the resources. So, network security is better and follows redundancy when </a:t>
            </a:r>
            <a:r>
              <a:rPr lang="en-US" sz="1600" dirty="0" err="1">
                <a:solidFill>
                  <a:srgbClr val="131314"/>
                </a:solidFill>
                <a:latin typeface="Times New Roman" panose="02020603050405020304" pitchFamily="18" charset="0"/>
                <a:cs typeface="Times New Roman" panose="02020603050405020304" pitchFamily="18" charset="0"/>
              </a:rPr>
              <a:t>DiD</a:t>
            </a:r>
            <a:r>
              <a:rPr lang="en-US" sz="1600" dirty="0">
                <a:solidFill>
                  <a:srgbClr val="131314"/>
                </a:solidFill>
                <a:latin typeface="Times New Roman" panose="02020603050405020304" pitchFamily="18" charset="0"/>
                <a:cs typeface="Times New Roman" panose="02020603050405020304" pitchFamily="18" charset="0"/>
              </a:rPr>
              <a:t> is at work.</a:t>
            </a:r>
            <a:endParaRPr lang="en-US" sz="1600" b="0" i="0" dirty="0">
              <a:solidFill>
                <a:srgbClr val="131314"/>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29318" y="3013050"/>
            <a:ext cx="4781282" cy="2868769"/>
          </a:xfrm>
          <a:prstGeom prst="rect">
            <a:avLst/>
          </a:prstGeom>
        </p:spPr>
      </p:pic>
    </p:spTree>
    <p:extLst>
      <p:ext uri="{BB962C8B-B14F-4D97-AF65-F5344CB8AC3E}">
        <p14:creationId xmlns:p14="http://schemas.microsoft.com/office/powerpoint/2010/main" val="352919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6</a:t>
            </a:fld>
            <a:endParaRPr lang="en-IN" dirty="0"/>
          </a:p>
        </p:txBody>
      </p:sp>
      <p:pic>
        <p:nvPicPr>
          <p:cNvPr id="4" name="Picture 3"/>
          <p:cNvPicPr>
            <a:picLocks noChangeAspect="1"/>
          </p:cNvPicPr>
          <p:nvPr/>
        </p:nvPicPr>
        <p:blipFill>
          <a:blip r:embed="rId2"/>
          <a:stretch>
            <a:fillRect/>
          </a:stretch>
        </p:blipFill>
        <p:spPr>
          <a:xfrm>
            <a:off x="1313645" y="1092111"/>
            <a:ext cx="9350062" cy="5264239"/>
          </a:xfrm>
          <a:prstGeom prst="rect">
            <a:avLst/>
          </a:prstGeom>
        </p:spPr>
      </p:pic>
    </p:spTree>
    <p:extLst>
      <p:ext uri="{BB962C8B-B14F-4D97-AF65-F5344CB8AC3E}">
        <p14:creationId xmlns:p14="http://schemas.microsoft.com/office/powerpoint/2010/main" val="183874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7</a:t>
            </a:fld>
            <a:endParaRPr lang="en-IN" dirty="0"/>
          </a:p>
        </p:txBody>
      </p:sp>
      <p:sp>
        <p:nvSpPr>
          <p:cNvPr id="4" name="Rectangle 3"/>
          <p:cNvSpPr/>
          <p:nvPr/>
        </p:nvSpPr>
        <p:spPr>
          <a:xfrm>
            <a:off x="609456" y="591287"/>
            <a:ext cx="3429144" cy="369332"/>
          </a:xfrm>
          <a:prstGeom prst="rect">
            <a:avLst/>
          </a:prstGeom>
        </p:spPr>
        <p:txBody>
          <a:bodyPr wrap="none">
            <a:spAutoFit/>
          </a:bodyPr>
          <a:lstStyle/>
          <a:p>
            <a:pPr fontAlgn="base"/>
            <a:r>
              <a:rPr lang="en-IN" b="1" dirty="0">
                <a:solidFill>
                  <a:srgbClr val="273239"/>
                </a:solidFill>
                <a:latin typeface="Source Sans 3"/>
              </a:rPr>
              <a:t>Symmetric Key Cryptography</a:t>
            </a:r>
            <a:endParaRPr lang="en-IN" b="1" i="0" dirty="0">
              <a:solidFill>
                <a:srgbClr val="273239"/>
              </a:solidFill>
              <a:effectLst/>
              <a:latin typeface="Source Sans 3"/>
            </a:endParaRPr>
          </a:p>
        </p:txBody>
      </p:sp>
      <p:sp>
        <p:nvSpPr>
          <p:cNvPr id="5" name="Rectangle 4"/>
          <p:cNvSpPr/>
          <p:nvPr/>
        </p:nvSpPr>
        <p:spPr>
          <a:xfrm>
            <a:off x="678287" y="1283164"/>
            <a:ext cx="10835426" cy="1754326"/>
          </a:xfrm>
          <a:prstGeom prst="rect">
            <a:avLst/>
          </a:prstGeom>
        </p:spPr>
        <p:txBody>
          <a:bodyPr wrap="square">
            <a:spAutoFit/>
          </a:bodyPr>
          <a:lstStyle/>
          <a:p>
            <a:pPr marL="285750" indent="-285750" algn="just">
              <a:buFont typeface="Wingdings" panose="05000000000000000000" pitchFamily="2" charset="2"/>
              <a:buChar char="q"/>
            </a:pPr>
            <a:r>
              <a:rPr lang="en-US" dirty="0">
                <a:solidFill>
                  <a:srgbClr val="273239"/>
                </a:solidFill>
                <a:latin typeface="Times New Roman" panose="02020603050405020304" pitchFamily="18" charset="0"/>
                <a:cs typeface="Times New Roman" panose="02020603050405020304" pitchFamily="18" charset="0"/>
              </a:rPr>
              <a:t>Symmetrical Key Cryptography also known as conventional or single-key encryption was the primary method of encryption before the introduction of public key cryptography in the 1970s. </a:t>
            </a:r>
            <a:endParaRPr lang="en-US" dirty="0" smtClean="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solidFill>
                <a:srgbClr val="27323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solidFill>
                  <a:srgbClr val="273239"/>
                </a:solidFill>
                <a:latin typeface="Times New Roman" panose="02020603050405020304" pitchFamily="18" charset="0"/>
                <a:cs typeface="Times New Roman" panose="02020603050405020304" pitchFamily="18" charset="0"/>
              </a:rPr>
              <a:t>In </a:t>
            </a:r>
            <a:r>
              <a:rPr lang="en-US" dirty="0">
                <a:solidFill>
                  <a:srgbClr val="273239"/>
                </a:solidFill>
                <a:latin typeface="Times New Roman" panose="02020603050405020304" pitchFamily="18" charset="0"/>
                <a:cs typeface="Times New Roman" panose="02020603050405020304" pitchFamily="18" charset="0"/>
              </a:rPr>
              <a:t>symmetric-key algorithms, the same keys are used for data encryption and decryption. This type of cryptography plays a crucial role in securing data because the same key is used for both encryption and decryption.</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50733" y="2805620"/>
            <a:ext cx="5810250" cy="3251675"/>
          </a:xfrm>
          <a:prstGeom prst="rect">
            <a:avLst/>
          </a:prstGeom>
        </p:spPr>
      </p:pic>
    </p:spTree>
    <p:extLst>
      <p:ext uri="{BB962C8B-B14F-4D97-AF65-F5344CB8AC3E}">
        <p14:creationId xmlns:p14="http://schemas.microsoft.com/office/powerpoint/2010/main" val="36758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8</a:t>
            </a:fld>
            <a:endParaRPr lang="en-IN" dirty="0"/>
          </a:p>
        </p:txBody>
      </p:sp>
      <p:sp>
        <p:nvSpPr>
          <p:cNvPr id="4" name="Rectangle 3"/>
          <p:cNvSpPr/>
          <p:nvPr/>
        </p:nvSpPr>
        <p:spPr>
          <a:xfrm>
            <a:off x="536619" y="741840"/>
            <a:ext cx="11363460" cy="3416320"/>
          </a:xfrm>
          <a:prstGeom prst="rect">
            <a:avLst/>
          </a:prstGeom>
        </p:spPr>
        <p:txBody>
          <a:bodyPr wrap="square">
            <a:spAutoFit/>
          </a:bodyPr>
          <a:lstStyle/>
          <a:p>
            <a:pPr algn="just" fontAlgn="base"/>
            <a:r>
              <a:rPr lang="en-US" b="1" dirty="0">
                <a:solidFill>
                  <a:srgbClr val="273239"/>
                </a:solidFill>
                <a:latin typeface="Times New Roman" panose="02020603050405020304" pitchFamily="18" charset="0"/>
                <a:cs typeface="Times New Roman" panose="02020603050405020304" pitchFamily="18" charset="0"/>
              </a:rPr>
              <a:t>Transposition </a:t>
            </a:r>
            <a:r>
              <a:rPr lang="en-US" b="1" dirty="0" smtClean="0">
                <a:solidFill>
                  <a:srgbClr val="273239"/>
                </a:solidFill>
                <a:latin typeface="Times New Roman" panose="02020603050405020304" pitchFamily="18" charset="0"/>
                <a:cs typeface="Times New Roman" panose="02020603050405020304" pitchFamily="18" charset="0"/>
              </a:rPr>
              <a:t>Techniques</a:t>
            </a:r>
          </a:p>
          <a:p>
            <a:pPr algn="just" fontAlgn="base"/>
            <a:endParaRPr lang="en-US" b="1" dirty="0">
              <a:solidFill>
                <a:srgbClr val="273239"/>
              </a:solidFill>
              <a:latin typeface="Times New Roman" panose="02020603050405020304" pitchFamily="18" charset="0"/>
              <a:cs typeface="Times New Roman" panose="02020603050405020304" pitchFamily="18" charset="0"/>
            </a:endParaRPr>
          </a:p>
          <a:p>
            <a:pPr algn="just" fontAlgn="base"/>
            <a:r>
              <a:rPr lang="en-US" dirty="0">
                <a:solidFill>
                  <a:srgbClr val="273239"/>
                </a:solidFill>
                <a:latin typeface="Times New Roman" panose="02020603050405020304" pitchFamily="18" charset="0"/>
                <a:cs typeface="Times New Roman" panose="02020603050405020304" pitchFamily="18" charset="0"/>
              </a:rPr>
              <a:t>Transposition techniques rearrange the order of elements in the plaintext message without changing the elements themselves</a:t>
            </a:r>
            <a:r>
              <a:rPr lang="en-US"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1" dirty="0">
                <a:solidFill>
                  <a:srgbClr val="273239"/>
                </a:solidFill>
                <a:latin typeface="Times New Roman" panose="02020603050405020304" pitchFamily="18" charset="0"/>
                <a:cs typeface="Times New Roman" panose="02020603050405020304" pitchFamily="18" charset="0"/>
              </a:rPr>
              <a:t>Rail Fence Cipher:</a:t>
            </a:r>
            <a:r>
              <a:rPr lang="en-US" dirty="0">
                <a:solidFill>
                  <a:srgbClr val="273239"/>
                </a:solidFill>
                <a:latin typeface="Times New Roman" panose="02020603050405020304" pitchFamily="18" charset="0"/>
                <a:cs typeface="Times New Roman" panose="02020603050405020304" pitchFamily="18" charset="0"/>
              </a:rPr>
              <a:t> This is a simple cipher that rearranges the elements by writing the plaintext message in a zigzag pattern, with the different components written in rows (rails) of an imaginary </a:t>
            </a:r>
            <a:r>
              <a:rPr lang="en-US" dirty="0" smtClean="0">
                <a:solidFill>
                  <a:srgbClr val="273239"/>
                </a:solidFill>
                <a:latin typeface="Times New Roman" panose="02020603050405020304" pitchFamily="18" charset="0"/>
                <a:cs typeface="Times New Roman" panose="02020603050405020304" pitchFamily="18" charset="0"/>
              </a:rPr>
              <a:t>fence </a:t>
            </a:r>
            <a:r>
              <a:rPr lang="en-US" dirty="0">
                <a:solidFill>
                  <a:srgbClr val="273239"/>
                </a:solidFill>
                <a:latin typeface="Times New Roman" panose="02020603050405020304" pitchFamily="18" charset="0"/>
                <a:cs typeface="Times New Roman" panose="02020603050405020304" pitchFamily="18" charset="0"/>
              </a:rPr>
              <a:t>and then reading through the columns in a standard order. The key to this is the number of rails used</a:t>
            </a:r>
            <a:r>
              <a:rPr lang="en-US" dirty="0" smtClean="0">
                <a:solidFill>
                  <a:srgbClr val="273239"/>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endParaRPr lang="en-US"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1" dirty="0">
                <a:solidFill>
                  <a:srgbClr val="273239"/>
                </a:solidFill>
                <a:latin typeface="Times New Roman" panose="02020603050405020304" pitchFamily="18" charset="0"/>
                <a:cs typeface="Times New Roman" panose="02020603050405020304" pitchFamily="18" charset="0"/>
              </a:rPr>
              <a:t>Columnar Transposition:</a:t>
            </a:r>
            <a:r>
              <a:rPr lang="en-US" dirty="0">
                <a:solidFill>
                  <a:srgbClr val="273239"/>
                </a:solidFill>
                <a:latin typeface="Times New Roman" panose="02020603050405020304" pitchFamily="18" charset="0"/>
                <a:cs typeface="Times New Roman" panose="02020603050405020304" pitchFamily="18" charset="0"/>
              </a:rPr>
              <a:t> In the case of a plaintext message written in columns and then the columns rearranged according to a permutation determined by the key, this cipher is known as columnar transposition. Although it is still vulnerable to cryptanalysis techniques that exploit the statistical properties of the language.</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96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BCSAIMLCS403 &amp; BCAAIML402 CLOUD COMPUTING AND ITS SECURITY</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9</a:t>
            </a:fld>
            <a:endParaRPr lang="en-IN" dirty="0"/>
          </a:p>
        </p:txBody>
      </p:sp>
      <p:sp>
        <p:nvSpPr>
          <p:cNvPr id="4" name="Rectangle 3"/>
          <p:cNvSpPr/>
          <p:nvPr/>
        </p:nvSpPr>
        <p:spPr>
          <a:xfrm>
            <a:off x="563747" y="423861"/>
            <a:ext cx="3852337" cy="369332"/>
          </a:xfrm>
          <a:prstGeom prst="rect">
            <a:avLst/>
          </a:prstGeom>
        </p:spPr>
        <p:txBody>
          <a:bodyPr wrap="none">
            <a:spAutoFit/>
          </a:bodyPr>
          <a:lstStyle/>
          <a:p>
            <a:pPr fontAlgn="base"/>
            <a:r>
              <a:rPr lang="en-US" b="1" dirty="0">
                <a:solidFill>
                  <a:srgbClr val="273239"/>
                </a:solidFill>
                <a:latin typeface="Source Sans 3"/>
              </a:rPr>
              <a:t>Block Cipher modes of Operation</a:t>
            </a:r>
            <a:endParaRPr lang="en-US" b="1" i="0" dirty="0">
              <a:solidFill>
                <a:srgbClr val="273239"/>
              </a:solidFill>
              <a:effectLst/>
              <a:latin typeface="Source Sans 3"/>
            </a:endParaRPr>
          </a:p>
        </p:txBody>
      </p:sp>
      <p:sp>
        <p:nvSpPr>
          <p:cNvPr id="5" name="Rectangle 4"/>
          <p:cNvSpPr/>
          <p:nvPr/>
        </p:nvSpPr>
        <p:spPr>
          <a:xfrm>
            <a:off x="563746" y="1009541"/>
            <a:ext cx="11503757" cy="1200329"/>
          </a:xfrm>
          <a:prstGeom prst="rect">
            <a:avLst/>
          </a:prstGeom>
        </p:spPr>
        <p:txBody>
          <a:bodyPr wrap="square">
            <a:spAutoFit/>
          </a:bodyPr>
          <a:lstStyle/>
          <a:p>
            <a:pPr algn="just"/>
            <a:r>
              <a:rPr lang="en-US" dirty="0">
                <a:solidFill>
                  <a:srgbClr val="273239"/>
                </a:solidFill>
                <a:latin typeface="Times New Roman" panose="02020603050405020304" pitchFamily="18" charset="0"/>
                <a:cs typeface="Times New Roman" panose="02020603050405020304" pitchFamily="18" charset="0"/>
              </a:rPr>
              <a:t>Encryption algorithms are divided into two categories based on the input type, as a block cipher and stream cipher. </a:t>
            </a:r>
            <a:r>
              <a:rPr lang="en-US" b="1" dirty="0">
                <a:solidFill>
                  <a:srgbClr val="273239"/>
                </a:solidFill>
                <a:latin typeface="Times New Roman" panose="02020603050405020304" pitchFamily="18" charset="0"/>
                <a:cs typeface="Times New Roman" panose="02020603050405020304" pitchFamily="18" charset="0"/>
              </a:rPr>
              <a:t>Block cipher</a:t>
            </a:r>
            <a:r>
              <a:rPr lang="en-US" dirty="0">
                <a:solidFill>
                  <a:srgbClr val="273239"/>
                </a:solidFill>
                <a:latin typeface="Times New Roman" panose="02020603050405020304" pitchFamily="18" charset="0"/>
                <a:cs typeface="Times New Roman" panose="02020603050405020304" pitchFamily="18" charset="0"/>
              </a:rPr>
              <a:t> is an encryption algorithm that takes a fixed size of input say </a:t>
            </a:r>
            <a:r>
              <a:rPr lang="en-US" i="1" dirty="0">
                <a:solidFill>
                  <a:srgbClr val="273239"/>
                </a:solidFill>
                <a:latin typeface="Times New Roman" panose="02020603050405020304" pitchFamily="18" charset="0"/>
                <a:cs typeface="Times New Roman" panose="02020603050405020304" pitchFamily="18" charset="0"/>
              </a:rPr>
              <a:t>b</a:t>
            </a:r>
            <a:r>
              <a:rPr lang="en-US" dirty="0">
                <a:solidFill>
                  <a:srgbClr val="273239"/>
                </a:solidFill>
                <a:latin typeface="Times New Roman" panose="02020603050405020304" pitchFamily="18" charset="0"/>
                <a:cs typeface="Times New Roman" panose="02020603050405020304" pitchFamily="18" charset="0"/>
              </a:rPr>
              <a:t> bits and produces a ciphertext of </a:t>
            </a:r>
            <a:r>
              <a:rPr lang="en-US" i="1" dirty="0">
                <a:solidFill>
                  <a:srgbClr val="273239"/>
                </a:solidFill>
                <a:latin typeface="Times New Roman" panose="02020603050405020304" pitchFamily="18" charset="0"/>
                <a:cs typeface="Times New Roman" panose="02020603050405020304" pitchFamily="18" charset="0"/>
              </a:rPr>
              <a:t>b</a:t>
            </a:r>
            <a:r>
              <a:rPr lang="en-US" dirty="0">
                <a:solidFill>
                  <a:srgbClr val="273239"/>
                </a:solidFill>
                <a:latin typeface="Times New Roman" panose="02020603050405020304" pitchFamily="18" charset="0"/>
                <a:cs typeface="Times New Roman" panose="02020603050405020304" pitchFamily="18" charset="0"/>
              </a:rPr>
              <a:t> bits again. If the input is larger than </a:t>
            </a:r>
            <a:r>
              <a:rPr lang="en-US" i="1" dirty="0">
                <a:solidFill>
                  <a:srgbClr val="273239"/>
                </a:solidFill>
                <a:latin typeface="Times New Roman" panose="02020603050405020304" pitchFamily="18" charset="0"/>
                <a:cs typeface="Times New Roman" panose="02020603050405020304" pitchFamily="18" charset="0"/>
              </a:rPr>
              <a:t>b</a:t>
            </a:r>
            <a:r>
              <a:rPr lang="en-US" dirty="0">
                <a:solidFill>
                  <a:srgbClr val="273239"/>
                </a:solidFill>
                <a:latin typeface="Times New Roman" panose="02020603050405020304" pitchFamily="18" charset="0"/>
                <a:cs typeface="Times New Roman" panose="02020603050405020304" pitchFamily="18" charset="0"/>
              </a:rPr>
              <a:t> bits it can be divided further. For different applications and uses, there are several modes of operations for a block cipher. </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563746" y="2908348"/>
            <a:ext cx="11259060" cy="1477328"/>
          </a:xfrm>
          <a:prstGeom prst="rect">
            <a:avLst/>
          </a:prstGeom>
        </p:spPr>
        <p:txBody>
          <a:bodyPr wrap="square">
            <a:spAutoFit/>
          </a:bodyPr>
          <a:lstStyle/>
          <a:p>
            <a:r>
              <a:rPr lang="en-US" b="1" dirty="0">
                <a:solidFill>
                  <a:srgbClr val="273239"/>
                </a:solidFill>
                <a:latin typeface="Nunito"/>
              </a:rPr>
              <a:t>Electronic Code Book (ECB) –</a:t>
            </a:r>
            <a:r>
              <a:rPr lang="en-US" dirty="0">
                <a:solidFill>
                  <a:srgbClr val="273239"/>
                </a:solidFill>
                <a:latin typeface="Nunito"/>
              </a:rPr>
              <a:t> </a:t>
            </a:r>
            <a:endParaRPr lang="en-US" dirty="0" smtClean="0">
              <a:solidFill>
                <a:srgbClr val="273239"/>
              </a:solidFill>
              <a:latin typeface="Nunito"/>
            </a:endParaRPr>
          </a:p>
          <a:p>
            <a:pPr algn="just"/>
            <a:r>
              <a:rPr lang="en-US" dirty="0"/>
              <a:t/>
            </a:r>
            <a:br>
              <a:rPr lang="en-US" dirty="0"/>
            </a:br>
            <a:r>
              <a:rPr lang="en-US" dirty="0">
                <a:solidFill>
                  <a:srgbClr val="273239"/>
                </a:solidFill>
                <a:latin typeface="Times New Roman" panose="02020603050405020304" pitchFamily="18" charset="0"/>
                <a:cs typeface="Times New Roman" panose="02020603050405020304" pitchFamily="18" charset="0"/>
              </a:rPr>
              <a:t>Electronic code book is the easiest block cipher mode of functioning. It is easier because of direct encryption of each block of input plaintext and output is in form of blocks of encrypted ciphertext. Generally, if a message is larger than </a:t>
            </a:r>
            <a:r>
              <a:rPr lang="en-US" i="1" dirty="0">
                <a:solidFill>
                  <a:srgbClr val="273239"/>
                </a:solidFill>
                <a:latin typeface="Times New Roman" panose="02020603050405020304" pitchFamily="18" charset="0"/>
                <a:cs typeface="Times New Roman" panose="02020603050405020304" pitchFamily="18" charset="0"/>
              </a:rPr>
              <a:t>b</a:t>
            </a:r>
            <a:r>
              <a:rPr lang="en-US" dirty="0">
                <a:solidFill>
                  <a:srgbClr val="273239"/>
                </a:solidFill>
                <a:latin typeface="Times New Roman" panose="02020603050405020304" pitchFamily="18" charset="0"/>
                <a:cs typeface="Times New Roman" panose="02020603050405020304" pitchFamily="18" charset="0"/>
              </a:rPr>
              <a:t> bits in size, it can be broken down into a bunch of blocks and the procedure is repeated.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494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entury Schoolbook">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1304</TotalTime>
  <Words>1558</Words>
  <Application>Microsoft Office PowerPoint</Application>
  <PresentationFormat>Widescreen</PresentationFormat>
  <Paragraphs>208</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Century Schoolbook</vt:lpstr>
      <vt:lpstr>Neusa</vt:lpstr>
      <vt:lpstr>Nunito</vt:lpstr>
      <vt:lpstr>Source Sans 3</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 1st</dc:title>
  <dc:creator>HP</dc:creator>
  <cp:lastModifiedBy>Kalinga</cp:lastModifiedBy>
  <cp:revision>165</cp:revision>
  <dcterms:created xsi:type="dcterms:W3CDTF">2020-08-18T03:48:30Z</dcterms:created>
  <dcterms:modified xsi:type="dcterms:W3CDTF">2024-12-07T10:50:32Z</dcterms:modified>
</cp:coreProperties>
</file>