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/>
            </a:extLst>
          </p:cNvPr>
          <p:cNvSpPr/>
          <p:nvPr/>
        </p:nvSpPr>
        <p:spPr>
          <a:xfrm>
            <a:off x="4981433" y="0"/>
            <a:ext cx="4162567" cy="67283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sz="836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1069"/>
            <a:ext cx="4981433" cy="124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169956" y="1760562"/>
            <a:ext cx="4811475" cy="189703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 smtClean="0"/>
              <a:t>     BCAAIML</a:t>
            </a:r>
            <a:r>
              <a:rPr lang="en-IN" sz="2000" b="1" dirty="0" smtClean="0"/>
              <a:t>	</a:t>
            </a:r>
            <a:br>
              <a:rPr lang="en-IN" sz="2000" b="1" dirty="0" smtClean="0"/>
            </a:br>
            <a:r>
              <a:rPr lang="en-US" sz="2000" b="1" dirty="0"/>
              <a:t>Machine Learning Basics</a:t>
            </a:r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US" sz="2000" b="1" dirty="0" smtClean="0"/>
              <a:t>BCAAIML404</a:t>
            </a:r>
            <a:endParaRPr lang="en-IN" sz="1858" dirty="0"/>
          </a:p>
        </p:txBody>
      </p:sp>
      <p:sp>
        <p:nvSpPr>
          <p:cNvPr id="6" name="Subtitle 2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286603" y="3424827"/>
            <a:ext cx="4517409" cy="2225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111" dirty="0" smtClean="0">
                <a:latin typeface="Calibri "/>
              </a:rPr>
              <a:t>Moti Ranjan Tandi</a:t>
            </a:r>
            <a:endParaRPr lang="en-US" sz="2333" dirty="0" smtClean="0">
              <a:latin typeface="Calibri "/>
            </a:endParaRPr>
          </a:p>
          <a:p>
            <a:pPr marL="0" indent="0" algn="ctr">
              <a:buNone/>
              <a:defRPr/>
            </a:pPr>
            <a:r>
              <a:rPr lang="en-US" sz="2600" dirty="0" smtClean="0">
                <a:latin typeface="Calibri "/>
              </a:rPr>
              <a:t>Assistant professor</a:t>
            </a:r>
            <a:endParaRPr lang="en-US" sz="1900" dirty="0" smtClean="0">
              <a:latin typeface="Calibri "/>
            </a:endParaRPr>
          </a:p>
          <a:p>
            <a:pPr marL="0" indent="0" algn="ctr">
              <a:buNone/>
              <a:defRPr/>
            </a:pPr>
            <a:r>
              <a:rPr lang="en-US" sz="3111" dirty="0" smtClean="0">
                <a:latin typeface="Calibri "/>
              </a:rPr>
              <a:t>Department of CS &amp; IT</a:t>
            </a:r>
            <a:endParaRPr lang="en-US" sz="2333" dirty="0" smtClean="0">
              <a:latin typeface="Calibri "/>
            </a:endParaRPr>
          </a:p>
          <a:p>
            <a:pPr marL="0" indent="0" algn="ctr">
              <a:buNone/>
              <a:defRPr/>
            </a:pPr>
            <a:r>
              <a:rPr lang="en-IN" sz="2333" dirty="0" err="1" smtClean="0">
                <a:latin typeface="Calibri "/>
              </a:rPr>
              <a:t>Kalinga</a:t>
            </a:r>
            <a:r>
              <a:rPr lang="en-IN" sz="2333" dirty="0" smtClean="0">
                <a:latin typeface="Calibri "/>
              </a:rPr>
              <a:t> University</a:t>
            </a:r>
          </a:p>
          <a:p>
            <a:pPr marL="0" indent="0" algn="ctr">
              <a:buNone/>
              <a:defRPr/>
            </a:pPr>
            <a:r>
              <a:rPr lang="en-IN" sz="2333" dirty="0" err="1" smtClean="0">
                <a:latin typeface="Calibri "/>
              </a:rPr>
              <a:t>Naya</a:t>
            </a:r>
            <a:r>
              <a:rPr lang="en-IN" sz="2333" dirty="0" smtClean="0">
                <a:latin typeface="Calibri "/>
              </a:rPr>
              <a:t> Raipur (C.G.), India</a:t>
            </a:r>
            <a:endParaRPr lang="en-US" sz="2333" dirty="0" smtClean="0">
              <a:latin typeface="Calibri "/>
            </a:endParaRPr>
          </a:p>
          <a:p>
            <a:pPr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76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t>Behavior modeling simulates decision-making actions of agents.</a:t>
            </a:r>
          </a:p>
          <a:p>
            <a:r>
              <a:t>Types:</a:t>
            </a:r>
          </a:p>
          <a:p>
            <a:r>
              <a:t>  - Rule-Based: Fixed rules for actions.</a:t>
            </a:r>
          </a:p>
          <a:p>
            <a:r>
              <a:t>  - Learning-Based: Derived from training data.</a:t>
            </a:r>
          </a:p>
          <a:p>
            <a:r>
              <a:t>  - Probabilistic: Decisions based on probabilities.</a:t>
            </a:r>
          </a:p>
          <a:p>
            <a:r>
              <a:t>Applications: Robotics, AI in games, autonomous systems.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1069"/>
            <a:ext cx="2460419" cy="61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Programs for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r>
              <a:t>Programs for experience help agents adapt through interaction.</a:t>
            </a:r>
          </a:p>
          <a:p>
            <a:r>
              <a:t>Key Concepts:</a:t>
            </a:r>
          </a:p>
          <a:p>
            <a:r>
              <a:t>  - Experience Replay: Reusing past interactions for training.</a:t>
            </a:r>
          </a:p>
          <a:p>
            <a:r>
              <a:t>  - Curriculum Learning: Gradually increasing task complexity.</a:t>
            </a:r>
          </a:p>
          <a:p>
            <a:r>
              <a:t>  - Exploration vs Exploitation: Balancing discovery and optimization.</a:t>
            </a:r>
          </a:p>
          <a:p>
            <a:r>
              <a:t>Applications: Robotics, simulation-based training, autonomous vehicles.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1069"/>
            <a:ext cx="2460419" cy="61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Bayesian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Bayesian framework combines prior knowledge with observed data.</a:t>
            </a:r>
          </a:p>
          <a:p>
            <a:r>
              <a:t>Bayes' Theorem: Posterior = (Likelihood x Prior) / Evidence.</a:t>
            </a:r>
          </a:p>
          <a:p>
            <a:r>
              <a:t>Components: Prior, Likelihood, Posterior, and Evidence.</a:t>
            </a:r>
          </a:p>
          <a:p>
            <a:r>
              <a:t>Applications: Spam detection, medical diagnosis, and NLP.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1069"/>
            <a:ext cx="2460419" cy="61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Maximum A Posteriori (MAP)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MAP selects the hypothesis with the highest posterior probability.</a:t>
            </a:r>
          </a:p>
          <a:p>
            <a:r>
              <a:rPr dirty="0"/>
              <a:t>Formula: MAP = </a:t>
            </a:r>
            <a:r>
              <a:rPr dirty="0" err="1"/>
              <a:t>argmax</a:t>
            </a:r>
            <a:r>
              <a:rPr dirty="0"/>
              <a:t>(P(H|D)) = </a:t>
            </a:r>
            <a:r>
              <a:rPr dirty="0" err="1"/>
              <a:t>argmax</a:t>
            </a:r>
            <a:r>
              <a:rPr dirty="0"/>
              <a:t>(P(D|H)P(H)).</a:t>
            </a:r>
          </a:p>
          <a:p>
            <a:r>
              <a:rPr dirty="0"/>
              <a:t>Comparison with MLE: MAP uses prior knowledge; MLE maximizes likelihood.</a:t>
            </a:r>
          </a:p>
          <a:p>
            <a:r>
              <a:rPr dirty="0"/>
              <a:t>Applications: Spam filtering, robotics, and computer vision.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2076"/>
            <a:ext cx="2460419" cy="61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Minimum Description Length (MDL)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MDL selects models with the shortest description length.</a:t>
            </a:r>
          </a:p>
          <a:p>
            <a:r>
              <a:rPr dirty="0"/>
              <a:t>Formula: MDL = </a:t>
            </a:r>
            <a:r>
              <a:rPr dirty="0" err="1"/>
              <a:t>argmin</a:t>
            </a:r>
            <a:r>
              <a:rPr dirty="0"/>
              <a:t>(L(H) + L(D|H)).</a:t>
            </a:r>
          </a:p>
          <a:p>
            <a:r>
              <a:rPr dirty="0"/>
              <a:t>Key Idea: Balance model simplicity and data fit.</a:t>
            </a:r>
          </a:p>
          <a:p>
            <a:r>
              <a:rPr dirty="0"/>
              <a:t>Applications: Model selection, data compression, anomaly detection.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127" y="92076"/>
            <a:ext cx="2460419" cy="61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9361" y="2756848"/>
            <a:ext cx="3098042" cy="1486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44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Thank you</a:t>
            </a:r>
            <a:endParaRPr lang="en-IN" sz="44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1069"/>
            <a:ext cx="2460419" cy="61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00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 Basics (Unit 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1069"/>
            <a:ext cx="4981433" cy="124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Algorithmic Models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sz="2600" dirty="0"/>
              <a:t>Algorithmic learning models help machines learn patterns, make decisions, and improve over time.</a:t>
            </a:r>
          </a:p>
          <a:p>
            <a:r>
              <a:rPr sz="2600" dirty="0"/>
              <a:t>Types of Learning:</a:t>
            </a:r>
          </a:p>
          <a:p>
            <a:r>
              <a:rPr sz="2600" dirty="0"/>
              <a:t>  - Supervised Learning: Mapping inputs to outputs using labeled data.</a:t>
            </a:r>
          </a:p>
          <a:p>
            <a:r>
              <a:rPr sz="2600" dirty="0"/>
              <a:t>  - Unsupervised Learning: Finding patterns in unlabeled data.</a:t>
            </a:r>
          </a:p>
          <a:p>
            <a:r>
              <a:rPr sz="2600" dirty="0"/>
              <a:t>  - Semi-supervised Learning: Using a mix of labeled and unlabeled data.</a:t>
            </a:r>
          </a:p>
          <a:p>
            <a:r>
              <a:rPr sz="2600" dirty="0"/>
              <a:t>  - Reinforcement Learning: Learning through rewards and penalties.</a:t>
            </a:r>
          </a:p>
          <a:p>
            <a:r>
              <a:rPr sz="2600" dirty="0"/>
              <a:t>  - Online Learning: Incremental learning on sequential data.</a:t>
            </a:r>
          </a:p>
          <a:p>
            <a:r>
              <a:rPr sz="2600" dirty="0"/>
              <a:t>  - Batch Learning: Training on the entire dataset at once.</a:t>
            </a:r>
          </a:p>
          <a:p>
            <a:r>
              <a:rPr sz="2600" dirty="0"/>
              <a:t>Key Concepts: Generalization, </a:t>
            </a:r>
            <a:r>
              <a:rPr sz="2600" dirty="0" err="1"/>
              <a:t>Overfitting</a:t>
            </a:r>
            <a:r>
              <a:rPr sz="2600" dirty="0"/>
              <a:t>, Bias-Variance Tradeoff.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069"/>
            <a:ext cx="1774210" cy="4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dirty="0"/>
              <a:t>Classifiers categorize data into predefined classes.</a:t>
            </a:r>
          </a:p>
          <a:p>
            <a:r>
              <a:rPr dirty="0"/>
              <a:t>Types of Classifiers:</a:t>
            </a:r>
          </a:p>
          <a:p>
            <a:r>
              <a:rPr dirty="0"/>
              <a:t>  - Linear Classifiers: Use linear decision boundaries (e.g., Logistic Regression).</a:t>
            </a:r>
          </a:p>
          <a:p>
            <a:r>
              <a:rPr dirty="0"/>
              <a:t>  - Non-Linear Classifiers: Handle complex relationships (e.g., Decision Trees).</a:t>
            </a:r>
          </a:p>
          <a:p>
            <a:r>
              <a:rPr dirty="0"/>
              <a:t>  - Probabilistic Classifiers: Predict probabilities for each class (e.g., Naive Bayes).</a:t>
            </a:r>
          </a:p>
          <a:p>
            <a:r>
              <a:rPr dirty="0"/>
              <a:t>  - Distance-Based Classifiers: Classify based on proximity (e.g., k-NN).</a:t>
            </a:r>
          </a:p>
          <a:p>
            <a:r>
              <a:rPr dirty="0"/>
              <a:t>Performance Metrics: Accuracy, Precision, Recall, F1 Score, Confusion Matrix.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1069"/>
            <a:ext cx="2460419" cy="61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dirty="0"/>
              <a:t>Learning functions map inputs to outputs mathematically.</a:t>
            </a:r>
          </a:p>
          <a:p>
            <a:r>
              <a:rPr dirty="0"/>
              <a:t>Types of Functions:</a:t>
            </a:r>
          </a:p>
          <a:p>
            <a:r>
              <a:rPr dirty="0"/>
              <a:t>  - Linear Functions: Models like y=</a:t>
            </a:r>
            <a:r>
              <a:rPr dirty="0" err="1"/>
              <a:t>mx+b</a:t>
            </a:r>
            <a:r>
              <a:rPr dirty="0"/>
              <a:t>.</a:t>
            </a:r>
          </a:p>
          <a:p>
            <a:r>
              <a:rPr dirty="0"/>
              <a:t>  - Non-Linear Functions: Models complex relationships (e.g., polynomials).</a:t>
            </a:r>
          </a:p>
          <a:p>
            <a:r>
              <a:rPr dirty="0"/>
              <a:t>  - Piecewise Functions: Different rules for specific input ranges.</a:t>
            </a:r>
          </a:p>
          <a:p>
            <a:r>
              <a:rPr dirty="0"/>
              <a:t>Applications: Predicting outputs (regression) or classifying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1069"/>
            <a:ext cx="2460419" cy="61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r>
              <a:t>Learning relations identifies dependencies between variables.</a:t>
            </a:r>
          </a:p>
          <a:p>
            <a:r>
              <a:t>Techniques:</a:t>
            </a:r>
          </a:p>
          <a:p>
            <a:r>
              <a:t>  - Association Rule Learning: Extracts rules (e.g., market basket analysis).</a:t>
            </a:r>
          </a:p>
          <a:p>
            <a:r>
              <a:t>  - Graph-Based Methods: Uses nodes and edges (e.g., Social Networks).</a:t>
            </a:r>
          </a:p>
          <a:p>
            <a:r>
              <a:t>  - Matrix Factorization: Decomposes data matrices (e.g., Recommendations).</a:t>
            </a:r>
          </a:p>
          <a:p>
            <a:r>
              <a:t>Applications: Predicting associations and modeling relationships.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1069"/>
            <a:ext cx="2460419" cy="61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dirty="0"/>
          </a:p>
          <a:p>
            <a:r>
              <a:rPr dirty="0"/>
              <a:t>Learning grammars infers rules for structured data.</a:t>
            </a:r>
          </a:p>
          <a:p>
            <a:r>
              <a:rPr dirty="0"/>
              <a:t>Types of Grammars:</a:t>
            </a:r>
          </a:p>
          <a:p>
            <a:r>
              <a:rPr dirty="0"/>
              <a:t>  - Context-Free Grammar: Syntax parsing in compilers.</a:t>
            </a:r>
          </a:p>
          <a:p>
            <a:r>
              <a:rPr dirty="0"/>
              <a:t>  - Regular Grammar: Simple text processing tasks.</a:t>
            </a:r>
          </a:p>
          <a:p>
            <a:r>
              <a:rPr dirty="0"/>
              <a:t>  - Dependency </a:t>
            </a:r>
            <a:r>
              <a:rPr sz="2600" dirty="0"/>
              <a:t>Grammar</a:t>
            </a:r>
            <a:r>
              <a:rPr dirty="0"/>
              <a:t>: Captures relationships between words.</a:t>
            </a:r>
          </a:p>
          <a:p>
            <a:r>
              <a:rPr dirty="0"/>
              <a:t>Applications: NLP, speech recognition, and machine translation.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1069"/>
            <a:ext cx="2460419" cy="61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Probabilistic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/>
          </a:p>
          <a:p>
            <a:r>
              <a:t>Probabilistic models handle uncertainty using probability theory.</a:t>
            </a:r>
          </a:p>
          <a:p>
            <a:r>
              <a:t>Types of Models:</a:t>
            </a:r>
          </a:p>
          <a:p>
            <a:r>
              <a:t>  - Bayesian Networks: Graphs representing variable dependencies.</a:t>
            </a:r>
          </a:p>
          <a:p>
            <a:r>
              <a:t>  - Markov Models: Sequence-based state transitions.</a:t>
            </a:r>
          </a:p>
          <a:p>
            <a:r>
              <a:t>  - Gaussian Models: Distributions for continuous data.</a:t>
            </a:r>
          </a:p>
          <a:p>
            <a:r>
              <a:t>Applications: Speech processing, finance, predictive analytics.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1069"/>
            <a:ext cx="2460419" cy="61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r>
              <a:t>Value functions evaluate cumulative rewards in Reinforcement Learning.</a:t>
            </a:r>
          </a:p>
          <a:p>
            <a:r>
              <a:t>Types:</a:t>
            </a:r>
          </a:p>
          <a:p>
            <a:r>
              <a:t>  - State-Value Function (V(s)): Total expected rewards from a state.</a:t>
            </a:r>
          </a:p>
          <a:p>
            <a:r>
              <a:t>  - Action-Value Function (Q(s,a)): Total expected rewards from an action.</a:t>
            </a:r>
          </a:p>
          <a:p>
            <a:r>
              <a:t>  - Advantage Function (A(s,a)): Benefit of a specific action in a state.</a:t>
            </a:r>
          </a:p>
          <a:p>
            <a:r>
              <a:t>Applications: Reinforcement learning, robotics, and game theory.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1069"/>
            <a:ext cx="2460419" cy="61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767</Words>
  <Application>Microsoft Office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Bernard MT Condensed</vt:lpstr>
      <vt:lpstr>Calibri</vt:lpstr>
      <vt:lpstr>Calibri </vt:lpstr>
      <vt:lpstr>Office Theme</vt:lpstr>
      <vt:lpstr>PowerPoint Presentation</vt:lpstr>
      <vt:lpstr>Machine Learning Basics (Unit 1)</vt:lpstr>
      <vt:lpstr>Algorithmic Models of Learning</vt:lpstr>
      <vt:lpstr>Learning Classifiers</vt:lpstr>
      <vt:lpstr>Learning Functions</vt:lpstr>
      <vt:lpstr>Learning Relations</vt:lpstr>
      <vt:lpstr>Learning Grammars</vt:lpstr>
      <vt:lpstr>Probabilistic Models</vt:lpstr>
      <vt:lpstr>Value Functions</vt:lpstr>
      <vt:lpstr>Behaviors</vt:lpstr>
      <vt:lpstr>Programs for Experience</vt:lpstr>
      <vt:lpstr>Bayesian Framework</vt:lpstr>
      <vt:lpstr>Maximum A Posteriori (MAP)</vt:lpstr>
      <vt:lpstr>Minimum Description Length (MDL)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Basics (Unit 1)</dc:title>
  <dc:subject/>
  <dc:creator>motiranjan</dc:creator>
  <cp:keywords/>
  <dc:description>generated using python-pptx</dc:description>
  <cp:lastModifiedBy>Kalinga</cp:lastModifiedBy>
  <cp:revision>8</cp:revision>
  <dcterms:created xsi:type="dcterms:W3CDTF">2013-01-27T09:14:16Z</dcterms:created>
  <dcterms:modified xsi:type="dcterms:W3CDTF">2024-11-26T08:15:29Z</dcterms:modified>
  <cp:category/>
</cp:coreProperties>
</file>