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1"/>
  </p:notesMasterIdLst>
  <p:sldIdLst>
    <p:sldId id="256" r:id="rId2"/>
    <p:sldId id="257" r:id="rId3"/>
    <p:sldId id="258" r:id="rId4"/>
    <p:sldId id="259" r:id="rId5"/>
    <p:sldId id="260" r:id="rId6"/>
    <p:sldId id="262" r:id="rId7"/>
    <p:sldId id="263" r:id="rId8"/>
    <p:sldId id="477" r:id="rId9"/>
    <p:sldId id="478" r:id="rId10"/>
    <p:sldId id="529" r:id="rId11"/>
    <p:sldId id="481" r:id="rId12"/>
    <p:sldId id="479" r:id="rId13"/>
    <p:sldId id="484" r:id="rId14"/>
    <p:sldId id="485" r:id="rId15"/>
    <p:sldId id="486" r:id="rId16"/>
    <p:sldId id="487" r:id="rId17"/>
    <p:sldId id="488" r:id="rId18"/>
    <p:sldId id="489" r:id="rId19"/>
    <p:sldId id="490" r:id="rId20"/>
    <p:sldId id="491" r:id="rId21"/>
    <p:sldId id="492" r:id="rId22"/>
    <p:sldId id="493" r:id="rId23"/>
    <p:sldId id="533" r:id="rId24"/>
    <p:sldId id="534" r:id="rId25"/>
    <p:sldId id="535" r:id="rId26"/>
    <p:sldId id="536" r:id="rId27"/>
    <p:sldId id="537" r:id="rId28"/>
    <p:sldId id="538" r:id="rId29"/>
    <p:sldId id="539" r:id="rId30"/>
    <p:sldId id="540" r:id="rId31"/>
    <p:sldId id="541" r:id="rId32"/>
    <p:sldId id="542" r:id="rId33"/>
    <p:sldId id="543" r:id="rId34"/>
    <p:sldId id="544" r:id="rId35"/>
    <p:sldId id="494" r:id="rId36"/>
    <p:sldId id="545" r:id="rId37"/>
    <p:sldId id="546" r:id="rId38"/>
    <p:sldId id="547" r:id="rId39"/>
    <p:sldId id="549" r:id="rId40"/>
    <p:sldId id="557" r:id="rId41"/>
    <p:sldId id="556" r:id="rId42"/>
    <p:sldId id="550" r:id="rId43"/>
    <p:sldId id="551" r:id="rId44"/>
    <p:sldId id="552" r:id="rId45"/>
    <p:sldId id="553" r:id="rId46"/>
    <p:sldId id="554" r:id="rId47"/>
    <p:sldId id="555" r:id="rId48"/>
    <p:sldId id="558" r:id="rId49"/>
    <p:sldId id="495" r:id="rId50"/>
    <p:sldId id="559" r:id="rId51"/>
    <p:sldId id="560" r:id="rId52"/>
    <p:sldId id="561" r:id="rId53"/>
    <p:sldId id="562" r:id="rId54"/>
    <p:sldId id="563" r:id="rId55"/>
    <p:sldId id="564" r:id="rId56"/>
    <p:sldId id="566" r:id="rId57"/>
    <p:sldId id="565" r:id="rId58"/>
    <p:sldId id="567" r:id="rId59"/>
    <p:sldId id="568" r:id="rId60"/>
    <p:sldId id="569" r:id="rId61"/>
    <p:sldId id="570" r:id="rId62"/>
    <p:sldId id="571" r:id="rId63"/>
    <p:sldId id="572" r:id="rId64"/>
    <p:sldId id="573" r:id="rId65"/>
    <p:sldId id="574" r:id="rId66"/>
    <p:sldId id="575" r:id="rId67"/>
    <p:sldId id="576" r:id="rId68"/>
    <p:sldId id="577" r:id="rId69"/>
    <p:sldId id="578" r:id="rId70"/>
    <p:sldId id="579" r:id="rId71"/>
    <p:sldId id="580" r:id="rId72"/>
    <p:sldId id="517" r:id="rId73"/>
    <p:sldId id="581" r:id="rId74"/>
    <p:sldId id="518" r:id="rId75"/>
    <p:sldId id="520" r:id="rId76"/>
    <p:sldId id="519" r:id="rId77"/>
    <p:sldId id="521" r:id="rId78"/>
    <p:sldId id="522" r:id="rId79"/>
    <p:sldId id="525" r:id="rId80"/>
    <p:sldId id="524" r:id="rId81"/>
    <p:sldId id="528" r:id="rId82"/>
    <p:sldId id="527" r:id="rId83"/>
    <p:sldId id="526" r:id="rId84"/>
    <p:sldId id="530" r:id="rId85"/>
    <p:sldId id="531" r:id="rId86"/>
    <p:sldId id="532" r:id="rId87"/>
    <p:sldId id="582" r:id="rId88"/>
    <p:sldId id="583" r:id="rId89"/>
    <p:sldId id="482" r:id="rId9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9" roundtripDataSignature="AMtx7mgTwnZuJdyU7VOdAJURvtums/Kr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D5AD3E-933D-490E-A7F0-996F4F920CAE}">
  <a:tblStyle styleId="{CDD5AD3E-933D-490E-A7F0-996F4F920CA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273A4CA-5295-4FB1-B0C7-4651EBE4DE87}"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59EED7-C174-4FCE-A876-B3F62518D56B}" styleName="Table_2">
    <a:wholeTbl>
      <a:tcTxStyle b="off" i="off">
        <a:font>
          <a:latin typeface="Calibri"/>
          <a:ea typeface="Calibri"/>
          <a:cs typeface="Calibri"/>
        </a:font>
        <a:schemeClr val="dk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cBdr>
      </a:tcStyle>
    </a:band1V>
    <a:band2V>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42" autoAdjust="0"/>
    <p:restoredTop sz="94364" autoAdjust="0"/>
  </p:normalViewPr>
  <p:slideViewPr>
    <p:cSldViewPr snapToGrid="0">
      <p:cViewPr varScale="1">
        <p:scale>
          <a:sx n="84" d="100"/>
          <a:sy n="84" d="100"/>
        </p:scale>
        <p:origin x="88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263"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59" Type="http://customschemas.google.com/relationships/presentationmetadata" Target="metadata"/><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262"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260"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261"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8433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9190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https://rsdlearning.redmondschools.org/2020/01/07/coding-a-natural-way-to-bring-about-computational-thinkers/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7329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5734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6817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Source: Computational thinking - A beginner's guide to problem solving &amp; programming Karl Beecher</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3249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6240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00060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9221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Source: https://www.techtarget.com/whatis/definition/logic-gate-AND-OR-XOR-NOT-NAND-NOR-and-XNOR</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28386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Source:Computational</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thinking - A beginner's guide to problem solving &amp; programming Karl Beecher</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2706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Source:</a:t>
            </a:r>
            <a:r>
              <a:rPr lang="en-IN" sz="120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https://www.techtarget.com/whatis/definition/logic-gate-AND-OR-XOR-NOT-NAND-NOR-and-XNOR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73406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Source: Computational thinking - A beginner's guide to problem solving &amp; programming Karl Beecher</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4298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Source: https://www.techtarget.com/whatis/definition/logic-gate-AND-OR-XOR-NOT-NAND-NOR-and-XNOR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3161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9554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0273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33611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77739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4991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5928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0320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1365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05937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3337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339674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71623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67115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260171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3311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78876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22676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9579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02578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961809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27051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66832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929008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09057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893634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9053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85600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19323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31043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27587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95366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99439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68435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53345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08083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Source:https</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://www.techtarget.com/whatis/definition/logic-gate-AND-OR-XOR-NOT-NAND-NOR-and-XNOR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5250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https://www.electronics-tutorials.ws/boolean/demorgan.html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146476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https://www.electronics-tutorials.ws/boolean/demorgan.html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58003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https://www.electronics-tutorials.ws/boolean/demorgan.html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663121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https://www.electronics-tutorials.ws/boolean/demorgan.html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207884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https://www.electronics-tutorials.ws/boolean/demorgan.html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20934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https://www.electronics-tutorials.ws/boolean/demorgan.html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56889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https://www.electronics-tutorials.ws/boolean/demorgan.html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495152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https://www.electronics-tutorials.ws/boolean/demorgan.html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51129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https://www.electronics-tutorials.ws/boolean/demorgan.html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1304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https://www.electronics-tutorials.ws/boolean/demorgan.html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7783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IN" dirty="0"/>
              <a:t>Source: https://www.researchgate.net/figure/The-elements-of-computational-thinking_fig1_333826796</a:t>
            </a:r>
            <a:endParaRPr dirty="0"/>
          </a:p>
        </p:txBody>
      </p:sp>
      <p:sp>
        <p:nvSpPr>
          <p:cNvPr id="144" name="Google Shape;14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https://www.electronics-tutorials.ws/boolean/demorgan.html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342168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p2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2" name="Google Shape;1972;p20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73" name="Google Shape;1973;p20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extLst>
      <p:ext uri="{BB962C8B-B14F-4D97-AF65-F5344CB8AC3E}">
        <p14:creationId xmlns:p14="http://schemas.microsoft.com/office/powerpoint/2010/main" val="214746997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009909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Source:https</a:t>
            </a:r>
            <a:r>
              <a:rPr lang="en-IN" dirty="0"/>
              <a:t>://www.bartleby.com/questions-and-answers/identify-each-of-these-logic-gates-by-name-and-complete-their-respective-truth-tables-d-ostput-oupet/9e912345-88e1-439a-8b0a-686b8c9ccf05</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330364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Source:https</a:t>
            </a:r>
            <a:r>
              <a:rPr lang="en-IN" dirty="0"/>
              <a:t>://www.pinterest.com/pin/596515913144131895/</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651406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24846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13531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25779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6612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0147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3"/>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C00000"/>
                </a:solidFill>
                <a:latin typeface="Calibri"/>
                <a:ea typeface="Calibri"/>
                <a:cs typeface="Calibri"/>
                <a:sym typeface="Calibri"/>
              </a:defRPr>
            </a:lvl1pPr>
            <a:lvl2pPr marL="0" lvl="1" indent="0" algn="r">
              <a:spcBef>
                <a:spcPts val="0"/>
              </a:spcBef>
              <a:buNone/>
              <a:defRPr sz="1200" b="0" i="0" u="none" strike="noStrike" cap="none">
                <a:solidFill>
                  <a:srgbClr val="C00000"/>
                </a:solidFill>
                <a:latin typeface="Calibri"/>
                <a:ea typeface="Calibri"/>
                <a:cs typeface="Calibri"/>
                <a:sym typeface="Calibri"/>
              </a:defRPr>
            </a:lvl2pPr>
            <a:lvl3pPr marL="0" lvl="2" indent="0" algn="r">
              <a:spcBef>
                <a:spcPts val="0"/>
              </a:spcBef>
              <a:buNone/>
              <a:defRPr sz="1200" b="0" i="0" u="none" strike="noStrike" cap="none">
                <a:solidFill>
                  <a:srgbClr val="C00000"/>
                </a:solidFill>
                <a:latin typeface="Calibri"/>
                <a:ea typeface="Calibri"/>
                <a:cs typeface="Calibri"/>
                <a:sym typeface="Calibri"/>
              </a:defRPr>
            </a:lvl3pPr>
            <a:lvl4pPr marL="0" lvl="3" indent="0" algn="r">
              <a:spcBef>
                <a:spcPts val="0"/>
              </a:spcBef>
              <a:buNone/>
              <a:defRPr sz="1200" b="0" i="0" u="none" strike="noStrike" cap="none">
                <a:solidFill>
                  <a:srgbClr val="C00000"/>
                </a:solidFill>
                <a:latin typeface="Calibri"/>
                <a:ea typeface="Calibri"/>
                <a:cs typeface="Calibri"/>
                <a:sym typeface="Calibri"/>
              </a:defRPr>
            </a:lvl4pPr>
            <a:lvl5pPr marL="0" lvl="4" indent="0" algn="r">
              <a:spcBef>
                <a:spcPts val="0"/>
              </a:spcBef>
              <a:buNone/>
              <a:defRPr sz="1200" b="0" i="0" u="none" strike="noStrike" cap="none">
                <a:solidFill>
                  <a:srgbClr val="C00000"/>
                </a:solidFill>
                <a:latin typeface="Calibri"/>
                <a:ea typeface="Calibri"/>
                <a:cs typeface="Calibri"/>
                <a:sym typeface="Calibri"/>
              </a:defRPr>
            </a:lvl5pPr>
            <a:lvl6pPr marL="0" lvl="5" indent="0" algn="r">
              <a:spcBef>
                <a:spcPts val="0"/>
              </a:spcBef>
              <a:buNone/>
              <a:defRPr sz="1200" b="0" i="0" u="none" strike="noStrike" cap="none">
                <a:solidFill>
                  <a:srgbClr val="C00000"/>
                </a:solidFill>
                <a:latin typeface="Calibri"/>
                <a:ea typeface="Calibri"/>
                <a:cs typeface="Calibri"/>
                <a:sym typeface="Calibri"/>
              </a:defRPr>
            </a:lvl6pPr>
            <a:lvl7pPr marL="0" lvl="6" indent="0" algn="r">
              <a:spcBef>
                <a:spcPts val="0"/>
              </a:spcBef>
              <a:buNone/>
              <a:defRPr sz="1200" b="0" i="0" u="none" strike="noStrike" cap="none">
                <a:solidFill>
                  <a:srgbClr val="C00000"/>
                </a:solidFill>
                <a:latin typeface="Calibri"/>
                <a:ea typeface="Calibri"/>
                <a:cs typeface="Calibri"/>
                <a:sym typeface="Calibri"/>
              </a:defRPr>
            </a:lvl7pPr>
            <a:lvl8pPr marL="0" lvl="7" indent="0" algn="r">
              <a:spcBef>
                <a:spcPts val="0"/>
              </a:spcBef>
              <a:buNone/>
              <a:defRPr sz="1200" b="0" i="0" u="none" strike="noStrike" cap="none">
                <a:solidFill>
                  <a:srgbClr val="C00000"/>
                </a:solidFill>
                <a:latin typeface="Calibri"/>
                <a:ea typeface="Calibri"/>
                <a:cs typeface="Calibri"/>
                <a:sym typeface="Calibri"/>
              </a:defRPr>
            </a:lvl8pPr>
            <a:lvl9pPr marL="0" lvl="8" indent="0" algn="r">
              <a:spcBef>
                <a:spcPts val="0"/>
              </a:spcBef>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3"/>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C00000"/>
                </a:solidFill>
                <a:latin typeface="Calibri"/>
                <a:ea typeface="Calibri"/>
                <a:cs typeface="Calibri"/>
                <a:sym typeface="Calibri"/>
              </a:defRPr>
            </a:lvl1pPr>
            <a:lvl2pPr marL="0" lvl="1" indent="0" algn="r">
              <a:spcBef>
                <a:spcPts val="0"/>
              </a:spcBef>
              <a:buNone/>
              <a:defRPr sz="1200">
                <a:solidFill>
                  <a:srgbClr val="C00000"/>
                </a:solidFill>
                <a:latin typeface="Calibri"/>
                <a:ea typeface="Calibri"/>
                <a:cs typeface="Calibri"/>
                <a:sym typeface="Calibri"/>
              </a:defRPr>
            </a:lvl2pPr>
            <a:lvl3pPr marL="0" lvl="2" indent="0" algn="r">
              <a:spcBef>
                <a:spcPts val="0"/>
              </a:spcBef>
              <a:buNone/>
              <a:defRPr sz="1200">
                <a:solidFill>
                  <a:srgbClr val="C00000"/>
                </a:solidFill>
                <a:latin typeface="Calibri"/>
                <a:ea typeface="Calibri"/>
                <a:cs typeface="Calibri"/>
                <a:sym typeface="Calibri"/>
              </a:defRPr>
            </a:lvl3pPr>
            <a:lvl4pPr marL="0" lvl="3" indent="0" algn="r">
              <a:spcBef>
                <a:spcPts val="0"/>
              </a:spcBef>
              <a:buNone/>
              <a:defRPr sz="1200">
                <a:solidFill>
                  <a:srgbClr val="C00000"/>
                </a:solidFill>
                <a:latin typeface="Calibri"/>
                <a:ea typeface="Calibri"/>
                <a:cs typeface="Calibri"/>
                <a:sym typeface="Calibri"/>
              </a:defRPr>
            </a:lvl4pPr>
            <a:lvl5pPr marL="0" lvl="4" indent="0" algn="r">
              <a:spcBef>
                <a:spcPts val="0"/>
              </a:spcBef>
              <a:buNone/>
              <a:defRPr sz="1200">
                <a:solidFill>
                  <a:srgbClr val="C00000"/>
                </a:solidFill>
                <a:latin typeface="Calibri"/>
                <a:ea typeface="Calibri"/>
                <a:cs typeface="Calibri"/>
                <a:sym typeface="Calibri"/>
              </a:defRPr>
            </a:lvl5pPr>
            <a:lvl6pPr marL="0" lvl="5" indent="0" algn="r">
              <a:spcBef>
                <a:spcPts val="0"/>
              </a:spcBef>
              <a:buNone/>
              <a:defRPr sz="1200">
                <a:solidFill>
                  <a:srgbClr val="C00000"/>
                </a:solidFill>
                <a:latin typeface="Calibri"/>
                <a:ea typeface="Calibri"/>
                <a:cs typeface="Calibri"/>
                <a:sym typeface="Calibri"/>
              </a:defRPr>
            </a:lvl6pPr>
            <a:lvl7pPr marL="0" lvl="6" indent="0" algn="r">
              <a:spcBef>
                <a:spcPts val="0"/>
              </a:spcBef>
              <a:buNone/>
              <a:defRPr sz="1200">
                <a:solidFill>
                  <a:srgbClr val="C00000"/>
                </a:solidFill>
                <a:latin typeface="Calibri"/>
                <a:ea typeface="Calibri"/>
                <a:cs typeface="Calibri"/>
                <a:sym typeface="Calibri"/>
              </a:defRPr>
            </a:lvl7pPr>
            <a:lvl8pPr marL="0" lvl="7" indent="0" algn="r">
              <a:spcBef>
                <a:spcPts val="0"/>
              </a:spcBef>
              <a:buNone/>
              <a:defRPr sz="1200">
                <a:solidFill>
                  <a:srgbClr val="C00000"/>
                </a:solidFill>
                <a:latin typeface="Calibri"/>
                <a:ea typeface="Calibri"/>
                <a:cs typeface="Calibri"/>
                <a:sym typeface="Calibri"/>
              </a:defRPr>
            </a:lvl8pPr>
            <a:lvl9pPr marL="0" lvl="8" indent="0" algn="r">
              <a:spcBef>
                <a:spcPts val="0"/>
              </a:spcBef>
              <a:buNone/>
              <a:defRPr sz="1200">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2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4"/>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C00000"/>
                </a:solidFill>
                <a:latin typeface="Calibri"/>
                <a:ea typeface="Calibri"/>
                <a:cs typeface="Calibri"/>
                <a:sym typeface="Calibri"/>
              </a:defRPr>
            </a:lvl1pPr>
            <a:lvl2pPr marL="0" lvl="1" indent="0" algn="r">
              <a:spcBef>
                <a:spcPts val="0"/>
              </a:spcBef>
              <a:buNone/>
              <a:defRPr sz="1200">
                <a:solidFill>
                  <a:srgbClr val="C00000"/>
                </a:solidFill>
                <a:latin typeface="Calibri"/>
                <a:ea typeface="Calibri"/>
                <a:cs typeface="Calibri"/>
                <a:sym typeface="Calibri"/>
              </a:defRPr>
            </a:lvl2pPr>
            <a:lvl3pPr marL="0" lvl="2" indent="0" algn="r">
              <a:spcBef>
                <a:spcPts val="0"/>
              </a:spcBef>
              <a:buNone/>
              <a:defRPr sz="1200">
                <a:solidFill>
                  <a:srgbClr val="C00000"/>
                </a:solidFill>
                <a:latin typeface="Calibri"/>
                <a:ea typeface="Calibri"/>
                <a:cs typeface="Calibri"/>
                <a:sym typeface="Calibri"/>
              </a:defRPr>
            </a:lvl3pPr>
            <a:lvl4pPr marL="0" lvl="3" indent="0" algn="r">
              <a:spcBef>
                <a:spcPts val="0"/>
              </a:spcBef>
              <a:buNone/>
              <a:defRPr sz="1200">
                <a:solidFill>
                  <a:srgbClr val="C00000"/>
                </a:solidFill>
                <a:latin typeface="Calibri"/>
                <a:ea typeface="Calibri"/>
                <a:cs typeface="Calibri"/>
                <a:sym typeface="Calibri"/>
              </a:defRPr>
            </a:lvl4pPr>
            <a:lvl5pPr marL="0" lvl="4" indent="0" algn="r">
              <a:spcBef>
                <a:spcPts val="0"/>
              </a:spcBef>
              <a:buNone/>
              <a:defRPr sz="1200">
                <a:solidFill>
                  <a:srgbClr val="C00000"/>
                </a:solidFill>
                <a:latin typeface="Calibri"/>
                <a:ea typeface="Calibri"/>
                <a:cs typeface="Calibri"/>
                <a:sym typeface="Calibri"/>
              </a:defRPr>
            </a:lvl5pPr>
            <a:lvl6pPr marL="0" lvl="5" indent="0" algn="r">
              <a:spcBef>
                <a:spcPts val="0"/>
              </a:spcBef>
              <a:buNone/>
              <a:defRPr sz="1200">
                <a:solidFill>
                  <a:srgbClr val="C00000"/>
                </a:solidFill>
                <a:latin typeface="Calibri"/>
                <a:ea typeface="Calibri"/>
                <a:cs typeface="Calibri"/>
                <a:sym typeface="Calibri"/>
              </a:defRPr>
            </a:lvl6pPr>
            <a:lvl7pPr marL="0" lvl="6" indent="0" algn="r">
              <a:spcBef>
                <a:spcPts val="0"/>
              </a:spcBef>
              <a:buNone/>
              <a:defRPr sz="1200">
                <a:solidFill>
                  <a:srgbClr val="C00000"/>
                </a:solidFill>
                <a:latin typeface="Calibri"/>
                <a:ea typeface="Calibri"/>
                <a:cs typeface="Calibri"/>
                <a:sym typeface="Calibri"/>
              </a:defRPr>
            </a:lvl7pPr>
            <a:lvl8pPr marL="0" lvl="7" indent="0" algn="r">
              <a:spcBef>
                <a:spcPts val="0"/>
              </a:spcBef>
              <a:buNone/>
              <a:defRPr sz="1200">
                <a:solidFill>
                  <a:srgbClr val="C00000"/>
                </a:solidFill>
                <a:latin typeface="Calibri"/>
                <a:ea typeface="Calibri"/>
                <a:cs typeface="Calibri"/>
                <a:sym typeface="Calibri"/>
              </a:defRPr>
            </a:lvl8pPr>
            <a:lvl9pPr marL="0" lvl="8" indent="0" algn="r">
              <a:spcBef>
                <a:spcPts val="0"/>
              </a:spcBef>
              <a:buNone/>
              <a:defRPr sz="1200">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2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4"/>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C00000"/>
                </a:solidFill>
                <a:latin typeface="Calibri"/>
                <a:ea typeface="Calibri"/>
                <a:cs typeface="Calibri"/>
                <a:sym typeface="Calibri"/>
              </a:defRPr>
            </a:lvl1pPr>
            <a:lvl2pPr marL="0" lvl="1" indent="0" algn="r">
              <a:spcBef>
                <a:spcPts val="0"/>
              </a:spcBef>
              <a:buNone/>
              <a:defRPr sz="1200" b="0" i="0" u="none" strike="noStrike" cap="none">
                <a:solidFill>
                  <a:srgbClr val="C00000"/>
                </a:solidFill>
                <a:latin typeface="Calibri"/>
                <a:ea typeface="Calibri"/>
                <a:cs typeface="Calibri"/>
                <a:sym typeface="Calibri"/>
              </a:defRPr>
            </a:lvl2pPr>
            <a:lvl3pPr marL="0" lvl="2" indent="0" algn="r">
              <a:spcBef>
                <a:spcPts val="0"/>
              </a:spcBef>
              <a:buNone/>
              <a:defRPr sz="1200" b="0" i="0" u="none" strike="noStrike" cap="none">
                <a:solidFill>
                  <a:srgbClr val="C00000"/>
                </a:solidFill>
                <a:latin typeface="Calibri"/>
                <a:ea typeface="Calibri"/>
                <a:cs typeface="Calibri"/>
                <a:sym typeface="Calibri"/>
              </a:defRPr>
            </a:lvl3pPr>
            <a:lvl4pPr marL="0" lvl="3" indent="0" algn="r">
              <a:spcBef>
                <a:spcPts val="0"/>
              </a:spcBef>
              <a:buNone/>
              <a:defRPr sz="1200" b="0" i="0" u="none" strike="noStrike" cap="none">
                <a:solidFill>
                  <a:srgbClr val="C00000"/>
                </a:solidFill>
                <a:latin typeface="Calibri"/>
                <a:ea typeface="Calibri"/>
                <a:cs typeface="Calibri"/>
                <a:sym typeface="Calibri"/>
              </a:defRPr>
            </a:lvl4pPr>
            <a:lvl5pPr marL="0" lvl="4" indent="0" algn="r">
              <a:spcBef>
                <a:spcPts val="0"/>
              </a:spcBef>
              <a:buNone/>
              <a:defRPr sz="1200" b="0" i="0" u="none" strike="noStrike" cap="none">
                <a:solidFill>
                  <a:srgbClr val="C00000"/>
                </a:solidFill>
                <a:latin typeface="Calibri"/>
                <a:ea typeface="Calibri"/>
                <a:cs typeface="Calibri"/>
                <a:sym typeface="Calibri"/>
              </a:defRPr>
            </a:lvl5pPr>
            <a:lvl6pPr marL="0" lvl="5" indent="0" algn="r">
              <a:spcBef>
                <a:spcPts val="0"/>
              </a:spcBef>
              <a:buNone/>
              <a:defRPr sz="1200" b="0" i="0" u="none" strike="noStrike" cap="none">
                <a:solidFill>
                  <a:srgbClr val="C00000"/>
                </a:solidFill>
                <a:latin typeface="Calibri"/>
                <a:ea typeface="Calibri"/>
                <a:cs typeface="Calibri"/>
                <a:sym typeface="Calibri"/>
              </a:defRPr>
            </a:lvl6pPr>
            <a:lvl7pPr marL="0" lvl="6" indent="0" algn="r">
              <a:spcBef>
                <a:spcPts val="0"/>
              </a:spcBef>
              <a:buNone/>
              <a:defRPr sz="1200" b="0" i="0" u="none" strike="noStrike" cap="none">
                <a:solidFill>
                  <a:srgbClr val="C00000"/>
                </a:solidFill>
                <a:latin typeface="Calibri"/>
                <a:ea typeface="Calibri"/>
                <a:cs typeface="Calibri"/>
                <a:sym typeface="Calibri"/>
              </a:defRPr>
            </a:lvl7pPr>
            <a:lvl8pPr marL="0" lvl="7" indent="0" algn="r">
              <a:spcBef>
                <a:spcPts val="0"/>
              </a:spcBef>
              <a:buNone/>
              <a:defRPr sz="1200" b="0" i="0" u="none" strike="noStrike" cap="none">
                <a:solidFill>
                  <a:srgbClr val="C00000"/>
                </a:solidFill>
                <a:latin typeface="Calibri"/>
                <a:ea typeface="Calibri"/>
                <a:cs typeface="Calibri"/>
                <a:sym typeface="Calibri"/>
              </a:defRPr>
            </a:lvl8pPr>
            <a:lvl9pPr marL="0" lvl="8" indent="0" algn="r">
              <a:spcBef>
                <a:spcPts val="0"/>
              </a:spcBef>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2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26"/>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C00000"/>
                </a:solidFill>
                <a:latin typeface="Calibri"/>
                <a:ea typeface="Calibri"/>
                <a:cs typeface="Calibri"/>
                <a:sym typeface="Calibri"/>
              </a:defRPr>
            </a:lvl1pPr>
            <a:lvl2pPr marL="0" lvl="1" indent="0" algn="r">
              <a:spcBef>
                <a:spcPts val="0"/>
              </a:spcBef>
              <a:buNone/>
              <a:defRPr sz="1200">
                <a:solidFill>
                  <a:srgbClr val="C00000"/>
                </a:solidFill>
                <a:latin typeface="Calibri"/>
                <a:ea typeface="Calibri"/>
                <a:cs typeface="Calibri"/>
                <a:sym typeface="Calibri"/>
              </a:defRPr>
            </a:lvl2pPr>
            <a:lvl3pPr marL="0" lvl="2" indent="0" algn="r">
              <a:spcBef>
                <a:spcPts val="0"/>
              </a:spcBef>
              <a:buNone/>
              <a:defRPr sz="1200">
                <a:solidFill>
                  <a:srgbClr val="C00000"/>
                </a:solidFill>
                <a:latin typeface="Calibri"/>
                <a:ea typeface="Calibri"/>
                <a:cs typeface="Calibri"/>
                <a:sym typeface="Calibri"/>
              </a:defRPr>
            </a:lvl3pPr>
            <a:lvl4pPr marL="0" lvl="3" indent="0" algn="r">
              <a:spcBef>
                <a:spcPts val="0"/>
              </a:spcBef>
              <a:buNone/>
              <a:defRPr sz="1200">
                <a:solidFill>
                  <a:srgbClr val="C00000"/>
                </a:solidFill>
                <a:latin typeface="Calibri"/>
                <a:ea typeface="Calibri"/>
                <a:cs typeface="Calibri"/>
                <a:sym typeface="Calibri"/>
              </a:defRPr>
            </a:lvl4pPr>
            <a:lvl5pPr marL="0" lvl="4" indent="0" algn="r">
              <a:spcBef>
                <a:spcPts val="0"/>
              </a:spcBef>
              <a:buNone/>
              <a:defRPr sz="1200">
                <a:solidFill>
                  <a:srgbClr val="C00000"/>
                </a:solidFill>
                <a:latin typeface="Calibri"/>
                <a:ea typeface="Calibri"/>
                <a:cs typeface="Calibri"/>
                <a:sym typeface="Calibri"/>
              </a:defRPr>
            </a:lvl5pPr>
            <a:lvl6pPr marL="0" lvl="5" indent="0" algn="r">
              <a:spcBef>
                <a:spcPts val="0"/>
              </a:spcBef>
              <a:buNone/>
              <a:defRPr sz="1200">
                <a:solidFill>
                  <a:srgbClr val="C00000"/>
                </a:solidFill>
                <a:latin typeface="Calibri"/>
                <a:ea typeface="Calibri"/>
                <a:cs typeface="Calibri"/>
                <a:sym typeface="Calibri"/>
              </a:defRPr>
            </a:lvl6pPr>
            <a:lvl7pPr marL="0" lvl="6" indent="0" algn="r">
              <a:spcBef>
                <a:spcPts val="0"/>
              </a:spcBef>
              <a:buNone/>
              <a:defRPr sz="1200">
                <a:solidFill>
                  <a:srgbClr val="C00000"/>
                </a:solidFill>
                <a:latin typeface="Calibri"/>
                <a:ea typeface="Calibri"/>
                <a:cs typeface="Calibri"/>
                <a:sym typeface="Calibri"/>
              </a:defRPr>
            </a:lvl7pPr>
            <a:lvl8pPr marL="0" lvl="7" indent="0" algn="r">
              <a:spcBef>
                <a:spcPts val="0"/>
              </a:spcBef>
              <a:buNone/>
              <a:defRPr sz="1200">
                <a:solidFill>
                  <a:srgbClr val="C00000"/>
                </a:solidFill>
                <a:latin typeface="Calibri"/>
                <a:ea typeface="Calibri"/>
                <a:cs typeface="Calibri"/>
                <a:sym typeface="Calibri"/>
              </a:defRPr>
            </a:lvl8pPr>
            <a:lvl9pPr marL="0" lvl="8" indent="0" algn="r">
              <a:spcBef>
                <a:spcPts val="0"/>
              </a:spcBef>
              <a:buNone/>
              <a:defRPr sz="1200">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27"/>
          <p:cNvSpPr txBox="1">
            <a:spLocks noGrp="1"/>
          </p:cNvSpPr>
          <p:nvPr>
            <p:ph type="title" hasCustomPrompt="1"/>
          </p:nvPr>
        </p:nvSpPr>
        <p:spPr>
          <a:xfrm>
            <a:off x="286018" y="136525"/>
            <a:ext cx="113538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2400">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IN" sz="2400" b="1" dirty="0">
                <a:solidFill>
                  <a:schemeClr val="dk1"/>
                </a:solidFill>
                <a:latin typeface="Helvetica Neue"/>
              </a:rPr>
              <a:t>Introduction to Computational Thinking</a:t>
            </a:r>
            <a:endParaRPr dirty="0"/>
          </a:p>
        </p:txBody>
      </p:sp>
      <p:sp>
        <p:nvSpPr>
          <p:cNvPr id="40" name="Google Shape;40;p2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1" name="Google Shape;41;p2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7"/>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C00000"/>
                </a:solidFill>
                <a:latin typeface="Calibri"/>
                <a:ea typeface="Calibri"/>
                <a:cs typeface="Calibri"/>
                <a:sym typeface="Calibri"/>
              </a:defRPr>
            </a:lvl1pPr>
            <a:lvl2pPr marL="0" lvl="1" indent="0" algn="r">
              <a:spcBef>
                <a:spcPts val="0"/>
              </a:spcBef>
              <a:buNone/>
              <a:defRPr sz="1200">
                <a:solidFill>
                  <a:srgbClr val="C00000"/>
                </a:solidFill>
                <a:latin typeface="Calibri"/>
                <a:ea typeface="Calibri"/>
                <a:cs typeface="Calibri"/>
                <a:sym typeface="Calibri"/>
              </a:defRPr>
            </a:lvl2pPr>
            <a:lvl3pPr marL="0" lvl="2" indent="0" algn="r">
              <a:spcBef>
                <a:spcPts val="0"/>
              </a:spcBef>
              <a:buNone/>
              <a:defRPr sz="1200">
                <a:solidFill>
                  <a:srgbClr val="C00000"/>
                </a:solidFill>
                <a:latin typeface="Calibri"/>
                <a:ea typeface="Calibri"/>
                <a:cs typeface="Calibri"/>
                <a:sym typeface="Calibri"/>
              </a:defRPr>
            </a:lvl3pPr>
            <a:lvl4pPr marL="0" lvl="3" indent="0" algn="r">
              <a:spcBef>
                <a:spcPts val="0"/>
              </a:spcBef>
              <a:buNone/>
              <a:defRPr sz="1200">
                <a:solidFill>
                  <a:srgbClr val="C00000"/>
                </a:solidFill>
                <a:latin typeface="Calibri"/>
                <a:ea typeface="Calibri"/>
                <a:cs typeface="Calibri"/>
                <a:sym typeface="Calibri"/>
              </a:defRPr>
            </a:lvl4pPr>
            <a:lvl5pPr marL="0" lvl="4" indent="0" algn="r">
              <a:spcBef>
                <a:spcPts val="0"/>
              </a:spcBef>
              <a:buNone/>
              <a:defRPr sz="1200">
                <a:solidFill>
                  <a:srgbClr val="C00000"/>
                </a:solidFill>
                <a:latin typeface="Calibri"/>
                <a:ea typeface="Calibri"/>
                <a:cs typeface="Calibri"/>
                <a:sym typeface="Calibri"/>
              </a:defRPr>
            </a:lvl5pPr>
            <a:lvl6pPr marL="0" lvl="5" indent="0" algn="r">
              <a:spcBef>
                <a:spcPts val="0"/>
              </a:spcBef>
              <a:buNone/>
              <a:defRPr sz="1200">
                <a:solidFill>
                  <a:srgbClr val="C00000"/>
                </a:solidFill>
                <a:latin typeface="Calibri"/>
                <a:ea typeface="Calibri"/>
                <a:cs typeface="Calibri"/>
                <a:sym typeface="Calibri"/>
              </a:defRPr>
            </a:lvl6pPr>
            <a:lvl7pPr marL="0" lvl="6" indent="0" algn="r">
              <a:spcBef>
                <a:spcPts val="0"/>
              </a:spcBef>
              <a:buNone/>
              <a:defRPr sz="1200">
                <a:solidFill>
                  <a:srgbClr val="C00000"/>
                </a:solidFill>
                <a:latin typeface="Calibri"/>
                <a:ea typeface="Calibri"/>
                <a:cs typeface="Calibri"/>
                <a:sym typeface="Calibri"/>
              </a:defRPr>
            </a:lvl7pPr>
            <a:lvl8pPr marL="0" lvl="7" indent="0" algn="r">
              <a:spcBef>
                <a:spcPts val="0"/>
              </a:spcBef>
              <a:buNone/>
              <a:defRPr sz="1200">
                <a:solidFill>
                  <a:srgbClr val="C00000"/>
                </a:solidFill>
                <a:latin typeface="Calibri"/>
                <a:ea typeface="Calibri"/>
                <a:cs typeface="Calibri"/>
                <a:sym typeface="Calibri"/>
              </a:defRPr>
            </a:lvl8pPr>
            <a:lvl9pPr marL="0" lvl="8" indent="0" algn="r">
              <a:spcBef>
                <a:spcPts val="0"/>
              </a:spcBef>
              <a:buNone/>
              <a:defRPr sz="1200">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28"/>
          <p:cNvSpPr txBox="1">
            <a:spLocks noGrp="1"/>
          </p:cNvSpPr>
          <p:nvPr>
            <p:ph type="title" hasCustomPrompt="1"/>
          </p:nvPr>
        </p:nvSpPr>
        <p:spPr>
          <a:xfrm>
            <a:off x="839787" y="365125"/>
            <a:ext cx="11093561"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200">
                <a:latin typeface="+mj-l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IN" sz="4400" b="1" dirty="0">
                <a:solidFill>
                  <a:schemeClr val="dk1"/>
                </a:solidFill>
                <a:latin typeface="Helvetica Neue"/>
              </a:rPr>
              <a:t>Introduction to Computational Thinking</a:t>
            </a:r>
            <a:endParaRPr dirty="0"/>
          </a:p>
        </p:txBody>
      </p:sp>
      <p:sp>
        <p:nvSpPr>
          <p:cNvPr id="47" name="Google Shape;47;p2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9" name="Google Shape;49;p2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8"/>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C00000"/>
                </a:solidFill>
                <a:latin typeface="Calibri"/>
                <a:ea typeface="Calibri"/>
                <a:cs typeface="Calibri"/>
                <a:sym typeface="Calibri"/>
              </a:defRPr>
            </a:lvl1pPr>
            <a:lvl2pPr marL="0" lvl="1" indent="0" algn="r">
              <a:spcBef>
                <a:spcPts val="0"/>
              </a:spcBef>
              <a:buNone/>
              <a:defRPr sz="1200">
                <a:solidFill>
                  <a:srgbClr val="C00000"/>
                </a:solidFill>
                <a:latin typeface="Calibri"/>
                <a:ea typeface="Calibri"/>
                <a:cs typeface="Calibri"/>
                <a:sym typeface="Calibri"/>
              </a:defRPr>
            </a:lvl2pPr>
            <a:lvl3pPr marL="0" lvl="2" indent="0" algn="r">
              <a:spcBef>
                <a:spcPts val="0"/>
              </a:spcBef>
              <a:buNone/>
              <a:defRPr sz="1200">
                <a:solidFill>
                  <a:srgbClr val="C00000"/>
                </a:solidFill>
                <a:latin typeface="Calibri"/>
                <a:ea typeface="Calibri"/>
                <a:cs typeface="Calibri"/>
                <a:sym typeface="Calibri"/>
              </a:defRPr>
            </a:lvl3pPr>
            <a:lvl4pPr marL="0" lvl="3" indent="0" algn="r">
              <a:spcBef>
                <a:spcPts val="0"/>
              </a:spcBef>
              <a:buNone/>
              <a:defRPr sz="1200">
                <a:solidFill>
                  <a:srgbClr val="C00000"/>
                </a:solidFill>
                <a:latin typeface="Calibri"/>
                <a:ea typeface="Calibri"/>
                <a:cs typeface="Calibri"/>
                <a:sym typeface="Calibri"/>
              </a:defRPr>
            </a:lvl4pPr>
            <a:lvl5pPr marL="0" lvl="4" indent="0" algn="r">
              <a:spcBef>
                <a:spcPts val="0"/>
              </a:spcBef>
              <a:buNone/>
              <a:defRPr sz="1200">
                <a:solidFill>
                  <a:srgbClr val="C00000"/>
                </a:solidFill>
                <a:latin typeface="Calibri"/>
                <a:ea typeface="Calibri"/>
                <a:cs typeface="Calibri"/>
                <a:sym typeface="Calibri"/>
              </a:defRPr>
            </a:lvl5pPr>
            <a:lvl6pPr marL="0" lvl="5" indent="0" algn="r">
              <a:spcBef>
                <a:spcPts val="0"/>
              </a:spcBef>
              <a:buNone/>
              <a:defRPr sz="1200">
                <a:solidFill>
                  <a:srgbClr val="C00000"/>
                </a:solidFill>
                <a:latin typeface="Calibri"/>
                <a:ea typeface="Calibri"/>
                <a:cs typeface="Calibri"/>
                <a:sym typeface="Calibri"/>
              </a:defRPr>
            </a:lvl6pPr>
            <a:lvl7pPr marL="0" lvl="6" indent="0" algn="r">
              <a:spcBef>
                <a:spcPts val="0"/>
              </a:spcBef>
              <a:buNone/>
              <a:defRPr sz="1200">
                <a:solidFill>
                  <a:srgbClr val="C00000"/>
                </a:solidFill>
                <a:latin typeface="Calibri"/>
                <a:ea typeface="Calibri"/>
                <a:cs typeface="Calibri"/>
                <a:sym typeface="Calibri"/>
              </a:defRPr>
            </a:lvl7pPr>
            <a:lvl8pPr marL="0" lvl="7" indent="0" algn="r">
              <a:spcBef>
                <a:spcPts val="0"/>
              </a:spcBef>
              <a:buNone/>
              <a:defRPr sz="1200">
                <a:solidFill>
                  <a:srgbClr val="C00000"/>
                </a:solidFill>
                <a:latin typeface="Calibri"/>
                <a:ea typeface="Calibri"/>
                <a:cs typeface="Calibri"/>
                <a:sym typeface="Calibri"/>
              </a:defRPr>
            </a:lvl8pPr>
            <a:lvl9pPr marL="0" lvl="8" indent="0" algn="r">
              <a:spcBef>
                <a:spcPts val="0"/>
              </a:spcBef>
              <a:buNone/>
              <a:defRPr sz="1200">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29"/>
          <p:cNvSpPr txBox="1">
            <a:spLocks noGrp="1"/>
          </p:cNvSpPr>
          <p:nvPr>
            <p:ph type="title" hasCustomPrompt="1"/>
          </p:nvPr>
        </p:nvSpPr>
        <p:spPr>
          <a:xfrm>
            <a:off x="838199" y="365125"/>
            <a:ext cx="1086824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IN" sz="4400" b="1" dirty="0">
                <a:solidFill>
                  <a:schemeClr val="dk1"/>
                </a:solidFill>
                <a:latin typeface="Helvetica Neue"/>
              </a:rPr>
              <a:t>Introduction to Computational Thinking</a:t>
            </a:r>
            <a:endParaRPr dirty="0"/>
          </a:p>
        </p:txBody>
      </p:sp>
      <p:sp>
        <p:nvSpPr>
          <p:cNvPr id="56" name="Google Shape;56;p2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29"/>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C00000"/>
                </a:solidFill>
                <a:latin typeface="Calibri"/>
                <a:ea typeface="Calibri"/>
                <a:cs typeface="Calibri"/>
                <a:sym typeface="Calibri"/>
              </a:defRPr>
            </a:lvl1pPr>
            <a:lvl2pPr marL="0" lvl="1" indent="0" algn="r">
              <a:spcBef>
                <a:spcPts val="0"/>
              </a:spcBef>
              <a:buNone/>
              <a:defRPr sz="1200">
                <a:solidFill>
                  <a:srgbClr val="C00000"/>
                </a:solidFill>
                <a:latin typeface="Calibri"/>
                <a:ea typeface="Calibri"/>
                <a:cs typeface="Calibri"/>
                <a:sym typeface="Calibri"/>
              </a:defRPr>
            </a:lvl2pPr>
            <a:lvl3pPr marL="0" lvl="2" indent="0" algn="r">
              <a:spcBef>
                <a:spcPts val="0"/>
              </a:spcBef>
              <a:buNone/>
              <a:defRPr sz="1200">
                <a:solidFill>
                  <a:srgbClr val="C00000"/>
                </a:solidFill>
                <a:latin typeface="Calibri"/>
                <a:ea typeface="Calibri"/>
                <a:cs typeface="Calibri"/>
                <a:sym typeface="Calibri"/>
              </a:defRPr>
            </a:lvl3pPr>
            <a:lvl4pPr marL="0" lvl="3" indent="0" algn="r">
              <a:spcBef>
                <a:spcPts val="0"/>
              </a:spcBef>
              <a:buNone/>
              <a:defRPr sz="1200">
                <a:solidFill>
                  <a:srgbClr val="C00000"/>
                </a:solidFill>
                <a:latin typeface="Calibri"/>
                <a:ea typeface="Calibri"/>
                <a:cs typeface="Calibri"/>
                <a:sym typeface="Calibri"/>
              </a:defRPr>
            </a:lvl4pPr>
            <a:lvl5pPr marL="0" lvl="4" indent="0" algn="r">
              <a:spcBef>
                <a:spcPts val="0"/>
              </a:spcBef>
              <a:buNone/>
              <a:defRPr sz="1200">
                <a:solidFill>
                  <a:srgbClr val="C00000"/>
                </a:solidFill>
                <a:latin typeface="Calibri"/>
                <a:ea typeface="Calibri"/>
                <a:cs typeface="Calibri"/>
                <a:sym typeface="Calibri"/>
              </a:defRPr>
            </a:lvl5pPr>
            <a:lvl6pPr marL="0" lvl="5" indent="0" algn="r">
              <a:spcBef>
                <a:spcPts val="0"/>
              </a:spcBef>
              <a:buNone/>
              <a:defRPr sz="1200">
                <a:solidFill>
                  <a:srgbClr val="C00000"/>
                </a:solidFill>
                <a:latin typeface="Calibri"/>
                <a:ea typeface="Calibri"/>
                <a:cs typeface="Calibri"/>
                <a:sym typeface="Calibri"/>
              </a:defRPr>
            </a:lvl6pPr>
            <a:lvl7pPr marL="0" lvl="6" indent="0" algn="r">
              <a:spcBef>
                <a:spcPts val="0"/>
              </a:spcBef>
              <a:buNone/>
              <a:defRPr sz="1200">
                <a:solidFill>
                  <a:srgbClr val="C00000"/>
                </a:solidFill>
                <a:latin typeface="Calibri"/>
                <a:ea typeface="Calibri"/>
                <a:cs typeface="Calibri"/>
                <a:sym typeface="Calibri"/>
              </a:defRPr>
            </a:lvl7pPr>
            <a:lvl8pPr marL="0" lvl="7" indent="0" algn="r">
              <a:spcBef>
                <a:spcPts val="0"/>
              </a:spcBef>
              <a:buNone/>
              <a:defRPr sz="1200">
                <a:solidFill>
                  <a:srgbClr val="C00000"/>
                </a:solidFill>
                <a:latin typeface="Calibri"/>
                <a:ea typeface="Calibri"/>
                <a:cs typeface="Calibri"/>
                <a:sym typeface="Calibri"/>
              </a:defRPr>
            </a:lvl8pPr>
            <a:lvl9pPr marL="0" lvl="8" indent="0" algn="r">
              <a:spcBef>
                <a:spcPts val="0"/>
              </a:spcBef>
              <a:buNone/>
              <a:defRPr sz="1200">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0"/>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C00000"/>
                </a:solidFill>
                <a:latin typeface="Calibri"/>
                <a:ea typeface="Calibri"/>
                <a:cs typeface="Calibri"/>
                <a:sym typeface="Calibri"/>
              </a:defRPr>
            </a:lvl1pPr>
            <a:lvl2pPr marL="0" lvl="1" indent="0" algn="r">
              <a:spcBef>
                <a:spcPts val="0"/>
              </a:spcBef>
              <a:buNone/>
              <a:defRPr sz="1200">
                <a:solidFill>
                  <a:srgbClr val="C00000"/>
                </a:solidFill>
                <a:latin typeface="Calibri"/>
                <a:ea typeface="Calibri"/>
                <a:cs typeface="Calibri"/>
                <a:sym typeface="Calibri"/>
              </a:defRPr>
            </a:lvl2pPr>
            <a:lvl3pPr marL="0" lvl="2" indent="0" algn="r">
              <a:spcBef>
                <a:spcPts val="0"/>
              </a:spcBef>
              <a:buNone/>
              <a:defRPr sz="1200">
                <a:solidFill>
                  <a:srgbClr val="C00000"/>
                </a:solidFill>
                <a:latin typeface="Calibri"/>
                <a:ea typeface="Calibri"/>
                <a:cs typeface="Calibri"/>
                <a:sym typeface="Calibri"/>
              </a:defRPr>
            </a:lvl3pPr>
            <a:lvl4pPr marL="0" lvl="3" indent="0" algn="r">
              <a:spcBef>
                <a:spcPts val="0"/>
              </a:spcBef>
              <a:buNone/>
              <a:defRPr sz="1200">
                <a:solidFill>
                  <a:srgbClr val="C00000"/>
                </a:solidFill>
                <a:latin typeface="Calibri"/>
                <a:ea typeface="Calibri"/>
                <a:cs typeface="Calibri"/>
                <a:sym typeface="Calibri"/>
              </a:defRPr>
            </a:lvl4pPr>
            <a:lvl5pPr marL="0" lvl="4" indent="0" algn="r">
              <a:spcBef>
                <a:spcPts val="0"/>
              </a:spcBef>
              <a:buNone/>
              <a:defRPr sz="1200">
                <a:solidFill>
                  <a:srgbClr val="C00000"/>
                </a:solidFill>
                <a:latin typeface="Calibri"/>
                <a:ea typeface="Calibri"/>
                <a:cs typeface="Calibri"/>
                <a:sym typeface="Calibri"/>
              </a:defRPr>
            </a:lvl5pPr>
            <a:lvl6pPr marL="0" lvl="5" indent="0" algn="r">
              <a:spcBef>
                <a:spcPts val="0"/>
              </a:spcBef>
              <a:buNone/>
              <a:defRPr sz="1200">
                <a:solidFill>
                  <a:srgbClr val="C00000"/>
                </a:solidFill>
                <a:latin typeface="Calibri"/>
                <a:ea typeface="Calibri"/>
                <a:cs typeface="Calibri"/>
                <a:sym typeface="Calibri"/>
              </a:defRPr>
            </a:lvl6pPr>
            <a:lvl7pPr marL="0" lvl="6" indent="0" algn="r">
              <a:spcBef>
                <a:spcPts val="0"/>
              </a:spcBef>
              <a:buNone/>
              <a:defRPr sz="1200">
                <a:solidFill>
                  <a:srgbClr val="C00000"/>
                </a:solidFill>
                <a:latin typeface="Calibri"/>
                <a:ea typeface="Calibri"/>
                <a:cs typeface="Calibri"/>
                <a:sym typeface="Calibri"/>
              </a:defRPr>
            </a:lvl7pPr>
            <a:lvl8pPr marL="0" lvl="7" indent="0" algn="r">
              <a:spcBef>
                <a:spcPts val="0"/>
              </a:spcBef>
              <a:buNone/>
              <a:defRPr sz="1200">
                <a:solidFill>
                  <a:srgbClr val="C00000"/>
                </a:solidFill>
                <a:latin typeface="Calibri"/>
                <a:ea typeface="Calibri"/>
                <a:cs typeface="Calibri"/>
                <a:sym typeface="Calibri"/>
              </a:defRPr>
            </a:lvl8pPr>
            <a:lvl9pPr marL="0" lvl="8" indent="0" algn="r">
              <a:spcBef>
                <a:spcPts val="0"/>
              </a:spcBef>
              <a:buNone/>
              <a:defRPr sz="1200">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2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2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1"/>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C00000"/>
                </a:solidFill>
                <a:latin typeface="Calibri"/>
                <a:ea typeface="Calibri"/>
                <a:cs typeface="Calibri"/>
                <a:sym typeface="Calibri"/>
              </a:defRPr>
            </a:lvl1pPr>
            <a:lvl2pPr marL="0" lvl="1" indent="0" algn="r">
              <a:spcBef>
                <a:spcPts val="0"/>
              </a:spcBef>
              <a:buNone/>
              <a:defRPr sz="1200">
                <a:solidFill>
                  <a:srgbClr val="C00000"/>
                </a:solidFill>
                <a:latin typeface="Calibri"/>
                <a:ea typeface="Calibri"/>
                <a:cs typeface="Calibri"/>
                <a:sym typeface="Calibri"/>
              </a:defRPr>
            </a:lvl2pPr>
            <a:lvl3pPr marL="0" lvl="2" indent="0" algn="r">
              <a:spcBef>
                <a:spcPts val="0"/>
              </a:spcBef>
              <a:buNone/>
              <a:defRPr sz="1200">
                <a:solidFill>
                  <a:srgbClr val="C00000"/>
                </a:solidFill>
                <a:latin typeface="Calibri"/>
                <a:ea typeface="Calibri"/>
                <a:cs typeface="Calibri"/>
                <a:sym typeface="Calibri"/>
              </a:defRPr>
            </a:lvl3pPr>
            <a:lvl4pPr marL="0" lvl="3" indent="0" algn="r">
              <a:spcBef>
                <a:spcPts val="0"/>
              </a:spcBef>
              <a:buNone/>
              <a:defRPr sz="1200">
                <a:solidFill>
                  <a:srgbClr val="C00000"/>
                </a:solidFill>
                <a:latin typeface="Calibri"/>
                <a:ea typeface="Calibri"/>
                <a:cs typeface="Calibri"/>
                <a:sym typeface="Calibri"/>
              </a:defRPr>
            </a:lvl4pPr>
            <a:lvl5pPr marL="0" lvl="4" indent="0" algn="r">
              <a:spcBef>
                <a:spcPts val="0"/>
              </a:spcBef>
              <a:buNone/>
              <a:defRPr sz="1200">
                <a:solidFill>
                  <a:srgbClr val="C00000"/>
                </a:solidFill>
                <a:latin typeface="Calibri"/>
                <a:ea typeface="Calibri"/>
                <a:cs typeface="Calibri"/>
                <a:sym typeface="Calibri"/>
              </a:defRPr>
            </a:lvl5pPr>
            <a:lvl6pPr marL="0" lvl="5" indent="0" algn="r">
              <a:spcBef>
                <a:spcPts val="0"/>
              </a:spcBef>
              <a:buNone/>
              <a:defRPr sz="1200">
                <a:solidFill>
                  <a:srgbClr val="C00000"/>
                </a:solidFill>
                <a:latin typeface="Calibri"/>
                <a:ea typeface="Calibri"/>
                <a:cs typeface="Calibri"/>
                <a:sym typeface="Calibri"/>
              </a:defRPr>
            </a:lvl6pPr>
            <a:lvl7pPr marL="0" lvl="6" indent="0" algn="r">
              <a:spcBef>
                <a:spcPts val="0"/>
              </a:spcBef>
              <a:buNone/>
              <a:defRPr sz="1200">
                <a:solidFill>
                  <a:srgbClr val="C00000"/>
                </a:solidFill>
                <a:latin typeface="Calibri"/>
                <a:ea typeface="Calibri"/>
                <a:cs typeface="Calibri"/>
                <a:sym typeface="Calibri"/>
              </a:defRPr>
            </a:lvl7pPr>
            <a:lvl8pPr marL="0" lvl="7" indent="0" algn="r">
              <a:spcBef>
                <a:spcPts val="0"/>
              </a:spcBef>
              <a:buNone/>
              <a:defRPr sz="1200">
                <a:solidFill>
                  <a:srgbClr val="C00000"/>
                </a:solidFill>
                <a:latin typeface="Calibri"/>
                <a:ea typeface="Calibri"/>
                <a:cs typeface="Calibri"/>
                <a:sym typeface="Calibri"/>
              </a:defRPr>
            </a:lvl8pPr>
            <a:lvl9pPr marL="0" lvl="8" indent="0" algn="r">
              <a:spcBef>
                <a:spcPts val="0"/>
              </a:spcBef>
              <a:buNone/>
              <a:defRPr sz="1200">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2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32"/>
          <p:cNvSpPr>
            <a:spLocks noGrp="1"/>
          </p:cNvSpPr>
          <p:nvPr>
            <p:ph type="pic" idx="2"/>
          </p:nvPr>
        </p:nvSpPr>
        <p:spPr>
          <a:xfrm>
            <a:off x="5183188" y="987425"/>
            <a:ext cx="6172200" cy="4873625"/>
          </a:xfrm>
          <a:prstGeom prst="rect">
            <a:avLst/>
          </a:prstGeom>
          <a:noFill/>
          <a:ln>
            <a:noFill/>
          </a:ln>
        </p:spPr>
      </p:sp>
      <p:sp>
        <p:nvSpPr>
          <p:cNvPr id="73" name="Google Shape;73;p2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2"/>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C00000"/>
                </a:solidFill>
                <a:latin typeface="Calibri"/>
                <a:ea typeface="Calibri"/>
                <a:cs typeface="Calibri"/>
                <a:sym typeface="Calibri"/>
              </a:defRPr>
            </a:lvl1pPr>
            <a:lvl2pPr marL="0" lvl="1" indent="0" algn="r">
              <a:spcBef>
                <a:spcPts val="0"/>
              </a:spcBef>
              <a:buNone/>
              <a:defRPr sz="1200">
                <a:solidFill>
                  <a:srgbClr val="C00000"/>
                </a:solidFill>
                <a:latin typeface="Calibri"/>
                <a:ea typeface="Calibri"/>
                <a:cs typeface="Calibri"/>
                <a:sym typeface="Calibri"/>
              </a:defRPr>
            </a:lvl2pPr>
            <a:lvl3pPr marL="0" lvl="2" indent="0" algn="r">
              <a:spcBef>
                <a:spcPts val="0"/>
              </a:spcBef>
              <a:buNone/>
              <a:defRPr sz="1200">
                <a:solidFill>
                  <a:srgbClr val="C00000"/>
                </a:solidFill>
                <a:latin typeface="Calibri"/>
                <a:ea typeface="Calibri"/>
                <a:cs typeface="Calibri"/>
                <a:sym typeface="Calibri"/>
              </a:defRPr>
            </a:lvl3pPr>
            <a:lvl4pPr marL="0" lvl="3" indent="0" algn="r">
              <a:spcBef>
                <a:spcPts val="0"/>
              </a:spcBef>
              <a:buNone/>
              <a:defRPr sz="1200">
                <a:solidFill>
                  <a:srgbClr val="C00000"/>
                </a:solidFill>
                <a:latin typeface="Calibri"/>
                <a:ea typeface="Calibri"/>
                <a:cs typeface="Calibri"/>
                <a:sym typeface="Calibri"/>
              </a:defRPr>
            </a:lvl4pPr>
            <a:lvl5pPr marL="0" lvl="4" indent="0" algn="r">
              <a:spcBef>
                <a:spcPts val="0"/>
              </a:spcBef>
              <a:buNone/>
              <a:defRPr sz="1200">
                <a:solidFill>
                  <a:srgbClr val="C00000"/>
                </a:solidFill>
                <a:latin typeface="Calibri"/>
                <a:ea typeface="Calibri"/>
                <a:cs typeface="Calibri"/>
                <a:sym typeface="Calibri"/>
              </a:defRPr>
            </a:lvl5pPr>
            <a:lvl6pPr marL="0" lvl="5" indent="0" algn="r">
              <a:spcBef>
                <a:spcPts val="0"/>
              </a:spcBef>
              <a:buNone/>
              <a:defRPr sz="1200">
                <a:solidFill>
                  <a:srgbClr val="C00000"/>
                </a:solidFill>
                <a:latin typeface="Calibri"/>
                <a:ea typeface="Calibri"/>
                <a:cs typeface="Calibri"/>
                <a:sym typeface="Calibri"/>
              </a:defRPr>
            </a:lvl6pPr>
            <a:lvl7pPr marL="0" lvl="6" indent="0" algn="r">
              <a:spcBef>
                <a:spcPts val="0"/>
              </a:spcBef>
              <a:buNone/>
              <a:defRPr sz="1200">
                <a:solidFill>
                  <a:srgbClr val="C00000"/>
                </a:solidFill>
                <a:latin typeface="Calibri"/>
                <a:ea typeface="Calibri"/>
                <a:cs typeface="Calibri"/>
                <a:sym typeface="Calibri"/>
              </a:defRPr>
            </a:lvl7pPr>
            <a:lvl8pPr marL="0" lvl="7" indent="0" algn="r">
              <a:spcBef>
                <a:spcPts val="0"/>
              </a:spcBef>
              <a:buNone/>
              <a:defRPr sz="1200">
                <a:solidFill>
                  <a:srgbClr val="C00000"/>
                </a:solidFill>
                <a:latin typeface="Calibri"/>
                <a:ea typeface="Calibri"/>
                <a:cs typeface="Calibri"/>
                <a:sym typeface="Calibri"/>
              </a:defRPr>
            </a:lvl8pPr>
            <a:lvl9pPr marL="0" lvl="8" indent="0" algn="r">
              <a:spcBef>
                <a:spcPts val="0"/>
              </a:spcBef>
              <a:buNone/>
              <a:defRPr sz="1200">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2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2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homepages.wmich.edu/~johnson/ece2500/Quiz3/q3f5.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www.sciencedirect.com/science/article/pii/B9780128000564000029"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p:nvPr/>
        </p:nvSpPr>
        <p:spPr>
          <a:xfrm>
            <a:off x="120770" y="138023"/>
            <a:ext cx="11904453" cy="186330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cxnSp>
        <p:nvCxnSpPr>
          <p:cNvPr id="94" name="Google Shape;94;p1"/>
          <p:cNvCxnSpPr/>
          <p:nvPr/>
        </p:nvCxnSpPr>
        <p:spPr>
          <a:xfrm>
            <a:off x="3219385" y="2277375"/>
            <a:ext cx="5796951" cy="0"/>
          </a:xfrm>
          <a:prstGeom prst="straightConnector1">
            <a:avLst/>
          </a:prstGeom>
          <a:noFill/>
          <a:ln w="9525" cap="flat" cmpd="sng">
            <a:solidFill>
              <a:srgbClr val="BFBFBF"/>
            </a:solidFill>
            <a:prstDash val="solid"/>
            <a:miter lim="800000"/>
            <a:headEnd type="none" w="sm" len="sm"/>
            <a:tailEnd type="none" w="sm" len="sm"/>
          </a:ln>
        </p:spPr>
      </p:cxnSp>
      <p:pic>
        <p:nvPicPr>
          <p:cNvPr id="96" name="Google Shape;96;p1"/>
          <p:cNvPicPr preferRelativeResize="0"/>
          <p:nvPr/>
        </p:nvPicPr>
        <p:blipFill rotWithShape="1">
          <a:blip r:embed="rId3">
            <a:alphaModFix/>
          </a:blip>
          <a:srcRect/>
          <a:stretch/>
        </p:blipFill>
        <p:spPr>
          <a:xfrm>
            <a:off x="4432537" y="512002"/>
            <a:ext cx="3418941" cy="1463307"/>
          </a:xfrm>
          <a:prstGeom prst="rect">
            <a:avLst/>
          </a:prstGeom>
          <a:noFill/>
          <a:ln>
            <a:noFill/>
          </a:ln>
        </p:spPr>
      </p:pic>
      <p:sp>
        <p:nvSpPr>
          <p:cNvPr id="97" name="Google Shape;97;p1"/>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dirty="0"/>
          </a:p>
        </p:txBody>
      </p:sp>
      <p:sp>
        <p:nvSpPr>
          <p:cNvPr id="3" name="Google Shape;95;p1">
            <a:extLst>
              <a:ext uri="{FF2B5EF4-FFF2-40B4-BE49-F238E27FC236}">
                <a16:creationId xmlns:a16="http://schemas.microsoft.com/office/drawing/2014/main" id="{947E9A0E-7A79-3ABE-B496-5C3E3483D7C1}"/>
              </a:ext>
            </a:extLst>
          </p:cNvPr>
          <p:cNvSpPr/>
          <p:nvPr/>
        </p:nvSpPr>
        <p:spPr>
          <a:xfrm>
            <a:off x="201656" y="2397830"/>
            <a:ext cx="11438162" cy="3877944"/>
          </a:xfrm>
          <a:prstGeom prst="rect">
            <a:avLst/>
          </a:prstGeom>
          <a:noFill/>
          <a:ln>
            <a:noFill/>
          </a:ln>
        </p:spPr>
        <p:txBody>
          <a:bodyPr spcFirstLastPara="1" wrap="square" lIns="91425" tIns="45700" rIns="91425" bIns="45700">
            <a:spAutoFit/>
          </a:bodyPr>
          <a:lstStyle/>
          <a:p>
            <a:pPr marL="12700" algn="ctr">
              <a:lnSpc>
                <a:spcPct val="150000"/>
              </a:lnSpc>
              <a:spcBef>
                <a:spcPts val="0"/>
              </a:spcBef>
              <a:spcAft>
                <a:spcPts val="0"/>
              </a:spcAft>
              <a:defRPr/>
            </a:pPr>
            <a:r>
              <a:rPr lang="en-US" sz="4000" b="1" dirty="0">
                <a:solidFill>
                  <a:schemeClr val="dk1"/>
                </a:solidFill>
                <a:latin typeface="Helvetica Neue"/>
                <a:ea typeface="Helvetica Neue"/>
                <a:cs typeface="Helvetica Neue"/>
                <a:sym typeface="Helvetica Neue"/>
              </a:rPr>
              <a:t>Subject: </a:t>
            </a:r>
            <a:r>
              <a:rPr lang="en-IN" sz="4000" b="1" dirty="0">
                <a:solidFill>
                  <a:schemeClr val="dk1"/>
                </a:solidFill>
                <a:latin typeface="Helvetica Neue"/>
              </a:rPr>
              <a:t>Computer Fundamentals and Organization</a:t>
            </a:r>
            <a:endParaRPr lang="en-IN" sz="3600" b="1" dirty="0">
              <a:solidFill>
                <a:schemeClr val="dk1"/>
              </a:solidFill>
              <a:latin typeface="Helvetica Neue"/>
            </a:endParaRPr>
          </a:p>
          <a:p>
            <a:pPr marL="12700" algn="ctr">
              <a:lnSpc>
                <a:spcPct val="150000"/>
              </a:lnSpc>
              <a:spcBef>
                <a:spcPts val="0"/>
              </a:spcBef>
              <a:spcAft>
                <a:spcPts val="0"/>
              </a:spcAft>
              <a:defRPr/>
            </a:pPr>
            <a:r>
              <a:rPr lang="en-US" sz="2800" b="1" i="0" u="none" strike="noStrike" cap="none" dirty="0">
                <a:solidFill>
                  <a:schemeClr val="dk1"/>
                </a:solidFill>
                <a:latin typeface="Helvetica Neue"/>
                <a:ea typeface="Helvetica Neue"/>
                <a:cs typeface="Helvetica Neue"/>
                <a:sym typeface="Helvetica Neue"/>
              </a:rPr>
              <a:t>Module Number: 1</a:t>
            </a:r>
            <a:endParaRPr lang="en-US" sz="2800" b="1" dirty="0">
              <a:solidFill>
                <a:schemeClr val="dk1"/>
              </a:solidFill>
              <a:latin typeface="Helvetica Neue"/>
              <a:ea typeface="Helvetica Neue"/>
              <a:cs typeface="Helvetica Neue"/>
              <a:sym typeface="Helvetica Neue"/>
            </a:endParaRPr>
          </a:p>
          <a:p>
            <a:pPr marL="12700" algn="ctr">
              <a:lnSpc>
                <a:spcPct val="150000"/>
              </a:lnSpc>
              <a:spcBef>
                <a:spcPts val="0"/>
              </a:spcBef>
              <a:spcAft>
                <a:spcPts val="0"/>
              </a:spcAft>
              <a:defRPr/>
            </a:pPr>
            <a:r>
              <a:rPr lang="en-US" sz="2800" b="1" dirty="0">
                <a:solidFill>
                  <a:schemeClr val="dk1"/>
                </a:solidFill>
                <a:latin typeface="Helvetica Neue"/>
                <a:ea typeface="Helvetica Neue"/>
                <a:cs typeface="Helvetica Neue"/>
                <a:sym typeface="Helvetica Neue"/>
              </a:rPr>
              <a:t>Module Name: </a:t>
            </a:r>
            <a:r>
              <a:rPr lang="en-IN" sz="2800" dirty="0">
                <a:solidFill>
                  <a:srgbClr val="000000"/>
                </a:solidFill>
                <a:latin typeface="Helvetica Neue"/>
                <a:ea typeface="Calibri" panose="020F0502020204030204" pitchFamily="34" charset="0"/>
              </a:rPr>
              <a:t> </a:t>
            </a:r>
            <a:r>
              <a:rPr lang="en-IN" sz="2800" dirty="0">
                <a:solidFill>
                  <a:srgbClr val="000000"/>
                </a:solidFill>
                <a:latin typeface="Calibri" panose="020F0502020204030204" pitchFamily="34" charset="0"/>
                <a:ea typeface="Calibri" panose="020F0502020204030204" pitchFamily="34" charset="0"/>
              </a:rPr>
              <a:t> </a:t>
            </a:r>
            <a:r>
              <a:rPr lang="en-IN" sz="2800" b="1" dirty="0">
                <a:solidFill>
                  <a:schemeClr val="dk1"/>
                </a:solidFill>
                <a:latin typeface="Helvetica Neue"/>
              </a:rPr>
              <a:t>Number Systems and Logic Gates and Combining Logic Gates</a:t>
            </a:r>
            <a:endParaRPr sz="2800" dirty="0">
              <a:solidFill>
                <a:schemeClr val="dk1"/>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45CFCF-F0C5-B754-09FF-DFAD94B4DE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3" name="TextBox 2">
            <a:extLst>
              <a:ext uri="{FF2B5EF4-FFF2-40B4-BE49-F238E27FC236}">
                <a16:creationId xmlns:a16="http://schemas.microsoft.com/office/drawing/2014/main" id="{36BED8C5-FA2B-DC5D-D3E0-997515EE67EC}"/>
              </a:ext>
            </a:extLst>
          </p:cNvPr>
          <p:cNvSpPr txBox="1"/>
          <p:nvPr/>
        </p:nvSpPr>
        <p:spPr>
          <a:xfrm>
            <a:off x="248602" y="206326"/>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itle 1">
            <a:extLst>
              <a:ext uri="{FF2B5EF4-FFF2-40B4-BE49-F238E27FC236}">
                <a16:creationId xmlns:a16="http://schemas.microsoft.com/office/drawing/2014/main" id="{AA7DF850-47FB-6AE4-3404-AD9586EA1FBB}"/>
              </a:ext>
            </a:extLst>
          </p:cNvPr>
          <p:cNvSpPr txBox="1">
            <a:spLocks/>
          </p:cNvSpPr>
          <p:nvPr/>
        </p:nvSpPr>
        <p:spPr>
          <a:xfrm>
            <a:off x="248602" y="1170911"/>
            <a:ext cx="10515600" cy="132556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rgbClr val="813588"/>
                </a:solidFill>
                <a:latin typeface="+mj-lt"/>
              </a:rPr>
              <a:t>Octal Number System (Base 8 Number System)</a:t>
            </a:r>
            <a:br>
              <a:rPr lang="en-US" sz="2400" dirty="0">
                <a:solidFill>
                  <a:srgbClr val="813588"/>
                </a:solidFill>
                <a:latin typeface="+mj-lt"/>
              </a:rPr>
            </a:br>
            <a:endParaRPr lang="en-IN" sz="2400" dirty="0">
              <a:latin typeface="+mj-lt"/>
            </a:endParaRPr>
          </a:p>
        </p:txBody>
      </p:sp>
      <p:sp>
        <p:nvSpPr>
          <p:cNvPr id="6" name="Content Placeholder 2">
            <a:extLst>
              <a:ext uri="{FF2B5EF4-FFF2-40B4-BE49-F238E27FC236}">
                <a16:creationId xmlns:a16="http://schemas.microsoft.com/office/drawing/2014/main" id="{A1A8DD4F-BC4D-AD26-D3C0-45FC33A4DA06}"/>
              </a:ext>
            </a:extLst>
          </p:cNvPr>
          <p:cNvSpPr txBox="1">
            <a:spLocks/>
          </p:cNvSpPr>
          <p:nvPr/>
        </p:nvSpPr>
        <p:spPr>
          <a:xfrm>
            <a:off x="248602" y="1639383"/>
            <a:ext cx="11775758" cy="435133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70000"/>
              </a:lnSpc>
            </a:pPr>
            <a:r>
              <a:rPr lang="en-US" sz="2000" dirty="0">
                <a:solidFill>
                  <a:srgbClr val="333333"/>
                </a:solidFill>
                <a:latin typeface="Times New Roman" panose="02020603050405020304" pitchFamily="18" charset="0"/>
                <a:cs typeface="Times New Roman" panose="02020603050405020304" pitchFamily="18" charset="0"/>
              </a:rPr>
              <a:t>In the octal number system, the base is 8 and it uses numbers from 0 to 7 to represent numbers. Octal numbers are commonly used in computer applications. Converting an octal number to decimal is the same as decimal conversion and is explained below using an example.</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b="1" dirty="0">
                <a:solidFill>
                  <a:srgbClr val="333333"/>
                </a:solidFill>
                <a:latin typeface="Times New Roman" panose="02020603050405020304" pitchFamily="18" charset="0"/>
                <a:cs typeface="Times New Roman" panose="02020603050405020304" pitchFamily="18" charset="0"/>
              </a:rPr>
              <a:t>Example: Convert 215</a:t>
            </a:r>
            <a:r>
              <a:rPr lang="en-US" sz="2000" b="1" baseline="-25000" dirty="0">
                <a:solidFill>
                  <a:srgbClr val="333333"/>
                </a:solidFill>
                <a:latin typeface="Times New Roman" panose="02020603050405020304" pitchFamily="18" charset="0"/>
                <a:cs typeface="Times New Roman" panose="02020603050405020304" pitchFamily="18" charset="0"/>
              </a:rPr>
              <a:t>8</a:t>
            </a:r>
            <a:r>
              <a:rPr lang="en-US" sz="2000" b="1" dirty="0">
                <a:solidFill>
                  <a:srgbClr val="333333"/>
                </a:solidFill>
                <a:latin typeface="Times New Roman" panose="02020603050405020304" pitchFamily="18" charset="0"/>
                <a:cs typeface="Times New Roman" panose="02020603050405020304" pitchFamily="18" charset="0"/>
              </a:rPr>
              <a:t> into decimal.</a:t>
            </a:r>
            <a:endParaRPr lang="en-US" sz="2000" dirty="0">
              <a:solidFill>
                <a:srgbClr val="333333"/>
              </a:solidFill>
              <a:latin typeface="Times New Roman" panose="02020603050405020304" pitchFamily="18" charset="0"/>
              <a:cs typeface="Times New Roman" panose="02020603050405020304" pitchFamily="18" charset="0"/>
            </a:endParaRPr>
          </a:p>
          <a:p>
            <a:pPr algn="just"/>
            <a:endParaRPr lang="en-US" sz="2000" b="1" dirty="0">
              <a:solidFill>
                <a:srgbClr val="333333"/>
              </a:solidFill>
              <a:latin typeface="Times New Roman" panose="02020603050405020304" pitchFamily="18" charset="0"/>
              <a:cs typeface="Times New Roman" panose="02020603050405020304" pitchFamily="18" charset="0"/>
            </a:endParaRPr>
          </a:p>
          <a:p>
            <a:pPr algn="just"/>
            <a:r>
              <a:rPr lang="en-US" sz="2000" b="1" dirty="0">
                <a:solidFill>
                  <a:srgbClr val="333333"/>
                </a:solidFill>
                <a:latin typeface="Times New Roman" panose="02020603050405020304" pitchFamily="18" charset="0"/>
                <a:cs typeface="Times New Roman" panose="02020603050405020304" pitchFamily="18" charset="0"/>
              </a:rPr>
              <a:t>Solution:</a:t>
            </a:r>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dirty="0">
                <a:solidFill>
                  <a:srgbClr val="333333"/>
                </a:solidFill>
                <a:latin typeface="Times New Roman" panose="02020603050405020304" pitchFamily="18" charset="0"/>
                <a:cs typeface="Times New Roman" panose="02020603050405020304" pitchFamily="18" charset="0"/>
              </a:rPr>
              <a:t>215</a:t>
            </a:r>
            <a:r>
              <a:rPr lang="en-US" sz="2000" baseline="-25000" dirty="0">
                <a:solidFill>
                  <a:srgbClr val="333333"/>
                </a:solidFill>
                <a:latin typeface="Times New Roman" panose="02020603050405020304" pitchFamily="18" charset="0"/>
                <a:cs typeface="Times New Roman" panose="02020603050405020304" pitchFamily="18" charset="0"/>
              </a:rPr>
              <a:t>8</a:t>
            </a:r>
            <a:r>
              <a:rPr lang="en-US" sz="2000" dirty="0">
                <a:solidFill>
                  <a:srgbClr val="333333"/>
                </a:solidFill>
                <a:latin typeface="Times New Roman" panose="02020603050405020304" pitchFamily="18" charset="0"/>
                <a:cs typeface="Times New Roman" panose="02020603050405020304" pitchFamily="18" charset="0"/>
              </a:rPr>
              <a:t> = 2 × 8</a:t>
            </a:r>
            <a:r>
              <a:rPr lang="en-US" sz="2000" baseline="30000" dirty="0">
                <a:solidFill>
                  <a:srgbClr val="333333"/>
                </a:solidFill>
                <a:latin typeface="Times New Roman" panose="02020603050405020304" pitchFamily="18" charset="0"/>
                <a:cs typeface="Times New Roman" panose="02020603050405020304" pitchFamily="18" charset="0"/>
              </a:rPr>
              <a:t>2</a:t>
            </a:r>
            <a:r>
              <a:rPr lang="en-US" sz="2000" dirty="0">
                <a:solidFill>
                  <a:srgbClr val="333333"/>
                </a:solidFill>
                <a:latin typeface="Times New Roman" panose="02020603050405020304" pitchFamily="18" charset="0"/>
                <a:cs typeface="Times New Roman" panose="02020603050405020304" pitchFamily="18" charset="0"/>
              </a:rPr>
              <a:t> + 1 × 8</a:t>
            </a:r>
            <a:r>
              <a:rPr lang="en-US" sz="2000" baseline="30000" dirty="0">
                <a:solidFill>
                  <a:srgbClr val="333333"/>
                </a:solidFill>
                <a:latin typeface="Times New Roman" panose="02020603050405020304" pitchFamily="18" charset="0"/>
                <a:cs typeface="Times New Roman" panose="02020603050405020304" pitchFamily="18" charset="0"/>
              </a:rPr>
              <a:t>1</a:t>
            </a:r>
            <a:r>
              <a:rPr lang="en-US" sz="2000" dirty="0">
                <a:solidFill>
                  <a:srgbClr val="333333"/>
                </a:solidFill>
                <a:latin typeface="Times New Roman" panose="02020603050405020304" pitchFamily="18" charset="0"/>
                <a:cs typeface="Times New Roman" panose="02020603050405020304" pitchFamily="18" charset="0"/>
              </a:rPr>
              <a:t> + 5 × 8</a:t>
            </a:r>
            <a:r>
              <a:rPr lang="en-US" sz="2000" baseline="30000" dirty="0">
                <a:solidFill>
                  <a:srgbClr val="333333"/>
                </a:solidFill>
                <a:latin typeface="Times New Roman" panose="02020603050405020304" pitchFamily="18" charset="0"/>
                <a:cs typeface="Times New Roman" panose="02020603050405020304" pitchFamily="18" charset="0"/>
              </a:rPr>
              <a:t>0</a:t>
            </a:r>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dirty="0">
                <a:solidFill>
                  <a:srgbClr val="333333"/>
                </a:solidFill>
                <a:latin typeface="Times New Roman" panose="02020603050405020304" pitchFamily="18" charset="0"/>
                <a:cs typeface="Times New Roman" panose="02020603050405020304" pitchFamily="18" charset="0"/>
              </a:rPr>
              <a:t>= 2 × 64 + 1 × 8 + 5 × 1</a:t>
            </a:r>
          </a:p>
          <a:p>
            <a:pPr algn="just"/>
            <a:r>
              <a:rPr lang="en-US" sz="2000" dirty="0">
                <a:solidFill>
                  <a:srgbClr val="333333"/>
                </a:solidFill>
                <a:latin typeface="Times New Roman" panose="02020603050405020304" pitchFamily="18" charset="0"/>
                <a:cs typeface="Times New Roman" panose="02020603050405020304" pitchFamily="18" charset="0"/>
              </a:rPr>
              <a:t>= 128 + 8 + 5</a:t>
            </a:r>
          </a:p>
          <a:p>
            <a:pPr algn="just"/>
            <a:r>
              <a:rPr lang="en-US" sz="2000" dirty="0">
                <a:solidFill>
                  <a:srgbClr val="333333"/>
                </a:solidFill>
                <a:latin typeface="Times New Roman" panose="02020603050405020304" pitchFamily="18" charset="0"/>
                <a:cs typeface="Times New Roman" panose="02020603050405020304" pitchFamily="18" charset="0"/>
              </a:rPr>
              <a:t>= 141</a:t>
            </a:r>
            <a:r>
              <a:rPr lang="en-US" sz="2000" baseline="-25000" dirty="0">
                <a:solidFill>
                  <a:srgbClr val="333333"/>
                </a:solidFill>
                <a:latin typeface="Times New Roman" panose="02020603050405020304" pitchFamily="18" charset="0"/>
                <a:cs typeface="Times New Roman" panose="02020603050405020304" pitchFamily="18" charset="0"/>
              </a:rPr>
              <a:t>10</a:t>
            </a:r>
            <a:endParaRPr lang="en-US" sz="2000" dirty="0">
              <a:solidFill>
                <a:srgbClr val="333333"/>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06525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2DE6C9-F9EE-A7A6-6C93-3C68D8A6DC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3" name="TextBox 2">
            <a:extLst>
              <a:ext uri="{FF2B5EF4-FFF2-40B4-BE49-F238E27FC236}">
                <a16:creationId xmlns:a16="http://schemas.microsoft.com/office/drawing/2014/main" id="{A98CA1F1-6916-66FC-5239-08CEBEB0D072}"/>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Content Placeholder 2">
            <a:extLst>
              <a:ext uri="{FF2B5EF4-FFF2-40B4-BE49-F238E27FC236}">
                <a16:creationId xmlns:a16="http://schemas.microsoft.com/office/drawing/2014/main" id="{D9693ABC-A6F5-6F7A-D682-9FC63C7478DF}"/>
              </a:ext>
            </a:extLst>
          </p:cNvPr>
          <p:cNvSpPr txBox="1">
            <a:spLocks/>
          </p:cNvSpPr>
          <p:nvPr/>
        </p:nvSpPr>
        <p:spPr>
          <a:xfrm>
            <a:off x="488632" y="1253331"/>
            <a:ext cx="10515600" cy="435133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rgbClr val="813588"/>
                </a:solidFill>
                <a:latin typeface="+mj-lt"/>
              </a:rPr>
              <a:t>Hexadecimal Number System (Base 16 Number System)</a:t>
            </a:r>
          </a:p>
          <a:p>
            <a:pPr algn="just">
              <a:lnSpc>
                <a:spcPct val="150000"/>
              </a:lnSpc>
            </a:pPr>
            <a:endParaRPr lang="en-US" sz="20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In the hexadecimal system, numbers are written or represented with base 16. </a:t>
            </a:r>
          </a:p>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In the hex system, the numbers are first represented just like in the decimal system, i.e. from 0 to 9.</a:t>
            </a:r>
          </a:p>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The numbers are represented using the alphabet from A to F. </a:t>
            </a:r>
          </a:p>
          <a:p>
            <a:endParaRPr lang="en-IN" dirty="0"/>
          </a:p>
        </p:txBody>
      </p:sp>
    </p:spTree>
    <p:extLst>
      <p:ext uri="{BB962C8B-B14F-4D97-AF65-F5344CB8AC3E}">
        <p14:creationId xmlns:p14="http://schemas.microsoft.com/office/powerpoint/2010/main" val="348663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A3BEA4-8C2B-E072-437B-6511F91F99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3" name="TextBox 2">
            <a:extLst>
              <a:ext uri="{FF2B5EF4-FFF2-40B4-BE49-F238E27FC236}">
                <a16:creationId xmlns:a16="http://schemas.microsoft.com/office/drawing/2014/main" id="{A141C652-95CA-8D2F-8F3C-8235AC266BFC}"/>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5" name="Content Placeholder 2">
            <a:extLst>
              <a:ext uri="{FF2B5EF4-FFF2-40B4-BE49-F238E27FC236}">
                <a16:creationId xmlns:a16="http://schemas.microsoft.com/office/drawing/2014/main" id="{BDC1C6E7-84A3-B022-D5D0-F2F0FD6A0A46}"/>
              </a:ext>
            </a:extLst>
          </p:cNvPr>
          <p:cNvSpPr txBox="1">
            <a:spLocks/>
          </p:cNvSpPr>
          <p:nvPr/>
        </p:nvSpPr>
        <p:spPr>
          <a:xfrm>
            <a:off x="264216" y="1101763"/>
            <a:ext cx="11113546" cy="5511090"/>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600" dirty="0">
                <a:solidFill>
                  <a:srgbClr val="813588"/>
                </a:solidFill>
                <a:latin typeface="+mj-lt"/>
              </a:rPr>
              <a:t>Conversion From Other Bases to Decimal Number System</a:t>
            </a:r>
          </a:p>
          <a:p>
            <a:endParaRPr lang="en-IN" sz="2600" dirty="0">
              <a:solidFill>
                <a:srgbClr val="813588"/>
              </a:solidFill>
              <a:latin typeface="+mj-lt"/>
            </a:endParaRPr>
          </a:p>
          <a:p>
            <a:r>
              <a:rPr lang="en-IN" sz="2600" dirty="0">
                <a:solidFill>
                  <a:srgbClr val="813588"/>
                </a:solidFill>
                <a:latin typeface="+mj-lt"/>
              </a:rPr>
              <a:t>Binary to Decimal</a:t>
            </a:r>
          </a:p>
          <a:p>
            <a:endParaRPr lang="en-IN" dirty="0">
              <a:solidFill>
                <a:srgbClr val="813588"/>
              </a:solidFill>
              <a:latin typeface="Roboto" panose="02000000000000000000" pitchFamily="2" charset="0"/>
            </a:endParaRPr>
          </a:p>
          <a:p>
            <a:pPr>
              <a:lnSpc>
                <a:spcPct val="170000"/>
              </a:lnSpc>
            </a:pPr>
            <a:r>
              <a:rPr lang="en-US" sz="2200" b="1" dirty="0">
                <a:solidFill>
                  <a:srgbClr val="333333"/>
                </a:solidFill>
                <a:latin typeface="Times New Roman" panose="02020603050405020304" pitchFamily="18" charset="0"/>
                <a:cs typeface="Times New Roman" panose="02020603050405020304" pitchFamily="18" charset="0"/>
              </a:rPr>
              <a:t>Example: Convert (11011)</a:t>
            </a:r>
            <a:r>
              <a:rPr lang="en-US" sz="2200" b="1" baseline="-25000" dirty="0">
                <a:solidFill>
                  <a:srgbClr val="333333"/>
                </a:solidFill>
                <a:latin typeface="Times New Roman" panose="02020603050405020304" pitchFamily="18" charset="0"/>
                <a:cs typeface="Times New Roman" panose="02020603050405020304" pitchFamily="18" charset="0"/>
              </a:rPr>
              <a:t>2</a:t>
            </a:r>
            <a:r>
              <a:rPr lang="en-US" sz="2200" b="1" dirty="0">
                <a:solidFill>
                  <a:srgbClr val="333333"/>
                </a:solidFill>
                <a:latin typeface="Times New Roman" panose="02020603050405020304" pitchFamily="18" charset="0"/>
                <a:cs typeface="Times New Roman" panose="02020603050405020304" pitchFamily="18" charset="0"/>
              </a:rPr>
              <a:t> to decimal number.</a:t>
            </a:r>
            <a:endParaRPr lang="en-US" sz="2200" dirty="0">
              <a:solidFill>
                <a:srgbClr val="333333"/>
              </a:solidFill>
              <a:latin typeface="Times New Roman" panose="02020603050405020304" pitchFamily="18" charset="0"/>
              <a:cs typeface="Times New Roman" panose="02020603050405020304" pitchFamily="18" charset="0"/>
            </a:endParaRPr>
          </a:p>
          <a:p>
            <a:pPr>
              <a:lnSpc>
                <a:spcPct val="170000"/>
              </a:lnSpc>
            </a:pPr>
            <a:r>
              <a:rPr lang="en-US" sz="2200" dirty="0">
                <a:solidFill>
                  <a:srgbClr val="333333"/>
                </a:solidFill>
                <a:latin typeface="Times New Roman" panose="02020603050405020304" pitchFamily="18" charset="0"/>
                <a:cs typeface="Times New Roman" panose="02020603050405020304" pitchFamily="18" charset="0"/>
              </a:rPr>
              <a:t>Solution: Given (11011)</a:t>
            </a:r>
            <a:r>
              <a:rPr lang="en-US" sz="2200" baseline="-25000" dirty="0">
                <a:solidFill>
                  <a:srgbClr val="333333"/>
                </a:solidFill>
                <a:latin typeface="Times New Roman" panose="02020603050405020304" pitchFamily="18" charset="0"/>
                <a:cs typeface="Times New Roman" panose="02020603050405020304" pitchFamily="18" charset="0"/>
              </a:rPr>
              <a:t>2</a:t>
            </a:r>
            <a:r>
              <a:rPr lang="en-US" sz="2200" dirty="0">
                <a:solidFill>
                  <a:srgbClr val="333333"/>
                </a:solidFill>
                <a:latin typeface="Times New Roman" panose="02020603050405020304" pitchFamily="18" charset="0"/>
                <a:cs typeface="Times New Roman" panose="02020603050405020304" pitchFamily="18" charset="0"/>
              </a:rPr>
              <a:t> a binary number.</a:t>
            </a:r>
          </a:p>
          <a:p>
            <a:pPr>
              <a:lnSpc>
                <a:spcPct val="170000"/>
              </a:lnSpc>
            </a:pPr>
            <a:r>
              <a:rPr lang="en-US" sz="2200" dirty="0">
                <a:solidFill>
                  <a:srgbClr val="333333"/>
                </a:solidFill>
                <a:latin typeface="Times New Roman" panose="02020603050405020304" pitchFamily="18" charset="0"/>
                <a:cs typeface="Times New Roman" panose="02020603050405020304" pitchFamily="18" charset="0"/>
              </a:rPr>
              <a:t>We need to multiply each binary digit with the decreasing power of 2. </a:t>
            </a:r>
          </a:p>
          <a:p>
            <a:pPr>
              <a:lnSpc>
                <a:spcPct val="170000"/>
              </a:lnSpc>
            </a:pPr>
            <a:r>
              <a:rPr lang="en-US" sz="2200" dirty="0">
                <a:solidFill>
                  <a:srgbClr val="333333"/>
                </a:solidFill>
                <a:latin typeface="Times New Roman" panose="02020603050405020304" pitchFamily="18" charset="0"/>
                <a:cs typeface="Times New Roman" panose="02020603050405020304" pitchFamily="18" charset="0"/>
              </a:rPr>
              <a:t>That is;</a:t>
            </a:r>
          </a:p>
          <a:p>
            <a:pPr>
              <a:lnSpc>
                <a:spcPct val="170000"/>
              </a:lnSpc>
            </a:pPr>
            <a:r>
              <a:rPr lang="en-US" sz="2200" dirty="0">
                <a:solidFill>
                  <a:srgbClr val="333333"/>
                </a:solidFill>
                <a:latin typeface="Times New Roman" panose="02020603050405020304" pitchFamily="18" charset="0"/>
                <a:cs typeface="Times New Roman" panose="02020603050405020304" pitchFamily="18" charset="0"/>
              </a:rPr>
              <a:t>1×2</a:t>
            </a:r>
            <a:r>
              <a:rPr lang="en-US" sz="2200" baseline="30000" dirty="0">
                <a:solidFill>
                  <a:srgbClr val="333333"/>
                </a:solidFill>
                <a:latin typeface="Times New Roman" panose="02020603050405020304" pitchFamily="18" charset="0"/>
                <a:cs typeface="Times New Roman" panose="02020603050405020304" pitchFamily="18" charset="0"/>
              </a:rPr>
              <a:t>4</a:t>
            </a:r>
            <a:r>
              <a:rPr lang="en-US" sz="2200" dirty="0">
                <a:solidFill>
                  <a:srgbClr val="333333"/>
                </a:solidFill>
                <a:latin typeface="Times New Roman" panose="02020603050405020304" pitchFamily="18" charset="0"/>
                <a:cs typeface="Times New Roman" panose="02020603050405020304" pitchFamily="18" charset="0"/>
              </a:rPr>
              <a:t>+1×2</a:t>
            </a:r>
            <a:r>
              <a:rPr lang="en-US" sz="2200" baseline="30000" dirty="0">
                <a:solidFill>
                  <a:srgbClr val="333333"/>
                </a:solidFill>
                <a:latin typeface="Times New Roman" panose="02020603050405020304" pitchFamily="18" charset="0"/>
                <a:cs typeface="Times New Roman" panose="02020603050405020304" pitchFamily="18" charset="0"/>
              </a:rPr>
              <a:t>3</a:t>
            </a:r>
            <a:r>
              <a:rPr lang="en-US" sz="2200" dirty="0">
                <a:solidFill>
                  <a:srgbClr val="333333"/>
                </a:solidFill>
                <a:latin typeface="Times New Roman" panose="02020603050405020304" pitchFamily="18" charset="0"/>
                <a:cs typeface="Times New Roman" panose="02020603050405020304" pitchFamily="18" charset="0"/>
              </a:rPr>
              <a:t>+0x2</a:t>
            </a:r>
            <a:r>
              <a:rPr lang="en-US" sz="2200" baseline="30000" dirty="0">
                <a:solidFill>
                  <a:srgbClr val="333333"/>
                </a:solidFill>
                <a:latin typeface="Times New Roman" panose="02020603050405020304" pitchFamily="18" charset="0"/>
                <a:cs typeface="Times New Roman" panose="02020603050405020304" pitchFamily="18" charset="0"/>
              </a:rPr>
              <a:t>2</a:t>
            </a:r>
            <a:r>
              <a:rPr lang="en-US" sz="2200" dirty="0">
                <a:solidFill>
                  <a:srgbClr val="333333"/>
                </a:solidFill>
                <a:latin typeface="Times New Roman" panose="02020603050405020304" pitchFamily="18" charset="0"/>
                <a:cs typeface="Times New Roman" panose="02020603050405020304" pitchFamily="18" charset="0"/>
              </a:rPr>
              <a:t>+1×2</a:t>
            </a:r>
            <a:r>
              <a:rPr lang="en-US" sz="2200" baseline="30000" dirty="0">
                <a:solidFill>
                  <a:srgbClr val="333333"/>
                </a:solidFill>
                <a:latin typeface="Times New Roman" panose="02020603050405020304" pitchFamily="18" charset="0"/>
                <a:cs typeface="Times New Roman" panose="02020603050405020304" pitchFamily="18" charset="0"/>
              </a:rPr>
              <a:t>1</a:t>
            </a:r>
            <a:r>
              <a:rPr lang="en-US" sz="2200" dirty="0">
                <a:solidFill>
                  <a:srgbClr val="333333"/>
                </a:solidFill>
                <a:latin typeface="Times New Roman" panose="02020603050405020304" pitchFamily="18" charset="0"/>
                <a:cs typeface="Times New Roman" panose="02020603050405020304" pitchFamily="18" charset="0"/>
              </a:rPr>
              <a:t>+1×2</a:t>
            </a:r>
            <a:r>
              <a:rPr lang="en-US" sz="2200" baseline="30000" dirty="0">
                <a:solidFill>
                  <a:srgbClr val="333333"/>
                </a:solidFill>
                <a:latin typeface="Times New Roman" panose="02020603050405020304" pitchFamily="18" charset="0"/>
                <a:cs typeface="Times New Roman" panose="02020603050405020304" pitchFamily="18" charset="0"/>
              </a:rPr>
              <a:t>0</a:t>
            </a:r>
            <a:endParaRPr lang="en-US" sz="2200" dirty="0">
              <a:solidFill>
                <a:srgbClr val="333333"/>
              </a:solidFill>
              <a:latin typeface="Times New Roman" panose="02020603050405020304" pitchFamily="18" charset="0"/>
              <a:cs typeface="Times New Roman" panose="02020603050405020304" pitchFamily="18" charset="0"/>
            </a:endParaRPr>
          </a:p>
          <a:p>
            <a:pPr>
              <a:lnSpc>
                <a:spcPct val="170000"/>
              </a:lnSpc>
            </a:pPr>
            <a:r>
              <a:rPr lang="en-US" sz="2200" dirty="0">
                <a:solidFill>
                  <a:srgbClr val="333333"/>
                </a:solidFill>
                <a:latin typeface="Times New Roman" panose="02020603050405020304" pitchFamily="18" charset="0"/>
                <a:cs typeface="Times New Roman" panose="02020603050405020304" pitchFamily="18" charset="0"/>
              </a:rPr>
              <a:t>=16+8+0+2+1</a:t>
            </a:r>
          </a:p>
          <a:p>
            <a:pPr>
              <a:lnSpc>
                <a:spcPct val="170000"/>
              </a:lnSpc>
            </a:pPr>
            <a:r>
              <a:rPr lang="en-US" sz="2200" dirty="0">
                <a:solidFill>
                  <a:srgbClr val="333333"/>
                </a:solidFill>
                <a:latin typeface="Times New Roman" panose="02020603050405020304" pitchFamily="18" charset="0"/>
                <a:cs typeface="Times New Roman" panose="02020603050405020304" pitchFamily="18" charset="0"/>
              </a:rPr>
              <a:t>=27</a:t>
            </a:r>
          </a:p>
          <a:p>
            <a:pPr>
              <a:lnSpc>
                <a:spcPct val="170000"/>
              </a:lnSpc>
            </a:pPr>
            <a:r>
              <a:rPr lang="en-US" sz="2200" dirty="0">
                <a:solidFill>
                  <a:srgbClr val="333333"/>
                </a:solidFill>
                <a:latin typeface="Times New Roman" panose="02020603050405020304" pitchFamily="18" charset="0"/>
                <a:cs typeface="Times New Roman" panose="02020603050405020304" pitchFamily="18" charset="0"/>
              </a:rPr>
              <a:t>Therefore, (11011)</a:t>
            </a:r>
            <a:r>
              <a:rPr lang="en-US" sz="2200" baseline="-25000" dirty="0">
                <a:solidFill>
                  <a:srgbClr val="333333"/>
                </a:solidFill>
                <a:latin typeface="Times New Roman" panose="02020603050405020304" pitchFamily="18" charset="0"/>
                <a:cs typeface="Times New Roman" panose="02020603050405020304" pitchFamily="18" charset="0"/>
              </a:rPr>
              <a:t>2</a:t>
            </a:r>
            <a:r>
              <a:rPr lang="en-US" sz="2200" dirty="0">
                <a:solidFill>
                  <a:srgbClr val="333333"/>
                </a:solidFill>
                <a:latin typeface="Times New Roman" panose="02020603050405020304" pitchFamily="18" charset="0"/>
                <a:cs typeface="Times New Roman" panose="02020603050405020304" pitchFamily="18" charset="0"/>
              </a:rPr>
              <a:t> = (27)</a:t>
            </a:r>
            <a:r>
              <a:rPr lang="en-US" sz="2200" baseline="-25000" dirty="0">
                <a:solidFill>
                  <a:srgbClr val="333333"/>
                </a:solidFill>
                <a:latin typeface="Times New Roman" panose="02020603050405020304" pitchFamily="18" charset="0"/>
                <a:cs typeface="Times New Roman" panose="02020603050405020304" pitchFamily="18" charset="0"/>
              </a:rPr>
              <a:t>10</a:t>
            </a:r>
            <a:endParaRPr lang="en-US" sz="2200" dirty="0">
              <a:solidFill>
                <a:srgbClr val="333333"/>
              </a:solidFill>
              <a:latin typeface="Times New Roman" panose="02020603050405020304" pitchFamily="18" charset="0"/>
              <a:cs typeface="Times New Roman" panose="02020603050405020304" pitchFamily="18" charset="0"/>
            </a:endParaRPr>
          </a:p>
          <a:p>
            <a:endParaRPr lang="en-IN" dirty="0">
              <a:solidFill>
                <a:srgbClr val="813588"/>
              </a:solidFill>
              <a:latin typeface="Roboto" panose="02000000000000000000" pitchFamily="2" charset="0"/>
            </a:endParaRPr>
          </a:p>
          <a:p>
            <a:endParaRPr lang="en-IN" dirty="0"/>
          </a:p>
        </p:txBody>
      </p:sp>
    </p:spTree>
    <p:extLst>
      <p:ext uri="{BB962C8B-B14F-4D97-AF65-F5344CB8AC3E}">
        <p14:creationId xmlns:p14="http://schemas.microsoft.com/office/powerpoint/2010/main" val="351833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2B1B4C-754F-64B3-11B6-FC13CC73C1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3" name="TextBox 2">
            <a:extLst>
              <a:ext uri="{FF2B5EF4-FFF2-40B4-BE49-F238E27FC236}">
                <a16:creationId xmlns:a16="http://schemas.microsoft.com/office/drawing/2014/main" id="{973C1750-C3EF-C733-C4F4-2BDE104775F3}"/>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6" name="Title 1">
            <a:extLst>
              <a:ext uri="{FF2B5EF4-FFF2-40B4-BE49-F238E27FC236}">
                <a16:creationId xmlns:a16="http://schemas.microsoft.com/office/drawing/2014/main" id="{B0901EE0-7649-AD58-A42B-68943C5BE89C}"/>
              </a:ext>
            </a:extLst>
          </p:cNvPr>
          <p:cNvSpPr txBox="1">
            <a:spLocks/>
          </p:cNvSpPr>
          <p:nvPr/>
        </p:nvSpPr>
        <p:spPr>
          <a:xfrm>
            <a:off x="258651" y="1247754"/>
            <a:ext cx="10515600"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400" dirty="0">
                <a:solidFill>
                  <a:srgbClr val="813588"/>
                </a:solidFill>
                <a:latin typeface="+mj-lt"/>
              </a:rPr>
              <a:t>Octal to Decimal</a:t>
            </a:r>
            <a:br>
              <a:rPr lang="en-IN" dirty="0">
                <a:solidFill>
                  <a:srgbClr val="813588"/>
                </a:solidFill>
                <a:latin typeface="+mj-lt"/>
              </a:rPr>
            </a:br>
            <a:endParaRPr lang="en-IN" dirty="0">
              <a:latin typeface="+mj-lt"/>
            </a:endParaRPr>
          </a:p>
        </p:txBody>
      </p:sp>
      <p:sp>
        <p:nvSpPr>
          <p:cNvPr id="8" name="Content Placeholder 2">
            <a:extLst>
              <a:ext uri="{FF2B5EF4-FFF2-40B4-BE49-F238E27FC236}">
                <a16:creationId xmlns:a16="http://schemas.microsoft.com/office/drawing/2014/main" id="{6D883466-B5B1-688F-A924-461A10B011A2}"/>
              </a:ext>
            </a:extLst>
          </p:cNvPr>
          <p:cNvSpPr txBox="1">
            <a:spLocks/>
          </p:cNvSpPr>
          <p:nvPr/>
        </p:nvSpPr>
        <p:spPr>
          <a:xfrm>
            <a:off x="488632" y="1910535"/>
            <a:ext cx="10515600" cy="435133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2000" b="1" dirty="0">
                <a:solidFill>
                  <a:srgbClr val="333333"/>
                </a:solidFill>
                <a:latin typeface="Times New Roman" panose="02020603050405020304" pitchFamily="18" charset="0"/>
                <a:cs typeface="Times New Roman" panose="02020603050405020304" pitchFamily="18" charset="0"/>
              </a:rPr>
              <a:t>Example: Convert 121</a:t>
            </a:r>
            <a:r>
              <a:rPr lang="en-US" sz="2000" b="1" baseline="-25000" dirty="0">
                <a:solidFill>
                  <a:srgbClr val="333333"/>
                </a:solidFill>
                <a:latin typeface="Times New Roman" panose="02020603050405020304" pitchFamily="18" charset="0"/>
                <a:cs typeface="Times New Roman" panose="02020603050405020304" pitchFamily="18" charset="0"/>
              </a:rPr>
              <a:t>8</a:t>
            </a:r>
            <a:r>
              <a:rPr lang="en-US" sz="2000" b="1" dirty="0">
                <a:solidFill>
                  <a:srgbClr val="333333"/>
                </a:solidFill>
                <a:latin typeface="Times New Roman" panose="02020603050405020304" pitchFamily="18" charset="0"/>
                <a:cs typeface="Times New Roman" panose="02020603050405020304" pitchFamily="18" charset="0"/>
              </a:rPr>
              <a:t> into the equivalent decimal number.</a:t>
            </a:r>
            <a:endParaRPr lang="en-US" sz="2000" dirty="0">
              <a:solidFill>
                <a:srgbClr val="333333"/>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333333"/>
                </a:solidFill>
                <a:latin typeface="Times New Roman" panose="02020603050405020304" pitchFamily="18" charset="0"/>
                <a:cs typeface="Times New Roman" panose="02020603050405020304" pitchFamily="18" charset="0"/>
              </a:rPr>
              <a:t>Solution: Given (121)</a:t>
            </a:r>
            <a:r>
              <a:rPr lang="en-US" sz="2000" baseline="-25000" dirty="0">
                <a:solidFill>
                  <a:srgbClr val="333333"/>
                </a:solidFill>
                <a:latin typeface="Times New Roman" panose="02020603050405020304" pitchFamily="18" charset="0"/>
                <a:cs typeface="Times New Roman" panose="02020603050405020304" pitchFamily="18" charset="0"/>
              </a:rPr>
              <a:t>8</a:t>
            </a:r>
            <a:r>
              <a:rPr lang="en-US" sz="2000" dirty="0">
                <a:solidFill>
                  <a:srgbClr val="333333"/>
                </a:solidFill>
                <a:latin typeface="Times New Roman" panose="02020603050405020304" pitchFamily="18" charset="0"/>
                <a:cs typeface="Times New Roman" panose="02020603050405020304" pitchFamily="18" charset="0"/>
              </a:rPr>
              <a:t> is an octal number</a:t>
            </a:r>
          </a:p>
          <a:p>
            <a:pPr>
              <a:lnSpc>
                <a:spcPct val="150000"/>
              </a:lnSpc>
            </a:pPr>
            <a:r>
              <a:rPr lang="en-US" sz="2000" dirty="0">
                <a:solidFill>
                  <a:srgbClr val="333333"/>
                </a:solidFill>
                <a:latin typeface="Times New Roman" panose="02020603050405020304" pitchFamily="18" charset="0"/>
                <a:cs typeface="Times New Roman" panose="02020603050405020304" pitchFamily="18" charset="0"/>
              </a:rPr>
              <a:t>Here, we have to multiply each octal digit with the decreasing power of 8, such as;</a:t>
            </a:r>
          </a:p>
          <a:p>
            <a:pPr>
              <a:lnSpc>
                <a:spcPct val="150000"/>
              </a:lnSpc>
            </a:pPr>
            <a:r>
              <a:rPr lang="en-US" sz="2000" dirty="0">
                <a:solidFill>
                  <a:srgbClr val="333333"/>
                </a:solidFill>
                <a:latin typeface="Times New Roman" panose="02020603050405020304" pitchFamily="18" charset="0"/>
                <a:cs typeface="Times New Roman" panose="02020603050405020304" pitchFamily="18" charset="0"/>
              </a:rPr>
              <a:t>1×8</a:t>
            </a:r>
            <a:r>
              <a:rPr lang="en-US" sz="2000" baseline="30000" dirty="0">
                <a:solidFill>
                  <a:srgbClr val="333333"/>
                </a:solidFill>
                <a:latin typeface="Times New Roman" panose="02020603050405020304" pitchFamily="18" charset="0"/>
                <a:cs typeface="Times New Roman" panose="02020603050405020304" pitchFamily="18" charset="0"/>
              </a:rPr>
              <a:t>2</a:t>
            </a:r>
            <a:r>
              <a:rPr lang="en-US" sz="2000" dirty="0">
                <a:solidFill>
                  <a:srgbClr val="333333"/>
                </a:solidFill>
                <a:latin typeface="Times New Roman" panose="02020603050405020304" pitchFamily="18" charset="0"/>
                <a:cs typeface="Times New Roman" panose="02020603050405020304" pitchFamily="18" charset="0"/>
              </a:rPr>
              <a:t>+2×8</a:t>
            </a:r>
            <a:r>
              <a:rPr lang="en-US" sz="2000" baseline="30000" dirty="0">
                <a:solidFill>
                  <a:srgbClr val="333333"/>
                </a:solidFill>
                <a:latin typeface="Times New Roman" panose="02020603050405020304" pitchFamily="18" charset="0"/>
                <a:cs typeface="Times New Roman" panose="02020603050405020304" pitchFamily="18" charset="0"/>
              </a:rPr>
              <a:t>1</a:t>
            </a:r>
            <a:r>
              <a:rPr lang="en-US" sz="2000" dirty="0">
                <a:solidFill>
                  <a:srgbClr val="333333"/>
                </a:solidFill>
                <a:latin typeface="Times New Roman" panose="02020603050405020304" pitchFamily="18" charset="0"/>
                <a:cs typeface="Times New Roman" panose="02020603050405020304" pitchFamily="18" charset="0"/>
              </a:rPr>
              <a:t>+1×8</a:t>
            </a:r>
            <a:r>
              <a:rPr lang="en-US" sz="2000" baseline="30000" dirty="0">
                <a:solidFill>
                  <a:srgbClr val="333333"/>
                </a:solidFill>
                <a:latin typeface="Times New Roman" panose="02020603050405020304" pitchFamily="18" charset="0"/>
                <a:cs typeface="Times New Roman" panose="02020603050405020304" pitchFamily="18" charset="0"/>
              </a:rPr>
              <a:t>0</a:t>
            </a:r>
            <a:endParaRPr lang="en-US" sz="2000" dirty="0">
              <a:solidFill>
                <a:srgbClr val="333333"/>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333333"/>
                </a:solidFill>
                <a:latin typeface="Times New Roman" panose="02020603050405020304" pitchFamily="18" charset="0"/>
                <a:cs typeface="Times New Roman" panose="02020603050405020304" pitchFamily="18" charset="0"/>
              </a:rPr>
              <a:t>=64+16+1</a:t>
            </a:r>
          </a:p>
          <a:p>
            <a:pPr>
              <a:lnSpc>
                <a:spcPct val="150000"/>
              </a:lnSpc>
            </a:pPr>
            <a:r>
              <a:rPr lang="en-US" sz="2000" dirty="0">
                <a:solidFill>
                  <a:srgbClr val="333333"/>
                </a:solidFill>
                <a:latin typeface="Times New Roman" panose="02020603050405020304" pitchFamily="18" charset="0"/>
                <a:cs typeface="Times New Roman" panose="02020603050405020304" pitchFamily="18" charset="0"/>
              </a:rPr>
              <a:t>=81</a:t>
            </a:r>
          </a:p>
          <a:p>
            <a:endParaRPr lang="en-IN" dirty="0"/>
          </a:p>
        </p:txBody>
      </p:sp>
    </p:spTree>
    <p:extLst>
      <p:ext uri="{BB962C8B-B14F-4D97-AF65-F5344CB8AC3E}">
        <p14:creationId xmlns:p14="http://schemas.microsoft.com/office/powerpoint/2010/main" val="181641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EB93E4-15CC-3D91-3929-36FE66F490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3" name="TextBox 2">
            <a:extLst>
              <a:ext uri="{FF2B5EF4-FFF2-40B4-BE49-F238E27FC236}">
                <a16:creationId xmlns:a16="http://schemas.microsoft.com/office/drawing/2014/main" id="{AE706A15-E415-0B7D-840A-47B4083D0E28}"/>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6" name="Title 1">
            <a:extLst>
              <a:ext uri="{FF2B5EF4-FFF2-40B4-BE49-F238E27FC236}">
                <a16:creationId xmlns:a16="http://schemas.microsoft.com/office/drawing/2014/main" id="{F44E2932-6219-D5E3-484C-B2E01C5079D7}"/>
              </a:ext>
            </a:extLst>
          </p:cNvPr>
          <p:cNvSpPr txBox="1">
            <a:spLocks/>
          </p:cNvSpPr>
          <p:nvPr/>
        </p:nvSpPr>
        <p:spPr>
          <a:xfrm>
            <a:off x="381000" y="1222375"/>
            <a:ext cx="10515600"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400" dirty="0">
                <a:solidFill>
                  <a:srgbClr val="813588"/>
                </a:solidFill>
                <a:latin typeface="+mj-lt"/>
              </a:rPr>
              <a:t>Hexadecimal to Decimal</a:t>
            </a:r>
            <a:br>
              <a:rPr lang="en-IN" dirty="0">
                <a:solidFill>
                  <a:srgbClr val="813588"/>
                </a:solidFill>
                <a:latin typeface="Roboto" panose="02000000000000000000" pitchFamily="2" charset="0"/>
              </a:rPr>
            </a:br>
            <a:endParaRPr lang="en-IN" dirty="0"/>
          </a:p>
        </p:txBody>
      </p:sp>
      <p:sp>
        <p:nvSpPr>
          <p:cNvPr id="7" name="Content Placeholder 2">
            <a:extLst>
              <a:ext uri="{FF2B5EF4-FFF2-40B4-BE49-F238E27FC236}">
                <a16:creationId xmlns:a16="http://schemas.microsoft.com/office/drawing/2014/main" id="{6248B9BE-BDF2-47D0-0DBF-A9E40E21F969}"/>
              </a:ext>
            </a:extLst>
          </p:cNvPr>
          <p:cNvSpPr txBox="1">
            <a:spLocks/>
          </p:cNvSpPr>
          <p:nvPr/>
        </p:nvSpPr>
        <p:spPr>
          <a:xfrm>
            <a:off x="381000" y="1885156"/>
            <a:ext cx="10515600" cy="435133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sz="2000" b="1" dirty="0">
                <a:solidFill>
                  <a:srgbClr val="333333"/>
                </a:solidFill>
                <a:latin typeface="Times New Roman" panose="02020603050405020304" pitchFamily="18" charset="0"/>
                <a:cs typeface="Times New Roman" panose="02020603050405020304" pitchFamily="18" charset="0"/>
              </a:rPr>
              <a:t>Example: Convert 12</a:t>
            </a:r>
            <a:r>
              <a:rPr lang="en-US" sz="2000" b="1" baseline="-25000" dirty="0">
                <a:solidFill>
                  <a:srgbClr val="333333"/>
                </a:solidFill>
                <a:latin typeface="Times New Roman" panose="02020603050405020304" pitchFamily="18" charset="0"/>
                <a:cs typeface="Times New Roman" panose="02020603050405020304" pitchFamily="18" charset="0"/>
              </a:rPr>
              <a:t>16</a:t>
            </a:r>
            <a:r>
              <a:rPr lang="en-US" sz="2000" b="1" dirty="0">
                <a:solidFill>
                  <a:srgbClr val="333333"/>
                </a:solidFill>
                <a:latin typeface="Times New Roman" panose="02020603050405020304" pitchFamily="18" charset="0"/>
                <a:cs typeface="Times New Roman" panose="02020603050405020304" pitchFamily="18" charset="0"/>
              </a:rPr>
              <a:t> into a decimal number.</a:t>
            </a:r>
            <a:endParaRPr lang="en-US" sz="20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Solution: Given 12</a:t>
            </a:r>
            <a:r>
              <a:rPr lang="en-US" sz="2000" baseline="-25000" dirty="0">
                <a:solidFill>
                  <a:srgbClr val="333333"/>
                </a:solidFill>
                <a:latin typeface="Times New Roman" panose="02020603050405020304" pitchFamily="18" charset="0"/>
                <a:cs typeface="Times New Roman" panose="02020603050405020304" pitchFamily="18" charset="0"/>
              </a:rPr>
              <a:t>16</a:t>
            </a:r>
            <a:endParaRPr lang="en-US" sz="20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Multiply each digit with decreasing power of 16 (Place Value) to obtain an equivalent decimal number.</a:t>
            </a:r>
          </a:p>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1×16</a:t>
            </a:r>
            <a:r>
              <a:rPr lang="en-US" sz="2000" baseline="30000" dirty="0">
                <a:solidFill>
                  <a:srgbClr val="333333"/>
                </a:solidFill>
                <a:latin typeface="Times New Roman" panose="02020603050405020304" pitchFamily="18" charset="0"/>
                <a:cs typeface="Times New Roman" panose="02020603050405020304" pitchFamily="18" charset="0"/>
              </a:rPr>
              <a:t>1</a:t>
            </a:r>
            <a:r>
              <a:rPr lang="en-US" sz="2000" dirty="0">
                <a:solidFill>
                  <a:srgbClr val="333333"/>
                </a:solidFill>
                <a:latin typeface="Times New Roman" panose="02020603050405020304" pitchFamily="18" charset="0"/>
                <a:cs typeface="Times New Roman" panose="02020603050405020304" pitchFamily="18" charset="0"/>
              </a:rPr>
              <a:t>+2×16</a:t>
            </a:r>
            <a:r>
              <a:rPr lang="en-US" sz="2000" baseline="30000" dirty="0">
                <a:solidFill>
                  <a:srgbClr val="333333"/>
                </a:solidFill>
                <a:latin typeface="Times New Roman" panose="02020603050405020304" pitchFamily="18" charset="0"/>
                <a:cs typeface="Times New Roman" panose="02020603050405020304" pitchFamily="18" charset="0"/>
              </a:rPr>
              <a:t>0</a:t>
            </a:r>
            <a:endParaRPr lang="en-US" sz="20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=16+2</a:t>
            </a:r>
          </a:p>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=18</a:t>
            </a:r>
          </a:p>
          <a:p>
            <a:endParaRPr lang="en-IN" dirty="0"/>
          </a:p>
        </p:txBody>
      </p:sp>
    </p:spTree>
    <p:extLst>
      <p:ext uri="{BB962C8B-B14F-4D97-AF65-F5344CB8AC3E}">
        <p14:creationId xmlns:p14="http://schemas.microsoft.com/office/powerpoint/2010/main" val="4290678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BF2B64-E7EE-F035-327E-A85D5A51A9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3" name="TextBox 2">
            <a:extLst>
              <a:ext uri="{FF2B5EF4-FFF2-40B4-BE49-F238E27FC236}">
                <a16:creationId xmlns:a16="http://schemas.microsoft.com/office/drawing/2014/main" id="{F9695109-EB3D-5C2E-BCF2-AD95EA8558CF}"/>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9" name="TextBox 8">
            <a:extLst>
              <a:ext uri="{FF2B5EF4-FFF2-40B4-BE49-F238E27FC236}">
                <a16:creationId xmlns:a16="http://schemas.microsoft.com/office/drawing/2014/main" id="{BF5A59D3-0AE7-5668-E80B-C31B2B054904}"/>
              </a:ext>
            </a:extLst>
          </p:cNvPr>
          <p:cNvSpPr txBox="1"/>
          <p:nvPr/>
        </p:nvSpPr>
        <p:spPr>
          <a:xfrm>
            <a:off x="488632" y="1211616"/>
            <a:ext cx="6097904" cy="461665"/>
          </a:xfrm>
          <a:prstGeom prst="rect">
            <a:avLst/>
          </a:prstGeom>
          <a:noFill/>
        </p:spPr>
        <p:txBody>
          <a:bodyPr wrap="square">
            <a:spAutoFit/>
          </a:bodyPr>
          <a:lstStyle/>
          <a:p>
            <a:r>
              <a:rPr lang="en-US" sz="2400" b="1" i="0" dirty="0">
                <a:solidFill>
                  <a:srgbClr val="273239"/>
                </a:solidFill>
                <a:effectLst/>
                <a:latin typeface="+mj-lt"/>
              </a:rPr>
              <a:t>Binary Coded Decimal</a:t>
            </a:r>
            <a:endParaRPr lang="en-IN" sz="2400" dirty="0">
              <a:latin typeface="+mj-lt"/>
            </a:endParaRPr>
          </a:p>
        </p:txBody>
      </p:sp>
      <p:sp>
        <p:nvSpPr>
          <p:cNvPr id="10" name="Content Placeholder 2">
            <a:extLst>
              <a:ext uri="{FF2B5EF4-FFF2-40B4-BE49-F238E27FC236}">
                <a16:creationId xmlns:a16="http://schemas.microsoft.com/office/drawing/2014/main" id="{5DB814ED-555F-79EE-D3B9-F359C171EE60}"/>
              </a:ext>
            </a:extLst>
          </p:cNvPr>
          <p:cNvSpPr txBox="1">
            <a:spLocks/>
          </p:cNvSpPr>
          <p:nvPr/>
        </p:nvSpPr>
        <p:spPr>
          <a:xfrm>
            <a:off x="488632" y="1673281"/>
            <a:ext cx="10962939" cy="486563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lnSpc>
                <a:spcPct val="160000"/>
              </a:lnSpc>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It involves translating decimal integers into their equivalents in binary.</a:t>
            </a:r>
          </a:p>
          <a:p>
            <a:pPr marL="342900" indent="-342900" algn="just">
              <a:lnSpc>
                <a:spcPct val="160000"/>
              </a:lnSpc>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Each digit of a decimal number is represented as a set of bits in this type of binary encoding.</a:t>
            </a:r>
          </a:p>
          <a:p>
            <a:pPr marL="342900" indent="-342900" algn="just">
              <a:lnSpc>
                <a:spcPct val="160000"/>
              </a:lnSpc>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The option of using 4-bit or 8-bit for this encoding (usually 4-bit is preferred).</a:t>
            </a:r>
          </a:p>
          <a:p>
            <a:pPr marL="342900" indent="-342900" algn="just">
              <a:lnSpc>
                <a:spcPct val="160000"/>
              </a:lnSpc>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Compared to the current binary system, it is a quick and effective mechanism for converting decimal numbers into binary numbers.</a:t>
            </a:r>
          </a:p>
          <a:p>
            <a:pPr marL="342900" indent="-342900" algn="just">
              <a:lnSpc>
                <a:spcPct val="160000"/>
              </a:lnSpc>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These are typically </a:t>
            </a:r>
            <a:r>
              <a:rPr lang="en-US" sz="2000" dirty="0" err="1">
                <a:solidFill>
                  <a:srgbClr val="273239"/>
                </a:solidFill>
                <a:latin typeface="Times New Roman" panose="02020603050405020304" pitchFamily="18" charset="0"/>
                <a:cs typeface="Times New Roman" panose="02020603050405020304" pitchFamily="18" charset="0"/>
              </a:rPr>
              <a:t>utilised</a:t>
            </a:r>
            <a:r>
              <a:rPr lang="en-US" sz="2000" dirty="0">
                <a:solidFill>
                  <a:srgbClr val="273239"/>
                </a:solidFill>
                <a:latin typeface="Times New Roman" panose="02020603050405020304" pitchFamily="18" charset="0"/>
                <a:cs typeface="Times New Roman" panose="02020603050405020304" pitchFamily="18" charset="0"/>
              </a:rPr>
              <a:t> in digital displays where manipulating data might be challenging.</a:t>
            </a:r>
          </a:p>
          <a:p>
            <a:pPr marL="342900" indent="-342900" algn="just">
              <a:lnSpc>
                <a:spcPct val="160000"/>
              </a:lnSpc>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BCD is so crucial in this situation since each digit is manipulated as a separate single sub-circuit.</a:t>
            </a:r>
            <a:endParaRPr lang="en-IN" dirty="0"/>
          </a:p>
        </p:txBody>
      </p:sp>
    </p:spTree>
    <p:extLst>
      <p:ext uri="{BB962C8B-B14F-4D97-AF65-F5344CB8AC3E}">
        <p14:creationId xmlns:p14="http://schemas.microsoft.com/office/powerpoint/2010/main" val="3462039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10CCE3-56D3-6763-54D0-B8FBAE60BB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3" name="TextBox 2">
            <a:extLst>
              <a:ext uri="{FF2B5EF4-FFF2-40B4-BE49-F238E27FC236}">
                <a16:creationId xmlns:a16="http://schemas.microsoft.com/office/drawing/2014/main" id="{5E731D81-8E78-7E31-ABBE-9AB351E186D8}"/>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7" name="Content Placeholder 2">
            <a:extLst>
              <a:ext uri="{FF2B5EF4-FFF2-40B4-BE49-F238E27FC236}">
                <a16:creationId xmlns:a16="http://schemas.microsoft.com/office/drawing/2014/main" id="{A586D20C-5004-0655-A07C-16439FACCD3C}"/>
              </a:ext>
            </a:extLst>
          </p:cNvPr>
          <p:cNvSpPr txBox="1">
            <a:spLocks/>
          </p:cNvSpPr>
          <p:nvPr/>
        </p:nvSpPr>
        <p:spPr>
          <a:xfrm>
            <a:off x="488632" y="1404022"/>
            <a:ext cx="10515600" cy="531745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The BCD equivalent of a decimal number is written by replacing each decimal digit in the integer and fractional parts with its four bit binary equivalent.</a:t>
            </a:r>
          </a:p>
          <a:p>
            <a:pPr marL="285750" indent="-285750" algn="just">
              <a:lnSpc>
                <a:spcPct val="150000"/>
              </a:lnSpc>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BCD code is more precisely known as 8421 BCD code  , with 8,4,2 and 1 representing the weights of different bits in the four-bit groups, Starting from MSB and proceeding towards LSB. </a:t>
            </a:r>
          </a:p>
          <a:p>
            <a:pPr marL="285750" indent="-285750" algn="just">
              <a:lnSpc>
                <a:spcPct val="150000"/>
              </a:lnSpc>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This feature makes it a weighted code , which means that each bit in the four bit group representing a given decimal digit has an assigned weight.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747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E5B28D-DFC3-3F16-46D7-DEB59CC8A3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3" name="TextBox 2">
            <a:extLst>
              <a:ext uri="{FF2B5EF4-FFF2-40B4-BE49-F238E27FC236}">
                <a16:creationId xmlns:a16="http://schemas.microsoft.com/office/drawing/2014/main" id="{98C05C02-A302-DF5C-0BCC-0F08AE7A0EF2}"/>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5" name="TextBox 4">
            <a:extLst>
              <a:ext uri="{FF2B5EF4-FFF2-40B4-BE49-F238E27FC236}">
                <a16:creationId xmlns:a16="http://schemas.microsoft.com/office/drawing/2014/main" id="{A93B4987-9866-3CB4-BD78-6812B60F5914}"/>
              </a:ext>
            </a:extLst>
          </p:cNvPr>
          <p:cNvSpPr txBox="1"/>
          <p:nvPr/>
        </p:nvSpPr>
        <p:spPr>
          <a:xfrm>
            <a:off x="2303482" y="1262916"/>
            <a:ext cx="6094206" cy="830997"/>
          </a:xfrm>
          <a:prstGeom prst="rect">
            <a:avLst/>
          </a:prstGeom>
          <a:noFill/>
        </p:spPr>
        <p:txBody>
          <a:bodyPr wrap="square">
            <a:spAutoFit/>
          </a:bodyPr>
          <a:lstStyle/>
          <a:p>
            <a:pPr algn="ctr"/>
            <a:r>
              <a:rPr lang="en-US" sz="2400" b="1" i="0" dirty="0">
                <a:solidFill>
                  <a:srgbClr val="273239"/>
                </a:solidFill>
                <a:effectLst/>
                <a:latin typeface="+mj-lt"/>
              </a:rPr>
              <a:t>Truth Table for Binary Coded Decimal </a:t>
            </a:r>
            <a:br>
              <a:rPr lang="en-US" sz="2400" dirty="0">
                <a:latin typeface="+mj-lt"/>
              </a:rPr>
            </a:br>
            <a:r>
              <a:rPr lang="en-US" sz="2400" b="0" i="0" dirty="0">
                <a:solidFill>
                  <a:srgbClr val="273239"/>
                </a:solidFill>
                <a:effectLst/>
                <a:latin typeface="+mj-lt"/>
              </a:rPr>
              <a:t> </a:t>
            </a:r>
            <a:endParaRPr lang="en-IN" sz="2400" dirty="0">
              <a:latin typeface="+mj-lt"/>
            </a:endParaRPr>
          </a:p>
        </p:txBody>
      </p:sp>
      <p:pic>
        <p:nvPicPr>
          <p:cNvPr id="7" name="Content Placeholder 4">
            <a:extLst>
              <a:ext uri="{FF2B5EF4-FFF2-40B4-BE49-F238E27FC236}">
                <a16:creationId xmlns:a16="http://schemas.microsoft.com/office/drawing/2014/main" id="{222972DD-E70F-B6A7-D932-7CA0E69132BB}"/>
              </a:ext>
            </a:extLst>
          </p:cNvPr>
          <p:cNvPicPr>
            <a:picLocks noChangeAspect="1"/>
          </p:cNvPicPr>
          <p:nvPr/>
        </p:nvPicPr>
        <p:blipFill>
          <a:blip r:embed="rId3"/>
          <a:stretch>
            <a:fillRect/>
          </a:stretch>
        </p:blipFill>
        <p:spPr>
          <a:xfrm>
            <a:off x="3116171" y="1921771"/>
            <a:ext cx="4468827" cy="4351338"/>
          </a:xfrm>
          <a:prstGeom prst="rect">
            <a:avLst/>
          </a:prstGeom>
        </p:spPr>
      </p:pic>
    </p:spTree>
    <p:extLst>
      <p:ext uri="{BB962C8B-B14F-4D97-AF65-F5344CB8AC3E}">
        <p14:creationId xmlns:p14="http://schemas.microsoft.com/office/powerpoint/2010/main" val="858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EBCAC4-7529-8646-8E8D-E12EF91042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3" name="TextBox 2">
            <a:extLst>
              <a:ext uri="{FF2B5EF4-FFF2-40B4-BE49-F238E27FC236}">
                <a16:creationId xmlns:a16="http://schemas.microsoft.com/office/drawing/2014/main" id="{500FAF13-E956-A16B-4003-AEF862357C08}"/>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6" name="Rectangle 1">
            <a:extLst>
              <a:ext uri="{FF2B5EF4-FFF2-40B4-BE49-F238E27FC236}">
                <a16:creationId xmlns:a16="http://schemas.microsoft.com/office/drawing/2014/main" id="{9DE17D8D-405F-BE37-2D55-619BC5AD75CF}"/>
              </a:ext>
            </a:extLst>
          </p:cNvPr>
          <p:cNvSpPr txBox="1">
            <a:spLocks noChangeArrowheads="1"/>
          </p:cNvSpPr>
          <p:nvPr/>
        </p:nvSpPr>
        <p:spPr bwMode="auto">
          <a:xfrm>
            <a:off x="391642" y="1179522"/>
            <a:ext cx="11107046"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marR="0" lvl="0" algn="l" rtl="0">
              <a:lnSpc>
                <a:spcPct val="100000"/>
              </a:lnSpc>
              <a:spcBef>
                <a:spcPts val="0"/>
              </a:spcBef>
              <a:spcAft>
                <a:spcPts val="0"/>
              </a:spcAft>
            </a:defPPr>
            <a:lvl1pPr marR="0" lvl="0"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1pPr>
            <a:lvl2pPr marR="0" lvl="1"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2pPr>
            <a:lvl3pPr marR="0" lvl="2"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3pPr>
            <a:lvl4pPr marR="0" lvl="3"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4pPr>
            <a:lvl5pPr marR="0" lvl="4"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5pPr>
            <a:lvl6pPr marR="0" lvl="5"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6pPr>
            <a:lvl7pPr marR="0" lvl="6"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7pPr>
            <a:lvl8pPr marR="0" lvl="7"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8pPr>
            <a:lvl9pPr marR="0" lvl="8"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9pPr>
          </a:lstStyle>
          <a:p>
            <a:pPr algn="ctr">
              <a:buClrTx/>
              <a:buFontTx/>
              <a:buNone/>
            </a:pPr>
            <a:r>
              <a:rPr lang="en-US" altLang="en-US" sz="1600" b="1" dirty="0">
                <a:solidFill>
                  <a:srgbClr val="273239"/>
                </a:solidFill>
                <a:latin typeface="Times New Roman" panose="02020603050405020304" pitchFamily="18" charset="0"/>
                <a:cs typeface="Times New Roman" panose="02020603050405020304" pitchFamily="18" charset="0"/>
              </a:rPr>
              <a:t>Conversion to BCD</a:t>
            </a:r>
            <a:endParaRPr lang="en-US" altLang="en-US" sz="1600" dirty="0">
              <a:solidFill>
                <a:srgbClr val="273239"/>
              </a:solidFill>
              <a:latin typeface="Times New Roman" panose="02020603050405020304" pitchFamily="18" charset="0"/>
              <a:cs typeface="Times New Roman" panose="02020603050405020304" pitchFamily="18" charset="0"/>
            </a:endParaRPr>
          </a:p>
          <a:p>
            <a:pPr>
              <a:buClrTx/>
              <a:buFontTx/>
              <a:buNone/>
            </a:pPr>
            <a:r>
              <a:rPr lang="en-US" altLang="en-US" sz="1600" dirty="0">
                <a:solidFill>
                  <a:srgbClr val="273239"/>
                </a:solidFill>
                <a:latin typeface="Times New Roman" panose="02020603050405020304" pitchFamily="18" charset="0"/>
                <a:cs typeface="Times New Roman" panose="02020603050405020304" pitchFamily="18" charset="0"/>
              </a:rPr>
              <a:t>In the </a:t>
            </a:r>
            <a:r>
              <a:rPr lang="en-US" altLang="en-US" sz="1600" b="1" dirty="0">
                <a:solidFill>
                  <a:srgbClr val="273239"/>
                </a:solidFill>
                <a:latin typeface="Times New Roman" panose="02020603050405020304" pitchFamily="18" charset="0"/>
                <a:cs typeface="Times New Roman" panose="02020603050405020304" pitchFamily="18" charset="0"/>
              </a:rPr>
              <a:t>BCD numbering system</a:t>
            </a:r>
            <a:r>
              <a:rPr lang="en-US" altLang="en-US" sz="1600" dirty="0">
                <a:solidFill>
                  <a:srgbClr val="273239"/>
                </a:solidFill>
                <a:latin typeface="Times New Roman" panose="02020603050405020304" pitchFamily="18" charset="0"/>
                <a:cs typeface="Times New Roman" panose="02020603050405020304" pitchFamily="18" charset="0"/>
              </a:rPr>
              <a:t>, the given decimal number is segregated into chunks of four bits for each decimal digit within the number. </a:t>
            </a:r>
          </a:p>
          <a:p>
            <a:pPr>
              <a:buClrTx/>
              <a:buFontTx/>
              <a:buNone/>
            </a:pPr>
            <a:r>
              <a:rPr lang="en-US" altLang="en-US" sz="1600" dirty="0">
                <a:solidFill>
                  <a:srgbClr val="273239"/>
                </a:solidFill>
                <a:latin typeface="Times New Roman" panose="02020603050405020304" pitchFamily="18" charset="0"/>
                <a:cs typeface="Times New Roman" panose="02020603050405020304" pitchFamily="18" charset="0"/>
              </a:rPr>
              <a:t>Each decimal digit is converted into its direct binary form (usually represented in 4-bits). </a:t>
            </a:r>
            <a:endParaRPr lang="en-US" altLang="en-US" sz="1050" dirty="0">
              <a:latin typeface="Times New Roman" panose="02020603050405020304" pitchFamily="18" charset="0"/>
              <a:cs typeface="Times New Roman" panose="02020603050405020304" pitchFamily="18" charset="0"/>
            </a:endParaRPr>
          </a:p>
          <a:p>
            <a:pPr>
              <a:buClrTx/>
              <a:buFontTx/>
              <a:buNone/>
            </a:pPr>
            <a:r>
              <a:rPr lang="en-US" altLang="en-US" sz="1600" b="1" dirty="0">
                <a:solidFill>
                  <a:srgbClr val="273239"/>
                </a:solidFill>
                <a:latin typeface="Times New Roman" panose="02020603050405020304" pitchFamily="18" charset="0"/>
                <a:cs typeface="Times New Roman" panose="02020603050405020304" pitchFamily="18" charset="0"/>
              </a:rPr>
              <a:t>For example: </a:t>
            </a:r>
            <a:br>
              <a:rPr lang="en-US" altLang="en-US" sz="1600" dirty="0">
                <a:solidFill>
                  <a:srgbClr val="273239"/>
                </a:solidFill>
                <a:latin typeface="Times New Roman" panose="02020603050405020304" pitchFamily="18" charset="0"/>
                <a:cs typeface="Times New Roman" panose="02020603050405020304" pitchFamily="18" charset="0"/>
              </a:rPr>
            </a:br>
            <a:r>
              <a:rPr lang="en-US" altLang="en-US" sz="1600" dirty="0">
                <a:solidFill>
                  <a:srgbClr val="273239"/>
                </a:solidFill>
                <a:latin typeface="Times New Roman" panose="02020603050405020304" pitchFamily="18" charset="0"/>
                <a:cs typeface="Times New Roman" panose="02020603050405020304" pitchFamily="18" charset="0"/>
              </a:rPr>
              <a:t> </a:t>
            </a:r>
            <a:endParaRPr lang="en-US" altLang="en-US" sz="1050" dirty="0">
              <a:latin typeface="Times New Roman" panose="02020603050405020304" pitchFamily="18" charset="0"/>
              <a:cs typeface="Times New Roman" panose="02020603050405020304" pitchFamily="18" charset="0"/>
            </a:endParaRPr>
          </a:p>
          <a:p>
            <a:pPr>
              <a:buClrTx/>
              <a:buFontTx/>
              <a:buNone/>
            </a:pPr>
            <a:r>
              <a:rPr lang="en-US" altLang="en-US" sz="1600" dirty="0">
                <a:latin typeface="Times New Roman" panose="02020603050405020304" pitchFamily="18" charset="0"/>
                <a:cs typeface="Times New Roman" panose="02020603050405020304" pitchFamily="18" charset="0"/>
              </a:rPr>
              <a:t>1. Convert (123)10 in BCD )</a:t>
            </a:r>
            <a:endParaRPr lang="en-US" altLang="en-US" sz="1050" dirty="0">
              <a:latin typeface="Times New Roman" panose="02020603050405020304" pitchFamily="18" charset="0"/>
              <a:cs typeface="Times New Roman" panose="02020603050405020304" pitchFamily="18" charset="0"/>
            </a:endParaRPr>
          </a:p>
          <a:p>
            <a:pPr>
              <a:buClrTx/>
              <a:buFontTx/>
              <a:buNone/>
            </a:pPr>
            <a:r>
              <a:rPr lang="en-US" altLang="en-US" sz="1600" dirty="0">
                <a:latin typeface="Times New Roman" panose="02020603050405020304" pitchFamily="18" charset="0"/>
                <a:cs typeface="Times New Roman" panose="02020603050405020304" pitchFamily="18" charset="0"/>
              </a:rPr>
              <a:t>		From the truth table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1 -&gt; 0001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2 -&gt; 0010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3 -&gt; 0011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thus, BCD becomes -&gt; 0001 0010 0011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a:t>
            </a:r>
            <a:endParaRPr lang="en-US" altLang="en-US" sz="1050" dirty="0">
              <a:latin typeface="Times New Roman" panose="02020603050405020304" pitchFamily="18" charset="0"/>
              <a:cs typeface="Times New Roman" panose="02020603050405020304" pitchFamily="18" charset="0"/>
            </a:endParaRPr>
          </a:p>
          <a:p>
            <a:pPr>
              <a:buClrTx/>
              <a:buFontTx/>
              <a:buNone/>
            </a:pPr>
            <a:r>
              <a:rPr lang="en-US" altLang="en-US" sz="1600" dirty="0">
                <a:solidFill>
                  <a:srgbClr val="273239"/>
                </a:solidFill>
                <a:latin typeface="Times New Roman" panose="02020603050405020304" pitchFamily="18" charset="0"/>
                <a:cs typeface="Times New Roman" panose="02020603050405020304" pitchFamily="18" charset="0"/>
              </a:rPr>
              <a:t> </a:t>
            </a:r>
            <a:endParaRPr lang="en-US" altLang="en-US" sz="1050" dirty="0">
              <a:latin typeface="Times New Roman" panose="02020603050405020304" pitchFamily="18" charset="0"/>
              <a:cs typeface="Times New Roman" panose="02020603050405020304" pitchFamily="18" charset="0"/>
            </a:endParaRPr>
          </a:p>
          <a:p>
            <a:pPr>
              <a:buClrTx/>
              <a:buFontTx/>
              <a:buNone/>
            </a:pPr>
            <a:r>
              <a:rPr lang="en-US" altLang="en-US" sz="1600" dirty="0">
                <a:latin typeface="Times New Roman" panose="02020603050405020304" pitchFamily="18" charset="0"/>
                <a:cs typeface="Times New Roman" panose="02020603050405020304" pitchFamily="18" charset="0"/>
              </a:rPr>
              <a:t>2. Convert (324)10 in BCD </a:t>
            </a:r>
            <a:endParaRPr lang="en-US" altLang="en-US" sz="1050" dirty="0">
              <a:latin typeface="Times New Roman" panose="02020603050405020304" pitchFamily="18" charset="0"/>
              <a:cs typeface="Times New Roman" panose="02020603050405020304" pitchFamily="18" charset="0"/>
            </a:endParaRPr>
          </a:p>
          <a:p>
            <a:pPr>
              <a:buClrTx/>
              <a:buFontTx/>
              <a:buNone/>
            </a:pPr>
            <a:r>
              <a:rPr lang="en-US" altLang="en-US" sz="1600" dirty="0">
                <a:latin typeface="Times New Roman" panose="02020603050405020304" pitchFamily="18" charset="0"/>
                <a:cs typeface="Times New Roman" panose="02020603050405020304" pitchFamily="18" charset="0"/>
              </a:rPr>
              <a:t>		(324)10 -&gt; 0011 0010 0100 (BCD) </a:t>
            </a:r>
            <a:endParaRPr lang="en-US" altLang="en-US" sz="1050" dirty="0">
              <a:latin typeface="Times New Roman" panose="02020603050405020304" pitchFamily="18" charset="0"/>
              <a:cs typeface="Times New Roman" panose="02020603050405020304" pitchFamily="18" charset="0"/>
            </a:endParaRPr>
          </a:p>
          <a:p>
            <a:pPr>
              <a:buClrTx/>
              <a:buFontTx/>
              <a:buNone/>
            </a:pPr>
            <a:r>
              <a:rPr lang="en-US" altLang="en-US" sz="1600" dirty="0">
                <a:latin typeface="Times New Roman" panose="02020603050405020304" pitchFamily="18" charset="0"/>
                <a:cs typeface="Times New Roman" panose="02020603050405020304" pitchFamily="18" charset="0"/>
              </a:rPr>
              <a:t>		Again from the truth table above,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3 -&gt; 0011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2 -&gt; 0010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4 -&gt; 0100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Thus, BCD becomes -&gt; 0011 0010 0100 </a:t>
            </a:r>
            <a:br>
              <a:rPr lang="en-US" altLang="en-US" sz="1100" dirty="0"/>
            </a:br>
            <a:r>
              <a:rPr lang="en-US" altLang="en-US" sz="1100" dirty="0"/>
              <a:t> </a:t>
            </a:r>
            <a:endParaRPr lang="en-US" altLang="en-US" sz="1600" dirty="0"/>
          </a:p>
        </p:txBody>
      </p:sp>
    </p:spTree>
    <p:extLst>
      <p:ext uri="{BB962C8B-B14F-4D97-AF65-F5344CB8AC3E}">
        <p14:creationId xmlns:p14="http://schemas.microsoft.com/office/powerpoint/2010/main" val="537854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62BE8D-F561-1908-745F-7AE83774C3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3" name="TextBox 2">
            <a:extLst>
              <a:ext uri="{FF2B5EF4-FFF2-40B4-BE49-F238E27FC236}">
                <a16:creationId xmlns:a16="http://schemas.microsoft.com/office/drawing/2014/main" id="{03008A9E-8ABD-1AD4-B2B6-887D09E4BE99}"/>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7" name="TextBox 6">
            <a:extLst>
              <a:ext uri="{FF2B5EF4-FFF2-40B4-BE49-F238E27FC236}">
                <a16:creationId xmlns:a16="http://schemas.microsoft.com/office/drawing/2014/main" id="{FF8E41EF-BD6B-CAE2-5C4D-A7CAD32695FF}"/>
              </a:ext>
            </a:extLst>
          </p:cNvPr>
          <p:cNvSpPr txBox="1"/>
          <p:nvPr/>
        </p:nvSpPr>
        <p:spPr>
          <a:xfrm>
            <a:off x="580072" y="1440463"/>
            <a:ext cx="11227117" cy="2492990"/>
          </a:xfrm>
          <a:prstGeom prst="rect">
            <a:avLst/>
          </a:prstGeom>
          <a:noFill/>
        </p:spPr>
        <p:txBody>
          <a:bodyPr wrap="square">
            <a:spAutoFit/>
          </a:bodyPr>
          <a:lstStyle/>
          <a:p>
            <a:pPr algn="just">
              <a:lnSpc>
                <a:spcPct val="150000"/>
              </a:lnSpc>
            </a:pPr>
            <a:r>
              <a:rPr lang="en-US" sz="2400" b="1" i="0" dirty="0">
                <a:solidFill>
                  <a:schemeClr val="tx1"/>
                </a:solidFill>
                <a:effectLst/>
                <a:latin typeface="+mj-lt"/>
              </a:rPr>
              <a:t>LOGIC GATE </a:t>
            </a:r>
          </a:p>
          <a:p>
            <a:pPr algn="just">
              <a:lnSpc>
                <a:spcPct val="150000"/>
              </a:lnSpc>
            </a:pPr>
            <a:r>
              <a:rPr lang="en-US" sz="2000" b="0" i="0" dirty="0">
                <a:solidFill>
                  <a:schemeClr val="tx1"/>
                </a:solidFill>
                <a:effectLst/>
                <a:latin typeface="+mj-lt"/>
              </a:rPr>
              <a:t>A logic gate is a device that acts as a building block for digital circuits. They perform basic logical functions that are fundamental to digital circuits. Most electronic devices we use today will have some form of logic gates in them. For example, logic gates can be used in technologies such as smartphones, tablets or </a:t>
            </a:r>
            <a:r>
              <a:rPr lang="en-US" sz="2000" dirty="0">
                <a:solidFill>
                  <a:schemeClr val="tx1"/>
                </a:solidFill>
                <a:latin typeface="+mj-lt"/>
              </a:rPr>
              <a:t>within memory devices.</a:t>
            </a:r>
            <a:endParaRPr lang="en-IN" sz="2000" dirty="0">
              <a:solidFill>
                <a:schemeClr val="tx1"/>
              </a:solidFill>
              <a:latin typeface="+mj-lt"/>
            </a:endParaRPr>
          </a:p>
        </p:txBody>
      </p:sp>
    </p:spTree>
    <p:extLst>
      <p:ext uri="{BB962C8B-B14F-4D97-AF65-F5344CB8AC3E}">
        <p14:creationId xmlns:p14="http://schemas.microsoft.com/office/powerpoint/2010/main" val="252958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dirty="0"/>
          </a:p>
        </p:txBody>
      </p:sp>
      <p:sp>
        <p:nvSpPr>
          <p:cNvPr id="103" name="Google Shape;103;p2"/>
          <p:cNvSpPr/>
          <p:nvPr/>
        </p:nvSpPr>
        <p:spPr>
          <a:xfrm>
            <a:off x="407988" y="1265238"/>
            <a:ext cx="11014075" cy="461962"/>
          </a:xfrm>
          <a:prstGeom prst="rect">
            <a:avLst/>
          </a:prstGeom>
          <a:noFill/>
          <a:ln>
            <a:noFill/>
          </a:ln>
        </p:spPr>
        <p:txBody>
          <a:bodyPr spcFirstLastPara="1" wrap="square" lIns="91425" tIns="45700" rIns="91425" bIns="45700" anchor="t" anchorCtr="0">
            <a:spAutoFit/>
          </a:bodyPr>
          <a:lstStyle/>
          <a:p>
            <a:pPr marL="358775" marR="0" lvl="4"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Syllabus </a:t>
            </a:r>
            <a:endParaRPr dirty="0"/>
          </a:p>
        </p:txBody>
      </p:sp>
      <p:sp>
        <p:nvSpPr>
          <p:cNvPr id="3" name="TextBox 4">
            <a:extLst>
              <a:ext uri="{FF2B5EF4-FFF2-40B4-BE49-F238E27FC236}">
                <a16:creationId xmlns:a16="http://schemas.microsoft.com/office/drawing/2014/main" id="{31E3DCDE-02B6-54FD-0F84-20723B3BC745}"/>
              </a:ext>
            </a:extLst>
          </p:cNvPr>
          <p:cNvSpPr txBox="1">
            <a:spLocks noChangeArrowheads="1"/>
          </p:cNvSpPr>
          <p:nvPr/>
        </p:nvSpPr>
        <p:spPr bwMode="auto">
          <a:xfrm>
            <a:off x="1022618" y="2133132"/>
            <a:ext cx="10617200" cy="3151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1630" indent="-342900" algn="just">
              <a:lnSpc>
                <a:spcPct val="115000"/>
              </a:lnSpc>
              <a:spcBef>
                <a:spcPts val="205"/>
              </a:spcBef>
              <a:spcAft>
                <a:spcPts val="800"/>
              </a:spcAft>
              <a:buFont typeface="Arial" panose="020B0604020202020204" pitchFamily="34" charset="0"/>
              <a:buChar char="•"/>
            </a:pPr>
            <a:r>
              <a:rPr lang="en-IN" sz="2000" b="1" dirty="0">
                <a:effectLst/>
                <a:latin typeface="+mj-lt"/>
                <a:ea typeface="Calibri" panose="020F0502020204030204" pitchFamily="34" charset="0"/>
              </a:rPr>
              <a:t>Number Systems</a:t>
            </a:r>
            <a:r>
              <a:rPr lang="en-IN" sz="2000" dirty="0">
                <a:effectLst/>
                <a:latin typeface="+mj-lt"/>
                <a:ea typeface="Calibri" panose="020F0502020204030204" pitchFamily="34" charset="0"/>
              </a:rPr>
              <a:t>: decimal system; Binary; Octal and Hexadecimal number systems, Place Value, number conversion, Binary Coded Decimal</a:t>
            </a:r>
          </a:p>
          <a:p>
            <a:pPr marL="341630" indent="-342900" algn="just">
              <a:lnSpc>
                <a:spcPct val="115000"/>
              </a:lnSpc>
              <a:spcBef>
                <a:spcPts val="205"/>
              </a:spcBef>
              <a:spcAft>
                <a:spcPts val="800"/>
              </a:spcAft>
              <a:buFont typeface="Arial" panose="020B0604020202020204" pitchFamily="34" charset="0"/>
              <a:buChar char="•"/>
            </a:pPr>
            <a:r>
              <a:rPr lang="en-IN" sz="2000" b="1" dirty="0">
                <a:effectLst/>
                <a:latin typeface="+mj-lt"/>
                <a:ea typeface="Calibri" panose="020F0502020204030204" pitchFamily="34" charset="0"/>
              </a:rPr>
              <a:t>Logic Gates:</a:t>
            </a:r>
            <a:r>
              <a:rPr lang="en-IN" sz="2000" dirty="0">
                <a:effectLst/>
                <a:latin typeface="+mj-lt"/>
                <a:ea typeface="Calibri" panose="020F0502020204030204" pitchFamily="34" charset="0"/>
              </a:rPr>
              <a:t> The AND Gate; The OR Gate; The Inverter and Buffer; The NAND Gate; The NOR Gate; The Exclusive OR Gate; The Exclusive NOR Gates; The NAND and NOR Gate as an Universal Gate; Gates with more than Two Inputs.</a:t>
            </a:r>
          </a:p>
          <a:p>
            <a:pPr marL="341630" indent="-342900" algn="just">
              <a:lnSpc>
                <a:spcPct val="115000"/>
              </a:lnSpc>
              <a:spcBef>
                <a:spcPts val="205"/>
              </a:spcBef>
              <a:spcAft>
                <a:spcPts val="800"/>
              </a:spcAft>
              <a:buFont typeface="Arial" panose="020B0604020202020204" pitchFamily="34" charset="0"/>
              <a:buChar char="•"/>
            </a:pPr>
            <a:r>
              <a:rPr lang="en-IN" sz="2000" b="1" dirty="0">
                <a:effectLst/>
                <a:latin typeface="+mj-lt"/>
                <a:ea typeface="Calibri" panose="020F0502020204030204" pitchFamily="34" charset="0"/>
              </a:rPr>
              <a:t>Combining Logic Gates</a:t>
            </a:r>
            <a:r>
              <a:rPr lang="en-IN" sz="2000" dirty="0">
                <a:effectLst/>
                <a:latin typeface="+mj-lt"/>
                <a:ea typeface="Calibri" panose="020F0502020204030204" pitchFamily="34" charset="0"/>
              </a:rPr>
              <a:t>: Constructing Circuits from: Boolean Expression, Drawing a Circuit from a Maxterm and Minterm Boolean Expression; Truth Tables and Boolean Expressions;, Boolean postulates, </a:t>
            </a:r>
            <a:r>
              <a:rPr lang="en-IN" sz="2000" dirty="0" err="1">
                <a:effectLst/>
                <a:latin typeface="+mj-lt"/>
                <a:ea typeface="Calibri" panose="020F0502020204030204" pitchFamily="34" charset="0"/>
              </a:rPr>
              <a:t>Demorgan’s</a:t>
            </a:r>
            <a:r>
              <a:rPr lang="en-IN" sz="2000" dirty="0">
                <a:effectLst/>
                <a:latin typeface="+mj-lt"/>
                <a:ea typeface="Calibri" panose="020F0502020204030204" pitchFamily="34" charset="0"/>
              </a:rPr>
              <a:t> theorem.</a:t>
            </a:r>
          </a:p>
        </p:txBody>
      </p:sp>
      <p:sp>
        <p:nvSpPr>
          <p:cNvPr id="5" name="TextBox 4">
            <a:extLst>
              <a:ext uri="{FF2B5EF4-FFF2-40B4-BE49-F238E27FC236}">
                <a16:creationId xmlns:a16="http://schemas.microsoft.com/office/drawing/2014/main" id="{6379A886-16AB-BF36-DAEE-83F4B8F9772E}"/>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D9B276-5613-58F1-1D97-C53CF2DE54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3" name="TextBox 2">
            <a:extLst>
              <a:ext uri="{FF2B5EF4-FFF2-40B4-BE49-F238E27FC236}">
                <a16:creationId xmlns:a16="http://schemas.microsoft.com/office/drawing/2014/main" id="{245A2AC2-7336-5A1F-5B5B-C0531ADCCE9D}"/>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5" name="TextBox 4">
            <a:extLst>
              <a:ext uri="{FF2B5EF4-FFF2-40B4-BE49-F238E27FC236}">
                <a16:creationId xmlns:a16="http://schemas.microsoft.com/office/drawing/2014/main" id="{9044B171-7A83-9950-283C-237F5E8EC977}"/>
              </a:ext>
            </a:extLst>
          </p:cNvPr>
          <p:cNvSpPr txBox="1"/>
          <p:nvPr/>
        </p:nvSpPr>
        <p:spPr>
          <a:xfrm>
            <a:off x="488632" y="1182498"/>
            <a:ext cx="11529508" cy="560775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In a circuit, logic gates will make decisions based on a combination of digital signals coming from its inputs. Most logic gates have two inputs and one output. </a:t>
            </a:r>
          </a:p>
          <a:p>
            <a:pPr marL="285750" indent="-285750"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Logic gates are based on Boolean algebra. At any given moment, every terminal is in one of the two </a:t>
            </a:r>
            <a:r>
              <a:rPr lang="en-US" sz="2000" b="0" i="0" u="sng" dirty="0">
                <a:solidFill>
                  <a:schemeClr val="tx1"/>
                </a:solidFill>
                <a:effectLst/>
                <a:latin typeface="Times New Roman" panose="02020603050405020304" pitchFamily="18" charset="0"/>
                <a:cs typeface="Times New Roman" panose="02020603050405020304" pitchFamily="18" charset="0"/>
              </a:rPr>
              <a:t>binary</a:t>
            </a:r>
            <a:r>
              <a:rPr lang="en-US" sz="2000" b="0" i="0" dirty="0">
                <a:solidFill>
                  <a:schemeClr val="tx1"/>
                </a:solidFill>
                <a:effectLst/>
                <a:latin typeface="Times New Roman" panose="02020603050405020304" pitchFamily="18" charset="0"/>
                <a:cs typeface="Times New Roman" panose="02020603050405020304" pitchFamily="18" charset="0"/>
              </a:rPr>
              <a:t> conditions, </a:t>
            </a:r>
            <a:r>
              <a:rPr lang="en-US" sz="2000" b="0" i="1" dirty="0">
                <a:solidFill>
                  <a:schemeClr val="tx1"/>
                </a:solidFill>
                <a:effectLst/>
                <a:latin typeface="Times New Roman" panose="02020603050405020304" pitchFamily="18" charset="0"/>
                <a:cs typeface="Times New Roman" panose="02020603050405020304" pitchFamily="18" charset="0"/>
              </a:rPr>
              <a:t>false</a:t>
            </a:r>
            <a:r>
              <a:rPr lang="en-US" sz="2000" b="0" i="0" dirty="0">
                <a:solidFill>
                  <a:schemeClr val="tx1"/>
                </a:solidFill>
                <a:effectLst/>
                <a:latin typeface="Times New Roman" panose="02020603050405020304" pitchFamily="18" charset="0"/>
                <a:cs typeface="Times New Roman" panose="02020603050405020304" pitchFamily="18" charset="0"/>
              </a:rPr>
              <a:t> or </a:t>
            </a:r>
            <a:r>
              <a:rPr lang="en-US" sz="2000" b="0" i="1" dirty="0">
                <a:solidFill>
                  <a:schemeClr val="tx1"/>
                </a:solidFill>
                <a:effectLst/>
                <a:latin typeface="Times New Roman" panose="02020603050405020304" pitchFamily="18" charset="0"/>
                <a:cs typeface="Times New Roman" panose="02020603050405020304" pitchFamily="18" charset="0"/>
              </a:rPr>
              <a:t>true</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False represents 0, and true represents 1. Depending on the type of logic gate being used and the combination of inputs, the binary output will differ. </a:t>
            </a:r>
          </a:p>
          <a:p>
            <a:pPr marL="285750" indent="-285750"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Logic gates are commonly used in integrated circuits (IC).</a:t>
            </a:r>
          </a:p>
          <a:p>
            <a:pPr marL="285750" indent="-285750" algn="just">
              <a:lnSpc>
                <a:spcPct val="150000"/>
              </a:lnSpc>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b="1" i="0" dirty="0">
                <a:solidFill>
                  <a:schemeClr val="tx1"/>
                </a:solidFill>
                <a:effectLst/>
                <a:latin typeface="Times New Roman" panose="02020603050405020304" pitchFamily="18" charset="0"/>
                <a:cs typeface="Times New Roman" panose="02020603050405020304" pitchFamily="18" charset="0"/>
              </a:rPr>
              <a:t>Basic logic gates</a:t>
            </a:r>
          </a:p>
          <a:p>
            <a:pPr algn="l"/>
            <a:endParaRPr lang="en-US" sz="2000" b="1" i="0" dirty="0">
              <a:solidFill>
                <a:schemeClr val="tx1"/>
              </a:solidFill>
              <a:effectLst/>
              <a:latin typeface="Times New Roman" panose="02020603050405020304" pitchFamily="18" charset="0"/>
              <a:cs typeface="Times New Roman" panose="02020603050405020304" pitchFamily="18" charset="0"/>
            </a:endParaRPr>
          </a:p>
          <a:p>
            <a:pPr algn="l"/>
            <a:r>
              <a:rPr lang="en-US" sz="2000" b="0" i="0" dirty="0">
                <a:solidFill>
                  <a:schemeClr val="tx1"/>
                </a:solidFill>
                <a:effectLst/>
                <a:latin typeface="Times New Roman" panose="02020603050405020304" pitchFamily="18" charset="0"/>
                <a:cs typeface="Times New Roman" panose="02020603050405020304" pitchFamily="18" charset="0"/>
              </a:rPr>
              <a:t>There are seven basic logic gates: </a:t>
            </a:r>
          </a:p>
          <a:p>
            <a:pPr algn="l"/>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r>
              <a:rPr lang="en-US" sz="2000" b="0" i="0" dirty="0">
                <a:solidFill>
                  <a:schemeClr val="tx1"/>
                </a:solidFill>
                <a:effectLst/>
                <a:latin typeface="Times New Roman" panose="02020603050405020304" pitchFamily="18" charset="0"/>
                <a:cs typeface="Times New Roman" panose="02020603050405020304" pitchFamily="18" charset="0"/>
              </a:rPr>
              <a:t>AND, OR, XOR, NOT, NAND, NOR, and XNOR.</a:t>
            </a:r>
          </a:p>
          <a:p>
            <a:pPr marL="285750" indent="-285750" algn="just">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3672876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182041-E37F-21D4-3CFE-F8196EEA3B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3" name="TextBox 2">
            <a:extLst>
              <a:ext uri="{FF2B5EF4-FFF2-40B4-BE49-F238E27FC236}">
                <a16:creationId xmlns:a16="http://schemas.microsoft.com/office/drawing/2014/main" id="{2BD5F85F-4268-507E-6A45-C3978D84F5D2}"/>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5" name="Content Placeholder 2">
            <a:extLst>
              <a:ext uri="{FF2B5EF4-FFF2-40B4-BE49-F238E27FC236}">
                <a16:creationId xmlns:a16="http://schemas.microsoft.com/office/drawing/2014/main" id="{9F58E12B-EFAE-CF85-E4A2-E51BB9730A2F}"/>
              </a:ext>
            </a:extLst>
          </p:cNvPr>
          <p:cNvSpPr txBox="1">
            <a:spLocks/>
          </p:cNvSpPr>
          <p:nvPr/>
        </p:nvSpPr>
        <p:spPr>
          <a:xfrm>
            <a:off x="152829" y="1423558"/>
            <a:ext cx="11780520" cy="435133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70000"/>
              </a:lnSpc>
            </a:pPr>
            <a:r>
              <a:rPr lang="en-US" sz="2000" dirty="0">
                <a:solidFill>
                  <a:schemeClr val="tx1"/>
                </a:solidFill>
                <a:latin typeface="Times New Roman" panose="02020603050405020304" pitchFamily="18" charset="0"/>
                <a:cs typeface="Times New Roman" panose="02020603050405020304" pitchFamily="18" charset="0"/>
              </a:rPr>
              <a:t>The </a:t>
            </a:r>
            <a:r>
              <a:rPr lang="en-US" sz="2000" i="1" dirty="0">
                <a:solidFill>
                  <a:schemeClr val="tx1"/>
                </a:solidFill>
                <a:latin typeface="Times New Roman" panose="02020603050405020304" pitchFamily="18" charset="0"/>
                <a:cs typeface="Times New Roman" panose="02020603050405020304" pitchFamily="18" charset="0"/>
              </a:rPr>
              <a:t>AND gate</a:t>
            </a:r>
            <a:r>
              <a:rPr lang="en-US" sz="2000" dirty="0">
                <a:solidFill>
                  <a:schemeClr val="tx1"/>
                </a:solidFill>
                <a:latin typeface="Times New Roman" panose="02020603050405020304" pitchFamily="18" charset="0"/>
                <a:cs typeface="Times New Roman" panose="02020603050405020304" pitchFamily="18" charset="0"/>
              </a:rPr>
              <a:t> is so named because, if 0 is called "false" and 1 is called "true," the gate acts in the same way as the logical "and" operator. </a:t>
            </a:r>
          </a:p>
          <a:p>
            <a:pPr algn="just">
              <a:lnSpc>
                <a:spcPct val="170000"/>
              </a:lnSpc>
            </a:pPr>
            <a:r>
              <a:rPr lang="en-US" sz="2000" dirty="0">
                <a:solidFill>
                  <a:schemeClr val="tx1"/>
                </a:solidFill>
                <a:latin typeface="Times New Roman" panose="02020603050405020304" pitchFamily="18" charset="0"/>
                <a:cs typeface="Times New Roman" panose="02020603050405020304" pitchFamily="18" charset="0"/>
              </a:rPr>
              <a:t>The following illustration and table show the circuit symbol and logic combinations for an AND gate. (In the symbol, the input terminals are at left and the output terminal is at right.) </a:t>
            </a:r>
          </a:p>
          <a:p>
            <a:pPr algn="just">
              <a:lnSpc>
                <a:spcPct val="170000"/>
              </a:lnSpc>
            </a:pPr>
            <a:r>
              <a:rPr lang="en-US" sz="2000" dirty="0">
                <a:solidFill>
                  <a:schemeClr val="tx1"/>
                </a:solidFill>
                <a:latin typeface="Times New Roman" panose="02020603050405020304" pitchFamily="18" charset="0"/>
                <a:cs typeface="Times New Roman" panose="02020603050405020304" pitchFamily="18" charset="0"/>
              </a:rPr>
              <a:t>The output is "true" when both inputs are "true." Otherwise, the output is "false." In other words, the output is 1 only when both inputs one AND two are 1.</a:t>
            </a:r>
          </a:p>
          <a:p>
            <a:pPr algn="just">
              <a:lnSpc>
                <a:spcPct val="170000"/>
              </a:lnSpc>
            </a:pP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A5CEE2C-9641-D532-37BE-0BFB1585C756}"/>
              </a:ext>
            </a:extLst>
          </p:cNvPr>
          <p:cNvPicPr>
            <a:picLocks noChangeAspect="1"/>
          </p:cNvPicPr>
          <p:nvPr/>
        </p:nvPicPr>
        <p:blipFill>
          <a:blip r:embed="rId3"/>
          <a:stretch>
            <a:fillRect/>
          </a:stretch>
        </p:blipFill>
        <p:spPr>
          <a:xfrm>
            <a:off x="6256289" y="4312221"/>
            <a:ext cx="5383529" cy="2409254"/>
          </a:xfrm>
          <a:prstGeom prst="rect">
            <a:avLst/>
          </a:prstGeom>
        </p:spPr>
      </p:pic>
      <p:sp>
        <p:nvSpPr>
          <p:cNvPr id="10" name="Rectangle: Rounded Corners 9">
            <a:extLst>
              <a:ext uri="{FF2B5EF4-FFF2-40B4-BE49-F238E27FC236}">
                <a16:creationId xmlns:a16="http://schemas.microsoft.com/office/drawing/2014/main" id="{B0B0E275-0671-4ED8-92C9-1E2744E79AAE}"/>
              </a:ext>
            </a:extLst>
          </p:cNvPr>
          <p:cNvSpPr/>
          <p:nvPr/>
        </p:nvSpPr>
        <p:spPr>
          <a:xfrm>
            <a:off x="1617008" y="4745872"/>
            <a:ext cx="2689412" cy="15275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en-IN" sz="3200" b="1" dirty="0"/>
          </a:p>
          <a:p>
            <a:pPr algn="ctr"/>
            <a:r>
              <a:rPr lang="en-IN" sz="3200" b="1" dirty="0"/>
              <a:t>AND GATE</a:t>
            </a:r>
          </a:p>
        </p:txBody>
      </p:sp>
    </p:spTree>
    <p:extLst>
      <p:ext uri="{BB962C8B-B14F-4D97-AF65-F5344CB8AC3E}">
        <p14:creationId xmlns:p14="http://schemas.microsoft.com/office/powerpoint/2010/main" val="140588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731242-07EA-5026-DF9C-CAB2E2F156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3" name="TextBox 2">
            <a:extLst>
              <a:ext uri="{FF2B5EF4-FFF2-40B4-BE49-F238E27FC236}">
                <a16:creationId xmlns:a16="http://schemas.microsoft.com/office/drawing/2014/main" id="{9F8ED8F4-5CB1-79CC-4751-1D39FFD1F3F4}"/>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5" name="Content Placeholder 2">
            <a:extLst>
              <a:ext uri="{FF2B5EF4-FFF2-40B4-BE49-F238E27FC236}">
                <a16:creationId xmlns:a16="http://schemas.microsoft.com/office/drawing/2014/main" id="{546F1647-0768-3B91-2C49-1FEFBBB7A9D7}"/>
              </a:ext>
            </a:extLst>
          </p:cNvPr>
          <p:cNvSpPr txBox="1">
            <a:spLocks/>
          </p:cNvSpPr>
          <p:nvPr/>
        </p:nvSpPr>
        <p:spPr>
          <a:xfrm>
            <a:off x="258651" y="1253331"/>
            <a:ext cx="11823550" cy="435133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The </a:t>
            </a:r>
            <a:r>
              <a:rPr lang="en-US" sz="2000" i="1" dirty="0">
                <a:solidFill>
                  <a:schemeClr val="tx1"/>
                </a:solidFill>
                <a:latin typeface="Times New Roman" panose="02020603050405020304" pitchFamily="18" charset="0"/>
                <a:cs typeface="Times New Roman" panose="02020603050405020304" pitchFamily="18" charset="0"/>
              </a:rPr>
              <a:t>OR gate</a:t>
            </a:r>
            <a:r>
              <a:rPr lang="en-US" sz="2000" dirty="0">
                <a:solidFill>
                  <a:schemeClr val="tx1"/>
                </a:solidFill>
                <a:latin typeface="Times New Roman" panose="02020603050405020304" pitchFamily="18" charset="0"/>
                <a:cs typeface="Times New Roman" panose="02020603050405020304" pitchFamily="18" charset="0"/>
              </a:rPr>
              <a:t> gets its name from the fact that it behaves after the fashion of the logical inclusive "or." The output is "true" if either or both of the inputs are "true." If both inputs are "false," then the output is "false." In other words, for the output to be 1, at least input one OR two must be 1.</a:t>
            </a:r>
          </a:p>
          <a:p>
            <a:pPr algn="just">
              <a:lnSpc>
                <a:spcPct val="150000"/>
              </a:lnSpc>
            </a:pPr>
            <a:br>
              <a:rPr lang="en-US" dirty="0"/>
            </a:br>
            <a:endParaRPr lang="en-IN" dirty="0"/>
          </a:p>
        </p:txBody>
      </p:sp>
      <p:pic>
        <p:nvPicPr>
          <p:cNvPr id="7" name="Picture 6">
            <a:extLst>
              <a:ext uri="{FF2B5EF4-FFF2-40B4-BE49-F238E27FC236}">
                <a16:creationId xmlns:a16="http://schemas.microsoft.com/office/drawing/2014/main" id="{896D03F7-992C-1573-6F4F-A776BCBE4EEF}"/>
              </a:ext>
            </a:extLst>
          </p:cNvPr>
          <p:cNvPicPr>
            <a:picLocks noChangeAspect="1"/>
          </p:cNvPicPr>
          <p:nvPr/>
        </p:nvPicPr>
        <p:blipFill>
          <a:blip r:embed="rId3"/>
          <a:stretch>
            <a:fillRect/>
          </a:stretch>
        </p:blipFill>
        <p:spPr>
          <a:xfrm>
            <a:off x="6170426" y="2857500"/>
            <a:ext cx="5030214" cy="3257550"/>
          </a:xfrm>
          <a:prstGeom prst="rect">
            <a:avLst/>
          </a:prstGeom>
        </p:spPr>
      </p:pic>
      <p:sp>
        <p:nvSpPr>
          <p:cNvPr id="9" name="Rectangle: Rounded Corners 8">
            <a:extLst>
              <a:ext uri="{FF2B5EF4-FFF2-40B4-BE49-F238E27FC236}">
                <a16:creationId xmlns:a16="http://schemas.microsoft.com/office/drawing/2014/main" id="{7BE6844C-821E-D87D-7A9A-6504D84797E6}"/>
              </a:ext>
            </a:extLst>
          </p:cNvPr>
          <p:cNvSpPr/>
          <p:nvPr/>
        </p:nvSpPr>
        <p:spPr>
          <a:xfrm>
            <a:off x="1675449" y="3258320"/>
            <a:ext cx="2896551" cy="152681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en-IN" sz="3200" b="1" dirty="0"/>
          </a:p>
          <a:p>
            <a:pPr algn="ctr"/>
            <a:r>
              <a:rPr lang="en-IN" sz="3200" b="1" dirty="0"/>
              <a:t>OR GATE</a:t>
            </a:r>
          </a:p>
        </p:txBody>
      </p:sp>
    </p:spTree>
    <p:extLst>
      <p:ext uri="{BB962C8B-B14F-4D97-AF65-F5344CB8AC3E}">
        <p14:creationId xmlns:p14="http://schemas.microsoft.com/office/powerpoint/2010/main" val="4211608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76CBA0-9939-D117-B8C0-C60CF0BFEA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3" name="TextBox 2">
            <a:extLst>
              <a:ext uri="{FF2B5EF4-FFF2-40B4-BE49-F238E27FC236}">
                <a16:creationId xmlns:a16="http://schemas.microsoft.com/office/drawing/2014/main" id="{C1F01A43-00D2-9B60-7227-BF10FA55D7F9}"/>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8726920C-F416-A11C-97FF-F35C0AF4D3F2}"/>
              </a:ext>
            </a:extLst>
          </p:cNvPr>
          <p:cNvSpPr txBox="1"/>
          <p:nvPr/>
        </p:nvSpPr>
        <p:spPr>
          <a:xfrm>
            <a:off x="218291" y="1201758"/>
            <a:ext cx="11755418" cy="2343655"/>
          </a:xfrm>
          <a:prstGeom prst="rect">
            <a:avLst/>
          </a:prstGeom>
          <a:noFill/>
        </p:spPr>
        <p:txBody>
          <a:bodyPr wrap="square">
            <a:spAutoFit/>
          </a:bodyPr>
          <a:lstStyle/>
          <a:p>
            <a:pPr algn="just">
              <a:lnSpc>
                <a:spcPct val="150000"/>
              </a:lnSpc>
            </a:pPr>
            <a:r>
              <a:rPr lang="en-US" sz="2000" b="0" i="0" dirty="0">
                <a:solidFill>
                  <a:schemeClr val="tx1"/>
                </a:solidFill>
                <a:effectLst/>
                <a:latin typeface="Times New Roman" panose="02020603050405020304" pitchFamily="18" charset="0"/>
                <a:cs typeface="Times New Roman" panose="02020603050405020304" pitchFamily="18" charset="0"/>
              </a:rPr>
              <a:t>The </a:t>
            </a:r>
            <a:r>
              <a:rPr lang="en-US" sz="2000" b="0" i="1" dirty="0">
                <a:solidFill>
                  <a:schemeClr val="tx1"/>
                </a:solidFill>
                <a:effectLst/>
                <a:latin typeface="Times New Roman" panose="02020603050405020304" pitchFamily="18" charset="0"/>
                <a:cs typeface="Times New Roman" panose="02020603050405020304" pitchFamily="18" charset="0"/>
              </a:rPr>
              <a:t>XOR</a:t>
            </a:r>
            <a:r>
              <a:rPr lang="en-US" sz="2000" b="0" i="0" dirty="0">
                <a:solidFill>
                  <a:schemeClr val="tx1"/>
                </a:solidFill>
                <a:effectLst/>
                <a:latin typeface="Times New Roman" panose="02020603050405020304" pitchFamily="18" charset="0"/>
                <a:cs typeface="Times New Roman" panose="02020603050405020304" pitchFamily="18" charset="0"/>
              </a:rPr>
              <a:t> ( </a:t>
            </a:r>
            <a:r>
              <a:rPr lang="en-US" sz="2000" b="0" i="1" dirty="0">
                <a:solidFill>
                  <a:schemeClr val="tx1"/>
                </a:solidFill>
                <a:effectLst/>
                <a:latin typeface="Times New Roman" panose="02020603050405020304" pitchFamily="18" charset="0"/>
                <a:cs typeface="Times New Roman" panose="02020603050405020304" pitchFamily="18" charset="0"/>
              </a:rPr>
              <a:t>exclusive-OR</a:t>
            </a:r>
            <a:r>
              <a:rPr lang="en-US" sz="2000" b="0" i="0" dirty="0">
                <a:solidFill>
                  <a:schemeClr val="tx1"/>
                </a:solidFill>
                <a:effectLst/>
                <a:latin typeface="Times New Roman" panose="02020603050405020304" pitchFamily="18" charset="0"/>
                <a:cs typeface="Times New Roman" panose="02020603050405020304" pitchFamily="18" charset="0"/>
              </a:rPr>
              <a:t> ) </a:t>
            </a:r>
            <a:r>
              <a:rPr lang="en-US" sz="2000" b="0" i="1" dirty="0">
                <a:solidFill>
                  <a:schemeClr val="tx1"/>
                </a:solidFill>
                <a:effectLst/>
                <a:latin typeface="Times New Roman" panose="02020603050405020304" pitchFamily="18" charset="0"/>
                <a:cs typeface="Times New Roman" panose="02020603050405020304" pitchFamily="18" charset="0"/>
              </a:rPr>
              <a:t>gate</a:t>
            </a:r>
            <a:r>
              <a:rPr lang="en-US" sz="2000" b="0" i="0" dirty="0">
                <a:solidFill>
                  <a:schemeClr val="tx1"/>
                </a:solidFill>
                <a:effectLst/>
                <a:latin typeface="Times New Roman" panose="02020603050405020304" pitchFamily="18" charset="0"/>
                <a:cs typeface="Times New Roman" panose="02020603050405020304" pitchFamily="18" charset="0"/>
              </a:rPr>
              <a:t> acts in the same way as the logical "either/or." The output is "true" if either, but not both, of the inputs are "true." The output is "false" if both inputs are "false" or if both inputs are "true." Another way of looking at this circuit is to observe that the output is 1 if the inputs are different, but 0 if the inputs are the same. </a:t>
            </a:r>
          </a:p>
          <a:p>
            <a:pPr algn="just">
              <a:lnSpc>
                <a:spcPct val="150000"/>
              </a:lnSpc>
            </a:pPr>
            <a:r>
              <a:rPr lang="en-US" sz="2000" b="0" i="0" dirty="0">
                <a:solidFill>
                  <a:schemeClr val="tx1"/>
                </a:solidFill>
                <a:effectLst/>
                <a:latin typeface="Arial" panose="020B0604020202020204" pitchFamily="34" charset="0"/>
              </a:rPr>
              <a:t> </a:t>
            </a:r>
          </a:p>
        </p:txBody>
      </p:sp>
      <p:pic>
        <p:nvPicPr>
          <p:cNvPr id="5" name="Picture 4">
            <a:extLst>
              <a:ext uri="{FF2B5EF4-FFF2-40B4-BE49-F238E27FC236}">
                <a16:creationId xmlns:a16="http://schemas.microsoft.com/office/drawing/2014/main" id="{EA4C6CA4-F729-A105-134B-6FD046447CB8}"/>
              </a:ext>
            </a:extLst>
          </p:cNvPr>
          <p:cNvPicPr>
            <a:picLocks noChangeAspect="1"/>
          </p:cNvPicPr>
          <p:nvPr/>
        </p:nvPicPr>
        <p:blipFill>
          <a:blip r:embed="rId3"/>
          <a:stretch>
            <a:fillRect/>
          </a:stretch>
        </p:blipFill>
        <p:spPr>
          <a:xfrm>
            <a:off x="5248474" y="2774543"/>
            <a:ext cx="6306313" cy="3764369"/>
          </a:xfrm>
          <a:prstGeom prst="rect">
            <a:avLst/>
          </a:prstGeom>
        </p:spPr>
      </p:pic>
      <p:sp>
        <p:nvSpPr>
          <p:cNvPr id="6" name="Rectangle: Rounded Corners 5">
            <a:extLst>
              <a:ext uri="{FF2B5EF4-FFF2-40B4-BE49-F238E27FC236}">
                <a16:creationId xmlns:a16="http://schemas.microsoft.com/office/drawing/2014/main" id="{E9A334E5-BEF6-C0D2-BFBA-4DC92D57C65E}"/>
              </a:ext>
            </a:extLst>
          </p:cNvPr>
          <p:cNvSpPr/>
          <p:nvPr/>
        </p:nvSpPr>
        <p:spPr>
          <a:xfrm>
            <a:off x="1264696" y="3262929"/>
            <a:ext cx="2689412" cy="15275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en-IN" sz="3200" b="1" dirty="0"/>
          </a:p>
          <a:p>
            <a:pPr algn="ctr"/>
            <a:r>
              <a:rPr lang="en-IN" sz="3200" b="1" dirty="0"/>
              <a:t>XOR GATE</a:t>
            </a:r>
          </a:p>
        </p:txBody>
      </p:sp>
    </p:spTree>
    <p:extLst>
      <p:ext uri="{BB962C8B-B14F-4D97-AF65-F5344CB8AC3E}">
        <p14:creationId xmlns:p14="http://schemas.microsoft.com/office/powerpoint/2010/main" val="3909076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31FFC8-2238-1721-E640-9164FCF838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3" name="TextBox 2">
            <a:extLst>
              <a:ext uri="{FF2B5EF4-FFF2-40B4-BE49-F238E27FC236}">
                <a16:creationId xmlns:a16="http://schemas.microsoft.com/office/drawing/2014/main" id="{56135C34-36E3-62A9-FA83-0010EEC662AC}"/>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11450DD5-9EA9-5BE3-910E-C722EDB42406}"/>
              </a:ext>
            </a:extLst>
          </p:cNvPr>
          <p:cNvSpPr txBox="1"/>
          <p:nvPr/>
        </p:nvSpPr>
        <p:spPr>
          <a:xfrm>
            <a:off x="180639" y="1334878"/>
            <a:ext cx="11830722" cy="1785104"/>
          </a:xfrm>
          <a:prstGeom prst="rect">
            <a:avLst/>
          </a:prstGeom>
          <a:noFill/>
        </p:spPr>
        <p:txBody>
          <a:bodyPr wrap="square">
            <a:spAutoFit/>
          </a:bodyPr>
          <a:lstStyle/>
          <a:p>
            <a:pPr algn="l">
              <a:lnSpc>
                <a:spcPct val="150000"/>
              </a:lnSpc>
            </a:pPr>
            <a:r>
              <a:rPr lang="en-US" sz="2000" b="0" i="0" dirty="0">
                <a:solidFill>
                  <a:schemeClr val="tx1"/>
                </a:solidFill>
                <a:effectLst/>
                <a:latin typeface="Times New Roman" panose="02020603050405020304" pitchFamily="18" charset="0"/>
                <a:cs typeface="Times New Roman" panose="02020603050405020304" pitchFamily="18" charset="0"/>
              </a:rPr>
              <a:t>A logical </a:t>
            </a:r>
            <a:r>
              <a:rPr lang="en-US" sz="2000" b="0" i="1" dirty="0">
                <a:solidFill>
                  <a:schemeClr val="tx1"/>
                </a:solidFill>
                <a:effectLst/>
                <a:latin typeface="Times New Roman" panose="02020603050405020304" pitchFamily="18" charset="0"/>
                <a:cs typeface="Times New Roman" panose="02020603050405020304" pitchFamily="18" charset="0"/>
              </a:rPr>
              <a:t>inverter</a:t>
            </a:r>
            <a:r>
              <a:rPr lang="en-US" sz="2000" b="0" i="0" dirty="0">
                <a:solidFill>
                  <a:schemeClr val="tx1"/>
                </a:solidFill>
                <a:effectLst/>
                <a:latin typeface="Times New Roman" panose="02020603050405020304" pitchFamily="18" charset="0"/>
                <a:cs typeface="Times New Roman" panose="02020603050405020304" pitchFamily="18" charset="0"/>
              </a:rPr>
              <a:t>, sometimes called a </a:t>
            </a:r>
            <a:r>
              <a:rPr lang="en-US" sz="2000" b="0" i="1" dirty="0">
                <a:solidFill>
                  <a:schemeClr val="tx1"/>
                </a:solidFill>
                <a:effectLst/>
                <a:latin typeface="Times New Roman" panose="02020603050405020304" pitchFamily="18" charset="0"/>
                <a:cs typeface="Times New Roman" panose="02020603050405020304" pitchFamily="18" charset="0"/>
              </a:rPr>
              <a:t>NOT gate</a:t>
            </a:r>
            <a:r>
              <a:rPr lang="en-US" sz="2000" b="0" i="0" dirty="0">
                <a:solidFill>
                  <a:schemeClr val="tx1"/>
                </a:solidFill>
                <a:effectLst/>
                <a:latin typeface="Times New Roman" panose="02020603050405020304" pitchFamily="18" charset="0"/>
                <a:cs typeface="Times New Roman" panose="02020603050405020304" pitchFamily="18" charset="0"/>
              </a:rPr>
              <a:t> to differentiate it from other types of electronic inverter devices, has only one input. It reverses the logic state. If the input is 1, then the output is 0. If the input is 0, then the output is 1.  </a:t>
            </a:r>
          </a:p>
          <a:p>
            <a:pPr algn="ctr"/>
            <a:r>
              <a:rPr lang="en-US" sz="2000" b="0" i="0" dirty="0">
                <a:solidFill>
                  <a:srgbClr val="666666"/>
                </a:solidFill>
                <a:effectLst/>
                <a:latin typeface="Arial" panose="020B0604020202020204" pitchFamily="34" charset="0"/>
              </a:rPr>
              <a:t> </a:t>
            </a:r>
          </a:p>
        </p:txBody>
      </p:sp>
      <p:pic>
        <p:nvPicPr>
          <p:cNvPr id="5" name="Picture 4">
            <a:extLst>
              <a:ext uri="{FF2B5EF4-FFF2-40B4-BE49-F238E27FC236}">
                <a16:creationId xmlns:a16="http://schemas.microsoft.com/office/drawing/2014/main" id="{1968734D-47C2-1650-03E2-641A04192824}"/>
              </a:ext>
            </a:extLst>
          </p:cNvPr>
          <p:cNvPicPr>
            <a:picLocks noChangeAspect="1"/>
          </p:cNvPicPr>
          <p:nvPr/>
        </p:nvPicPr>
        <p:blipFill>
          <a:blip r:embed="rId3"/>
          <a:stretch>
            <a:fillRect/>
          </a:stretch>
        </p:blipFill>
        <p:spPr>
          <a:xfrm>
            <a:off x="5444965" y="2542248"/>
            <a:ext cx="5672875" cy="3629952"/>
          </a:xfrm>
          <a:prstGeom prst="rect">
            <a:avLst/>
          </a:prstGeom>
        </p:spPr>
      </p:pic>
      <p:sp>
        <p:nvSpPr>
          <p:cNvPr id="6" name="Rectangle: Rounded Corners 5">
            <a:extLst>
              <a:ext uri="{FF2B5EF4-FFF2-40B4-BE49-F238E27FC236}">
                <a16:creationId xmlns:a16="http://schemas.microsoft.com/office/drawing/2014/main" id="{04DC5C95-D24D-4445-601A-F54039CF424D}"/>
              </a:ext>
            </a:extLst>
          </p:cNvPr>
          <p:cNvSpPr/>
          <p:nvPr/>
        </p:nvSpPr>
        <p:spPr>
          <a:xfrm>
            <a:off x="669978" y="3119982"/>
            <a:ext cx="2689412" cy="15275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en-IN" sz="3200" b="1" dirty="0"/>
          </a:p>
          <a:p>
            <a:pPr algn="ctr"/>
            <a:r>
              <a:rPr lang="en-IN" sz="3200" b="1" dirty="0"/>
              <a:t>NOT GATE</a:t>
            </a:r>
          </a:p>
        </p:txBody>
      </p:sp>
    </p:spTree>
    <p:extLst>
      <p:ext uri="{BB962C8B-B14F-4D97-AF65-F5344CB8AC3E}">
        <p14:creationId xmlns:p14="http://schemas.microsoft.com/office/powerpoint/2010/main" val="3814003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B50884-6BE6-6ED5-A844-933D849102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3" name="TextBox 2">
            <a:extLst>
              <a:ext uri="{FF2B5EF4-FFF2-40B4-BE49-F238E27FC236}">
                <a16:creationId xmlns:a16="http://schemas.microsoft.com/office/drawing/2014/main" id="{FE25F472-A5FC-443E-500A-5EA723B9349E}"/>
              </a:ext>
            </a:extLst>
          </p:cNvPr>
          <p:cNvSpPr txBox="1"/>
          <p:nvPr/>
        </p:nvSpPr>
        <p:spPr>
          <a:xfrm>
            <a:off x="266700" y="1463970"/>
            <a:ext cx="11658600" cy="1631216"/>
          </a:xfrm>
          <a:prstGeom prst="rect">
            <a:avLst/>
          </a:prstGeom>
          <a:noFill/>
        </p:spPr>
        <p:txBody>
          <a:bodyPr wrap="square">
            <a:spAutoFit/>
          </a:bodyPr>
          <a:lstStyle/>
          <a:p>
            <a:pPr algn="just">
              <a:lnSpc>
                <a:spcPct val="150000"/>
              </a:lnSpc>
            </a:pPr>
            <a:r>
              <a:rPr lang="en-US" sz="2000" b="0" i="0" dirty="0">
                <a:solidFill>
                  <a:schemeClr val="tx1"/>
                </a:solidFill>
                <a:effectLst/>
                <a:latin typeface="+mj-lt"/>
              </a:rPr>
              <a:t>The </a:t>
            </a:r>
            <a:r>
              <a:rPr lang="en-US" sz="2000" b="0" i="1" dirty="0">
                <a:solidFill>
                  <a:schemeClr val="tx1"/>
                </a:solidFill>
                <a:effectLst/>
                <a:latin typeface="+mj-lt"/>
              </a:rPr>
              <a:t>NAND gate</a:t>
            </a:r>
            <a:r>
              <a:rPr lang="en-US" sz="2000" b="0" i="0" dirty="0">
                <a:solidFill>
                  <a:schemeClr val="tx1"/>
                </a:solidFill>
                <a:effectLst/>
                <a:latin typeface="+mj-lt"/>
              </a:rPr>
              <a:t> operates as an AND gate followed by a NOT gate. It acts in the manner of the logical operation "and" followed by negation. The output is "false" if both inputs are "true." Otherwise, the output is "true."</a:t>
            </a:r>
          </a:p>
          <a:p>
            <a:br>
              <a:rPr lang="en-US" sz="2000" dirty="0">
                <a:solidFill>
                  <a:schemeClr val="tx1"/>
                </a:solidFill>
              </a:rPr>
            </a:br>
            <a:endParaRPr lang="en-IN" sz="2000" dirty="0">
              <a:solidFill>
                <a:schemeClr val="tx1"/>
              </a:solidFill>
            </a:endParaRPr>
          </a:p>
        </p:txBody>
      </p:sp>
      <p:pic>
        <p:nvPicPr>
          <p:cNvPr id="4" name="Picture 3">
            <a:extLst>
              <a:ext uri="{FF2B5EF4-FFF2-40B4-BE49-F238E27FC236}">
                <a16:creationId xmlns:a16="http://schemas.microsoft.com/office/drawing/2014/main" id="{CF6AC572-0726-88CE-45CA-D6BE873AAADC}"/>
              </a:ext>
            </a:extLst>
          </p:cNvPr>
          <p:cNvPicPr>
            <a:picLocks noChangeAspect="1"/>
          </p:cNvPicPr>
          <p:nvPr/>
        </p:nvPicPr>
        <p:blipFill>
          <a:blip r:embed="rId3"/>
          <a:stretch>
            <a:fillRect/>
          </a:stretch>
        </p:blipFill>
        <p:spPr>
          <a:xfrm>
            <a:off x="5577840" y="3066480"/>
            <a:ext cx="4978998" cy="2864349"/>
          </a:xfrm>
          <a:prstGeom prst="rect">
            <a:avLst/>
          </a:prstGeom>
        </p:spPr>
      </p:pic>
      <p:sp>
        <p:nvSpPr>
          <p:cNvPr id="5" name="Rectangle: Rounded Corners 4">
            <a:extLst>
              <a:ext uri="{FF2B5EF4-FFF2-40B4-BE49-F238E27FC236}">
                <a16:creationId xmlns:a16="http://schemas.microsoft.com/office/drawing/2014/main" id="{E4C1A190-8699-C017-6302-70A09EF1E9EA}"/>
              </a:ext>
            </a:extLst>
          </p:cNvPr>
          <p:cNvSpPr/>
          <p:nvPr/>
        </p:nvSpPr>
        <p:spPr>
          <a:xfrm>
            <a:off x="772819" y="3066480"/>
            <a:ext cx="2689412" cy="15275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IN" sz="3200" b="1" dirty="0"/>
              <a:t>NAND GATE</a:t>
            </a:r>
          </a:p>
        </p:txBody>
      </p:sp>
      <p:sp>
        <p:nvSpPr>
          <p:cNvPr id="6" name="TextBox 5">
            <a:extLst>
              <a:ext uri="{FF2B5EF4-FFF2-40B4-BE49-F238E27FC236}">
                <a16:creationId xmlns:a16="http://schemas.microsoft.com/office/drawing/2014/main" id="{AAB1DB85-7DE8-6AB7-086D-681D67CD20B1}"/>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Tree>
    <p:extLst>
      <p:ext uri="{BB962C8B-B14F-4D97-AF65-F5344CB8AC3E}">
        <p14:creationId xmlns:p14="http://schemas.microsoft.com/office/powerpoint/2010/main" val="953462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D54FE7-B801-268D-A24E-226FBAAB90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3" name="TextBox 2">
            <a:extLst>
              <a:ext uri="{FF2B5EF4-FFF2-40B4-BE49-F238E27FC236}">
                <a16:creationId xmlns:a16="http://schemas.microsoft.com/office/drawing/2014/main" id="{124CFDB5-8858-508B-9424-1AF7D01A38ED}"/>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2A19094E-5842-F656-8787-D4BC15EBD982}"/>
              </a:ext>
            </a:extLst>
          </p:cNvPr>
          <p:cNvSpPr txBox="1"/>
          <p:nvPr/>
        </p:nvSpPr>
        <p:spPr>
          <a:xfrm>
            <a:off x="374277" y="1512362"/>
            <a:ext cx="11443446" cy="960328"/>
          </a:xfrm>
          <a:prstGeom prst="rect">
            <a:avLst/>
          </a:prstGeom>
          <a:noFill/>
        </p:spPr>
        <p:txBody>
          <a:bodyPr wrap="square">
            <a:spAutoFit/>
          </a:bodyPr>
          <a:lstStyle/>
          <a:p>
            <a:pPr algn="just">
              <a:lnSpc>
                <a:spcPct val="150000"/>
              </a:lnSpc>
            </a:pPr>
            <a:r>
              <a:rPr lang="en-US" sz="2000" b="0" i="0" dirty="0">
                <a:solidFill>
                  <a:schemeClr val="tx1"/>
                </a:solidFill>
                <a:effectLst/>
                <a:latin typeface="+mj-lt"/>
              </a:rPr>
              <a:t>The </a:t>
            </a:r>
            <a:r>
              <a:rPr lang="en-US" sz="2000" b="0" i="1" dirty="0">
                <a:solidFill>
                  <a:schemeClr val="tx1"/>
                </a:solidFill>
                <a:effectLst/>
                <a:latin typeface="+mj-lt"/>
              </a:rPr>
              <a:t>NOR gate</a:t>
            </a:r>
            <a:r>
              <a:rPr lang="en-US" sz="2000" b="0" i="0" dirty="0">
                <a:solidFill>
                  <a:schemeClr val="tx1"/>
                </a:solidFill>
                <a:effectLst/>
                <a:latin typeface="+mj-lt"/>
              </a:rPr>
              <a:t> is a combination OR gate followed by an inverter. Its output is "true" if both inputs are "false." Otherwise, the output is "false."</a:t>
            </a:r>
            <a:endParaRPr lang="en-IN" sz="2000" dirty="0">
              <a:solidFill>
                <a:schemeClr val="tx1"/>
              </a:solidFill>
              <a:latin typeface="+mj-lt"/>
            </a:endParaRPr>
          </a:p>
        </p:txBody>
      </p:sp>
      <p:pic>
        <p:nvPicPr>
          <p:cNvPr id="6" name="Picture 5">
            <a:extLst>
              <a:ext uri="{FF2B5EF4-FFF2-40B4-BE49-F238E27FC236}">
                <a16:creationId xmlns:a16="http://schemas.microsoft.com/office/drawing/2014/main" id="{FE64E748-553A-D7D8-7157-92187B50102C}"/>
              </a:ext>
            </a:extLst>
          </p:cNvPr>
          <p:cNvPicPr>
            <a:picLocks noChangeAspect="1"/>
          </p:cNvPicPr>
          <p:nvPr/>
        </p:nvPicPr>
        <p:blipFill>
          <a:blip r:embed="rId3"/>
          <a:stretch>
            <a:fillRect/>
          </a:stretch>
        </p:blipFill>
        <p:spPr>
          <a:xfrm>
            <a:off x="5750959" y="2699424"/>
            <a:ext cx="6066764" cy="3371773"/>
          </a:xfrm>
          <a:prstGeom prst="rect">
            <a:avLst/>
          </a:prstGeom>
        </p:spPr>
      </p:pic>
      <p:sp>
        <p:nvSpPr>
          <p:cNvPr id="7" name="Rectangle: Rounded Corners 6">
            <a:extLst>
              <a:ext uri="{FF2B5EF4-FFF2-40B4-BE49-F238E27FC236}">
                <a16:creationId xmlns:a16="http://schemas.microsoft.com/office/drawing/2014/main" id="{3C57AA54-CA4A-96B8-D4BE-82C97ACB1F3F}"/>
              </a:ext>
            </a:extLst>
          </p:cNvPr>
          <p:cNvSpPr/>
          <p:nvPr/>
        </p:nvSpPr>
        <p:spPr>
          <a:xfrm>
            <a:off x="1492909" y="2857725"/>
            <a:ext cx="2689412" cy="15275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endParaRPr lang="en-IN" sz="3200" b="1" dirty="0"/>
          </a:p>
          <a:p>
            <a:pPr algn="ctr"/>
            <a:r>
              <a:rPr lang="en-IN" sz="3200" b="1" dirty="0"/>
              <a:t>NOR GATE</a:t>
            </a:r>
          </a:p>
        </p:txBody>
      </p:sp>
    </p:spTree>
    <p:extLst>
      <p:ext uri="{BB962C8B-B14F-4D97-AF65-F5344CB8AC3E}">
        <p14:creationId xmlns:p14="http://schemas.microsoft.com/office/powerpoint/2010/main" val="490424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724D5B-4AEA-C17B-5119-3C3C24175A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3" name="TextBox 2">
            <a:extLst>
              <a:ext uri="{FF2B5EF4-FFF2-40B4-BE49-F238E27FC236}">
                <a16:creationId xmlns:a16="http://schemas.microsoft.com/office/drawing/2014/main" id="{6D57D398-727C-DDE3-C4D0-050DB4F4F697}"/>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7B96515A-7774-A573-7615-78CA82A948DF}"/>
              </a:ext>
            </a:extLst>
          </p:cNvPr>
          <p:cNvSpPr txBox="1"/>
          <p:nvPr/>
        </p:nvSpPr>
        <p:spPr>
          <a:xfrm>
            <a:off x="222549" y="1233336"/>
            <a:ext cx="11583295" cy="960328"/>
          </a:xfrm>
          <a:prstGeom prst="rect">
            <a:avLst/>
          </a:prstGeom>
          <a:noFill/>
        </p:spPr>
        <p:txBody>
          <a:bodyPr wrap="square">
            <a:spAutoFit/>
          </a:bodyPr>
          <a:lstStyle/>
          <a:p>
            <a:pPr algn="just">
              <a:lnSpc>
                <a:spcPct val="150000"/>
              </a:lnSpc>
            </a:pPr>
            <a:r>
              <a:rPr lang="en-US" sz="2000" b="0" i="0" dirty="0">
                <a:solidFill>
                  <a:schemeClr val="tx1"/>
                </a:solidFill>
                <a:effectLst/>
                <a:latin typeface="Times New Roman" panose="02020603050405020304" pitchFamily="18" charset="0"/>
                <a:cs typeface="Times New Roman" panose="02020603050405020304" pitchFamily="18" charset="0"/>
              </a:rPr>
              <a:t>The </a:t>
            </a:r>
            <a:r>
              <a:rPr lang="en-US" sz="2000" b="0" i="1" dirty="0">
                <a:solidFill>
                  <a:schemeClr val="tx1"/>
                </a:solidFill>
                <a:effectLst/>
                <a:latin typeface="Times New Roman" panose="02020603050405020304" pitchFamily="18" charset="0"/>
                <a:cs typeface="Times New Roman" panose="02020603050405020304" pitchFamily="18" charset="0"/>
              </a:rPr>
              <a:t>XNOR (exclusive-NOR) gate</a:t>
            </a:r>
            <a:r>
              <a:rPr lang="en-US" sz="2000" b="0" i="0" dirty="0">
                <a:solidFill>
                  <a:schemeClr val="tx1"/>
                </a:solidFill>
                <a:effectLst/>
                <a:latin typeface="Times New Roman" panose="02020603050405020304" pitchFamily="18" charset="0"/>
                <a:cs typeface="Times New Roman" panose="02020603050405020304" pitchFamily="18" charset="0"/>
              </a:rPr>
              <a:t> is a combination XOR gate followed by an inverter. Its output is "true" if the inputs are the same, and "false" if the inputs are different.</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104E45-EA50-DF9E-ED71-1D8FD5414E93}"/>
              </a:ext>
            </a:extLst>
          </p:cNvPr>
          <p:cNvPicPr>
            <a:picLocks noChangeAspect="1"/>
          </p:cNvPicPr>
          <p:nvPr/>
        </p:nvPicPr>
        <p:blipFill>
          <a:blip r:embed="rId3"/>
          <a:stretch>
            <a:fillRect/>
          </a:stretch>
        </p:blipFill>
        <p:spPr>
          <a:xfrm>
            <a:off x="5624142" y="2529821"/>
            <a:ext cx="5722145" cy="3826529"/>
          </a:xfrm>
          <a:prstGeom prst="rect">
            <a:avLst/>
          </a:prstGeom>
        </p:spPr>
      </p:pic>
      <p:sp>
        <p:nvSpPr>
          <p:cNvPr id="6" name="Rectangle: Rounded Corners 5">
            <a:extLst>
              <a:ext uri="{FF2B5EF4-FFF2-40B4-BE49-F238E27FC236}">
                <a16:creationId xmlns:a16="http://schemas.microsoft.com/office/drawing/2014/main" id="{EE5514A1-FD58-0F7C-2A58-A023FA071C3D}"/>
              </a:ext>
            </a:extLst>
          </p:cNvPr>
          <p:cNvSpPr/>
          <p:nvPr/>
        </p:nvSpPr>
        <p:spPr>
          <a:xfrm>
            <a:off x="1515769" y="2747421"/>
            <a:ext cx="2689412" cy="15275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IN" sz="3200" b="1" dirty="0"/>
              <a:t>XNOR GATE</a:t>
            </a:r>
          </a:p>
        </p:txBody>
      </p:sp>
    </p:spTree>
    <p:extLst>
      <p:ext uri="{BB962C8B-B14F-4D97-AF65-F5344CB8AC3E}">
        <p14:creationId xmlns:p14="http://schemas.microsoft.com/office/powerpoint/2010/main" val="3931011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9186F-8942-5C31-4BF5-325512AF52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3" name="TextBox 2">
            <a:extLst>
              <a:ext uri="{FF2B5EF4-FFF2-40B4-BE49-F238E27FC236}">
                <a16:creationId xmlns:a16="http://schemas.microsoft.com/office/drawing/2014/main" id="{D47160FF-2249-D267-046D-9716462E345A}"/>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A8B77704-11F8-BF5C-F06D-436A8426BDEC}"/>
              </a:ext>
            </a:extLst>
          </p:cNvPr>
          <p:cNvSpPr txBox="1"/>
          <p:nvPr/>
        </p:nvSpPr>
        <p:spPr>
          <a:xfrm>
            <a:off x="488632" y="1303931"/>
            <a:ext cx="10260106" cy="23453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solidFill>
                  <a:srgbClr val="232629"/>
                </a:solidFill>
                <a:latin typeface="Times New Roman" panose="02020603050405020304" pitchFamily="18" charset="0"/>
                <a:cs typeface="Times New Roman" panose="02020603050405020304" pitchFamily="18" charset="0"/>
              </a:rPr>
              <a:t>B</a:t>
            </a:r>
            <a:r>
              <a:rPr lang="en-US" sz="2000" b="0" i="0" dirty="0">
                <a:solidFill>
                  <a:srgbClr val="232629"/>
                </a:solidFill>
                <a:effectLst/>
                <a:latin typeface="Times New Roman" panose="02020603050405020304" pitchFamily="18" charset="0"/>
                <a:cs typeface="Times New Roman" panose="02020603050405020304" pitchFamily="18" charset="0"/>
              </a:rPr>
              <a:t>uffer gate is the opposite of a NOT gate and does not change the </a:t>
            </a:r>
            <a:r>
              <a:rPr lang="en-US" sz="2000" dirty="0">
                <a:solidFill>
                  <a:srgbClr val="232629"/>
                </a:solidFill>
                <a:latin typeface="Times New Roman" panose="02020603050405020304" pitchFamily="18" charset="0"/>
                <a:cs typeface="Times New Roman" panose="02020603050405020304" pitchFamily="18" charset="0"/>
              </a:rPr>
              <a:t>output.</a:t>
            </a:r>
          </a:p>
          <a:p>
            <a:pPr marL="285750" indent="-285750" algn="just">
              <a:lnSpc>
                <a:spcPct val="150000"/>
              </a:lnSpc>
              <a:buFont typeface="Arial" panose="020B0604020202020204" pitchFamily="34" charset="0"/>
              <a:buChar char="•"/>
            </a:pPr>
            <a:r>
              <a:rPr lang="en-US" sz="2000" b="0" i="0" dirty="0">
                <a:solidFill>
                  <a:srgbClr val="202124"/>
                </a:solidFill>
                <a:effectLst/>
                <a:latin typeface="Times New Roman" panose="02020603050405020304" pitchFamily="18" charset="0"/>
                <a:cs typeface="Times New Roman" panose="02020603050405020304" pitchFamily="18" charset="0"/>
              </a:rPr>
              <a:t>The Buffer Gate is </a:t>
            </a:r>
            <a:r>
              <a:rPr lang="en-US" sz="2000" b="1" i="0" dirty="0">
                <a:solidFill>
                  <a:srgbClr val="202124"/>
                </a:solidFill>
                <a:effectLst/>
                <a:latin typeface="Times New Roman" panose="02020603050405020304" pitchFamily="18" charset="0"/>
                <a:cs typeface="Times New Roman" panose="02020603050405020304" pitchFamily="18" charset="0"/>
              </a:rPr>
              <a:t>a logic block that takes any input and compares the value to 0</a:t>
            </a:r>
            <a:r>
              <a:rPr lang="en-US" sz="2000" b="0" i="0" dirty="0">
                <a:solidFill>
                  <a:srgbClr val="202124"/>
                </a:solidFill>
                <a:effectLst/>
                <a:latin typeface="Times New Roman" panose="02020603050405020304" pitchFamily="18" charset="0"/>
                <a:cs typeface="Times New Roman" panose="02020603050405020304" pitchFamily="18" charset="0"/>
              </a:rPr>
              <a:t>. If the input signal is zero, the output will be zero. If the input is non-zero, the output will be a “1”.</a:t>
            </a:r>
          </a:p>
          <a:p>
            <a:pPr marL="285750" indent="-285750" algn="just">
              <a:lnSpc>
                <a:spcPct val="150000"/>
              </a:lnSpc>
              <a:buFont typeface="Arial" panose="020B0604020202020204" pitchFamily="34" charset="0"/>
              <a:buChar char="•"/>
            </a:pPr>
            <a:r>
              <a:rPr lang="en-US" sz="2000" b="0" i="0" dirty="0">
                <a:solidFill>
                  <a:srgbClr val="202124"/>
                </a:solidFill>
                <a:effectLst/>
                <a:latin typeface="Times New Roman" panose="02020603050405020304" pitchFamily="18" charset="0"/>
                <a:cs typeface="Times New Roman" panose="02020603050405020304" pitchFamily="18" charset="0"/>
              </a:rPr>
              <a:t>The main purpose of a buffer is to regenerate the input, usually using a strong high and a strong low. A buffer has one input and one output; its output always equals its input.</a:t>
            </a:r>
            <a:endParaRPr lang="en-IN" sz="2000" dirty="0">
              <a:latin typeface="Times New Roman" panose="02020603050405020304" pitchFamily="18" charset="0"/>
              <a:cs typeface="Times New Roman" panose="02020603050405020304" pitchFamily="18" charset="0"/>
            </a:endParaRPr>
          </a:p>
        </p:txBody>
      </p:sp>
      <p:pic>
        <p:nvPicPr>
          <p:cNvPr id="5" name="Picture 2">
            <a:extLst>
              <a:ext uri="{FF2B5EF4-FFF2-40B4-BE49-F238E27FC236}">
                <a16:creationId xmlns:a16="http://schemas.microsoft.com/office/drawing/2014/main" id="{F5376813-4F30-39B5-3853-A958476C50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760" y="3982782"/>
            <a:ext cx="2689412" cy="19240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3211DDD3-BC2C-3BAB-FBD8-7C38A7786E24}"/>
              </a:ext>
            </a:extLst>
          </p:cNvPr>
          <p:cNvSpPr/>
          <p:nvPr/>
        </p:nvSpPr>
        <p:spPr>
          <a:xfrm>
            <a:off x="1437040" y="3982782"/>
            <a:ext cx="2689412" cy="15275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IN" sz="3200" b="1" dirty="0"/>
              <a:t>Buffer GATE</a:t>
            </a:r>
          </a:p>
        </p:txBody>
      </p:sp>
    </p:spTree>
    <p:extLst>
      <p:ext uri="{BB962C8B-B14F-4D97-AF65-F5344CB8AC3E}">
        <p14:creationId xmlns:p14="http://schemas.microsoft.com/office/powerpoint/2010/main" val="4208893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A4A34E-F0A3-C8A6-F61E-A7A19BBB22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3" name="TextBox 2">
            <a:extLst>
              <a:ext uri="{FF2B5EF4-FFF2-40B4-BE49-F238E27FC236}">
                <a16:creationId xmlns:a16="http://schemas.microsoft.com/office/drawing/2014/main" id="{87D96A30-7A06-600A-0C19-7D4261944E64}"/>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66D4FCA9-9F3D-0A88-8FFB-3B4C1D2FE00A}"/>
              </a:ext>
            </a:extLst>
          </p:cNvPr>
          <p:cNvSpPr txBox="1"/>
          <p:nvPr/>
        </p:nvSpPr>
        <p:spPr>
          <a:xfrm>
            <a:off x="304352" y="925659"/>
            <a:ext cx="11583296" cy="1421992"/>
          </a:xfrm>
          <a:prstGeom prst="rect">
            <a:avLst/>
          </a:prstGeom>
          <a:noFill/>
        </p:spPr>
        <p:txBody>
          <a:bodyPr wrap="square">
            <a:spAutoFit/>
          </a:bodyPr>
          <a:lstStyle/>
          <a:p>
            <a:pPr algn="ctr">
              <a:lnSpc>
                <a:spcPct val="150000"/>
              </a:lnSpc>
            </a:pPr>
            <a:r>
              <a:rPr lang="en-US" sz="2000" b="1" i="0" dirty="0">
                <a:solidFill>
                  <a:srgbClr val="273239"/>
                </a:solidFill>
                <a:effectLst/>
                <a:latin typeface="Times New Roman" panose="02020603050405020304" pitchFamily="18" charset="0"/>
                <a:cs typeface="Times New Roman" panose="02020603050405020304" pitchFamily="18" charset="0"/>
              </a:rPr>
              <a:t>Universal Gates </a:t>
            </a:r>
          </a:p>
          <a:p>
            <a:pPr algn="just">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In Boolean Algebra, the </a:t>
            </a:r>
            <a:r>
              <a:rPr lang="en-US" sz="2000" b="1" i="0" dirty="0">
                <a:solidFill>
                  <a:srgbClr val="273239"/>
                </a:solidFill>
                <a:effectLst/>
                <a:latin typeface="Times New Roman" panose="02020603050405020304" pitchFamily="18" charset="0"/>
                <a:cs typeface="Times New Roman" panose="02020603050405020304" pitchFamily="18" charset="0"/>
              </a:rPr>
              <a:t>NAND</a:t>
            </a:r>
            <a:r>
              <a:rPr lang="en-US" sz="2000" b="0" i="0" dirty="0">
                <a:solidFill>
                  <a:srgbClr val="273239"/>
                </a:solidFill>
                <a:effectLst/>
                <a:latin typeface="Times New Roman" panose="02020603050405020304" pitchFamily="18" charset="0"/>
                <a:cs typeface="Times New Roman" panose="02020603050405020304" pitchFamily="18" charset="0"/>
              </a:rPr>
              <a:t> and </a:t>
            </a:r>
            <a:r>
              <a:rPr lang="en-US" sz="2000" b="1" i="0" dirty="0">
                <a:solidFill>
                  <a:srgbClr val="273239"/>
                </a:solidFill>
                <a:effectLst/>
                <a:latin typeface="Times New Roman" panose="02020603050405020304" pitchFamily="18" charset="0"/>
                <a:cs typeface="Times New Roman" panose="02020603050405020304" pitchFamily="18" charset="0"/>
              </a:rPr>
              <a:t>NOR</a:t>
            </a:r>
            <a:r>
              <a:rPr lang="en-US" sz="2000" b="0" i="0" dirty="0">
                <a:solidFill>
                  <a:srgbClr val="273239"/>
                </a:solidFill>
                <a:effectLst/>
                <a:latin typeface="Times New Roman" panose="02020603050405020304" pitchFamily="18" charset="0"/>
                <a:cs typeface="Times New Roman" panose="02020603050405020304" pitchFamily="18" charset="0"/>
              </a:rPr>
              <a:t> gates are called </a:t>
            </a:r>
            <a:r>
              <a:rPr lang="en-US" sz="2000" b="1" i="0" dirty="0">
                <a:solidFill>
                  <a:srgbClr val="273239"/>
                </a:solidFill>
                <a:effectLst/>
                <a:latin typeface="Times New Roman" panose="02020603050405020304" pitchFamily="18" charset="0"/>
                <a:cs typeface="Times New Roman" panose="02020603050405020304" pitchFamily="18" charset="0"/>
              </a:rPr>
              <a:t>universal gates</a:t>
            </a:r>
            <a:r>
              <a:rPr lang="en-US" sz="2000" b="0" i="0" dirty="0">
                <a:solidFill>
                  <a:srgbClr val="273239"/>
                </a:solidFill>
                <a:effectLst/>
                <a:latin typeface="Times New Roman" panose="02020603050405020304" pitchFamily="18" charset="0"/>
                <a:cs typeface="Times New Roman" panose="02020603050405020304" pitchFamily="18" charset="0"/>
              </a:rPr>
              <a:t> because any digital circuit can be implemented by using any one of these two i.e. any logic gate can be created using NAND or NOR gates only.</a:t>
            </a:r>
            <a:endParaRPr lang="en-IN" sz="20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6692AC9D-2947-3F47-084B-62F46D6BCBDE}"/>
              </a:ext>
            </a:extLst>
          </p:cNvPr>
          <p:cNvSpPr>
            <a:spLocks noChangeArrowheads="1"/>
          </p:cNvSpPr>
          <p:nvPr/>
        </p:nvSpPr>
        <p:spPr bwMode="auto">
          <a:xfrm>
            <a:off x="488632" y="2347651"/>
            <a:ext cx="10349529" cy="43242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fontAlgn="base">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Implementation of AND Gate using Universal gates.</a:t>
            </a:r>
          </a:p>
          <a:p>
            <a:pPr algn="l" fontAlgn="base">
              <a:lnSpc>
                <a:spcPct val="150000"/>
              </a:lnSpc>
            </a:pPr>
            <a:r>
              <a:rPr lang="en-US" sz="2000" b="1" i="0" dirty="0">
                <a:solidFill>
                  <a:srgbClr val="273239"/>
                </a:solidFill>
                <a:effectLst/>
                <a:latin typeface="Times New Roman" panose="02020603050405020304" pitchFamily="18" charset="0"/>
                <a:cs typeface="Times New Roman" panose="02020603050405020304" pitchFamily="18" charset="0"/>
              </a:rPr>
              <a:t>a) Using NAND Gates</a:t>
            </a:r>
          </a:p>
          <a:p>
            <a:pPr algn="l" fontAlgn="base">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The AND gate can be implemented by using two NAND gates in the below fashion</a:t>
            </a:r>
            <a:r>
              <a:rPr lang="en-US" sz="1400" b="0" i="0" dirty="0">
                <a:solidFill>
                  <a:srgbClr val="273239"/>
                </a:solidFill>
                <a:effectLst/>
                <a:latin typeface="urw-din"/>
              </a:rPr>
              <a:t>:</a:t>
            </a:r>
          </a:p>
          <a:p>
            <a:br>
              <a:rPr lang="en-US" sz="1400" dirty="0"/>
            </a:br>
            <a:r>
              <a:rPr kumimoji="0" lang="en-US" altLang="en-US" sz="1200" b="0" i="0" u="none" strike="noStrike" cap="none" normalizeH="0" baseline="0" dirty="0">
                <a:ln>
                  <a:noFill/>
                </a:ln>
                <a:solidFill>
                  <a:srgbClr val="273239"/>
                </a:solidFill>
                <a:effectLst/>
                <a:latin typeface="urw-din"/>
              </a:rPr>
              <a:t>  </a:t>
            </a:r>
            <a:r>
              <a:rPr kumimoji="0" lang="en-US" altLang="en-US" sz="18700" b="0" i="0" u="none" strike="noStrike" cap="none" normalizeH="0" baseline="0" dirty="0">
                <a:ln>
                  <a:noFill/>
                </a:ln>
                <a:solidFill>
                  <a:srgbClr val="273239"/>
                </a:solidFill>
                <a:effectLst/>
                <a:latin typeface="urw-din"/>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2">
            <a:extLst>
              <a:ext uri="{FF2B5EF4-FFF2-40B4-BE49-F238E27FC236}">
                <a16:creationId xmlns:a16="http://schemas.microsoft.com/office/drawing/2014/main" id="{3886FD3C-9A91-726C-A015-E7059943B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277" y="3740150"/>
            <a:ext cx="628650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08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dirty="0"/>
          </a:p>
        </p:txBody>
      </p:sp>
      <p:sp>
        <p:nvSpPr>
          <p:cNvPr id="110" name="Google Shape;110;p3"/>
          <p:cNvSpPr/>
          <p:nvPr/>
        </p:nvSpPr>
        <p:spPr>
          <a:xfrm>
            <a:off x="407988" y="1265238"/>
            <a:ext cx="11014075" cy="461962"/>
          </a:xfrm>
          <a:prstGeom prst="rect">
            <a:avLst/>
          </a:prstGeom>
          <a:noFill/>
          <a:ln>
            <a:noFill/>
          </a:ln>
        </p:spPr>
        <p:txBody>
          <a:bodyPr spcFirstLastPara="1" wrap="square" lIns="91425" tIns="45700" rIns="91425" bIns="45700" anchor="t" anchorCtr="0">
            <a:spAutoFit/>
          </a:bodyPr>
          <a:lstStyle/>
          <a:p>
            <a:pPr marL="358775" marR="0" lvl="4"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Aim</a:t>
            </a:r>
            <a:endParaRPr dirty="0"/>
          </a:p>
        </p:txBody>
      </p:sp>
      <p:sp>
        <p:nvSpPr>
          <p:cNvPr id="111" name="Google Shape;111;p3"/>
          <p:cNvSpPr/>
          <p:nvPr/>
        </p:nvSpPr>
        <p:spPr>
          <a:xfrm>
            <a:off x="1130300" y="1738313"/>
            <a:ext cx="10069513" cy="133878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The aim of this module is to </a:t>
            </a:r>
            <a:r>
              <a:rPr lang="en-US" sz="2000" dirty="0">
                <a:solidFill>
                  <a:schemeClr val="dk1"/>
                </a:solidFill>
                <a:latin typeface="Times New Roman"/>
                <a:ea typeface="Times New Roman"/>
                <a:cs typeface="Times New Roman"/>
                <a:sym typeface="Times New Roman"/>
              </a:rPr>
              <a:t>make students understand computer working process, the way it stores the data, interprets the information and renders the results in a human readable form.</a:t>
            </a:r>
          </a:p>
          <a:p>
            <a:pPr marL="0" marR="0" lvl="0" indent="0" algn="l" rtl="0">
              <a:lnSpc>
                <a:spcPct val="150000"/>
              </a:lnSpc>
              <a:spcBef>
                <a:spcPts val="0"/>
              </a:spcBef>
              <a:spcAft>
                <a:spcPts val="0"/>
              </a:spcAft>
              <a:buClr>
                <a:schemeClr val="dk1"/>
              </a:buClr>
              <a:buSzPts val="2000"/>
              <a:buFont typeface="Arial"/>
              <a:buNone/>
            </a:pPr>
            <a:endParaRPr dirty="0"/>
          </a:p>
        </p:txBody>
      </p:sp>
      <p:sp>
        <p:nvSpPr>
          <p:cNvPr id="2" name="TextBox 1">
            <a:extLst>
              <a:ext uri="{FF2B5EF4-FFF2-40B4-BE49-F238E27FC236}">
                <a16:creationId xmlns:a16="http://schemas.microsoft.com/office/drawing/2014/main" id="{6B3D6EAC-F38D-5C55-8230-08882129B82D}"/>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B8CD0C-7936-381F-6E81-258B4F20CA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3" name="TextBox 2">
            <a:extLst>
              <a:ext uri="{FF2B5EF4-FFF2-40B4-BE49-F238E27FC236}">
                <a16:creationId xmlns:a16="http://schemas.microsoft.com/office/drawing/2014/main" id="{7CAFA523-16D1-CCE1-ABC8-F89BA515C5AA}"/>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55F5D92C-06D9-B8C4-9BF1-5D453878D895}"/>
              </a:ext>
            </a:extLst>
          </p:cNvPr>
          <p:cNvSpPr txBox="1"/>
          <p:nvPr/>
        </p:nvSpPr>
        <p:spPr>
          <a:xfrm>
            <a:off x="271675" y="1182237"/>
            <a:ext cx="11368143" cy="1015663"/>
          </a:xfrm>
          <a:prstGeom prst="rect">
            <a:avLst/>
          </a:prstGeom>
          <a:noFill/>
        </p:spPr>
        <p:txBody>
          <a:bodyPr wrap="square">
            <a:spAutoFit/>
          </a:bodyPr>
          <a:lstStyle/>
          <a:p>
            <a:pPr fontAlgn="base"/>
            <a:r>
              <a:rPr lang="en-US" sz="2000" b="1" i="0" dirty="0">
                <a:solidFill>
                  <a:srgbClr val="273239"/>
                </a:solidFill>
                <a:effectLst/>
                <a:latin typeface="Times New Roman" panose="02020603050405020304" pitchFamily="18" charset="0"/>
                <a:cs typeface="Times New Roman" panose="02020603050405020304" pitchFamily="18" charset="0"/>
              </a:rPr>
              <a:t>b) Using NOR Gates</a:t>
            </a:r>
          </a:p>
          <a:p>
            <a:pPr algn="l" fontAlgn="base"/>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r>
              <a:rPr lang="en-US" sz="2000" b="0" i="0" dirty="0">
                <a:solidFill>
                  <a:srgbClr val="273239"/>
                </a:solidFill>
                <a:effectLst/>
                <a:latin typeface="Times New Roman" panose="02020603050405020304" pitchFamily="18" charset="0"/>
                <a:cs typeface="Times New Roman" panose="02020603050405020304" pitchFamily="18" charset="0"/>
              </a:rPr>
              <a:t>Implementation of AND gate using only NOR gates as shown:</a:t>
            </a:r>
          </a:p>
        </p:txBody>
      </p:sp>
      <p:pic>
        <p:nvPicPr>
          <p:cNvPr id="5" name="Picture 2" descr="Lightbox">
            <a:extLst>
              <a:ext uri="{FF2B5EF4-FFF2-40B4-BE49-F238E27FC236}">
                <a16:creationId xmlns:a16="http://schemas.microsoft.com/office/drawing/2014/main" id="{AC0B13D6-F1E1-8466-DE1D-422DC5F73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496" y="2808592"/>
            <a:ext cx="628650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813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3B9ECC-8360-F811-B918-FB1BF2972F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3" name="TextBox 2">
            <a:extLst>
              <a:ext uri="{FF2B5EF4-FFF2-40B4-BE49-F238E27FC236}">
                <a16:creationId xmlns:a16="http://schemas.microsoft.com/office/drawing/2014/main" id="{CB7CCA70-6342-D607-3E9A-3C768EDA65F3}"/>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567A73C6-AC65-38B0-8E02-DD032653F8DD}"/>
              </a:ext>
            </a:extLst>
          </p:cNvPr>
          <p:cNvSpPr txBox="1"/>
          <p:nvPr/>
        </p:nvSpPr>
        <p:spPr>
          <a:xfrm>
            <a:off x="666972" y="1455423"/>
            <a:ext cx="11088445" cy="2769989"/>
          </a:xfrm>
          <a:prstGeom prst="rect">
            <a:avLst/>
          </a:prstGeom>
          <a:noFill/>
        </p:spPr>
        <p:txBody>
          <a:bodyPr wrap="square">
            <a:spAutoFit/>
          </a:bodyPr>
          <a:lstStyle/>
          <a:p>
            <a:pPr algn="l" fontAlgn="base"/>
            <a:r>
              <a:rPr lang="en-US" sz="2000" b="1" i="0" dirty="0">
                <a:solidFill>
                  <a:srgbClr val="273239"/>
                </a:solidFill>
                <a:effectLst/>
                <a:latin typeface="Times New Roman" panose="02020603050405020304" pitchFamily="18" charset="0"/>
                <a:cs typeface="Times New Roman" panose="02020603050405020304" pitchFamily="18" charset="0"/>
              </a:rPr>
              <a:t>2. Implementation of OR Gate using Universal gates.</a:t>
            </a:r>
          </a:p>
          <a:p>
            <a:pPr algn="l" fontAlgn="base"/>
            <a:endParaRPr lang="en-US" sz="2000" b="1" i="0" dirty="0">
              <a:solidFill>
                <a:srgbClr val="273239"/>
              </a:solidFill>
              <a:effectLst/>
              <a:latin typeface="Times New Roman" panose="02020603050405020304" pitchFamily="18" charset="0"/>
              <a:cs typeface="Times New Roman" panose="02020603050405020304" pitchFamily="18" charset="0"/>
            </a:endParaRPr>
          </a:p>
          <a:p>
            <a:pPr marL="342900" indent="-342900" algn="l" fontAlgn="base">
              <a:buAutoNum type="alphaLcParenR"/>
            </a:pPr>
            <a:r>
              <a:rPr lang="en-US" sz="2000" b="1" i="0" dirty="0">
                <a:solidFill>
                  <a:srgbClr val="273239"/>
                </a:solidFill>
                <a:effectLst/>
                <a:latin typeface="Times New Roman" panose="02020603050405020304" pitchFamily="18" charset="0"/>
                <a:cs typeface="Times New Roman" panose="02020603050405020304" pitchFamily="18" charset="0"/>
              </a:rPr>
              <a:t>Using NAND Gates</a:t>
            </a:r>
          </a:p>
          <a:p>
            <a:pPr algn="l" fontAlgn="base"/>
            <a:endParaRPr lang="en-US" sz="2000" b="1" i="0" dirty="0">
              <a:solidFill>
                <a:srgbClr val="273239"/>
              </a:solidFill>
              <a:effectLst/>
              <a:latin typeface="Times New Roman" panose="02020603050405020304" pitchFamily="18" charset="0"/>
              <a:cs typeface="Times New Roman" panose="02020603050405020304" pitchFamily="18" charset="0"/>
            </a:endParaRPr>
          </a:p>
          <a:p>
            <a:pPr algn="l" fontAlgn="base"/>
            <a:r>
              <a:rPr lang="en-US" sz="2000" b="0" i="0" dirty="0">
                <a:solidFill>
                  <a:srgbClr val="273239"/>
                </a:solidFill>
                <a:effectLst/>
                <a:latin typeface="Times New Roman" panose="02020603050405020304" pitchFamily="18" charset="0"/>
                <a:cs typeface="Times New Roman" panose="02020603050405020304" pitchFamily="18" charset="0"/>
              </a:rPr>
              <a:t>The OR gate can be implemented using the NAND gate</a:t>
            </a:r>
          </a:p>
          <a:p>
            <a:pPr algn="l" fontAlgn="base"/>
            <a:endParaRPr lang="en-US" sz="2000" dirty="0">
              <a:solidFill>
                <a:srgbClr val="273239"/>
              </a:solidFill>
              <a:latin typeface="Times New Roman" panose="02020603050405020304" pitchFamily="18" charset="0"/>
              <a:cs typeface="Times New Roman" panose="02020603050405020304" pitchFamily="18" charset="0"/>
            </a:endParaRPr>
          </a:p>
          <a:p>
            <a:pPr algn="l" fontAlgn="base"/>
            <a:r>
              <a:rPr lang="en-US" sz="2000" b="0" i="0" dirty="0">
                <a:solidFill>
                  <a:srgbClr val="273239"/>
                </a:solidFill>
                <a:effectLst/>
                <a:latin typeface="Times New Roman" panose="02020603050405020304" pitchFamily="18" charset="0"/>
                <a:cs typeface="Times New Roman" panose="02020603050405020304" pitchFamily="18" charset="0"/>
              </a:rPr>
              <a:t> as </a:t>
            </a:r>
            <a:r>
              <a:rPr lang="en-US" sz="2000" dirty="0">
                <a:solidFill>
                  <a:srgbClr val="273239"/>
                </a:solidFill>
                <a:latin typeface="Times New Roman" panose="02020603050405020304" pitchFamily="18" charset="0"/>
                <a:cs typeface="Times New Roman" panose="02020603050405020304" pitchFamily="18" charset="0"/>
              </a:rPr>
              <a:t>shown:</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US" sz="2000" dirty="0">
              <a:solidFill>
                <a:srgbClr val="273239"/>
              </a:solidFill>
              <a:latin typeface="Times New Roman" panose="02020603050405020304" pitchFamily="18" charset="0"/>
              <a:cs typeface="Times New Roman" panose="02020603050405020304" pitchFamily="18" charset="0"/>
            </a:endParaRPr>
          </a:p>
          <a:p>
            <a:pPr algn="l" fontAlgn="base"/>
            <a:endParaRPr lang="en-US" b="0" i="0" dirty="0">
              <a:solidFill>
                <a:srgbClr val="273239"/>
              </a:solidFill>
              <a:effectLst/>
              <a:latin typeface="urw-din"/>
            </a:endParaRPr>
          </a:p>
        </p:txBody>
      </p:sp>
      <p:pic>
        <p:nvPicPr>
          <p:cNvPr id="5" name="Picture 4" descr="Lightbox">
            <a:extLst>
              <a:ext uri="{FF2B5EF4-FFF2-40B4-BE49-F238E27FC236}">
                <a16:creationId xmlns:a16="http://schemas.microsoft.com/office/drawing/2014/main" id="{8475D285-FB4F-AC8D-D1AB-E00639E88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726" y="3827033"/>
            <a:ext cx="5291192" cy="2711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674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E52259-DB54-ED1F-87C5-0D92F1DA41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3" name="TextBox 2">
            <a:extLst>
              <a:ext uri="{FF2B5EF4-FFF2-40B4-BE49-F238E27FC236}">
                <a16:creationId xmlns:a16="http://schemas.microsoft.com/office/drawing/2014/main" id="{CB93D9E0-210A-3ED9-87C1-89BBFB27FBBA}"/>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D2B8754C-6DC0-1C40-F4AA-E8588F4EF674}"/>
              </a:ext>
            </a:extLst>
          </p:cNvPr>
          <p:cNvSpPr txBox="1"/>
          <p:nvPr/>
        </p:nvSpPr>
        <p:spPr>
          <a:xfrm>
            <a:off x="367498" y="1275695"/>
            <a:ext cx="11335870" cy="1015663"/>
          </a:xfrm>
          <a:prstGeom prst="rect">
            <a:avLst/>
          </a:prstGeom>
          <a:noFill/>
        </p:spPr>
        <p:txBody>
          <a:bodyPr wrap="square">
            <a:spAutoFit/>
          </a:bodyPr>
          <a:lstStyle/>
          <a:p>
            <a:pPr algn="l" fontAlgn="base"/>
            <a:r>
              <a:rPr lang="en-US" sz="2000" b="1" i="0" dirty="0">
                <a:solidFill>
                  <a:srgbClr val="273239"/>
                </a:solidFill>
                <a:effectLst/>
                <a:latin typeface="Times New Roman" panose="02020603050405020304" pitchFamily="18" charset="0"/>
                <a:cs typeface="Times New Roman" panose="02020603050405020304" pitchFamily="18" charset="0"/>
              </a:rPr>
              <a:t>b) Using NOR Gates</a:t>
            </a:r>
          </a:p>
          <a:p>
            <a:pPr algn="l" fontAlgn="base"/>
            <a:endParaRPr lang="en-US" sz="2000" b="1" i="0" dirty="0">
              <a:solidFill>
                <a:srgbClr val="273239"/>
              </a:solidFill>
              <a:effectLst/>
              <a:latin typeface="Times New Roman" panose="02020603050405020304" pitchFamily="18" charset="0"/>
              <a:cs typeface="Times New Roman" panose="02020603050405020304" pitchFamily="18" charset="0"/>
            </a:endParaRPr>
          </a:p>
          <a:p>
            <a:pPr algn="l" fontAlgn="base"/>
            <a:r>
              <a:rPr lang="en-US" sz="2000" b="0" i="0" dirty="0">
                <a:solidFill>
                  <a:srgbClr val="273239"/>
                </a:solidFill>
                <a:effectLst/>
                <a:latin typeface="Times New Roman" panose="02020603050405020304" pitchFamily="18" charset="0"/>
                <a:cs typeface="Times New Roman" panose="02020603050405020304" pitchFamily="18" charset="0"/>
              </a:rPr>
              <a:t>Implementation of OR gate using two NOR gates as shown in the picture below:</a:t>
            </a:r>
          </a:p>
        </p:txBody>
      </p:sp>
      <p:pic>
        <p:nvPicPr>
          <p:cNvPr id="5" name="Picture 2" descr="Lightbox">
            <a:extLst>
              <a:ext uri="{FF2B5EF4-FFF2-40B4-BE49-F238E27FC236}">
                <a16:creationId xmlns:a16="http://schemas.microsoft.com/office/drawing/2014/main" id="{8A5F72D2-0B49-308E-6435-67750DC71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529" y="2706171"/>
            <a:ext cx="5190788"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273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53516B-82F0-B960-517A-79A7A9D3E7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3" name="TextBox 2">
            <a:extLst>
              <a:ext uri="{FF2B5EF4-FFF2-40B4-BE49-F238E27FC236}">
                <a16:creationId xmlns:a16="http://schemas.microsoft.com/office/drawing/2014/main" id="{896C7D33-7E22-5E7D-8F7C-D825BE8EA90D}"/>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04B7459E-221D-6499-6EC0-255BFE6147D5}"/>
              </a:ext>
            </a:extLst>
          </p:cNvPr>
          <p:cNvSpPr txBox="1"/>
          <p:nvPr/>
        </p:nvSpPr>
        <p:spPr>
          <a:xfrm>
            <a:off x="192855" y="1183786"/>
            <a:ext cx="6094206" cy="400110"/>
          </a:xfrm>
          <a:prstGeom prst="rect">
            <a:avLst/>
          </a:prstGeom>
          <a:noFill/>
        </p:spPr>
        <p:txBody>
          <a:bodyPr wrap="square">
            <a:spAutoFit/>
          </a:bodyPr>
          <a:lstStyle/>
          <a:p>
            <a:pPr algn="l" fontAlgn="base"/>
            <a:r>
              <a:rPr lang="en-US" sz="2000" b="1" i="0" dirty="0">
                <a:solidFill>
                  <a:srgbClr val="273239"/>
                </a:solidFill>
                <a:effectLst/>
                <a:latin typeface="Times New Roman" panose="02020603050405020304" pitchFamily="18" charset="0"/>
                <a:cs typeface="Times New Roman" panose="02020603050405020304" pitchFamily="18" charset="0"/>
              </a:rPr>
              <a:t>3. Implementation of NOT Gate using Universal gates.</a:t>
            </a:r>
          </a:p>
        </p:txBody>
      </p:sp>
      <p:sp>
        <p:nvSpPr>
          <p:cNvPr id="5" name="TextBox 4">
            <a:extLst>
              <a:ext uri="{FF2B5EF4-FFF2-40B4-BE49-F238E27FC236}">
                <a16:creationId xmlns:a16="http://schemas.microsoft.com/office/drawing/2014/main" id="{961C8A90-E752-5F78-8C75-30DA299AF4AA}"/>
              </a:ext>
            </a:extLst>
          </p:cNvPr>
          <p:cNvSpPr txBox="1"/>
          <p:nvPr/>
        </p:nvSpPr>
        <p:spPr>
          <a:xfrm>
            <a:off x="192855" y="1664304"/>
            <a:ext cx="6094206" cy="400110"/>
          </a:xfrm>
          <a:prstGeom prst="rect">
            <a:avLst/>
          </a:prstGeom>
          <a:noFill/>
        </p:spPr>
        <p:txBody>
          <a:bodyPr wrap="square">
            <a:spAutoFit/>
          </a:bodyPr>
          <a:lstStyle/>
          <a:p>
            <a:pPr algn="l" fontAlgn="base"/>
            <a:r>
              <a:rPr lang="en-IN" sz="2000" b="1" i="0" dirty="0">
                <a:solidFill>
                  <a:srgbClr val="273239"/>
                </a:solidFill>
                <a:effectLst/>
                <a:latin typeface="Times New Roman" panose="02020603050405020304" pitchFamily="18" charset="0"/>
                <a:cs typeface="Times New Roman" panose="02020603050405020304" pitchFamily="18" charset="0"/>
              </a:rPr>
              <a:t>a) Using NAND Gates</a:t>
            </a:r>
          </a:p>
        </p:txBody>
      </p:sp>
      <p:pic>
        <p:nvPicPr>
          <p:cNvPr id="6" name="Picture 4" descr="Lightbox">
            <a:extLst>
              <a:ext uri="{FF2B5EF4-FFF2-40B4-BE49-F238E27FC236}">
                <a16:creationId xmlns:a16="http://schemas.microsoft.com/office/drawing/2014/main" id="{3876CD40-93C6-A0ED-9A0D-BFEAAC79E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5071" y="1842685"/>
            <a:ext cx="5638800" cy="2886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066F013-A73A-283D-0FC4-1CC83FB84C04}"/>
              </a:ext>
            </a:extLst>
          </p:cNvPr>
          <p:cNvSpPr txBox="1"/>
          <p:nvPr/>
        </p:nvSpPr>
        <p:spPr>
          <a:xfrm>
            <a:off x="192855" y="3554156"/>
            <a:ext cx="6094206" cy="400110"/>
          </a:xfrm>
          <a:prstGeom prst="rect">
            <a:avLst/>
          </a:prstGeom>
          <a:noFill/>
        </p:spPr>
        <p:txBody>
          <a:bodyPr wrap="square">
            <a:spAutoFit/>
          </a:bodyPr>
          <a:lstStyle/>
          <a:p>
            <a:pPr algn="l" fontAlgn="base"/>
            <a:r>
              <a:rPr lang="en-IN" sz="2000" b="1" i="0" dirty="0">
                <a:solidFill>
                  <a:srgbClr val="273239"/>
                </a:solidFill>
                <a:effectLst/>
                <a:latin typeface="Times New Roman" panose="02020603050405020304" pitchFamily="18" charset="0"/>
                <a:cs typeface="Times New Roman" panose="02020603050405020304" pitchFamily="18" charset="0"/>
              </a:rPr>
              <a:t>b) Using NOR Gates</a:t>
            </a:r>
          </a:p>
        </p:txBody>
      </p:sp>
      <p:pic>
        <p:nvPicPr>
          <p:cNvPr id="10" name="Picture 9">
            <a:extLst>
              <a:ext uri="{FF2B5EF4-FFF2-40B4-BE49-F238E27FC236}">
                <a16:creationId xmlns:a16="http://schemas.microsoft.com/office/drawing/2014/main" id="{0EDC3B74-8DAD-2E1B-000C-58871DFFBA6F}"/>
              </a:ext>
            </a:extLst>
          </p:cNvPr>
          <p:cNvPicPr>
            <a:picLocks noChangeAspect="1"/>
          </p:cNvPicPr>
          <p:nvPr/>
        </p:nvPicPr>
        <p:blipFill>
          <a:blip r:embed="rId4"/>
          <a:stretch>
            <a:fillRect/>
          </a:stretch>
        </p:blipFill>
        <p:spPr>
          <a:xfrm>
            <a:off x="5810250" y="3954266"/>
            <a:ext cx="4773930" cy="2148839"/>
          </a:xfrm>
          <a:prstGeom prst="rect">
            <a:avLst/>
          </a:prstGeom>
        </p:spPr>
      </p:pic>
    </p:spTree>
    <p:extLst>
      <p:ext uri="{BB962C8B-B14F-4D97-AF65-F5344CB8AC3E}">
        <p14:creationId xmlns:p14="http://schemas.microsoft.com/office/powerpoint/2010/main" val="4083880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5A5225-03AA-E48A-0151-EA29B0AEC4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pic>
        <p:nvPicPr>
          <p:cNvPr id="3" name="Picture 2">
            <a:extLst>
              <a:ext uri="{FF2B5EF4-FFF2-40B4-BE49-F238E27FC236}">
                <a16:creationId xmlns:a16="http://schemas.microsoft.com/office/drawing/2014/main" id="{F892B1CE-7C7F-05CE-6CCB-9B8B65B0E2C6}"/>
              </a:ext>
            </a:extLst>
          </p:cNvPr>
          <p:cNvPicPr>
            <a:picLocks noChangeAspect="1"/>
          </p:cNvPicPr>
          <p:nvPr/>
        </p:nvPicPr>
        <p:blipFill>
          <a:blip r:embed="rId3"/>
          <a:stretch>
            <a:fillRect/>
          </a:stretch>
        </p:blipFill>
        <p:spPr>
          <a:xfrm>
            <a:off x="2154219" y="1266523"/>
            <a:ext cx="6489105" cy="2162477"/>
          </a:xfrm>
          <a:prstGeom prst="rect">
            <a:avLst/>
          </a:prstGeom>
        </p:spPr>
      </p:pic>
      <p:sp>
        <p:nvSpPr>
          <p:cNvPr id="4" name="TextBox 3">
            <a:extLst>
              <a:ext uri="{FF2B5EF4-FFF2-40B4-BE49-F238E27FC236}">
                <a16:creationId xmlns:a16="http://schemas.microsoft.com/office/drawing/2014/main" id="{0B47596E-C88C-380C-7435-70D791253414}"/>
              </a:ext>
            </a:extLst>
          </p:cNvPr>
          <p:cNvSpPr txBox="1"/>
          <p:nvPr/>
        </p:nvSpPr>
        <p:spPr>
          <a:xfrm>
            <a:off x="220757" y="3644567"/>
            <a:ext cx="10356027" cy="1969770"/>
          </a:xfrm>
          <a:prstGeom prst="rect">
            <a:avLst/>
          </a:prstGeom>
          <a:noFill/>
        </p:spPr>
        <p:txBody>
          <a:bodyPr wrap="square">
            <a:spAutoFit/>
          </a:bodyPr>
          <a:lstStyle/>
          <a:p>
            <a:pPr algn="l" fontAlgn="base"/>
            <a:r>
              <a:rPr lang="en-US" sz="2000" b="1" i="0" dirty="0">
                <a:solidFill>
                  <a:srgbClr val="273239"/>
                </a:solidFill>
                <a:effectLst/>
                <a:latin typeface="Times New Roman" panose="02020603050405020304" pitchFamily="18" charset="0"/>
                <a:cs typeface="Times New Roman" panose="02020603050405020304" pitchFamily="18" charset="0"/>
              </a:rPr>
              <a:t>4. Implementation of XOR Gate using Universal gates.</a:t>
            </a:r>
          </a:p>
          <a:p>
            <a:pPr algn="l" fontAlgn="base"/>
            <a:endParaRPr lang="en-US" sz="2000" b="1" i="0" dirty="0">
              <a:solidFill>
                <a:srgbClr val="273239"/>
              </a:solidFill>
              <a:effectLst/>
              <a:latin typeface="Times New Roman" panose="02020603050405020304" pitchFamily="18" charset="0"/>
              <a:cs typeface="Times New Roman" panose="02020603050405020304" pitchFamily="18" charset="0"/>
            </a:endParaRPr>
          </a:p>
          <a:p>
            <a:pPr marL="342900" indent="-342900" algn="l" fontAlgn="base">
              <a:buAutoNum type="alphaLcParenR"/>
            </a:pPr>
            <a:r>
              <a:rPr lang="en-US" sz="2000" b="1" i="0" dirty="0">
                <a:solidFill>
                  <a:srgbClr val="273239"/>
                </a:solidFill>
                <a:effectLst/>
                <a:latin typeface="Times New Roman" panose="02020603050405020304" pitchFamily="18" charset="0"/>
                <a:cs typeface="Times New Roman" panose="02020603050405020304" pitchFamily="18" charset="0"/>
              </a:rPr>
              <a:t>Using NAND Gates</a:t>
            </a:r>
          </a:p>
          <a:p>
            <a:pPr marL="342900" indent="-342900" algn="l" fontAlgn="base">
              <a:buAutoNum type="alphaLcParenR"/>
            </a:pPr>
            <a:endParaRPr lang="en-US" sz="2000" b="1" dirty="0">
              <a:solidFill>
                <a:srgbClr val="273239"/>
              </a:solidFill>
              <a:latin typeface="Times New Roman" panose="02020603050405020304" pitchFamily="18" charset="0"/>
              <a:cs typeface="Times New Roman" panose="02020603050405020304" pitchFamily="18" charset="0"/>
            </a:endParaRPr>
          </a:p>
          <a:p>
            <a:pPr algn="l" fontAlgn="base"/>
            <a:endParaRPr lang="en-US" b="1" i="0" dirty="0">
              <a:solidFill>
                <a:srgbClr val="273239"/>
              </a:solidFill>
              <a:effectLst/>
              <a:latin typeface="urw-din"/>
            </a:endParaRPr>
          </a:p>
          <a:p>
            <a:br>
              <a:rPr lang="en-US" dirty="0"/>
            </a:br>
            <a:endParaRPr lang="en-IN" dirty="0"/>
          </a:p>
        </p:txBody>
      </p:sp>
      <p:pic>
        <p:nvPicPr>
          <p:cNvPr id="5" name="Picture 4">
            <a:extLst>
              <a:ext uri="{FF2B5EF4-FFF2-40B4-BE49-F238E27FC236}">
                <a16:creationId xmlns:a16="http://schemas.microsoft.com/office/drawing/2014/main" id="{43B46A20-FE8D-1B92-02E5-44A20A58FB24}"/>
              </a:ext>
            </a:extLst>
          </p:cNvPr>
          <p:cNvPicPr>
            <a:picLocks noChangeAspect="1"/>
          </p:cNvPicPr>
          <p:nvPr/>
        </p:nvPicPr>
        <p:blipFill>
          <a:blip r:embed="rId4"/>
          <a:stretch>
            <a:fillRect/>
          </a:stretch>
        </p:blipFill>
        <p:spPr>
          <a:xfrm>
            <a:off x="3998736" y="4309588"/>
            <a:ext cx="6811326" cy="1943371"/>
          </a:xfrm>
          <a:prstGeom prst="rect">
            <a:avLst/>
          </a:prstGeom>
        </p:spPr>
      </p:pic>
      <p:sp>
        <p:nvSpPr>
          <p:cNvPr id="6" name="TextBox 5">
            <a:extLst>
              <a:ext uri="{FF2B5EF4-FFF2-40B4-BE49-F238E27FC236}">
                <a16:creationId xmlns:a16="http://schemas.microsoft.com/office/drawing/2014/main" id="{5875B57F-06B0-89AF-EA89-C8FEA26A26E5}"/>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Tree>
    <p:extLst>
      <p:ext uri="{BB962C8B-B14F-4D97-AF65-F5344CB8AC3E}">
        <p14:creationId xmlns:p14="http://schemas.microsoft.com/office/powerpoint/2010/main" val="4171714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374351-2BB5-154D-1795-79729F9629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3" name="TextBox 2">
            <a:extLst>
              <a:ext uri="{FF2B5EF4-FFF2-40B4-BE49-F238E27FC236}">
                <a16:creationId xmlns:a16="http://schemas.microsoft.com/office/drawing/2014/main" id="{32725CF1-0EC9-DEB1-B924-BB0597B4CC6E}"/>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9" name="TextBox 8">
            <a:extLst>
              <a:ext uri="{FF2B5EF4-FFF2-40B4-BE49-F238E27FC236}">
                <a16:creationId xmlns:a16="http://schemas.microsoft.com/office/drawing/2014/main" id="{25A784FB-7D1E-D53A-684B-422DD046451F}"/>
              </a:ext>
            </a:extLst>
          </p:cNvPr>
          <p:cNvSpPr txBox="1"/>
          <p:nvPr/>
        </p:nvSpPr>
        <p:spPr>
          <a:xfrm>
            <a:off x="211119" y="3546697"/>
            <a:ext cx="6094206" cy="1231106"/>
          </a:xfrm>
          <a:prstGeom prst="rect">
            <a:avLst/>
          </a:prstGeom>
          <a:noFill/>
        </p:spPr>
        <p:txBody>
          <a:bodyPr wrap="square">
            <a:spAutoFit/>
          </a:bodyPr>
          <a:lstStyle/>
          <a:p>
            <a:pPr algn="l" fontAlgn="base"/>
            <a:r>
              <a:rPr lang="en-US" sz="2400" i="0" dirty="0">
                <a:solidFill>
                  <a:srgbClr val="273239"/>
                </a:solidFill>
                <a:effectLst/>
                <a:latin typeface="Times New Roman" panose="02020603050405020304" pitchFamily="18" charset="0"/>
                <a:cs typeface="Times New Roman" panose="02020603050405020304" pitchFamily="18" charset="0"/>
              </a:rPr>
              <a:t>5. </a:t>
            </a:r>
            <a:r>
              <a:rPr lang="en-US" sz="1800" i="0" dirty="0">
                <a:solidFill>
                  <a:srgbClr val="273239"/>
                </a:solidFill>
                <a:effectLst/>
                <a:latin typeface="Times New Roman" panose="02020603050405020304" pitchFamily="18" charset="0"/>
                <a:cs typeface="Times New Roman" panose="02020603050405020304" pitchFamily="18" charset="0"/>
              </a:rPr>
              <a:t>Implementation of XNOR Gate using Universal gates.</a:t>
            </a:r>
          </a:p>
          <a:p>
            <a:pPr algn="l" fontAlgn="base"/>
            <a:endParaRPr lang="en-US" sz="1800" b="1" i="0" dirty="0">
              <a:solidFill>
                <a:srgbClr val="273239"/>
              </a:solidFill>
              <a:effectLst/>
              <a:latin typeface="Times New Roman" panose="02020603050405020304" pitchFamily="18" charset="0"/>
              <a:cs typeface="Times New Roman" panose="02020603050405020304" pitchFamily="18" charset="0"/>
            </a:endParaRPr>
          </a:p>
          <a:p>
            <a:pPr marL="342900" indent="-342900" algn="l" fontAlgn="base">
              <a:buAutoNum type="alphaLcParenR"/>
            </a:pPr>
            <a:r>
              <a:rPr lang="en-US" sz="1800" b="1" i="0" dirty="0">
                <a:solidFill>
                  <a:srgbClr val="273239"/>
                </a:solidFill>
                <a:effectLst/>
                <a:latin typeface="Times New Roman" panose="02020603050405020304" pitchFamily="18" charset="0"/>
                <a:cs typeface="Times New Roman" panose="02020603050405020304" pitchFamily="18" charset="0"/>
              </a:rPr>
              <a:t>Using NAND Gate</a:t>
            </a:r>
          </a:p>
          <a:p>
            <a:pPr algn="l" fontAlgn="base"/>
            <a:endParaRPr lang="en-US" b="1" i="0" dirty="0">
              <a:solidFill>
                <a:srgbClr val="273239"/>
              </a:solidFill>
              <a:effectLst/>
              <a:latin typeface="urw-din"/>
            </a:endParaRPr>
          </a:p>
        </p:txBody>
      </p:sp>
      <p:pic>
        <p:nvPicPr>
          <p:cNvPr id="10" name="Picture 9">
            <a:extLst>
              <a:ext uri="{FF2B5EF4-FFF2-40B4-BE49-F238E27FC236}">
                <a16:creationId xmlns:a16="http://schemas.microsoft.com/office/drawing/2014/main" id="{DD75215E-6A03-8483-8488-63282D0B74A3}"/>
              </a:ext>
            </a:extLst>
          </p:cNvPr>
          <p:cNvPicPr>
            <a:picLocks noChangeAspect="1"/>
          </p:cNvPicPr>
          <p:nvPr/>
        </p:nvPicPr>
        <p:blipFill>
          <a:blip r:embed="rId3"/>
          <a:stretch>
            <a:fillRect/>
          </a:stretch>
        </p:blipFill>
        <p:spPr>
          <a:xfrm>
            <a:off x="5095126" y="4073697"/>
            <a:ext cx="6094206" cy="2104252"/>
          </a:xfrm>
          <a:prstGeom prst="rect">
            <a:avLst/>
          </a:prstGeom>
        </p:spPr>
      </p:pic>
      <p:pic>
        <p:nvPicPr>
          <p:cNvPr id="5" name="Picture 4">
            <a:extLst>
              <a:ext uri="{FF2B5EF4-FFF2-40B4-BE49-F238E27FC236}">
                <a16:creationId xmlns:a16="http://schemas.microsoft.com/office/drawing/2014/main" id="{4016FF30-D9FD-800A-D955-C182E2CC8627}"/>
              </a:ext>
            </a:extLst>
          </p:cNvPr>
          <p:cNvPicPr>
            <a:picLocks noChangeAspect="1"/>
          </p:cNvPicPr>
          <p:nvPr/>
        </p:nvPicPr>
        <p:blipFill>
          <a:blip r:embed="rId4"/>
          <a:stretch>
            <a:fillRect/>
          </a:stretch>
        </p:blipFill>
        <p:spPr>
          <a:xfrm>
            <a:off x="5095126" y="1660059"/>
            <a:ext cx="6211167" cy="1552792"/>
          </a:xfrm>
          <a:prstGeom prst="rect">
            <a:avLst/>
          </a:prstGeom>
        </p:spPr>
      </p:pic>
      <p:sp>
        <p:nvSpPr>
          <p:cNvPr id="7" name="TextBox 6">
            <a:extLst>
              <a:ext uri="{FF2B5EF4-FFF2-40B4-BE49-F238E27FC236}">
                <a16:creationId xmlns:a16="http://schemas.microsoft.com/office/drawing/2014/main" id="{13F63053-7968-7C74-29E6-2C7E310A420C}"/>
              </a:ext>
            </a:extLst>
          </p:cNvPr>
          <p:cNvSpPr txBox="1"/>
          <p:nvPr/>
        </p:nvSpPr>
        <p:spPr>
          <a:xfrm>
            <a:off x="211119" y="1341533"/>
            <a:ext cx="6097904" cy="400110"/>
          </a:xfrm>
          <a:prstGeom prst="rect">
            <a:avLst/>
          </a:prstGeom>
          <a:noFill/>
        </p:spPr>
        <p:txBody>
          <a:bodyPr wrap="square">
            <a:spAutoFit/>
          </a:bodyPr>
          <a:lstStyle/>
          <a:p>
            <a:pPr algn="l" fontAlgn="base"/>
            <a:r>
              <a:rPr lang="en-US" sz="1400" b="1" i="0" dirty="0">
                <a:solidFill>
                  <a:srgbClr val="273239"/>
                </a:solidFill>
                <a:effectLst/>
                <a:latin typeface="Times New Roman" panose="02020603050405020304" pitchFamily="18" charset="0"/>
                <a:cs typeface="Times New Roman" panose="02020603050405020304" pitchFamily="18" charset="0"/>
              </a:rPr>
              <a:t>b) </a:t>
            </a:r>
            <a:r>
              <a:rPr lang="en-US" sz="2000" b="1" i="0" dirty="0">
                <a:solidFill>
                  <a:srgbClr val="273239"/>
                </a:solidFill>
                <a:effectLst/>
                <a:latin typeface="Times New Roman" panose="02020603050405020304" pitchFamily="18" charset="0"/>
                <a:cs typeface="Times New Roman" panose="02020603050405020304" pitchFamily="18" charset="0"/>
              </a:rPr>
              <a:t>Using NOR Gate</a:t>
            </a:r>
          </a:p>
        </p:txBody>
      </p:sp>
    </p:spTree>
    <p:extLst>
      <p:ext uri="{BB962C8B-B14F-4D97-AF65-F5344CB8AC3E}">
        <p14:creationId xmlns:p14="http://schemas.microsoft.com/office/powerpoint/2010/main" val="3297355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B974B3-2572-13E5-4571-ADD3BA17D8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3" name="TextBox 2">
            <a:extLst>
              <a:ext uri="{FF2B5EF4-FFF2-40B4-BE49-F238E27FC236}">
                <a16:creationId xmlns:a16="http://schemas.microsoft.com/office/drawing/2014/main" id="{C8A94DC4-0466-6183-F0A2-6765FA201D7C}"/>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9668C81E-75EA-6624-9475-4C1D82CE62FE}"/>
              </a:ext>
            </a:extLst>
          </p:cNvPr>
          <p:cNvSpPr txBox="1"/>
          <p:nvPr/>
        </p:nvSpPr>
        <p:spPr>
          <a:xfrm>
            <a:off x="112956" y="1205088"/>
            <a:ext cx="6094206" cy="1015663"/>
          </a:xfrm>
          <a:prstGeom prst="rect">
            <a:avLst/>
          </a:prstGeom>
          <a:noFill/>
        </p:spPr>
        <p:txBody>
          <a:bodyPr wrap="square">
            <a:spAutoFit/>
          </a:bodyPr>
          <a:lstStyle/>
          <a:p>
            <a:pPr algn="l" fontAlgn="base"/>
            <a:r>
              <a:rPr lang="en-IN" sz="2000" b="1" i="0" dirty="0">
                <a:solidFill>
                  <a:srgbClr val="273239"/>
                </a:solidFill>
                <a:effectLst/>
                <a:latin typeface="Times New Roman" panose="02020603050405020304" pitchFamily="18" charset="0"/>
                <a:cs typeface="Times New Roman" panose="02020603050405020304" pitchFamily="18" charset="0"/>
              </a:rPr>
              <a:t>b) Using NOR Gate</a:t>
            </a:r>
          </a:p>
          <a:p>
            <a:pPr algn="l" fontAlgn="base"/>
            <a:endParaRPr lang="en-IN" sz="2000" b="1" dirty="0">
              <a:solidFill>
                <a:srgbClr val="273239"/>
              </a:solidFill>
              <a:latin typeface="urw-din"/>
            </a:endParaRPr>
          </a:p>
          <a:p>
            <a:pPr algn="l" fontAlgn="base"/>
            <a:endParaRPr lang="en-IN" sz="2000" b="1" i="0" dirty="0">
              <a:solidFill>
                <a:srgbClr val="273239"/>
              </a:solidFill>
              <a:effectLst/>
              <a:latin typeface="urw-din"/>
            </a:endParaRPr>
          </a:p>
        </p:txBody>
      </p:sp>
      <p:pic>
        <p:nvPicPr>
          <p:cNvPr id="5" name="Picture 4">
            <a:extLst>
              <a:ext uri="{FF2B5EF4-FFF2-40B4-BE49-F238E27FC236}">
                <a16:creationId xmlns:a16="http://schemas.microsoft.com/office/drawing/2014/main" id="{5B2BD527-8B47-D583-32D0-BB1FD2133487}"/>
              </a:ext>
            </a:extLst>
          </p:cNvPr>
          <p:cNvPicPr>
            <a:picLocks noChangeAspect="1"/>
          </p:cNvPicPr>
          <p:nvPr/>
        </p:nvPicPr>
        <p:blipFill>
          <a:blip r:embed="rId3"/>
          <a:stretch>
            <a:fillRect/>
          </a:stretch>
        </p:blipFill>
        <p:spPr>
          <a:xfrm>
            <a:off x="5227301" y="1359257"/>
            <a:ext cx="5877745" cy="1848108"/>
          </a:xfrm>
          <a:prstGeom prst="rect">
            <a:avLst/>
          </a:prstGeom>
        </p:spPr>
      </p:pic>
      <p:sp>
        <p:nvSpPr>
          <p:cNvPr id="6" name="TextBox 5">
            <a:extLst>
              <a:ext uri="{FF2B5EF4-FFF2-40B4-BE49-F238E27FC236}">
                <a16:creationId xmlns:a16="http://schemas.microsoft.com/office/drawing/2014/main" id="{4B82DC74-E6C7-C788-F2E9-18900715D149}"/>
              </a:ext>
            </a:extLst>
          </p:cNvPr>
          <p:cNvSpPr txBox="1"/>
          <p:nvPr/>
        </p:nvSpPr>
        <p:spPr>
          <a:xfrm>
            <a:off x="112956" y="3059668"/>
            <a:ext cx="7339404" cy="400110"/>
          </a:xfrm>
          <a:prstGeom prst="rect">
            <a:avLst/>
          </a:prstGeom>
          <a:noFill/>
        </p:spPr>
        <p:txBody>
          <a:bodyPr wrap="square">
            <a:spAutoFit/>
          </a:bodyPr>
          <a:lstStyle/>
          <a:p>
            <a:pPr algn="l" fontAlgn="base"/>
            <a:r>
              <a:rPr lang="en-US" sz="2000" b="1" i="0" dirty="0">
                <a:solidFill>
                  <a:srgbClr val="273239"/>
                </a:solidFill>
                <a:effectLst/>
                <a:latin typeface="urw-din"/>
              </a:rPr>
              <a:t>6</a:t>
            </a:r>
            <a:r>
              <a:rPr lang="en-US" sz="2000" b="1" i="0" dirty="0">
                <a:solidFill>
                  <a:srgbClr val="273239"/>
                </a:solidFill>
                <a:effectLst/>
                <a:latin typeface="Times New Roman" panose="02020603050405020304" pitchFamily="18" charset="0"/>
                <a:cs typeface="Times New Roman" panose="02020603050405020304" pitchFamily="18" charset="0"/>
              </a:rPr>
              <a:t>. Implementation of NOR Gate using NAND Gates</a:t>
            </a:r>
          </a:p>
        </p:txBody>
      </p:sp>
      <p:pic>
        <p:nvPicPr>
          <p:cNvPr id="7" name="Picture 6">
            <a:extLst>
              <a:ext uri="{FF2B5EF4-FFF2-40B4-BE49-F238E27FC236}">
                <a16:creationId xmlns:a16="http://schemas.microsoft.com/office/drawing/2014/main" id="{E074A05F-8EC6-5C47-5034-258110AB5A0E}"/>
              </a:ext>
            </a:extLst>
          </p:cNvPr>
          <p:cNvPicPr>
            <a:picLocks noChangeAspect="1"/>
          </p:cNvPicPr>
          <p:nvPr/>
        </p:nvPicPr>
        <p:blipFill>
          <a:blip r:embed="rId4"/>
          <a:stretch>
            <a:fillRect/>
          </a:stretch>
        </p:blipFill>
        <p:spPr>
          <a:xfrm>
            <a:off x="5227301" y="4192193"/>
            <a:ext cx="6230219" cy="2114845"/>
          </a:xfrm>
          <a:prstGeom prst="rect">
            <a:avLst/>
          </a:prstGeom>
        </p:spPr>
      </p:pic>
    </p:spTree>
    <p:extLst>
      <p:ext uri="{BB962C8B-B14F-4D97-AF65-F5344CB8AC3E}">
        <p14:creationId xmlns:p14="http://schemas.microsoft.com/office/powerpoint/2010/main" val="267319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9BBCB9-3269-3D9A-7E84-4515641F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
        <p:nvSpPr>
          <p:cNvPr id="3" name="TextBox 2">
            <a:extLst>
              <a:ext uri="{FF2B5EF4-FFF2-40B4-BE49-F238E27FC236}">
                <a16:creationId xmlns:a16="http://schemas.microsoft.com/office/drawing/2014/main" id="{129CB428-A078-629D-0542-5132FDC7D2C8}"/>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925D8156-897A-D481-7326-84D7A71CDC99}"/>
              </a:ext>
            </a:extLst>
          </p:cNvPr>
          <p:cNvSpPr txBox="1"/>
          <p:nvPr/>
        </p:nvSpPr>
        <p:spPr>
          <a:xfrm>
            <a:off x="213808" y="1286452"/>
            <a:ext cx="7261411" cy="1015663"/>
          </a:xfrm>
          <a:prstGeom prst="rect">
            <a:avLst/>
          </a:prstGeom>
          <a:noFill/>
        </p:spPr>
        <p:txBody>
          <a:bodyPr wrap="square">
            <a:spAutoFit/>
          </a:bodyPr>
          <a:lstStyle/>
          <a:p>
            <a:pPr algn="l" fontAlgn="base"/>
            <a:r>
              <a:rPr lang="en-US" sz="2000" b="1" i="0" dirty="0">
                <a:solidFill>
                  <a:srgbClr val="273239"/>
                </a:solidFill>
                <a:effectLst/>
                <a:latin typeface="+mj-lt"/>
              </a:rPr>
              <a:t>7. Implementation of NAND Gate using NOR Gates</a:t>
            </a:r>
          </a:p>
          <a:p>
            <a:br>
              <a:rPr lang="en-US" sz="2000" dirty="0"/>
            </a:br>
            <a:endParaRPr lang="en-IN" sz="2000" dirty="0"/>
          </a:p>
        </p:txBody>
      </p:sp>
      <p:pic>
        <p:nvPicPr>
          <p:cNvPr id="5" name="Picture 4">
            <a:extLst>
              <a:ext uri="{FF2B5EF4-FFF2-40B4-BE49-F238E27FC236}">
                <a16:creationId xmlns:a16="http://schemas.microsoft.com/office/drawing/2014/main" id="{E127D1D2-2584-3FEA-3327-D3A5D7CCD6FC}"/>
              </a:ext>
            </a:extLst>
          </p:cNvPr>
          <p:cNvPicPr>
            <a:picLocks noChangeAspect="1"/>
          </p:cNvPicPr>
          <p:nvPr/>
        </p:nvPicPr>
        <p:blipFill>
          <a:blip r:embed="rId3"/>
          <a:stretch>
            <a:fillRect/>
          </a:stretch>
        </p:blipFill>
        <p:spPr>
          <a:xfrm>
            <a:off x="3400875" y="2209782"/>
            <a:ext cx="6382641" cy="2086266"/>
          </a:xfrm>
          <a:prstGeom prst="rect">
            <a:avLst/>
          </a:prstGeom>
        </p:spPr>
      </p:pic>
    </p:spTree>
    <p:extLst>
      <p:ext uri="{BB962C8B-B14F-4D97-AF65-F5344CB8AC3E}">
        <p14:creationId xmlns:p14="http://schemas.microsoft.com/office/powerpoint/2010/main" val="562599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143B2-3672-53B4-8C4C-4DBD30C502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
        <p:nvSpPr>
          <p:cNvPr id="3" name="TextBox 2">
            <a:extLst>
              <a:ext uri="{FF2B5EF4-FFF2-40B4-BE49-F238E27FC236}">
                <a16:creationId xmlns:a16="http://schemas.microsoft.com/office/drawing/2014/main" id="{9D20CCF4-9E86-E966-EBD0-0C7BA2B746D8}"/>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5" name="Content Placeholder 2">
            <a:extLst>
              <a:ext uri="{FF2B5EF4-FFF2-40B4-BE49-F238E27FC236}">
                <a16:creationId xmlns:a16="http://schemas.microsoft.com/office/drawing/2014/main" id="{96E0C5C9-5FAE-E47F-D6EB-519C7DA5F627}"/>
              </a:ext>
            </a:extLst>
          </p:cNvPr>
          <p:cNvSpPr txBox="1">
            <a:spLocks/>
          </p:cNvSpPr>
          <p:nvPr/>
        </p:nvSpPr>
        <p:spPr>
          <a:xfrm>
            <a:off x="488632" y="2308860"/>
            <a:ext cx="10515600" cy="43513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p:txBody>
      </p:sp>
      <p:pic>
        <p:nvPicPr>
          <p:cNvPr id="10" name="Picture 9">
            <a:extLst>
              <a:ext uri="{FF2B5EF4-FFF2-40B4-BE49-F238E27FC236}">
                <a16:creationId xmlns:a16="http://schemas.microsoft.com/office/drawing/2014/main" id="{5CB66DD8-EC8F-4D48-0DA4-40EA167ADD79}"/>
              </a:ext>
            </a:extLst>
          </p:cNvPr>
          <p:cNvPicPr>
            <a:picLocks noChangeAspect="1"/>
          </p:cNvPicPr>
          <p:nvPr/>
        </p:nvPicPr>
        <p:blipFill>
          <a:blip r:embed="rId3"/>
          <a:stretch>
            <a:fillRect/>
          </a:stretch>
        </p:blipFill>
        <p:spPr>
          <a:xfrm>
            <a:off x="355383" y="1200267"/>
            <a:ext cx="5048955" cy="914528"/>
          </a:xfrm>
          <a:prstGeom prst="rect">
            <a:avLst/>
          </a:prstGeom>
        </p:spPr>
      </p:pic>
      <p:pic>
        <p:nvPicPr>
          <p:cNvPr id="12" name="Picture 11">
            <a:extLst>
              <a:ext uri="{FF2B5EF4-FFF2-40B4-BE49-F238E27FC236}">
                <a16:creationId xmlns:a16="http://schemas.microsoft.com/office/drawing/2014/main" id="{704F6DD4-E9ED-79B6-BF70-00377F78A437}"/>
              </a:ext>
            </a:extLst>
          </p:cNvPr>
          <p:cNvPicPr>
            <a:picLocks noChangeAspect="1"/>
          </p:cNvPicPr>
          <p:nvPr/>
        </p:nvPicPr>
        <p:blipFill>
          <a:blip r:embed="rId4"/>
          <a:stretch>
            <a:fillRect/>
          </a:stretch>
        </p:blipFill>
        <p:spPr>
          <a:xfrm>
            <a:off x="1405939" y="2061737"/>
            <a:ext cx="8680985" cy="2155970"/>
          </a:xfrm>
          <a:prstGeom prst="rect">
            <a:avLst/>
          </a:prstGeom>
        </p:spPr>
      </p:pic>
      <p:pic>
        <p:nvPicPr>
          <p:cNvPr id="2050" name="Picture 2" descr="seo images">
            <a:extLst>
              <a:ext uri="{FF2B5EF4-FFF2-40B4-BE49-F238E27FC236}">
                <a16:creationId xmlns:a16="http://schemas.microsoft.com/office/drawing/2014/main" id="{4A3554C9-AC74-78D1-AE5B-4B996124F2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7132" y="4411772"/>
            <a:ext cx="40386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144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9FC9C8-A52E-7B14-2EF0-FEE111B956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
        <p:nvSpPr>
          <p:cNvPr id="3" name="TextBox 2">
            <a:extLst>
              <a:ext uri="{FF2B5EF4-FFF2-40B4-BE49-F238E27FC236}">
                <a16:creationId xmlns:a16="http://schemas.microsoft.com/office/drawing/2014/main" id="{2010D500-CEF4-E26D-A5E5-6AE3D2273BD7}"/>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EDE15F21-1943-DE94-E139-3E84E4DD565D}"/>
              </a:ext>
            </a:extLst>
          </p:cNvPr>
          <p:cNvSpPr txBox="1"/>
          <p:nvPr/>
        </p:nvSpPr>
        <p:spPr>
          <a:xfrm>
            <a:off x="408119" y="1257536"/>
            <a:ext cx="10752268" cy="461665"/>
          </a:xfrm>
          <a:prstGeom prst="rect">
            <a:avLst/>
          </a:prstGeom>
          <a:noFill/>
        </p:spPr>
        <p:txBody>
          <a:bodyPr wrap="square">
            <a:spAutoFit/>
          </a:bodyPr>
          <a:lstStyle/>
          <a:p>
            <a:pPr algn="ctr"/>
            <a:r>
              <a:rPr lang="en-IN" sz="2400" b="1" dirty="0">
                <a:effectLst/>
                <a:latin typeface="+mj-lt"/>
                <a:ea typeface="Calibri" panose="020F0502020204030204" pitchFamily="34" charset="0"/>
              </a:rPr>
              <a:t>Drawing a Circuit from a Maxterm and Minterm Boolean Expression</a:t>
            </a:r>
            <a:endParaRPr lang="en-IN" sz="2400" b="1" dirty="0">
              <a:latin typeface="+mj-lt"/>
            </a:endParaRPr>
          </a:p>
        </p:txBody>
      </p:sp>
      <p:sp>
        <p:nvSpPr>
          <p:cNvPr id="6" name="TextBox 5">
            <a:extLst>
              <a:ext uri="{FF2B5EF4-FFF2-40B4-BE49-F238E27FC236}">
                <a16:creationId xmlns:a16="http://schemas.microsoft.com/office/drawing/2014/main" id="{A6FCA062-418F-C011-2453-948B83ED2B8A}"/>
              </a:ext>
            </a:extLst>
          </p:cNvPr>
          <p:cNvSpPr txBox="1"/>
          <p:nvPr/>
        </p:nvSpPr>
        <p:spPr>
          <a:xfrm>
            <a:off x="308161" y="2025506"/>
            <a:ext cx="11475720" cy="2806987"/>
          </a:xfrm>
          <a:prstGeom prst="rect">
            <a:avLst/>
          </a:prstGeom>
          <a:noFill/>
        </p:spPr>
        <p:txBody>
          <a:bodyPr wrap="square">
            <a:spAutoFit/>
          </a:bodyPr>
          <a:lstStyle/>
          <a:p>
            <a:pPr algn="just">
              <a:lnSpc>
                <a:spcPct val="150000"/>
              </a:lnSpc>
            </a:pPr>
            <a:r>
              <a:rPr lang="en-US" sz="2000" b="1" dirty="0">
                <a:solidFill>
                  <a:srgbClr val="333333"/>
                </a:solidFill>
                <a:latin typeface="Times New Roman" panose="02020603050405020304" pitchFamily="18" charset="0"/>
                <a:cs typeface="Times New Roman" panose="02020603050405020304" pitchFamily="18" charset="0"/>
              </a:rPr>
              <a:t>M</a:t>
            </a:r>
            <a:r>
              <a:rPr lang="en-US" sz="2000" b="1" dirty="0">
                <a:latin typeface="Times New Roman" panose="02020603050405020304" pitchFamily="18" charset="0"/>
                <a:cs typeface="Times New Roman" panose="02020603050405020304" pitchFamily="18" charset="0"/>
              </a:rPr>
              <a:t>interm: </a:t>
            </a:r>
            <a:r>
              <a:rPr lang="en-US" sz="2000" dirty="0">
                <a:latin typeface="Times New Roman" panose="02020603050405020304" pitchFamily="18" charset="0"/>
                <a:cs typeface="Times New Roman" panose="02020603050405020304" pitchFamily="18" charset="0"/>
              </a:rPr>
              <a:t>A minterm is a product term in boolean function in which every element is present is either in normal or in complemented form.</a:t>
            </a:r>
          </a:p>
          <a:p>
            <a:pPr algn="just">
              <a:lnSpc>
                <a:spcPct val="150000"/>
              </a:lnSpc>
            </a:pPr>
            <a:r>
              <a:rPr lang="en-US" sz="2000" dirty="0">
                <a:latin typeface="Times New Roman" panose="02020603050405020304" pitchFamily="18" charset="0"/>
                <a:cs typeface="Times New Roman" panose="02020603050405020304" pitchFamily="18" charset="0"/>
              </a:rPr>
              <a:t>For example if F(a,b,c) is a boolean function then the possible minterms would be abc, abc’, ab’c, ab’c’, a’bc, ab, c, a’b’c, a’b’c’  that is for n variable  boolean function there would be 2^n possible minterms.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There are used for sum of product(SOP) canonical forms, which is also called </a:t>
            </a:r>
            <a:r>
              <a:rPr lang="en-US" sz="2000" b="1" dirty="0">
                <a:latin typeface="Times New Roman" panose="02020603050405020304" pitchFamily="18" charset="0"/>
                <a:cs typeface="Times New Roman" panose="02020603050405020304" pitchFamily="18" charset="0"/>
              </a:rPr>
              <a:t>disjunctive normal form(DNF). </a:t>
            </a:r>
            <a:r>
              <a:rPr lang="en-US" sz="2000" dirty="0">
                <a:latin typeface="Times New Roman" panose="02020603050405020304" pitchFamily="18" charset="0"/>
                <a:cs typeface="Times New Roman" panose="02020603050405020304" pitchFamily="18" charset="0"/>
              </a:rPr>
              <a:t>The value correspond to 1 or true is selected as minterm.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47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p:nvPr/>
        </p:nvSpPr>
        <p:spPr>
          <a:xfrm>
            <a:off x="1786695" y="2137787"/>
            <a:ext cx="8253043" cy="1655762"/>
          </a:xfrm>
          <a:prstGeom prst="rect">
            <a:avLst/>
          </a:prstGeom>
          <a:noFill/>
          <a:ln>
            <a:noFill/>
          </a:ln>
        </p:spPr>
        <p:txBody>
          <a:bodyPr spcFirstLastPara="1" wrap="square" lIns="91425" tIns="45700" rIns="91425" bIns="45700" anchor="t" anchorCtr="0">
            <a:noAutofit/>
          </a:bodyPr>
          <a:lstStyle/>
          <a:p>
            <a:pPr marL="457200" marR="0" lvl="1"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Cambria"/>
                <a:ea typeface="Cambria"/>
                <a:cs typeface="Cambria"/>
                <a:sym typeface="Cambria"/>
              </a:rPr>
              <a:t> </a:t>
            </a:r>
            <a:endParaRPr dirty="0"/>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sp>
        <p:nvSpPr>
          <p:cNvPr id="117" name="Google Shape;117;p4"/>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dirty="0"/>
          </a:p>
        </p:txBody>
      </p:sp>
      <p:sp>
        <p:nvSpPr>
          <p:cNvPr id="118" name="Google Shape;118;p4"/>
          <p:cNvSpPr/>
          <p:nvPr/>
        </p:nvSpPr>
        <p:spPr>
          <a:xfrm>
            <a:off x="407988" y="1265238"/>
            <a:ext cx="11014075" cy="461962"/>
          </a:xfrm>
          <a:prstGeom prst="rect">
            <a:avLst/>
          </a:prstGeom>
          <a:noFill/>
          <a:ln>
            <a:noFill/>
          </a:ln>
        </p:spPr>
        <p:txBody>
          <a:bodyPr spcFirstLastPara="1" wrap="square" lIns="91425" tIns="45700" rIns="91425" bIns="45700" anchor="t" anchorCtr="0">
            <a:spAutoFit/>
          </a:bodyPr>
          <a:lstStyle/>
          <a:p>
            <a:pPr marL="358775" marR="0" lvl="4"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Objectives</a:t>
            </a:r>
            <a:endParaRPr dirty="0"/>
          </a:p>
        </p:txBody>
      </p:sp>
      <p:sp>
        <p:nvSpPr>
          <p:cNvPr id="119" name="Google Shape;119;p4"/>
          <p:cNvSpPr/>
          <p:nvPr/>
        </p:nvSpPr>
        <p:spPr>
          <a:xfrm>
            <a:off x="1130300" y="1738313"/>
            <a:ext cx="10069513" cy="317518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The objectives of this module are to: </a:t>
            </a:r>
          </a:p>
          <a:p>
            <a:pPr marL="342900" marR="0" indent="-342900" algn="l" rtl="0" fontAlgn="t">
              <a:lnSpc>
                <a:spcPct val="107000"/>
              </a:lnSpc>
              <a:spcBef>
                <a:spcPts val="0"/>
              </a:spcBef>
              <a:spcAft>
                <a:spcPts val="800"/>
              </a:spcAft>
              <a:buFont typeface="Arial" panose="020B0604020202020204" pitchFamily="34" charset="0"/>
              <a:buChar char="•"/>
            </a:pPr>
            <a:r>
              <a:rPr lang="en-IN" sz="2000" b="0" i="0" u="none" strike="noStrike" dirty="0">
                <a:solidFill>
                  <a:srgbClr val="000000"/>
                </a:solidFill>
                <a:effectLst/>
                <a:latin typeface="+mj-lt"/>
                <a:ea typeface="Calibri" panose="020F0502020204030204" pitchFamily="34" charset="0"/>
                <a:cs typeface="Calibri" panose="020F0502020204030204" pitchFamily="34" charset="0"/>
              </a:rPr>
              <a:t>Learn the number systems and fundamentals of logic gates.</a:t>
            </a:r>
            <a:endParaRPr lang="en-IN" sz="2000" b="0" i="0" u="none" strike="noStrike" dirty="0">
              <a:effectLst/>
              <a:latin typeface="+mj-lt"/>
            </a:endParaRPr>
          </a:p>
          <a:p>
            <a:pPr marL="342900" marR="0" indent="-342900" algn="l" rtl="0" fontAlgn="t">
              <a:lnSpc>
                <a:spcPct val="107000"/>
              </a:lnSpc>
              <a:spcBef>
                <a:spcPts val="0"/>
              </a:spcBef>
              <a:spcAft>
                <a:spcPts val="800"/>
              </a:spcAft>
              <a:buFont typeface="Arial" panose="020B0604020202020204" pitchFamily="34" charset="0"/>
              <a:buChar char="•"/>
            </a:pPr>
            <a:r>
              <a:rPr lang="en-IN" sz="2000" b="0" i="0" u="none" strike="noStrike" dirty="0">
                <a:solidFill>
                  <a:srgbClr val="000000"/>
                </a:solidFill>
                <a:effectLst/>
                <a:latin typeface="+mj-lt"/>
                <a:ea typeface="Calibri" panose="020F0502020204030204" pitchFamily="34" charset="0"/>
                <a:cs typeface="Calibri" panose="020F0502020204030204" pitchFamily="34" charset="0"/>
              </a:rPr>
              <a:t>Simplify Boolean expressions and use data processing circuits.</a:t>
            </a:r>
            <a:endParaRPr lang="en-IN" sz="2000" b="0" i="0" u="none" strike="noStrike" dirty="0">
              <a:effectLst/>
              <a:latin typeface="+mj-lt"/>
            </a:endParaRPr>
          </a:p>
          <a:p>
            <a:pPr marL="342900" marR="0" indent="-342900" algn="l" rtl="0" fontAlgn="t">
              <a:lnSpc>
                <a:spcPct val="107000"/>
              </a:lnSpc>
              <a:spcBef>
                <a:spcPts val="0"/>
              </a:spcBef>
              <a:spcAft>
                <a:spcPts val="800"/>
              </a:spcAft>
              <a:buFont typeface="Arial" panose="020B0604020202020204" pitchFamily="34" charset="0"/>
              <a:buChar char="•"/>
            </a:pPr>
            <a:r>
              <a:rPr lang="en-IN" sz="2000" b="0" i="0" u="none" strike="noStrike" dirty="0">
                <a:solidFill>
                  <a:srgbClr val="000000"/>
                </a:solidFill>
                <a:effectLst/>
                <a:latin typeface="+mj-lt"/>
                <a:ea typeface="Calibri" panose="020F0502020204030204" pitchFamily="34" charset="0"/>
                <a:cs typeface="Calibri" panose="020F0502020204030204" pitchFamily="34" charset="0"/>
              </a:rPr>
              <a:t>Understand working of Arithmetic Logic Unit.</a:t>
            </a:r>
            <a:endParaRPr lang="en-IN" sz="2000" b="0" i="0" u="none" strike="noStrike" dirty="0">
              <a:effectLst/>
              <a:latin typeface="+mj-lt"/>
            </a:endParaRPr>
          </a:p>
          <a:p>
            <a:pPr marL="342900" marR="0" indent="-342900" algn="l" rtl="0" fontAlgn="t">
              <a:lnSpc>
                <a:spcPct val="107000"/>
              </a:lnSpc>
              <a:spcBef>
                <a:spcPts val="0"/>
              </a:spcBef>
              <a:spcAft>
                <a:spcPts val="800"/>
              </a:spcAft>
              <a:buFont typeface="Arial" panose="020B0604020202020204" pitchFamily="34" charset="0"/>
              <a:buChar char="•"/>
            </a:pPr>
            <a:r>
              <a:rPr lang="en-IN" sz="2000" b="0" i="0" u="none" strike="noStrike" dirty="0">
                <a:solidFill>
                  <a:srgbClr val="000000"/>
                </a:solidFill>
                <a:effectLst/>
                <a:latin typeface="+mj-lt"/>
                <a:ea typeface="Calibri" panose="020F0502020204030204" pitchFamily="34" charset="0"/>
                <a:cs typeface="Calibri" panose="020F0502020204030204" pitchFamily="34" charset="0"/>
              </a:rPr>
              <a:t>Apply different addressing modes.</a:t>
            </a:r>
            <a:endParaRPr lang="en-IN" sz="2000" b="0" i="0" u="none" strike="noStrike" dirty="0">
              <a:effectLst/>
              <a:latin typeface="+mj-lt"/>
            </a:endParaRPr>
          </a:p>
          <a:p>
            <a:pPr marL="342900" marR="0" indent="-342900" algn="l" rtl="0" fontAlgn="t">
              <a:lnSpc>
                <a:spcPct val="107000"/>
              </a:lnSpc>
              <a:spcBef>
                <a:spcPts val="0"/>
              </a:spcBef>
              <a:spcAft>
                <a:spcPts val="800"/>
              </a:spcAft>
              <a:buFont typeface="Arial" panose="020B0604020202020204" pitchFamily="34" charset="0"/>
              <a:buChar char="•"/>
            </a:pPr>
            <a:r>
              <a:rPr lang="en-IN" sz="2000" dirty="0">
                <a:latin typeface="+mj-lt"/>
                <a:ea typeface="Calibri" panose="020F0502020204030204" pitchFamily="34" charset="0"/>
                <a:cs typeface="Calibri" panose="020F0502020204030204" pitchFamily="34" charset="0"/>
              </a:rPr>
              <a:t>Learn the </a:t>
            </a:r>
            <a:r>
              <a:rPr lang="en-IN" sz="2000" b="0" i="0" u="none" strike="noStrike" dirty="0">
                <a:solidFill>
                  <a:srgbClr val="000000"/>
                </a:solidFill>
                <a:effectLst/>
                <a:latin typeface="+mj-lt"/>
                <a:ea typeface="Calibri" panose="020F0502020204030204" pitchFamily="34" charset="0"/>
                <a:cs typeface="Calibri" panose="020F0502020204030204" pitchFamily="34" charset="0"/>
              </a:rPr>
              <a:t>Input/Output Organization, interrupts and memory system.</a:t>
            </a:r>
            <a:endParaRPr lang="en-IN" sz="2000" b="0" i="0" u="none" strike="noStrike" dirty="0">
              <a:effectLst/>
              <a:latin typeface="+mj-lt"/>
            </a:endParaRPr>
          </a:p>
          <a:p>
            <a:pPr marL="0" marR="0" lvl="0" indent="0" algn="l" rtl="0">
              <a:lnSpc>
                <a:spcPct val="150000"/>
              </a:lnSpc>
              <a:spcBef>
                <a:spcPts val="0"/>
              </a:spcBef>
              <a:spcAft>
                <a:spcPts val="0"/>
              </a:spcAft>
              <a:buClr>
                <a:schemeClr val="dk1"/>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B7E7E9E4-05A7-43C8-C00B-C4D0D09E0D9F}"/>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9FC9C8-A52E-7B14-2EF0-FEE111B956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
        <p:nvSpPr>
          <p:cNvPr id="3" name="TextBox 2">
            <a:extLst>
              <a:ext uri="{FF2B5EF4-FFF2-40B4-BE49-F238E27FC236}">
                <a16:creationId xmlns:a16="http://schemas.microsoft.com/office/drawing/2014/main" id="{7B0ED723-ECA4-9DD5-02D9-587EC4EEA0A9}"/>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90F7F015-902A-754C-E977-1E35E2826051}"/>
              </a:ext>
            </a:extLst>
          </p:cNvPr>
          <p:cNvSpPr txBox="1"/>
          <p:nvPr/>
        </p:nvSpPr>
        <p:spPr>
          <a:xfrm>
            <a:off x="69969" y="1368012"/>
            <a:ext cx="11569849" cy="3268652"/>
          </a:xfrm>
          <a:prstGeom prst="rect">
            <a:avLst/>
          </a:prstGeom>
          <a:noFill/>
        </p:spPr>
        <p:txBody>
          <a:bodyPr wrap="square">
            <a:spAutoFit/>
          </a:bodyPr>
          <a:lstStyle/>
          <a:p>
            <a:pPr>
              <a:lnSpc>
                <a:spcPct val="150000"/>
              </a:lnSpc>
            </a:pPr>
            <a:r>
              <a:rPr lang="en-US" sz="2000" b="1" dirty="0">
                <a:solidFill>
                  <a:srgbClr val="333333"/>
                </a:solidFill>
                <a:latin typeface="Times New Roman" panose="02020603050405020304" pitchFamily="18" charset="0"/>
                <a:cs typeface="Times New Roman" panose="02020603050405020304" pitchFamily="18" charset="0"/>
              </a:rPr>
              <a:t>Maxterm</a:t>
            </a:r>
            <a:r>
              <a:rPr lang="en-US" sz="2000" dirty="0">
                <a:solidFill>
                  <a:srgbClr val="333333"/>
                </a:solidFill>
                <a:latin typeface="Times New Roman" panose="02020603050405020304" pitchFamily="18" charset="0"/>
                <a:cs typeface="Times New Roman" panose="02020603050405020304" pitchFamily="18" charset="0"/>
              </a:rPr>
              <a:t>: A maxterm is a sum term in boolean function in which every element is present is either in normal or in complemented form.</a:t>
            </a:r>
            <a:br>
              <a:rPr lang="en-US" sz="2000" dirty="0">
                <a:solidFill>
                  <a:srgbClr val="333333"/>
                </a:solidFill>
                <a:latin typeface="Times New Roman" panose="02020603050405020304" pitchFamily="18" charset="0"/>
                <a:cs typeface="Times New Roman" panose="02020603050405020304" pitchFamily="18" charset="0"/>
              </a:rPr>
            </a:br>
            <a:r>
              <a:rPr lang="en-US" sz="2000" dirty="0">
                <a:solidFill>
                  <a:srgbClr val="333333"/>
                </a:solidFill>
                <a:latin typeface="Times New Roman" panose="02020603050405020304" pitchFamily="18" charset="0"/>
                <a:cs typeface="Times New Roman" panose="02020603050405020304" pitchFamily="18" charset="0"/>
              </a:rPr>
              <a:t>For example if F(a,b,c) is a boolean function then the possible maxterms would be (</a:t>
            </a:r>
            <a:r>
              <a:rPr lang="en-US" sz="2000" dirty="0" err="1">
                <a:solidFill>
                  <a:srgbClr val="333333"/>
                </a:solidFill>
                <a:latin typeface="Times New Roman" panose="02020603050405020304" pitchFamily="18" charset="0"/>
                <a:cs typeface="Times New Roman" panose="02020603050405020304" pitchFamily="18" charset="0"/>
              </a:rPr>
              <a:t>a+b+c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a+b+c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a+b</a:t>
            </a:r>
            <a:r>
              <a:rPr lang="en-US" sz="2000" dirty="0">
                <a:solidFill>
                  <a:srgbClr val="333333"/>
                </a:solidFill>
                <a:latin typeface="Times New Roman" panose="02020603050405020304" pitchFamily="18" charset="0"/>
                <a:cs typeface="Times New Roman" panose="02020603050405020304" pitchFamily="18" charset="0"/>
              </a:rPr>
              <a:t>’+c), ( </a:t>
            </a:r>
            <a:r>
              <a:rPr lang="en-US" sz="2000" dirty="0" err="1">
                <a:solidFill>
                  <a:srgbClr val="333333"/>
                </a:solidFill>
                <a:latin typeface="Times New Roman" panose="02020603050405020304" pitchFamily="18" charset="0"/>
                <a:cs typeface="Times New Roman" panose="02020603050405020304" pitchFamily="18" charset="0"/>
              </a:rPr>
              <a:t>a+b</a:t>
            </a:r>
            <a:r>
              <a:rPr lang="en-US" sz="2000" dirty="0">
                <a:solidFill>
                  <a:srgbClr val="333333"/>
                </a:solidFill>
                <a:latin typeface="Times New Roman" panose="02020603050405020304" pitchFamily="18" charset="0"/>
                <a:cs typeface="Times New Roman" panose="02020603050405020304" pitchFamily="18" charset="0"/>
              </a:rPr>
              <a:t>’+c’), (a’+</a:t>
            </a:r>
            <a:r>
              <a:rPr lang="en-US" sz="2000" dirty="0" err="1">
                <a:solidFill>
                  <a:srgbClr val="333333"/>
                </a:solidFill>
                <a:latin typeface="Times New Roman" panose="02020603050405020304" pitchFamily="18" charset="0"/>
                <a:cs typeface="Times New Roman" panose="02020603050405020304" pitchFamily="18" charset="0"/>
              </a:rPr>
              <a:t>b+c</a:t>
            </a:r>
            <a:r>
              <a:rPr lang="en-US" sz="2000" dirty="0">
                <a:solidFill>
                  <a:srgbClr val="333333"/>
                </a:solidFill>
                <a:latin typeface="Times New Roman" panose="02020603050405020304" pitchFamily="18" charset="0"/>
                <a:cs typeface="Times New Roman" panose="02020603050405020304" pitchFamily="18" charset="0"/>
              </a:rPr>
              <a:t>), ( </a:t>
            </a:r>
            <a:r>
              <a:rPr lang="en-US" sz="2000" dirty="0" err="1">
                <a:solidFill>
                  <a:srgbClr val="333333"/>
                </a:solidFill>
                <a:latin typeface="Times New Roman" panose="02020603050405020304" pitchFamily="18" charset="0"/>
                <a:cs typeface="Times New Roman" panose="02020603050405020304" pitchFamily="18" charset="0"/>
              </a:rPr>
              <a:t>a+b</a:t>
            </a:r>
            <a:r>
              <a:rPr lang="en-US" sz="2000" dirty="0">
                <a:solidFill>
                  <a:srgbClr val="333333"/>
                </a:solidFill>
                <a:latin typeface="Times New Roman" panose="02020603050405020304" pitchFamily="18" charset="0"/>
                <a:cs typeface="Times New Roman" panose="02020603050405020304" pitchFamily="18" charset="0"/>
              </a:rPr>
              <a:t>’+c), ( </a:t>
            </a:r>
            <a:r>
              <a:rPr lang="en-US" sz="2000" dirty="0" err="1">
                <a:solidFill>
                  <a:srgbClr val="333333"/>
                </a:solidFill>
                <a:latin typeface="Times New Roman" panose="02020603050405020304" pitchFamily="18" charset="0"/>
                <a:cs typeface="Times New Roman" panose="02020603050405020304" pitchFamily="18" charset="0"/>
              </a:rPr>
              <a:t>a’+b’+c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a’+b’+c</a:t>
            </a:r>
            <a:r>
              <a:rPr lang="en-US" sz="2000" dirty="0">
                <a:solidFill>
                  <a:srgbClr val="333333"/>
                </a:solidFill>
                <a:latin typeface="Times New Roman" panose="02020603050405020304" pitchFamily="18" charset="0"/>
                <a:cs typeface="Times New Roman" panose="02020603050405020304" pitchFamily="18" charset="0"/>
              </a:rPr>
              <a:t>’) . that is for n variable boolean function there would be 2^n possible maxterms.</a:t>
            </a:r>
            <a:br>
              <a:rPr lang="en-US" sz="2000" dirty="0">
                <a:solidFill>
                  <a:srgbClr val="333333"/>
                </a:solidFill>
                <a:latin typeface="Times New Roman" panose="02020603050405020304" pitchFamily="18" charset="0"/>
                <a:cs typeface="Times New Roman" panose="02020603050405020304" pitchFamily="18" charset="0"/>
              </a:rPr>
            </a:br>
            <a:r>
              <a:rPr lang="en-US" sz="2000" dirty="0">
                <a:solidFill>
                  <a:srgbClr val="333333"/>
                </a:solidFill>
                <a:latin typeface="Times New Roman" panose="02020603050405020304" pitchFamily="18" charset="0"/>
                <a:cs typeface="Times New Roman" panose="02020603050405020304" pitchFamily="18" charset="0"/>
              </a:rPr>
              <a:t>There are used for product of sum(POS) canonical forms, which is also called </a:t>
            </a:r>
            <a:r>
              <a:rPr lang="en-US" sz="2000" b="1" dirty="0">
                <a:solidFill>
                  <a:srgbClr val="333333"/>
                </a:solidFill>
                <a:latin typeface="Times New Roman" panose="02020603050405020304" pitchFamily="18" charset="0"/>
                <a:cs typeface="Times New Roman" panose="02020603050405020304" pitchFamily="18" charset="0"/>
              </a:rPr>
              <a:t>conjunctive normal form(CNF). </a:t>
            </a:r>
            <a:r>
              <a:rPr lang="en-US" sz="2000" dirty="0">
                <a:solidFill>
                  <a:srgbClr val="333333"/>
                </a:solidFill>
                <a:latin typeface="Times New Roman" panose="02020603050405020304" pitchFamily="18" charset="0"/>
                <a:cs typeface="Times New Roman" panose="02020603050405020304" pitchFamily="18" charset="0"/>
              </a:rPr>
              <a:t>The value correspond to 0 or false is selected as maxterm.</a:t>
            </a:r>
            <a:endParaRPr lang="en-IN"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134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9FC9C8-A52E-7B14-2EF0-FEE111B956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
        <p:nvSpPr>
          <p:cNvPr id="3" name="TextBox 2">
            <a:extLst>
              <a:ext uri="{FF2B5EF4-FFF2-40B4-BE49-F238E27FC236}">
                <a16:creationId xmlns:a16="http://schemas.microsoft.com/office/drawing/2014/main" id="{7B0ED723-ECA4-9DD5-02D9-587EC4EEA0A9}"/>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5" name="TextBox 4">
            <a:extLst>
              <a:ext uri="{FF2B5EF4-FFF2-40B4-BE49-F238E27FC236}">
                <a16:creationId xmlns:a16="http://schemas.microsoft.com/office/drawing/2014/main" id="{084BA432-01BA-A35F-1601-D18E004D121C}"/>
              </a:ext>
            </a:extLst>
          </p:cNvPr>
          <p:cNvSpPr txBox="1"/>
          <p:nvPr/>
        </p:nvSpPr>
        <p:spPr>
          <a:xfrm>
            <a:off x="359933" y="1173713"/>
            <a:ext cx="11432689" cy="1692771"/>
          </a:xfrm>
          <a:prstGeom prst="rect">
            <a:avLst/>
          </a:prstGeom>
          <a:noFill/>
        </p:spPr>
        <p:txBody>
          <a:bodyPr wrap="square">
            <a:spAutoFit/>
          </a:bodyPr>
          <a:lstStyle/>
          <a:p>
            <a:pPr algn="just" fontAlgn="base"/>
            <a:r>
              <a:rPr lang="en-US" sz="2400" b="1" i="0" u="none" strike="noStrike" dirty="0">
                <a:solidFill>
                  <a:srgbClr val="2C3E50"/>
                </a:solidFill>
                <a:effectLst/>
                <a:latin typeface="+mj-lt"/>
              </a:rPr>
              <a:t>Minterm and Maxterm</a:t>
            </a:r>
          </a:p>
          <a:p>
            <a:pPr algn="just" fontAlgn="base"/>
            <a:r>
              <a:rPr lang="en-US" sz="2000" b="0" i="0" u="none" strike="noStrike" dirty="0">
                <a:solidFill>
                  <a:srgbClr val="000000"/>
                </a:solidFill>
                <a:effectLst/>
                <a:latin typeface="+mj-lt"/>
              </a:rPr>
              <a:t>Boolean function can be put in two ways. They are</a:t>
            </a:r>
          </a:p>
          <a:p>
            <a:pPr algn="just" fontAlgn="base"/>
            <a:r>
              <a:rPr lang="en-US" sz="2000" b="0" i="0" u="none" strike="noStrike" dirty="0">
                <a:solidFill>
                  <a:srgbClr val="000000"/>
                </a:solidFill>
                <a:effectLst/>
                <a:latin typeface="+mj-lt"/>
              </a:rPr>
              <a:t> </a:t>
            </a:r>
          </a:p>
          <a:p>
            <a:pPr algn="just" fontAlgn="base"/>
            <a:r>
              <a:rPr lang="en-US" sz="2000" b="0" i="0" u="none" strike="noStrike" dirty="0">
                <a:solidFill>
                  <a:srgbClr val="000000"/>
                </a:solidFill>
                <a:effectLst/>
                <a:latin typeface="+mj-lt"/>
              </a:rPr>
              <a:t>1. Canonical Minterm and </a:t>
            </a:r>
          </a:p>
          <a:p>
            <a:pPr algn="just" fontAlgn="base"/>
            <a:r>
              <a:rPr lang="en-US" sz="2000" b="0" i="0" u="none" strike="noStrike" dirty="0">
                <a:solidFill>
                  <a:srgbClr val="000000"/>
                </a:solidFill>
                <a:effectLst/>
                <a:latin typeface="+mj-lt"/>
              </a:rPr>
              <a:t>2. Canonical Maxterm.</a:t>
            </a:r>
          </a:p>
        </p:txBody>
      </p:sp>
      <p:sp>
        <p:nvSpPr>
          <p:cNvPr id="6" name="TextBox 5">
            <a:extLst>
              <a:ext uri="{FF2B5EF4-FFF2-40B4-BE49-F238E27FC236}">
                <a16:creationId xmlns:a16="http://schemas.microsoft.com/office/drawing/2014/main" id="{2A5E5FA4-7252-169D-3BDA-6156ADA9E5F9}"/>
              </a:ext>
            </a:extLst>
          </p:cNvPr>
          <p:cNvSpPr txBox="1"/>
          <p:nvPr/>
        </p:nvSpPr>
        <p:spPr>
          <a:xfrm>
            <a:off x="359933" y="3115200"/>
            <a:ext cx="5272983" cy="1323439"/>
          </a:xfrm>
          <a:prstGeom prst="rect">
            <a:avLst/>
          </a:prstGeom>
          <a:noFill/>
        </p:spPr>
        <p:txBody>
          <a:bodyPr wrap="square">
            <a:spAutoFit/>
          </a:bodyPr>
          <a:lstStyle/>
          <a:p>
            <a:pPr algn="just" fontAlgn="base"/>
            <a:r>
              <a:rPr lang="en-US" sz="2000" b="1" i="0" u="none" strike="noStrike" dirty="0" err="1">
                <a:solidFill>
                  <a:srgbClr val="2C3E50"/>
                </a:solidFill>
                <a:effectLst/>
                <a:latin typeface="+mj-lt"/>
              </a:rPr>
              <a:t>Minterm</a:t>
            </a:r>
            <a:r>
              <a:rPr lang="en-US" sz="2000" b="1" i="0" u="none" strike="noStrike" dirty="0">
                <a:solidFill>
                  <a:srgbClr val="2C3E50"/>
                </a:solidFill>
                <a:effectLst/>
                <a:latin typeface="+mj-lt"/>
              </a:rPr>
              <a:t>:</a:t>
            </a:r>
          </a:p>
          <a:p>
            <a:pPr algn="just" fontAlgn="base"/>
            <a:r>
              <a:rPr lang="en-US" sz="2000" b="0" i="0" u="none" strike="noStrike" dirty="0" err="1">
                <a:solidFill>
                  <a:srgbClr val="000000"/>
                </a:solidFill>
                <a:effectLst/>
                <a:latin typeface="+mj-lt"/>
              </a:rPr>
              <a:t>Minterm</a:t>
            </a:r>
            <a:r>
              <a:rPr lang="en-US" sz="2000" b="0" i="0" u="none" strike="noStrike" dirty="0">
                <a:solidFill>
                  <a:srgbClr val="000000"/>
                </a:solidFill>
                <a:effectLst/>
                <a:latin typeface="+mj-lt"/>
              </a:rPr>
              <a:t> is a product term in which the Boolean variable is either normal or in complemented form.</a:t>
            </a:r>
          </a:p>
        </p:txBody>
      </p:sp>
      <p:pic>
        <p:nvPicPr>
          <p:cNvPr id="8" name="Picture 4">
            <a:extLst>
              <a:ext uri="{FF2B5EF4-FFF2-40B4-BE49-F238E27FC236}">
                <a16:creationId xmlns:a16="http://schemas.microsoft.com/office/drawing/2014/main" id="{1A2BA6ED-BC75-31AB-F763-1B7303EFA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48890"/>
            <a:ext cx="5345711" cy="3520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7CD015B-3D52-767E-E0B9-DEFA125EA33A}"/>
              </a:ext>
            </a:extLst>
          </p:cNvPr>
          <p:cNvSpPr txBox="1"/>
          <p:nvPr/>
        </p:nvSpPr>
        <p:spPr>
          <a:xfrm>
            <a:off x="6076278" y="1884040"/>
            <a:ext cx="6115722" cy="646331"/>
          </a:xfrm>
          <a:prstGeom prst="rect">
            <a:avLst/>
          </a:prstGeom>
          <a:noFill/>
        </p:spPr>
        <p:txBody>
          <a:bodyPr wrap="square">
            <a:spAutoFit/>
          </a:bodyPr>
          <a:lstStyle/>
          <a:p>
            <a:r>
              <a:rPr lang="en-US" b="0" i="0" dirty="0">
                <a:solidFill>
                  <a:srgbClr val="000000"/>
                </a:solidFill>
                <a:effectLst/>
                <a:latin typeface="verdana" panose="020B0604030504040204" pitchFamily="34" charset="0"/>
              </a:rPr>
              <a:t>Let us consider the below truth table and write the Boolean Minterm expression.</a:t>
            </a:r>
            <a:endParaRPr lang="en-IN" dirty="0"/>
          </a:p>
        </p:txBody>
      </p:sp>
    </p:spTree>
    <p:extLst>
      <p:ext uri="{BB962C8B-B14F-4D97-AF65-F5344CB8AC3E}">
        <p14:creationId xmlns:p14="http://schemas.microsoft.com/office/powerpoint/2010/main" val="2774286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B39506-04FF-1A9B-46B8-BBB931728A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
        <p:nvSpPr>
          <p:cNvPr id="3" name="TextBox 2">
            <a:extLst>
              <a:ext uri="{FF2B5EF4-FFF2-40B4-BE49-F238E27FC236}">
                <a16:creationId xmlns:a16="http://schemas.microsoft.com/office/drawing/2014/main" id="{0DA0CD6B-AB1C-AAA3-341A-7EC043021E39}"/>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5" name="TextBox 4">
            <a:extLst>
              <a:ext uri="{FF2B5EF4-FFF2-40B4-BE49-F238E27FC236}">
                <a16:creationId xmlns:a16="http://schemas.microsoft.com/office/drawing/2014/main" id="{0761EF27-1EBB-9DA0-8A5F-8A77ABF378F0}"/>
              </a:ext>
            </a:extLst>
          </p:cNvPr>
          <p:cNvSpPr txBox="1"/>
          <p:nvPr/>
        </p:nvSpPr>
        <p:spPr>
          <a:xfrm>
            <a:off x="116316" y="1267715"/>
            <a:ext cx="11736594" cy="4972515"/>
          </a:xfrm>
          <a:prstGeom prst="rect">
            <a:avLst/>
          </a:prstGeom>
          <a:noFill/>
        </p:spPr>
        <p:txBody>
          <a:bodyPr wrap="square">
            <a:spAutoFit/>
          </a:bodyPr>
          <a:lstStyle/>
          <a:p>
            <a:pPr algn="just" fontAlgn="base"/>
            <a:r>
              <a:rPr lang="en-US" sz="1600" b="1" i="0" u="none" strike="noStrike" dirty="0">
                <a:solidFill>
                  <a:srgbClr val="2C3E50"/>
                </a:solidFill>
                <a:effectLst/>
                <a:latin typeface="+mj-lt"/>
              </a:rPr>
              <a:t>Steps to write the Boolean Minterm expression:</a:t>
            </a:r>
          </a:p>
          <a:p>
            <a:pPr algn="just" fontAlgn="base"/>
            <a:endParaRPr lang="en-US" sz="1600" b="1" i="0" u="none" strike="noStrike" dirty="0">
              <a:solidFill>
                <a:srgbClr val="2C3E50"/>
              </a:solidFill>
              <a:effectLst/>
              <a:latin typeface="+mj-lt"/>
            </a:endParaRPr>
          </a:p>
          <a:p>
            <a:pPr algn="just" fontAlgn="base"/>
            <a:r>
              <a:rPr lang="en-US" sz="1600" b="1" i="0" u="none" strike="noStrike" dirty="0">
                <a:solidFill>
                  <a:srgbClr val="2C3E50"/>
                </a:solidFill>
                <a:effectLst/>
                <a:latin typeface="+mj-lt"/>
              </a:rPr>
              <a:t>Step 1:</a:t>
            </a:r>
          </a:p>
          <a:p>
            <a:pPr algn="just" fontAlgn="base">
              <a:lnSpc>
                <a:spcPct val="150000"/>
              </a:lnSpc>
            </a:pPr>
            <a:r>
              <a:rPr lang="en-US" sz="1600" b="0" i="0" u="none" strike="noStrike" dirty="0">
                <a:solidFill>
                  <a:srgbClr val="000000"/>
                </a:solidFill>
                <a:effectLst/>
                <a:latin typeface="+mj-lt"/>
              </a:rPr>
              <a:t>A,B,C are the inputs and F is the output. To write the Minterm consider the rows which has the output F=1. In the above truth table m1, m3, m5, m7 have  outputs ‘1’. The input which has the value ‘1’ is written as such and the input which has the value ‘0’ is complimented. </a:t>
            </a:r>
          </a:p>
          <a:p>
            <a:pPr algn="just" fontAlgn="base">
              <a:lnSpc>
                <a:spcPct val="150000"/>
              </a:lnSpc>
            </a:pPr>
            <a:r>
              <a:rPr lang="en-US" sz="1600" b="0" i="0" u="none" strike="noStrike" dirty="0">
                <a:solidFill>
                  <a:srgbClr val="000000"/>
                </a:solidFill>
                <a:effectLst/>
                <a:latin typeface="+mj-lt"/>
              </a:rPr>
              <a:t>For example in the row 1, the output F=1 and the inputs A=B=0. So the inputs A and B are complimented and C is written as such. So the Minterm is A'B’C. </a:t>
            </a:r>
          </a:p>
          <a:p>
            <a:pPr algn="just" fontAlgn="base"/>
            <a:endParaRPr lang="en-US" sz="1600" b="0" i="0" u="none" strike="noStrike" dirty="0">
              <a:solidFill>
                <a:srgbClr val="000000"/>
              </a:solidFill>
              <a:effectLst/>
              <a:latin typeface="+mj-lt"/>
            </a:endParaRPr>
          </a:p>
          <a:p>
            <a:pPr algn="just" fontAlgn="base"/>
            <a:r>
              <a:rPr lang="en-US" sz="1600" b="1" i="0" u="none" strike="noStrike" dirty="0">
                <a:solidFill>
                  <a:srgbClr val="2C3E50"/>
                </a:solidFill>
                <a:effectLst/>
                <a:latin typeface="+mj-lt"/>
              </a:rPr>
              <a:t>Step 2:</a:t>
            </a:r>
          </a:p>
          <a:p>
            <a:pPr algn="just" fontAlgn="base">
              <a:lnSpc>
                <a:spcPct val="150000"/>
              </a:lnSpc>
            </a:pPr>
            <a:r>
              <a:rPr lang="en-US" sz="1600" b="0" i="0" u="none" strike="noStrike" dirty="0">
                <a:solidFill>
                  <a:srgbClr val="000000"/>
                </a:solidFill>
                <a:effectLst/>
                <a:latin typeface="+mj-lt"/>
              </a:rPr>
              <a:t>The Minterm f can be written as the sum of all the products of the row which has the output 1.</a:t>
            </a:r>
          </a:p>
          <a:p>
            <a:pPr algn="just" fontAlgn="base">
              <a:lnSpc>
                <a:spcPct val="150000"/>
              </a:lnSpc>
            </a:pPr>
            <a:r>
              <a:rPr lang="en-US" sz="1600" b="0" i="0" u="none" strike="noStrike" dirty="0">
                <a:solidFill>
                  <a:srgbClr val="000000"/>
                </a:solidFill>
                <a:effectLst/>
                <a:latin typeface="+mj-lt"/>
              </a:rPr>
              <a:t>   f= A'B'C+ A'BC+ AB'C+ ABC</a:t>
            </a:r>
          </a:p>
          <a:p>
            <a:pPr algn="just" fontAlgn="base">
              <a:lnSpc>
                <a:spcPct val="150000"/>
              </a:lnSpc>
            </a:pPr>
            <a:r>
              <a:rPr lang="en-US" sz="1600" b="0" i="0" u="none" strike="noStrike" dirty="0">
                <a:solidFill>
                  <a:srgbClr val="000000"/>
                </a:solidFill>
                <a:effectLst/>
                <a:latin typeface="+mj-lt"/>
              </a:rPr>
              <a:t>It can also be represented as </a:t>
            </a:r>
          </a:p>
          <a:p>
            <a:pPr algn="just" fontAlgn="base">
              <a:lnSpc>
                <a:spcPct val="150000"/>
              </a:lnSpc>
            </a:pPr>
            <a:r>
              <a:rPr lang="en-US" sz="1600" b="0" i="0" u="none" strike="noStrike" dirty="0">
                <a:solidFill>
                  <a:srgbClr val="000000"/>
                </a:solidFill>
                <a:effectLst/>
                <a:latin typeface="+mj-lt"/>
              </a:rPr>
              <a:t>f(A,B,C)= m1+ m3+ m5+ m7</a:t>
            </a:r>
          </a:p>
          <a:p>
            <a:pPr algn="just" fontAlgn="base">
              <a:lnSpc>
                <a:spcPct val="150000"/>
              </a:lnSpc>
            </a:pPr>
            <a:r>
              <a:rPr lang="en-US" sz="1600" b="0" i="0" u="none" strike="noStrike" dirty="0">
                <a:solidFill>
                  <a:srgbClr val="000000"/>
                </a:solidFill>
                <a:effectLst/>
                <a:latin typeface="+mj-lt"/>
              </a:rPr>
              <a:t>Or it can be written as</a:t>
            </a:r>
          </a:p>
          <a:p>
            <a:pPr algn="just" fontAlgn="base">
              <a:lnSpc>
                <a:spcPct val="150000"/>
              </a:lnSpc>
            </a:pPr>
            <a:r>
              <a:rPr lang="en-US" sz="1600" b="0" i="0" u="none" strike="noStrike" dirty="0">
                <a:solidFill>
                  <a:srgbClr val="000000"/>
                </a:solidFill>
                <a:effectLst/>
                <a:latin typeface="+mj-lt"/>
              </a:rPr>
              <a:t>f(A,B,C)= ∑m(1,3,5,7)</a:t>
            </a:r>
          </a:p>
        </p:txBody>
      </p:sp>
      <p:pic>
        <p:nvPicPr>
          <p:cNvPr id="6" name="Picture 4">
            <a:extLst>
              <a:ext uri="{FF2B5EF4-FFF2-40B4-BE49-F238E27FC236}">
                <a16:creationId xmlns:a16="http://schemas.microsoft.com/office/drawing/2014/main" id="{A4E7429F-70AE-D6FA-A659-EC9DC94362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8513" y="4411980"/>
            <a:ext cx="5112626" cy="2128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240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C6329B-2F5D-4A65-922F-B5C943AA3E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
        <p:nvSpPr>
          <p:cNvPr id="3" name="TextBox 2">
            <a:extLst>
              <a:ext uri="{FF2B5EF4-FFF2-40B4-BE49-F238E27FC236}">
                <a16:creationId xmlns:a16="http://schemas.microsoft.com/office/drawing/2014/main" id="{9883DBA1-AF31-84AE-FCCC-1F7E0657E264}"/>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E644CB6D-8A88-BDCD-B094-ADC48BC0879A}"/>
              </a:ext>
            </a:extLst>
          </p:cNvPr>
          <p:cNvSpPr txBox="1"/>
          <p:nvPr/>
        </p:nvSpPr>
        <p:spPr>
          <a:xfrm>
            <a:off x="184110" y="1122409"/>
            <a:ext cx="11249808" cy="1631216"/>
          </a:xfrm>
          <a:prstGeom prst="rect">
            <a:avLst/>
          </a:prstGeom>
          <a:noFill/>
        </p:spPr>
        <p:txBody>
          <a:bodyPr wrap="square">
            <a:spAutoFit/>
          </a:bodyPr>
          <a:lstStyle/>
          <a:p>
            <a:pPr algn="just" fontAlgn="base"/>
            <a:r>
              <a:rPr lang="en-US" sz="2000" b="1" i="0" u="none" strike="noStrike" dirty="0">
                <a:solidFill>
                  <a:srgbClr val="2C3E50"/>
                </a:solidFill>
                <a:effectLst/>
                <a:latin typeface="+mj-lt"/>
                <a:cs typeface="Times New Roman" panose="02020603050405020304" pitchFamily="18" charset="0"/>
              </a:rPr>
              <a:t>Maxterm:</a:t>
            </a:r>
          </a:p>
          <a:p>
            <a:pPr algn="just" fontAlgn="base"/>
            <a:endParaRPr lang="en-US" sz="2000" b="1" i="0" u="none" strike="noStrike" dirty="0">
              <a:solidFill>
                <a:srgbClr val="2C3E50"/>
              </a:solidFill>
              <a:effectLst/>
              <a:latin typeface="+mj-lt"/>
            </a:endParaRPr>
          </a:p>
          <a:p>
            <a:pPr algn="just" fontAlgn="base"/>
            <a:r>
              <a:rPr lang="en-US" sz="2000" b="0" i="0" u="none" strike="noStrike" dirty="0">
                <a:solidFill>
                  <a:srgbClr val="000000"/>
                </a:solidFill>
                <a:effectLst/>
                <a:latin typeface="+mj-lt"/>
              </a:rPr>
              <a:t>Maxterm is a sum term in which the Boolean variable is either normal or in complemented form.</a:t>
            </a:r>
          </a:p>
          <a:p>
            <a:br>
              <a:rPr lang="en-US" sz="2000" dirty="0">
                <a:latin typeface="+mj-lt"/>
              </a:rPr>
            </a:br>
            <a:endParaRPr lang="en-IN" sz="2000" dirty="0">
              <a:latin typeface="+mj-lt"/>
            </a:endParaRPr>
          </a:p>
        </p:txBody>
      </p:sp>
      <p:pic>
        <p:nvPicPr>
          <p:cNvPr id="5" name="Picture 2">
            <a:extLst>
              <a:ext uri="{FF2B5EF4-FFF2-40B4-BE49-F238E27FC236}">
                <a16:creationId xmlns:a16="http://schemas.microsoft.com/office/drawing/2014/main" id="{66C9957D-4735-6D88-9A4E-875762A8A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854" y="2387600"/>
            <a:ext cx="591502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549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782FF1-6C3A-A718-E639-F5656B2ACE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
        <p:nvSpPr>
          <p:cNvPr id="3" name="TextBox 2">
            <a:extLst>
              <a:ext uri="{FF2B5EF4-FFF2-40B4-BE49-F238E27FC236}">
                <a16:creationId xmlns:a16="http://schemas.microsoft.com/office/drawing/2014/main" id="{B6685469-CE48-D040-5995-683DC1D55D12}"/>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345956F9-256C-B221-EA1E-1E1148784843}"/>
              </a:ext>
            </a:extLst>
          </p:cNvPr>
          <p:cNvSpPr txBox="1"/>
          <p:nvPr/>
        </p:nvSpPr>
        <p:spPr>
          <a:xfrm>
            <a:off x="282101" y="1005007"/>
            <a:ext cx="11433649" cy="6678751"/>
          </a:xfrm>
          <a:prstGeom prst="rect">
            <a:avLst/>
          </a:prstGeom>
          <a:noFill/>
        </p:spPr>
        <p:txBody>
          <a:bodyPr wrap="square">
            <a:spAutoFit/>
          </a:bodyPr>
          <a:lstStyle/>
          <a:p>
            <a:pPr algn="just" fontAlgn="base"/>
            <a:r>
              <a:rPr lang="en-US" sz="2400" b="1" i="0" u="none" strike="noStrike" dirty="0">
                <a:solidFill>
                  <a:srgbClr val="2C3E50"/>
                </a:solidFill>
                <a:effectLst/>
                <a:latin typeface="+mj-lt"/>
              </a:rPr>
              <a:t>Steps to write the Boolean Maxterm expression:</a:t>
            </a:r>
          </a:p>
          <a:p>
            <a:pPr algn="just" fontAlgn="base"/>
            <a:endParaRPr lang="en-US" sz="2400" b="1" i="0" u="none" strike="noStrike" dirty="0">
              <a:solidFill>
                <a:srgbClr val="2C3E50"/>
              </a:solidFill>
              <a:effectLst/>
              <a:latin typeface="+mj-lt"/>
            </a:endParaRPr>
          </a:p>
          <a:p>
            <a:pPr algn="just" fontAlgn="base"/>
            <a:r>
              <a:rPr lang="en-US" sz="2000" b="1" i="0" u="none" strike="noStrike" dirty="0">
                <a:solidFill>
                  <a:srgbClr val="2C3E50"/>
                </a:solidFill>
                <a:effectLst/>
                <a:latin typeface="Times New Roman" panose="02020603050405020304" pitchFamily="18" charset="0"/>
                <a:cs typeface="Times New Roman" panose="02020603050405020304" pitchFamily="18" charset="0"/>
              </a:rPr>
              <a:t>Step 1:</a:t>
            </a:r>
          </a:p>
          <a:p>
            <a:pPr algn="just" fontAlgn="base"/>
            <a:r>
              <a:rPr lang="en-US" sz="2000" b="0" i="0" u="none" strike="noStrike" dirty="0">
                <a:solidFill>
                  <a:srgbClr val="000000"/>
                </a:solidFill>
                <a:effectLst/>
                <a:latin typeface="Times New Roman" panose="02020603050405020304" pitchFamily="18" charset="0"/>
                <a:cs typeface="Times New Roman" panose="02020603050405020304" pitchFamily="18" charset="0"/>
              </a:rPr>
              <a:t>A,B,C are the inputs and F is the output. To write the maxterm consider the rows which has the output F=0. In the above truth table M0, M2, M4, M6 have outputs ‘0’. The input which has the value ‘0’ is written as such and the input which has the value ‘1’ is complimented. </a:t>
            </a:r>
          </a:p>
          <a:p>
            <a:pPr algn="just" fontAlgn="base"/>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sz="2000" b="0" i="0" u="none" strike="noStrike" dirty="0">
                <a:solidFill>
                  <a:srgbClr val="000000"/>
                </a:solidFill>
                <a:effectLst/>
                <a:latin typeface="Times New Roman" panose="02020603050405020304" pitchFamily="18" charset="0"/>
                <a:cs typeface="Times New Roman" panose="02020603050405020304" pitchFamily="18" charset="0"/>
              </a:rPr>
              <a:t>For example in the row 2, the output F=0 and the inputs A=C=0 and B=1. So the input B is complimented and A and C are written as such. So the maxterm is AB'C. </a:t>
            </a:r>
          </a:p>
          <a:p>
            <a:pPr algn="just" fontAlgn="base"/>
            <a:r>
              <a:rPr lang="en-US" sz="2000" b="1" i="0" u="none" strike="noStrike" dirty="0">
                <a:solidFill>
                  <a:srgbClr val="2C3E50"/>
                </a:solidFill>
                <a:effectLst/>
                <a:latin typeface="Times New Roman" panose="02020603050405020304" pitchFamily="18" charset="0"/>
                <a:cs typeface="Times New Roman" panose="02020603050405020304" pitchFamily="18" charset="0"/>
              </a:rPr>
              <a:t>Step 2:</a:t>
            </a:r>
          </a:p>
          <a:p>
            <a:pPr algn="just" fontAlgn="base"/>
            <a:r>
              <a:rPr lang="en-US" sz="2000" b="0" i="0" u="none" strike="noStrike" dirty="0">
                <a:solidFill>
                  <a:srgbClr val="000000"/>
                </a:solidFill>
                <a:effectLst/>
                <a:latin typeface="Times New Roman" panose="02020603050405020304" pitchFamily="18" charset="0"/>
                <a:cs typeface="Times New Roman" panose="02020603050405020304" pitchFamily="18" charset="0"/>
              </a:rPr>
              <a:t>Considering all the rows which has the output ‘0’ the Maxterm can be written as</a:t>
            </a:r>
          </a:p>
          <a:p>
            <a:pPr algn="just" fontAlgn="base"/>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sz="2000" b="0" i="0" u="none" strike="noStrike" dirty="0">
                <a:solidFill>
                  <a:srgbClr val="000000"/>
                </a:solidFill>
                <a:effectLst/>
                <a:latin typeface="Times New Roman" panose="02020603050405020304" pitchFamily="18" charset="0"/>
                <a:cs typeface="Times New Roman" panose="02020603050405020304" pitchFamily="18" charset="0"/>
              </a:rPr>
              <a:t>f= (A+B+C).(A+B'+C).(A'+B+C).(A'+B'+C) It can also be written as</a:t>
            </a:r>
          </a:p>
          <a:p>
            <a:pPr algn="just" fontAlgn="base"/>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sz="2000" b="0" i="0" u="none" strike="noStrike" dirty="0">
                <a:solidFill>
                  <a:srgbClr val="000000"/>
                </a:solidFill>
                <a:effectLst/>
                <a:latin typeface="Times New Roman" panose="02020603050405020304" pitchFamily="18" charset="0"/>
                <a:cs typeface="Times New Roman" panose="02020603050405020304" pitchFamily="18" charset="0"/>
              </a:rPr>
              <a:t>f(A,B,C)= M0+M2+M4+M6 </a:t>
            </a:r>
          </a:p>
          <a:p>
            <a:pPr algn="just" fontAlgn="base"/>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sz="2000" b="0" i="0" u="none" strike="noStrike" dirty="0">
                <a:solidFill>
                  <a:srgbClr val="000000"/>
                </a:solidFill>
                <a:effectLst/>
                <a:latin typeface="Times New Roman" panose="02020603050405020304" pitchFamily="18" charset="0"/>
                <a:cs typeface="Times New Roman" panose="02020603050405020304" pitchFamily="18" charset="0"/>
              </a:rPr>
              <a:t>Or f(A,B,C)=πM (0,2,4,6)</a:t>
            </a:r>
          </a:p>
          <a:p>
            <a:pPr algn="just" fontAlgn="base"/>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fontAlgn="base"/>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9641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CFFAF8-5573-A90F-A2A4-F5287B0110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
        <p:nvSpPr>
          <p:cNvPr id="3" name="TextBox 2">
            <a:extLst>
              <a:ext uri="{FF2B5EF4-FFF2-40B4-BE49-F238E27FC236}">
                <a16:creationId xmlns:a16="http://schemas.microsoft.com/office/drawing/2014/main" id="{7B61FB70-58E7-CB05-8B2F-CF259024A7F4}"/>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5AD4BAAC-CBBC-AF9C-6258-B8E6DD526A0F}"/>
              </a:ext>
            </a:extLst>
          </p:cNvPr>
          <p:cNvSpPr txBox="1"/>
          <p:nvPr/>
        </p:nvSpPr>
        <p:spPr>
          <a:xfrm>
            <a:off x="233307" y="1178193"/>
            <a:ext cx="6094206" cy="461665"/>
          </a:xfrm>
          <a:prstGeom prst="rect">
            <a:avLst/>
          </a:prstGeom>
          <a:noFill/>
        </p:spPr>
        <p:txBody>
          <a:bodyPr wrap="square">
            <a:spAutoFit/>
          </a:bodyPr>
          <a:lstStyle/>
          <a:p>
            <a:pPr algn="just" fontAlgn="base"/>
            <a:r>
              <a:rPr lang="en-US" sz="2400" b="1" i="0" u="none" strike="noStrike" dirty="0">
                <a:solidFill>
                  <a:srgbClr val="2C3E50"/>
                </a:solidFill>
                <a:effectLst/>
                <a:latin typeface="Times New Roman" panose="02020603050405020304" pitchFamily="18" charset="0"/>
                <a:cs typeface="Times New Roman" panose="02020603050405020304" pitchFamily="18" charset="0"/>
              </a:rPr>
              <a:t>Examples for Minterm and Maxterm:</a:t>
            </a:r>
          </a:p>
        </p:txBody>
      </p:sp>
      <p:sp>
        <p:nvSpPr>
          <p:cNvPr id="5" name="TextBox 4">
            <a:extLst>
              <a:ext uri="{FF2B5EF4-FFF2-40B4-BE49-F238E27FC236}">
                <a16:creationId xmlns:a16="http://schemas.microsoft.com/office/drawing/2014/main" id="{3630216C-63C4-E6CF-7B70-A486B2D6C637}"/>
              </a:ext>
            </a:extLst>
          </p:cNvPr>
          <p:cNvSpPr txBox="1"/>
          <p:nvPr/>
        </p:nvSpPr>
        <p:spPr>
          <a:xfrm>
            <a:off x="258651" y="1578749"/>
            <a:ext cx="11674698" cy="4708981"/>
          </a:xfrm>
          <a:prstGeom prst="rect">
            <a:avLst/>
          </a:prstGeom>
          <a:noFill/>
        </p:spPr>
        <p:txBody>
          <a:bodyPr wrap="square">
            <a:spAutoFit/>
          </a:bodyPr>
          <a:lstStyle/>
          <a:p>
            <a:pPr algn="just" fontAlgn="base"/>
            <a:r>
              <a:rPr lang="en-IN" sz="2000" b="1" i="0" u="none" strike="noStrike" dirty="0">
                <a:solidFill>
                  <a:srgbClr val="2C3E50"/>
                </a:solidFill>
                <a:effectLst/>
                <a:latin typeface="+mj-lt"/>
              </a:rPr>
              <a:t>Problem 1:</a:t>
            </a:r>
          </a:p>
          <a:p>
            <a:pPr algn="just" fontAlgn="base"/>
            <a:endParaRPr lang="en-IN" sz="2000" b="1" i="0" u="none" strike="noStrike" dirty="0">
              <a:solidFill>
                <a:srgbClr val="2C3E50"/>
              </a:solidFill>
              <a:effectLst/>
              <a:latin typeface="+mj-lt"/>
            </a:endParaRPr>
          </a:p>
          <a:p>
            <a:pPr algn="just" fontAlgn="base"/>
            <a:r>
              <a:rPr lang="en-IN" sz="2000" b="0" i="0" u="none" strike="noStrike" dirty="0">
                <a:solidFill>
                  <a:srgbClr val="000000"/>
                </a:solidFill>
                <a:effectLst/>
                <a:latin typeface="+mj-lt"/>
              </a:rPr>
              <a:t>Express the Boolean function F=A+BC as minterm</a:t>
            </a:r>
          </a:p>
          <a:p>
            <a:pPr algn="just" fontAlgn="base"/>
            <a:br>
              <a:rPr lang="en-IN" sz="2000" b="0" i="0" u="none" strike="noStrike" dirty="0">
                <a:solidFill>
                  <a:srgbClr val="000000"/>
                </a:solidFill>
                <a:effectLst/>
                <a:latin typeface="+mj-lt"/>
              </a:rPr>
            </a:br>
            <a:r>
              <a:rPr lang="en-IN" sz="2000" b="0" i="0" u="none" strike="noStrike" dirty="0">
                <a:solidFill>
                  <a:srgbClr val="000000"/>
                </a:solidFill>
                <a:effectLst/>
                <a:latin typeface="+mj-lt"/>
              </a:rPr>
              <a:t>F= A(B+B')(C+C')+BC(A+A')      </a:t>
            </a:r>
          </a:p>
          <a:p>
            <a:pPr algn="just" fontAlgn="base"/>
            <a:r>
              <a:rPr lang="en-IN" sz="2000" b="0" i="0" u="none" strike="noStrike" dirty="0">
                <a:solidFill>
                  <a:srgbClr val="000000"/>
                </a:solidFill>
                <a:effectLst/>
                <a:latin typeface="+mj-lt"/>
              </a:rPr>
              <a:t>  </a:t>
            </a:r>
          </a:p>
          <a:p>
            <a:pPr algn="just" fontAlgn="base"/>
            <a:r>
              <a:rPr lang="en-IN" sz="2000" b="0" i="0" u="none" strike="noStrike" dirty="0">
                <a:solidFill>
                  <a:srgbClr val="000000"/>
                </a:solidFill>
                <a:effectLst/>
                <a:latin typeface="+mj-lt"/>
              </a:rPr>
              <a:t>By complement law A+A'=1. Adding all the input variables in the product terms we get</a:t>
            </a:r>
          </a:p>
          <a:p>
            <a:pPr algn="just" fontAlgn="base"/>
            <a:endParaRPr lang="en-IN" sz="2000" b="0" i="0" u="none" strike="noStrike" dirty="0">
              <a:solidFill>
                <a:srgbClr val="000000"/>
              </a:solidFill>
              <a:effectLst/>
              <a:latin typeface="+mj-lt"/>
            </a:endParaRPr>
          </a:p>
          <a:p>
            <a:pPr algn="just" fontAlgn="base"/>
            <a:r>
              <a:rPr lang="en-IN" sz="2000" b="0" i="0" u="none" strike="noStrike" dirty="0">
                <a:solidFill>
                  <a:srgbClr val="000000"/>
                </a:solidFill>
                <a:effectLst/>
                <a:latin typeface="+mj-lt"/>
              </a:rPr>
              <a:t>F=(AB+AB')(C+C')+ ABC+ A'BC</a:t>
            </a:r>
          </a:p>
          <a:p>
            <a:pPr algn="just" fontAlgn="base"/>
            <a:endParaRPr lang="en-IN" sz="2000" b="0" i="0" u="none" strike="noStrike" dirty="0">
              <a:solidFill>
                <a:srgbClr val="000000"/>
              </a:solidFill>
              <a:effectLst/>
              <a:latin typeface="+mj-lt"/>
            </a:endParaRPr>
          </a:p>
          <a:p>
            <a:pPr algn="just" fontAlgn="base"/>
            <a:r>
              <a:rPr lang="en-IN" sz="2000" b="0" i="0" u="none" strike="noStrike" dirty="0">
                <a:solidFill>
                  <a:srgbClr val="000000"/>
                </a:solidFill>
                <a:effectLst/>
                <a:latin typeface="+mj-lt"/>
              </a:rPr>
              <a:t>F= ABC+ABC'+AB'C+ABC'+AB'C'+ABC+A'BC</a:t>
            </a:r>
          </a:p>
          <a:p>
            <a:pPr algn="just" fontAlgn="base"/>
            <a:endParaRPr lang="en-IN" sz="2000" b="0" i="0" u="none" strike="noStrike" dirty="0">
              <a:solidFill>
                <a:srgbClr val="000000"/>
              </a:solidFill>
              <a:effectLst/>
              <a:latin typeface="+mj-lt"/>
            </a:endParaRPr>
          </a:p>
          <a:p>
            <a:pPr algn="just" fontAlgn="base"/>
            <a:r>
              <a:rPr lang="en-IN" sz="2000" b="0" i="0" u="none" strike="noStrike" dirty="0">
                <a:solidFill>
                  <a:srgbClr val="000000"/>
                </a:solidFill>
                <a:effectLst/>
                <a:latin typeface="+mj-lt"/>
              </a:rPr>
              <a:t>There are two ABCs and ABC'. So let us consider one ABC and ABC'</a:t>
            </a:r>
          </a:p>
          <a:p>
            <a:pPr algn="just" fontAlgn="base"/>
            <a:endParaRPr lang="en-IN" sz="2000" b="0" i="0" u="none" strike="noStrike" dirty="0">
              <a:solidFill>
                <a:srgbClr val="000000"/>
              </a:solidFill>
              <a:effectLst/>
              <a:latin typeface="+mj-lt"/>
            </a:endParaRPr>
          </a:p>
          <a:p>
            <a:pPr algn="just" fontAlgn="base"/>
            <a:r>
              <a:rPr lang="en-IN" sz="2000" b="0" i="0" u="none" strike="noStrike" dirty="0">
                <a:solidFill>
                  <a:srgbClr val="000000"/>
                </a:solidFill>
                <a:effectLst/>
                <a:latin typeface="+mj-lt"/>
              </a:rPr>
              <a:t>F= ABC+ ABC'+AB'C+ AB'C'+ A'BC</a:t>
            </a:r>
          </a:p>
        </p:txBody>
      </p:sp>
    </p:spTree>
    <p:extLst>
      <p:ext uri="{BB962C8B-B14F-4D97-AF65-F5344CB8AC3E}">
        <p14:creationId xmlns:p14="http://schemas.microsoft.com/office/powerpoint/2010/main" val="582450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ED23BB-D8CA-D1B5-B0B5-D09AEA828A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sp>
        <p:nvSpPr>
          <p:cNvPr id="3" name="Content Placeholder 2">
            <a:extLst>
              <a:ext uri="{FF2B5EF4-FFF2-40B4-BE49-F238E27FC236}">
                <a16:creationId xmlns:a16="http://schemas.microsoft.com/office/drawing/2014/main" id="{312A16B1-5851-975E-A398-073C8F87A8C1}"/>
              </a:ext>
            </a:extLst>
          </p:cNvPr>
          <p:cNvSpPr txBox="1">
            <a:spLocks/>
          </p:cNvSpPr>
          <p:nvPr/>
        </p:nvSpPr>
        <p:spPr>
          <a:xfrm>
            <a:off x="214300" y="1270934"/>
            <a:ext cx="11425518" cy="465047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fontAlgn="base"/>
            <a:r>
              <a:rPr lang="en-US" sz="2000" dirty="0">
                <a:latin typeface="+mj-lt"/>
              </a:rPr>
              <a:t>In </a:t>
            </a:r>
            <a:r>
              <a:rPr lang="en-US" sz="2000" dirty="0" err="1">
                <a:latin typeface="+mj-lt"/>
              </a:rPr>
              <a:t>minterm</a:t>
            </a:r>
            <a:r>
              <a:rPr lang="en-US" sz="2000" dirty="0">
                <a:latin typeface="+mj-lt"/>
              </a:rPr>
              <a:t> the ‘1’ input is written as such and the input ‘0’ is complimented.</a:t>
            </a:r>
          </a:p>
          <a:p>
            <a:pPr algn="just" fontAlgn="base"/>
            <a:br>
              <a:rPr lang="en-US" sz="2000" dirty="0">
                <a:latin typeface="+mj-lt"/>
              </a:rPr>
            </a:br>
            <a:endParaRPr lang="en-US" sz="2000" dirty="0">
              <a:latin typeface="+mj-lt"/>
            </a:endParaRPr>
          </a:p>
          <a:p>
            <a:pPr algn="just" fontAlgn="base"/>
            <a:r>
              <a:rPr lang="en-US" sz="2000" dirty="0">
                <a:latin typeface="+mj-lt"/>
              </a:rPr>
              <a:t>F= 111+110+101+100+011</a:t>
            </a:r>
          </a:p>
          <a:p>
            <a:pPr algn="just" fontAlgn="base"/>
            <a:br>
              <a:rPr lang="en-US" sz="2000" dirty="0">
                <a:latin typeface="+mj-lt"/>
              </a:rPr>
            </a:br>
            <a:endParaRPr lang="en-US" sz="2000" dirty="0">
              <a:latin typeface="+mj-lt"/>
            </a:endParaRPr>
          </a:p>
          <a:p>
            <a:pPr algn="just" fontAlgn="base"/>
            <a:r>
              <a:rPr lang="en-US" sz="2000" dirty="0">
                <a:latin typeface="+mj-lt"/>
              </a:rPr>
              <a:t>F= m7+m6+m5+m4+m3</a:t>
            </a:r>
          </a:p>
          <a:p>
            <a:pPr algn="just" fontAlgn="base"/>
            <a:br>
              <a:rPr lang="en-US" sz="2000" dirty="0">
                <a:latin typeface="+mj-lt"/>
              </a:rPr>
            </a:br>
            <a:endParaRPr lang="en-US" sz="2000" dirty="0">
              <a:latin typeface="+mj-lt"/>
            </a:endParaRPr>
          </a:p>
          <a:p>
            <a:pPr algn="just" fontAlgn="base"/>
            <a:r>
              <a:rPr lang="en-US" sz="2000" dirty="0">
                <a:latin typeface="+mj-lt"/>
              </a:rPr>
              <a:t>F=∑m(3,4,5,6,7)</a:t>
            </a:r>
          </a:p>
          <a:p>
            <a:br>
              <a:rPr lang="en-US" sz="2000" dirty="0">
                <a:latin typeface="+mj-lt"/>
              </a:rPr>
            </a:br>
            <a:endParaRPr lang="en-IN" sz="2000" dirty="0">
              <a:latin typeface="+mj-lt"/>
            </a:endParaRPr>
          </a:p>
        </p:txBody>
      </p:sp>
      <p:sp>
        <p:nvSpPr>
          <p:cNvPr id="4" name="TextBox 3">
            <a:extLst>
              <a:ext uri="{FF2B5EF4-FFF2-40B4-BE49-F238E27FC236}">
                <a16:creationId xmlns:a16="http://schemas.microsoft.com/office/drawing/2014/main" id="{3FE8FB96-5060-2F6B-960A-22B668A8A88D}"/>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Tree>
    <p:extLst>
      <p:ext uri="{BB962C8B-B14F-4D97-AF65-F5344CB8AC3E}">
        <p14:creationId xmlns:p14="http://schemas.microsoft.com/office/powerpoint/2010/main" val="2205988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0EF495-6540-9A55-F263-CDA1B4ACCB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47</a:t>
            </a:fld>
            <a:endParaRPr lang="en-US"/>
          </a:p>
        </p:txBody>
      </p:sp>
      <p:sp>
        <p:nvSpPr>
          <p:cNvPr id="3" name="TextBox 2">
            <a:extLst>
              <a:ext uri="{FF2B5EF4-FFF2-40B4-BE49-F238E27FC236}">
                <a16:creationId xmlns:a16="http://schemas.microsoft.com/office/drawing/2014/main" id="{7425C947-49E0-ECF3-2D41-1D2FE54F3507}"/>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D4CDFD22-97AB-618A-1065-F065A18948C8}"/>
              </a:ext>
            </a:extLst>
          </p:cNvPr>
          <p:cNvSpPr txBox="1"/>
          <p:nvPr/>
        </p:nvSpPr>
        <p:spPr>
          <a:xfrm>
            <a:off x="282818" y="1183600"/>
            <a:ext cx="11650531" cy="6247864"/>
          </a:xfrm>
          <a:prstGeom prst="rect">
            <a:avLst/>
          </a:prstGeom>
          <a:noFill/>
        </p:spPr>
        <p:txBody>
          <a:bodyPr wrap="square">
            <a:spAutoFit/>
          </a:bodyPr>
          <a:lstStyle/>
          <a:p>
            <a:pPr algn="just" fontAlgn="base"/>
            <a:r>
              <a:rPr lang="en-US" sz="2000" b="1" i="0" u="none" strike="noStrike" dirty="0">
                <a:solidFill>
                  <a:srgbClr val="2C3E50"/>
                </a:solidFill>
                <a:effectLst/>
                <a:latin typeface="Times New Roman" panose="02020603050405020304" pitchFamily="18" charset="0"/>
                <a:cs typeface="Times New Roman" panose="02020603050405020304" pitchFamily="18" charset="0"/>
              </a:rPr>
              <a:t>Problem 2:</a:t>
            </a:r>
          </a:p>
          <a:p>
            <a:pPr algn="just" fontAlgn="base"/>
            <a:endParaRPr lang="en-US" sz="2000" b="1" i="0" u="none" strike="noStrike" dirty="0">
              <a:solidFill>
                <a:srgbClr val="2C3E50"/>
              </a:solidFill>
              <a:effectLst/>
              <a:latin typeface="Times New Roman" panose="02020603050405020304" pitchFamily="18" charset="0"/>
              <a:cs typeface="Times New Roman" panose="02020603050405020304" pitchFamily="18" charset="0"/>
            </a:endParaRPr>
          </a:p>
          <a:p>
            <a:pPr algn="just" fontAlgn="base"/>
            <a:r>
              <a:rPr lang="en-US" sz="2000" b="0" i="0" u="none" strike="noStrike" dirty="0">
                <a:solidFill>
                  <a:srgbClr val="000000"/>
                </a:solidFill>
                <a:effectLst/>
                <a:latin typeface="Times New Roman" panose="02020603050405020304" pitchFamily="18" charset="0"/>
                <a:cs typeface="Times New Roman" panose="02020603050405020304" pitchFamily="18" charset="0"/>
              </a:rPr>
              <a:t>Express the Boolean function F=A+BC as Maxterms</a:t>
            </a:r>
          </a:p>
          <a:p>
            <a:pPr algn="just" fontAlgn="base"/>
            <a:r>
              <a:rPr lang="en-US" sz="2000" b="0" i="0" u="none" strike="noStrike" dirty="0">
                <a:solidFill>
                  <a:srgbClr val="000000"/>
                </a:solidFill>
                <a:effectLst/>
                <a:latin typeface="Times New Roman" panose="02020603050405020304" pitchFamily="18" charset="0"/>
                <a:cs typeface="Times New Roman" panose="02020603050405020304" pitchFamily="18" charset="0"/>
              </a:rPr>
              <a:t>F=A+(BC)</a:t>
            </a:r>
          </a:p>
          <a:p>
            <a:pPr algn="just" fontAlgn="base"/>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sz="2000" b="0" i="0" u="none" strike="noStrike" dirty="0">
                <a:solidFill>
                  <a:srgbClr val="000000"/>
                </a:solidFill>
                <a:effectLst/>
                <a:latin typeface="Times New Roman" panose="02020603050405020304" pitchFamily="18" charset="0"/>
                <a:cs typeface="Times New Roman" panose="02020603050405020304" pitchFamily="18" charset="0"/>
              </a:rPr>
              <a:t>After removing the bracket and expanding we get</a:t>
            </a:r>
          </a:p>
          <a:p>
            <a:pPr algn="just" fontAlgn="base"/>
            <a:r>
              <a:rPr lang="en-US" sz="2000" b="0" i="0" u="none" strike="noStrike" dirty="0">
                <a:solidFill>
                  <a:srgbClr val="000000"/>
                </a:solidFill>
                <a:effectLst/>
                <a:latin typeface="Times New Roman" panose="02020603050405020304" pitchFamily="18" charset="0"/>
                <a:cs typeface="Times New Roman" panose="02020603050405020304" pitchFamily="18" charset="0"/>
              </a:rPr>
              <a:t>F= (A+B).(A+C)</a:t>
            </a:r>
          </a:p>
          <a:p>
            <a:pPr algn="just" fontAlgn="base"/>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sz="2000" b="0" i="0" u="none" strike="noStrike" dirty="0">
                <a:solidFill>
                  <a:srgbClr val="000000"/>
                </a:solidFill>
                <a:effectLst/>
                <a:latin typeface="Times New Roman" panose="02020603050405020304" pitchFamily="18" charset="0"/>
                <a:cs typeface="Times New Roman" panose="02020603050405020304" pitchFamily="18" charset="0"/>
              </a:rPr>
              <a:t>By complement law CC'=BB'=1. So after adding all input terms in the expression we get,</a:t>
            </a:r>
          </a:p>
          <a:p>
            <a:pPr algn="just" fontAlgn="base"/>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sz="2000" b="0" i="0" u="none" strike="noStrike" dirty="0">
                <a:solidFill>
                  <a:srgbClr val="000000"/>
                </a:solidFill>
                <a:effectLst/>
                <a:latin typeface="Times New Roman" panose="02020603050405020304" pitchFamily="18" charset="0"/>
                <a:cs typeface="Times New Roman" panose="02020603050405020304" pitchFamily="18" charset="0"/>
              </a:rPr>
              <a:t>F= (A+B+CC').(A+C+BB')</a:t>
            </a:r>
          </a:p>
          <a:p>
            <a:pPr algn="just" fontAlgn="base"/>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sz="2000" b="0" i="0" u="none" strike="noStrike" dirty="0">
                <a:solidFill>
                  <a:srgbClr val="000000"/>
                </a:solidFill>
                <a:effectLst/>
                <a:latin typeface="Times New Roman" panose="02020603050405020304" pitchFamily="18" charset="0"/>
                <a:cs typeface="Times New Roman" panose="02020603050405020304" pitchFamily="18" charset="0"/>
              </a:rPr>
              <a:t>F= (A+B+C).(A+B+C').(A+C+B).(A+C+B') </a:t>
            </a:r>
          </a:p>
          <a:p>
            <a:pPr algn="just" fontAlgn="base"/>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There are two (A+B+C)s. So let us consider one (A+B+C)</a:t>
            </a:r>
          </a:p>
        </p:txBody>
      </p:sp>
    </p:spTree>
    <p:extLst>
      <p:ext uri="{BB962C8B-B14F-4D97-AF65-F5344CB8AC3E}">
        <p14:creationId xmlns:p14="http://schemas.microsoft.com/office/powerpoint/2010/main" val="3502184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5A0E50-FD6E-F9B1-BD32-679E21E71E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48</a:t>
            </a:fld>
            <a:endParaRPr lang="en-US"/>
          </a:p>
        </p:txBody>
      </p:sp>
      <p:sp>
        <p:nvSpPr>
          <p:cNvPr id="3" name="TextBox 2">
            <a:extLst>
              <a:ext uri="{FF2B5EF4-FFF2-40B4-BE49-F238E27FC236}">
                <a16:creationId xmlns:a16="http://schemas.microsoft.com/office/drawing/2014/main" id="{01928B64-4061-9259-2263-8D353D5E2938}"/>
              </a:ext>
            </a:extLst>
          </p:cNvPr>
          <p:cNvSpPr txBox="1"/>
          <p:nvPr/>
        </p:nvSpPr>
        <p:spPr>
          <a:xfrm>
            <a:off x="304575" y="1223993"/>
            <a:ext cx="10711927" cy="4708981"/>
          </a:xfrm>
          <a:prstGeom prst="rect">
            <a:avLst/>
          </a:prstGeom>
          <a:noFill/>
        </p:spPr>
        <p:txBody>
          <a:bodyPr wrap="square">
            <a:spAutoFit/>
          </a:bodyPr>
          <a:lstStyle/>
          <a:p>
            <a:pPr fontAlgn="base"/>
            <a:r>
              <a:rPr lang="en-US" sz="2000" u="none" strike="noStrike" dirty="0">
                <a:effectLst/>
                <a:latin typeface="+mj-lt"/>
              </a:rPr>
              <a:t>F= (A+B+C).(A+B+C').( A+B'+C)</a:t>
            </a:r>
          </a:p>
          <a:p>
            <a:pPr fontAlgn="base"/>
            <a:br>
              <a:rPr lang="en-US" sz="2000" u="none" strike="noStrike" dirty="0">
                <a:effectLst/>
                <a:latin typeface="+mj-lt"/>
              </a:rPr>
            </a:br>
            <a:endParaRPr lang="en-US" sz="2000" u="none" strike="noStrike" dirty="0">
              <a:effectLst/>
              <a:latin typeface="+mj-lt"/>
            </a:endParaRPr>
          </a:p>
          <a:p>
            <a:pPr fontAlgn="base"/>
            <a:r>
              <a:rPr lang="en-US" sz="2000" u="none" strike="noStrike" dirty="0">
                <a:effectLst/>
                <a:latin typeface="+mj-lt"/>
              </a:rPr>
              <a:t>In Maxterm the input ‘0’ is written as such and the input ‘1’ is complemented.</a:t>
            </a:r>
          </a:p>
          <a:p>
            <a:pPr fontAlgn="base"/>
            <a:br>
              <a:rPr lang="en-US" sz="2000" u="none" strike="noStrike" dirty="0">
                <a:effectLst/>
                <a:latin typeface="+mj-lt"/>
              </a:rPr>
            </a:br>
            <a:endParaRPr lang="en-US" sz="2000" u="none" strike="noStrike" dirty="0">
              <a:effectLst/>
              <a:latin typeface="+mj-lt"/>
            </a:endParaRPr>
          </a:p>
          <a:p>
            <a:pPr fontAlgn="base"/>
            <a:r>
              <a:rPr lang="en-US" sz="2000" u="none" strike="noStrike" dirty="0">
                <a:effectLst/>
                <a:latin typeface="+mj-lt"/>
              </a:rPr>
              <a:t>F=(0+0+0).(0+0+1).(0+1+0)</a:t>
            </a:r>
          </a:p>
          <a:p>
            <a:pPr fontAlgn="base"/>
            <a:br>
              <a:rPr lang="en-US" sz="2000" u="none" strike="noStrike" dirty="0">
                <a:effectLst/>
                <a:latin typeface="+mj-lt"/>
              </a:rPr>
            </a:br>
            <a:endParaRPr lang="en-US" sz="2000" u="none" strike="noStrike" dirty="0">
              <a:effectLst/>
              <a:latin typeface="+mj-lt"/>
            </a:endParaRPr>
          </a:p>
          <a:p>
            <a:pPr fontAlgn="base"/>
            <a:r>
              <a:rPr lang="en-US" sz="2000" u="none" strike="noStrike" dirty="0">
                <a:effectLst/>
                <a:latin typeface="+mj-lt"/>
              </a:rPr>
              <a:t>F= M0.M1.M2</a:t>
            </a:r>
          </a:p>
          <a:p>
            <a:pPr fontAlgn="base"/>
            <a:br>
              <a:rPr lang="en-US" sz="2000" u="none" strike="noStrike" dirty="0">
                <a:effectLst/>
                <a:latin typeface="+mj-lt"/>
              </a:rPr>
            </a:br>
            <a:endParaRPr lang="en-US" sz="2000" u="none" strike="noStrike" dirty="0">
              <a:effectLst/>
              <a:latin typeface="+mj-lt"/>
            </a:endParaRPr>
          </a:p>
          <a:p>
            <a:pPr fontAlgn="base"/>
            <a:r>
              <a:rPr lang="en-US" sz="2000" u="none" strike="noStrike" dirty="0">
                <a:effectLst/>
                <a:latin typeface="+mj-lt"/>
              </a:rPr>
              <a:t>F= πM(0,1,2)</a:t>
            </a:r>
          </a:p>
          <a:p>
            <a:br>
              <a:rPr lang="en-US" sz="2000" u="none" strike="noStrike" dirty="0">
                <a:effectLst/>
              </a:rPr>
            </a:br>
            <a:endParaRPr lang="en-IN" sz="2000" dirty="0"/>
          </a:p>
        </p:txBody>
      </p:sp>
      <p:sp>
        <p:nvSpPr>
          <p:cNvPr id="4" name="TextBox 3">
            <a:extLst>
              <a:ext uri="{FF2B5EF4-FFF2-40B4-BE49-F238E27FC236}">
                <a16:creationId xmlns:a16="http://schemas.microsoft.com/office/drawing/2014/main" id="{C7874192-0BE7-67A0-05D7-24396282032A}"/>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Tree>
    <p:extLst>
      <p:ext uri="{BB962C8B-B14F-4D97-AF65-F5344CB8AC3E}">
        <p14:creationId xmlns:p14="http://schemas.microsoft.com/office/powerpoint/2010/main" val="21858310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151D38-C61D-2D94-9D82-E1554FE8A4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49</a:t>
            </a:fld>
            <a:endParaRPr lang="en-US"/>
          </a:p>
        </p:txBody>
      </p:sp>
      <p:sp>
        <p:nvSpPr>
          <p:cNvPr id="3" name="TextBox 2">
            <a:extLst>
              <a:ext uri="{FF2B5EF4-FFF2-40B4-BE49-F238E27FC236}">
                <a16:creationId xmlns:a16="http://schemas.microsoft.com/office/drawing/2014/main" id="{88A7373D-800C-BF42-D8CD-E8737D78BFB9}"/>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9" name="TextBox 8">
            <a:extLst>
              <a:ext uri="{FF2B5EF4-FFF2-40B4-BE49-F238E27FC236}">
                <a16:creationId xmlns:a16="http://schemas.microsoft.com/office/drawing/2014/main" id="{9576DD99-6424-C30B-B630-FB9D8B339C60}"/>
              </a:ext>
            </a:extLst>
          </p:cNvPr>
          <p:cNvSpPr txBox="1"/>
          <p:nvPr/>
        </p:nvSpPr>
        <p:spPr>
          <a:xfrm>
            <a:off x="340043" y="1388715"/>
            <a:ext cx="6097904" cy="461665"/>
          </a:xfrm>
          <a:prstGeom prst="rect">
            <a:avLst/>
          </a:prstGeom>
          <a:noFill/>
        </p:spPr>
        <p:txBody>
          <a:bodyPr wrap="square">
            <a:spAutoFit/>
          </a:bodyPr>
          <a:lstStyle/>
          <a:p>
            <a:r>
              <a:rPr lang="en-US" sz="2400" b="1" dirty="0">
                <a:latin typeface="+mj-lt"/>
              </a:rPr>
              <a:t>Truth Tables, Logic, and De Morgan's Laws </a:t>
            </a:r>
            <a:endParaRPr lang="en-IN" sz="2400" dirty="0">
              <a:latin typeface="+mj-lt"/>
            </a:endParaRPr>
          </a:p>
        </p:txBody>
      </p:sp>
      <p:sp>
        <p:nvSpPr>
          <p:cNvPr id="10" name="TextBox 9">
            <a:extLst>
              <a:ext uri="{FF2B5EF4-FFF2-40B4-BE49-F238E27FC236}">
                <a16:creationId xmlns:a16="http://schemas.microsoft.com/office/drawing/2014/main" id="{320DCA09-7C58-0509-B5A8-AE844CF10143}"/>
              </a:ext>
            </a:extLst>
          </p:cNvPr>
          <p:cNvSpPr txBox="1"/>
          <p:nvPr/>
        </p:nvSpPr>
        <p:spPr>
          <a:xfrm>
            <a:off x="121067" y="2031575"/>
            <a:ext cx="11518751" cy="28069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solidFill>
                  <a:srgbClr val="191919"/>
                </a:solidFill>
                <a:effectLst/>
                <a:latin typeface="Times New Roman" panose="02020603050405020304" pitchFamily="18" charset="0"/>
                <a:cs typeface="Times New Roman" panose="02020603050405020304" pitchFamily="18" charset="0"/>
              </a:rPr>
              <a:t>Boolean Algebra Expressions can be used to construct digital logic truth tables for their respective functions.</a:t>
            </a:r>
          </a:p>
          <a:p>
            <a:pPr marL="285750" indent="-285750" algn="just">
              <a:lnSpc>
                <a:spcPct val="150000"/>
              </a:lnSpc>
              <a:buFont typeface="Arial" panose="020B0604020202020204" pitchFamily="34" charset="0"/>
              <a:buChar char="•"/>
            </a:pPr>
            <a:r>
              <a:rPr lang="en-US" sz="2000" b="0" i="0" dirty="0">
                <a:solidFill>
                  <a:srgbClr val="414042"/>
                </a:solidFill>
                <a:effectLst/>
                <a:latin typeface="Times New Roman" panose="02020603050405020304" pitchFamily="18" charset="0"/>
                <a:cs typeface="Times New Roman" panose="02020603050405020304" pitchFamily="18" charset="0"/>
              </a:rPr>
              <a:t>As well as a standard Boolean Expression, the input and output information of any </a:t>
            </a:r>
            <a:r>
              <a:rPr lang="en-US" sz="2000" b="1" i="0" dirty="0">
                <a:solidFill>
                  <a:srgbClr val="414042"/>
                </a:solidFill>
                <a:effectLst/>
                <a:latin typeface="Times New Roman" panose="02020603050405020304" pitchFamily="18" charset="0"/>
                <a:cs typeface="Times New Roman" panose="02020603050405020304" pitchFamily="18" charset="0"/>
              </a:rPr>
              <a:t>Logic Gate</a:t>
            </a:r>
            <a:r>
              <a:rPr lang="en-US" sz="2000" b="0" i="0" dirty="0">
                <a:solidFill>
                  <a:srgbClr val="414042"/>
                </a:solidFill>
                <a:effectLst/>
                <a:latin typeface="Times New Roman" panose="02020603050405020304" pitchFamily="18" charset="0"/>
                <a:cs typeface="Times New Roman" panose="02020603050405020304" pitchFamily="18" charset="0"/>
              </a:rPr>
              <a:t> or circuit can be plotted into standard Boolean Algebra truth tables to give a visual representation of the switching function of the system.</a:t>
            </a:r>
          </a:p>
          <a:p>
            <a:pPr marL="285750" indent="-285750" algn="just">
              <a:lnSpc>
                <a:spcPct val="150000"/>
              </a:lnSpc>
              <a:buFont typeface="Arial" panose="020B0604020202020204" pitchFamily="34" charset="0"/>
              <a:buChar char="•"/>
            </a:pPr>
            <a:r>
              <a:rPr lang="en-US" sz="2000" b="0" i="0" dirty="0">
                <a:solidFill>
                  <a:srgbClr val="414042"/>
                </a:solidFill>
                <a:effectLst/>
                <a:latin typeface="Times New Roman" panose="02020603050405020304" pitchFamily="18" charset="0"/>
                <a:cs typeface="Times New Roman" panose="02020603050405020304" pitchFamily="18" charset="0"/>
              </a:rPr>
              <a:t>The table used to represent the boolean expression of a logic gate function is commonly called a </a:t>
            </a:r>
            <a:r>
              <a:rPr lang="en-US" sz="2000" b="1" i="0" dirty="0">
                <a:solidFill>
                  <a:srgbClr val="414042"/>
                </a:solidFill>
                <a:effectLst/>
                <a:latin typeface="Times New Roman" panose="02020603050405020304" pitchFamily="18" charset="0"/>
                <a:cs typeface="Times New Roman" panose="02020603050405020304" pitchFamily="18" charset="0"/>
              </a:rPr>
              <a:t>Truth Table</a:t>
            </a:r>
            <a:r>
              <a:rPr lang="en-US" sz="2000" b="0" i="0" dirty="0">
                <a:solidFill>
                  <a:srgbClr val="414042"/>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0304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dirty="0"/>
          </a:p>
        </p:txBody>
      </p:sp>
      <p:sp>
        <p:nvSpPr>
          <p:cNvPr id="125" name="Google Shape;125;p5"/>
          <p:cNvSpPr/>
          <p:nvPr/>
        </p:nvSpPr>
        <p:spPr>
          <a:xfrm>
            <a:off x="407988" y="1265238"/>
            <a:ext cx="11014075" cy="461962"/>
          </a:xfrm>
          <a:prstGeom prst="rect">
            <a:avLst/>
          </a:prstGeom>
          <a:noFill/>
          <a:ln>
            <a:noFill/>
          </a:ln>
        </p:spPr>
        <p:txBody>
          <a:bodyPr spcFirstLastPara="1" wrap="square" lIns="91425" tIns="45700" rIns="91425" bIns="45700" anchor="t" anchorCtr="0">
            <a:spAutoFit/>
          </a:bodyPr>
          <a:lstStyle/>
          <a:p>
            <a:pPr marL="358775" marR="0" lvl="4"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Outcomes</a:t>
            </a:r>
            <a:endParaRPr dirty="0"/>
          </a:p>
        </p:txBody>
      </p:sp>
      <p:sp>
        <p:nvSpPr>
          <p:cNvPr id="126" name="Google Shape;126;p5"/>
          <p:cNvSpPr/>
          <p:nvPr/>
        </p:nvSpPr>
        <p:spPr>
          <a:xfrm>
            <a:off x="1130300" y="1757563"/>
            <a:ext cx="10069513" cy="317518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000"/>
              <a:buFont typeface="Arial"/>
              <a:buNone/>
            </a:pPr>
            <a:r>
              <a:rPr lang="en-US" sz="2000" b="0" i="0" u="none" strike="noStrike" cap="none" dirty="0">
                <a:solidFill>
                  <a:schemeClr val="dk1"/>
                </a:solidFill>
                <a:latin typeface="+mj-lt"/>
                <a:ea typeface="Times New Roman"/>
                <a:cs typeface="Times New Roman"/>
                <a:sym typeface="Times New Roman"/>
              </a:rPr>
              <a:t>At the end of this module, </a:t>
            </a:r>
            <a:r>
              <a:rPr lang="en-US" sz="2000" dirty="0">
                <a:solidFill>
                  <a:schemeClr val="dk1"/>
                </a:solidFill>
                <a:latin typeface="+mj-lt"/>
                <a:ea typeface="Times New Roman"/>
                <a:cs typeface="Times New Roman"/>
                <a:sym typeface="Times New Roman"/>
              </a:rPr>
              <a:t>students </a:t>
            </a:r>
            <a:r>
              <a:rPr lang="en-US" sz="2000" b="0" i="0" u="none" strike="noStrike" cap="none" dirty="0">
                <a:solidFill>
                  <a:schemeClr val="dk1"/>
                </a:solidFill>
                <a:latin typeface="+mj-lt"/>
                <a:ea typeface="Times New Roman"/>
                <a:cs typeface="Times New Roman"/>
                <a:sym typeface="Times New Roman"/>
              </a:rPr>
              <a:t> </a:t>
            </a:r>
            <a:r>
              <a:rPr lang="en-US" sz="2000" dirty="0">
                <a:solidFill>
                  <a:schemeClr val="dk1"/>
                </a:solidFill>
                <a:latin typeface="+mj-lt"/>
                <a:ea typeface="Times New Roman"/>
                <a:cs typeface="Times New Roman"/>
                <a:sym typeface="Times New Roman"/>
              </a:rPr>
              <a:t>will be able to:</a:t>
            </a:r>
            <a:endParaRPr sz="2000" dirty="0">
              <a:latin typeface="+mj-lt"/>
            </a:endParaRPr>
          </a:p>
          <a:p>
            <a:pPr marL="342900" marR="0" indent="-342900" algn="l" rtl="0" fontAlgn="t">
              <a:lnSpc>
                <a:spcPct val="107000"/>
              </a:lnSpc>
              <a:spcBef>
                <a:spcPts val="0"/>
              </a:spcBef>
              <a:spcAft>
                <a:spcPts val="800"/>
              </a:spcAft>
              <a:buFont typeface="Arial" panose="020B0604020202020204" pitchFamily="34" charset="0"/>
              <a:buChar char="•"/>
            </a:pPr>
            <a:r>
              <a:rPr lang="en-IN" sz="2000" b="0" i="0" u="none" strike="noStrike" dirty="0">
                <a:solidFill>
                  <a:srgbClr val="000000"/>
                </a:solidFill>
                <a:effectLst/>
                <a:latin typeface="+mj-lt"/>
                <a:ea typeface="Calibri" panose="020F0502020204030204" pitchFamily="34" charset="0"/>
                <a:cs typeface="Calibri" panose="020F0502020204030204" pitchFamily="34" charset="0"/>
              </a:rPr>
              <a:t>Solve problems on number systems and fundamentals of logic gates.</a:t>
            </a:r>
            <a:endParaRPr lang="en-IN" sz="2000" b="0" i="0" u="none" strike="noStrike" dirty="0">
              <a:effectLst/>
              <a:latin typeface="+mj-lt"/>
            </a:endParaRPr>
          </a:p>
          <a:p>
            <a:pPr marL="342900" marR="0" indent="-342900" algn="l" rtl="0" fontAlgn="t">
              <a:lnSpc>
                <a:spcPct val="107000"/>
              </a:lnSpc>
              <a:spcBef>
                <a:spcPts val="0"/>
              </a:spcBef>
              <a:spcAft>
                <a:spcPts val="800"/>
              </a:spcAft>
              <a:buFont typeface="Arial" panose="020B0604020202020204" pitchFamily="34" charset="0"/>
              <a:buChar char="•"/>
            </a:pPr>
            <a:r>
              <a:rPr lang="en-IN" sz="2000" b="0" i="0" u="none" strike="noStrike" dirty="0">
                <a:solidFill>
                  <a:srgbClr val="000000"/>
                </a:solidFill>
                <a:effectLst/>
                <a:latin typeface="+mj-lt"/>
                <a:ea typeface="Calibri" panose="020F0502020204030204" pitchFamily="34" charset="0"/>
                <a:cs typeface="Calibri" panose="020F0502020204030204" pitchFamily="34" charset="0"/>
              </a:rPr>
              <a:t>Simplify Boolean expressions and use data processing circuits.</a:t>
            </a:r>
            <a:endParaRPr lang="en-IN" sz="2000" b="0" i="0" u="none" strike="noStrike" dirty="0">
              <a:effectLst/>
              <a:latin typeface="+mj-lt"/>
            </a:endParaRPr>
          </a:p>
          <a:p>
            <a:pPr marL="342900" marR="0" indent="-342900" algn="l" rtl="0" fontAlgn="t">
              <a:lnSpc>
                <a:spcPct val="107000"/>
              </a:lnSpc>
              <a:spcBef>
                <a:spcPts val="0"/>
              </a:spcBef>
              <a:spcAft>
                <a:spcPts val="800"/>
              </a:spcAft>
              <a:buFont typeface="Arial" panose="020B0604020202020204" pitchFamily="34" charset="0"/>
              <a:buChar char="•"/>
            </a:pPr>
            <a:r>
              <a:rPr lang="en-IN" sz="2000" dirty="0">
                <a:latin typeface="+mj-lt"/>
                <a:ea typeface="Calibri" panose="020F0502020204030204" pitchFamily="34" charset="0"/>
                <a:cs typeface="Calibri" panose="020F0502020204030204" pitchFamily="34" charset="0"/>
              </a:rPr>
              <a:t>Analyse the </a:t>
            </a:r>
            <a:r>
              <a:rPr lang="en-IN" sz="2000" b="0" i="0" u="none" strike="noStrike" dirty="0">
                <a:solidFill>
                  <a:srgbClr val="000000"/>
                </a:solidFill>
                <a:effectLst/>
                <a:latin typeface="+mj-lt"/>
                <a:ea typeface="Calibri" panose="020F0502020204030204" pitchFamily="34" charset="0"/>
                <a:cs typeface="Calibri" panose="020F0502020204030204" pitchFamily="34" charset="0"/>
              </a:rPr>
              <a:t> working of Arithmetic Logic Unit.</a:t>
            </a:r>
            <a:endParaRPr lang="en-IN" sz="2000" b="0" i="0" u="none" strike="noStrike" dirty="0">
              <a:effectLst/>
              <a:latin typeface="+mj-lt"/>
            </a:endParaRPr>
          </a:p>
          <a:p>
            <a:pPr marL="342900" marR="0" indent="-342900" algn="l" rtl="0" fontAlgn="t">
              <a:lnSpc>
                <a:spcPct val="107000"/>
              </a:lnSpc>
              <a:spcBef>
                <a:spcPts val="0"/>
              </a:spcBef>
              <a:spcAft>
                <a:spcPts val="800"/>
              </a:spcAft>
              <a:buFont typeface="Arial" panose="020B0604020202020204" pitchFamily="34" charset="0"/>
              <a:buChar char="•"/>
            </a:pPr>
            <a:r>
              <a:rPr lang="en-IN" sz="2000" b="0" i="0" u="none" strike="noStrike" dirty="0">
                <a:solidFill>
                  <a:srgbClr val="000000"/>
                </a:solidFill>
                <a:effectLst/>
                <a:latin typeface="+mj-lt"/>
                <a:ea typeface="Calibri" panose="020F0502020204030204" pitchFamily="34" charset="0"/>
                <a:cs typeface="Calibri" panose="020F0502020204030204" pitchFamily="34" charset="0"/>
              </a:rPr>
              <a:t>Apply different addressing modes.</a:t>
            </a:r>
            <a:endParaRPr lang="en-IN" sz="2000" b="0" i="0" u="none" strike="noStrike" dirty="0">
              <a:effectLst/>
              <a:latin typeface="+mj-lt"/>
            </a:endParaRPr>
          </a:p>
          <a:p>
            <a:pPr marL="342900" marR="0" indent="-342900" algn="l" rtl="0" fontAlgn="t">
              <a:lnSpc>
                <a:spcPct val="107000"/>
              </a:lnSpc>
              <a:spcBef>
                <a:spcPts val="0"/>
              </a:spcBef>
              <a:spcAft>
                <a:spcPts val="800"/>
              </a:spcAft>
              <a:buFont typeface="Arial" panose="020B0604020202020204" pitchFamily="34" charset="0"/>
              <a:buChar char="•"/>
            </a:pPr>
            <a:r>
              <a:rPr lang="en-IN" sz="2000" b="0" i="0" u="none" strike="noStrike" dirty="0">
                <a:solidFill>
                  <a:srgbClr val="000000"/>
                </a:solidFill>
                <a:effectLst/>
                <a:latin typeface="+mj-lt"/>
                <a:ea typeface="Calibri" panose="020F0502020204030204" pitchFamily="34" charset="0"/>
                <a:cs typeface="Calibri" panose="020F0502020204030204" pitchFamily="34" charset="0"/>
              </a:rPr>
              <a:t>Interpret  Input/Output Organization, interrupts and memory system.</a:t>
            </a:r>
            <a:endParaRPr lang="en-IN" sz="2000" b="0" i="0" u="none" strike="noStrike" dirty="0">
              <a:effectLst/>
              <a:latin typeface="+mj-lt"/>
            </a:endParaRPr>
          </a:p>
          <a:p>
            <a:pPr marR="0" lvl="0" algn="l" rtl="0">
              <a:lnSpc>
                <a:spcPct val="150000"/>
              </a:lnSpc>
              <a:spcBef>
                <a:spcPts val="0"/>
              </a:spcBef>
              <a:spcAft>
                <a:spcPts val="0"/>
              </a:spcAft>
              <a:buClr>
                <a:schemeClr val="dk1"/>
              </a:buClr>
              <a:buSzPts val="2000"/>
            </a:pPr>
            <a:endParaRPr sz="2000" dirty="0">
              <a:latin typeface="+mj-lt"/>
            </a:endParaRPr>
          </a:p>
        </p:txBody>
      </p:sp>
      <p:sp>
        <p:nvSpPr>
          <p:cNvPr id="2" name="TextBox 1">
            <a:extLst>
              <a:ext uri="{FF2B5EF4-FFF2-40B4-BE49-F238E27FC236}">
                <a16:creationId xmlns:a16="http://schemas.microsoft.com/office/drawing/2014/main" id="{89DFA4B3-4479-17AC-344B-BA42548FBAE5}"/>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FB6E06-77D7-8502-4FA1-74E45B7A08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50</a:t>
            </a:fld>
            <a:endParaRPr lang="en-US"/>
          </a:p>
        </p:txBody>
      </p:sp>
      <p:sp>
        <p:nvSpPr>
          <p:cNvPr id="3" name="TextBox 2">
            <a:extLst>
              <a:ext uri="{FF2B5EF4-FFF2-40B4-BE49-F238E27FC236}">
                <a16:creationId xmlns:a16="http://schemas.microsoft.com/office/drawing/2014/main" id="{94AB4530-CADB-F69C-63FA-522FA24697BA}"/>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2C88A4F4-1093-3A85-EB8D-0BD6CB18DF96}"/>
              </a:ext>
            </a:extLst>
          </p:cNvPr>
          <p:cNvSpPr txBox="1"/>
          <p:nvPr/>
        </p:nvSpPr>
        <p:spPr>
          <a:xfrm>
            <a:off x="221205" y="1165434"/>
            <a:ext cx="11325112" cy="1268104"/>
          </a:xfrm>
          <a:prstGeom prst="rect">
            <a:avLst/>
          </a:prstGeom>
          <a:noFill/>
        </p:spPr>
        <p:txBody>
          <a:bodyPr wrap="square">
            <a:spAutoFit/>
          </a:bodyPr>
          <a:lstStyle/>
          <a:p>
            <a:pPr algn="l"/>
            <a:r>
              <a:rPr lang="en-US" sz="2000" b="1" i="0" dirty="0">
                <a:solidFill>
                  <a:srgbClr val="404041"/>
                </a:solidFill>
                <a:effectLst/>
                <a:latin typeface="+mj-lt"/>
              </a:rPr>
              <a:t>Boolean Algebra Truth Tables For A 2-input AND Gate</a:t>
            </a:r>
          </a:p>
          <a:p>
            <a:pPr algn="l">
              <a:lnSpc>
                <a:spcPct val="150000"/>
              </a:lnSpc>
            </a:pPr>
            <a:r>
              <a:rPr lang="en-US" sz="2000" b="0" i="0" dirty="0">
                <a:solidFill>
                  <a:srgbClr val="414042"/>
                </a:solidFill>
                <a:effectLst/>
                <a:latin typeface="+mj-lt"/>
              </a:rPr>
              <a:t>For a 2-input </a:t>
            </a:r>
            <a:r>
              <a:rPr lang="en-US" sz="2000" b="0" i="0" u="none" strike="noStrike" dirty="0">
                <a:solidFill>
                  <a:srgbClr val="414143"/>
                </a:solidFill>
                <a:effectLst/>
                <a:latin typeface="+mj-lt"/>
              </a:rPr>
              <a:t>AND</a:t>
            </a:r>
            <a:r>
              <a:rPr lang="en-US" sz="2000" b="0" i="0" dirty="0">
                <a:solidFill>
                  <a:srgbClr val="414042"/>
                </a:solidFill>
                <a:effectLst/>
                <a:latin typeface="+mj-lt"/>
              </a:rPr>
              <a:t> gate, the output </a:t>
            </a:r>
            <a:r>
              <a:rPr lang="en-US" sz="2000" b="0" i="0" u="none" strike="noStrike" dirty="0">
                <a:solidFill>
                  <a:srgbClr val="414143"/>
                </a:solidFill>
                <a:effectLst/>
                <a:latin typeface="+mj-lt"/>
              </a:rPr>
              <a:t>Q</a:t>
            </a:r>
            <a:r>
              <a:rPr lang="en-US" sz="2000" b="0" i="0" dirty="0">
                <a:solidFill>
                  <a:srgbClr val="414042"/>
                </a:solidFill>
                <a:effectLst/>
                <a:latin typeface="+mj-lt"/>
              </a:rPr>
              <a:t> is true if BOTH input </a:t>
            </a:r>
            <a:r>
              <a:rPr lang="en-US" sz="2000" b="0" i="0" u="none" strike="noStrike" dirty="0">
                <a:solidFill>
                  <a:srgbClr val="414143"/>
                </a:solidFill>
                <a:effectLst/>
                <a:latin typeface="+mj-lt"/>
              </a:rPr>
              <a:t>A</a:t>
            </a:r>
            <a:r>
              <a:rPr lang="en-US" sz="2000" b="0" i="0" dirty="0">
                <a:solidFill>
                  <a:srgbClr val="414042"/>
                </a:solidFill>
                <a:effectLst/>
                <a:latin typeface="+mj-lt"/>
              </a:rPr>
              <a:t> “</a:t>
            </a:r>
            <a:r>
              <a:rPr lang="en-US" sz="2000" b="0" i="0" u="none" strike="noStrike" dirty="0">
                <a:solidFill>
                  <a:srgbClr val="414143"/>
                </a:solidFill>
                <a:effectLst/>
                <a:latin typeface="+mj-lt"/>
              </a:rPr>
              <a:t>AND</a:t>
            </a:r>
            <a:r>
              <a:rPr lang="en-US" sz="2000" b="0" i="0" dirty="0">
                <a:solidFill>
                  <a:srgbClr val="414042"/>
                </a:solidFill>
                <a:effectLst/>
                <a:latin typeface="+mj-lt"/>
              </a:rPr>
              <a:t>” input </a:t>
            </a:r>
            <a:r>
              <a:rPr lang="en-US" sz="2000" b="0" i="0" u="none" strike="noStrike" dirty="0">
                <a:solidFill>
                  <a:srgbClr val="414143"/>
                </a:solidFill>
                <a:effectLst/>
                <a:latin typeface="+mj-lt"/>
              </a:rPr>
              <a:t>B</a:t>
            </a:r>
            <a:r>
              <a:rPr lang="en-US" sz="2000" b="0" i="0" dirty="0">
                <a:solidFill>
                  <a:srgbClr val="414042"/>
                </a:solidFill>
                <a:effectLst/>
                <a:latin typeface="+mj-lt"/>
              </a:rPr>
              <a:t> are both true, giving the Boolean Expression of: ( </a:t>
            </a:r>
            <a:r>
              <a:rPr lang="en-US" sz="2000" b="0" i="0" u="none" strike="noStrike" dirty="0">
                <a:solidFill>
                  <a:srgbClr val="414143"/>
                </a:solidFill>
                <a:effectLst/>
                <a:latin typeface="+mj-lt"/>
              </a:rPr>
              <a:t>Q = A and B</a:t>
            </a:r>
            <a:r>
              <a:rPr lang="en-US" sz="2000" b="0" i="0" dirty="0">
                <a:solidFill>
                  <a:srgbClr val="414042"/>
                </a:solidFill>
                <a:effectLst/>
                <a:latin typeface="+mj-lt"/>
              </a:rPr>
              <a:t> ).</a:t>
            </a:r>
          </a:p>
        </p:txBody>
      </p:sp>
      <p:pic>
        <p:nvPicPr>
          <p:cNvPr id="5" name="Picture 4">
            <a:extLst>
              <a:ext uri="{FF2B5EF4-FFF2-40B4-BE49-F238E27FC236}">
                <a16:creationId xmlns:a16="http://schemas.microsoft.com/office/drawing/2014/main" id="{8C970153-B361-603B-1A5C-321723C9A21A}"/>
              </a:ext>
            </a:extLst>
          </p:cNvPr>
          <p:cNvPicPr>
            <a:picLocks noChangeAspect="1"/>
          </p:cNvPicPr>
          <p:nvPr/>
        </p:nvPicPr>
        <p:blipFill>
          <a:blip r:embed="rId3"/>
          <a:stretch>
            <a:fillRect/>
          </a:stretch>
        </p:blipFill>
        <p:spPr>
          <a:xfrm>
            <a:off x="3306599" y="2433538"/>
            <a:ext cx="5154324" cy="2943636"/>
          </a:xfrm>
          <a:prstGeom prst="rect">
            <a:avLst/>
          </a:prstGeom>
        </p:spPr>
      </p:pic>
      <p:sp>
        <p:nvSpPr>
          <p:cNvPr id="6" name="TextBox 5">
            <a:extLst>
              <a:ext uri="{FF2B5EF4-FFF2-40B4-BE49-F238E27FC236}">
                <a16:creationId xmlns:a16="http://schemas.microsoft.com/office/drawing/2014/main" id="{3061F454-7EF6-CD3A-DEAF-B76DD9A04378}"/>
              </a:ext>
            </a:extLst>
          </p:cNvPr>
          <p:cNvSpPr txBox="1"/>
          <p:nvPr/>
        </p:nvSpPr>
        <p:spPr>
          <a:xfrm>
            <a:off x="488632" y="5538677"/>
            <a:ext cx="11551023" cy="307777"/>
          </a:xfrm>
          <a:prstGeom prst="rect">
            <a:avLst/>
          </a:prstGeom>
          <a:noFill/>
        </p:spPr>
        <p:txBody>
          <a:bodyPr wrap="square">
            <a:spAutoFit/>
          </a:bodyPr>
          <a:lstStyle/>
          <a:p>
            <a:r>
              <a:rPr lang="en-US" b="1" i="0" dirty="0">
                <a:solidFill>
                  <a:srgbClr val="414042"/>
                </a:solidFill>
                <a:effectLst/>
                <a:latin typeface="+mj-lt"/>
              </a:rPr>
              <a:t>Note </a:t>
            </a:r>
            <a:r>
              <a:rPr lang="en-US" b="0" i="0" dirty="0">
                <a:solidFill>
                  <a:srgbClr val="414042"/>
                </a:solidFill>
                <a:effectLst/>
                <a:latin typeface="+mj-lt"/>
              </a:rPr>
              <a:t>that the Boolean Expression for a two input </a:t>
            </a:r>
            <a:r>
              <a:rPr lang="en-US" b="0" i="0" u="none" strike="noStrike" dirty="0">
                <a:solidFill>
                  <a:srgbClr val="414143"/>
                </a:solidFill>
                <a:effectLst/>
                <a:latin typeface="+mj-lt"/>
              </a:rPr>
              <a:t>AND</a:t>
            </a:r>
            <a:r>
              <a:rPr lang="en-US" b="0" i="0" dirty="0">
                <a:solidFill>
                  <a:srgbClr val="414042"/>
                </a:solidFill>
                <a:effectLst/>
                <a:latin typeface="+mj-lt"/>
              </a:rPr>
              <a:t> gate can be written as: </a:t>
            </a:r>
            <a:r>
              <a:rPr lang="en-US" b="0" i="0" u="none" strike="noStrike" dirty="0">
                <a:solidFill>
                  <a:srgbClr val="414143"/>
                </a:solidFill>
                <a:effectLst/>
                <a:latin typeface="+mj-lt"/>
              </a:rPr>
              <a:t>A.B</a:t>
            </a:r>
            <a:r>
              <a:rPr lang="en-US" b="0" i="0" dirty="0">
                <a:solidFill>
                  <a:srgbClr val="414042"/>
                </a:solidFill>
                <a:effectLst/>
                <a:latin typeface="+mj-lt"/>
              </a:rPr>
              <a:t> or just simply </a:t>
            </a:r>
            <a:r>
              <a:rPr lang="en-US" b="0" i="0" u="none" strike="noStrike" dirty="0">
                <a:solidFill>
                  <a:srgbClr val="414143"/>
                </a:solidFill>
                <a:effectLst/>
                <a:latin typeface="+mj-lt"/>
              </a:rPr>
              <a:t>AB</a:t>
            </a:r>
            <a:r>
              <a:rPr lang="en-US" b="0" i="0" dirty="0">
                <a:solidFill>
                  <a:srgbClr val="414042"/>
                </a:solidFill>
                <a:effectLst/>
                <a:latin typeface="+mj-lt"/>
              </a:rPr>
              <a:t> without the decimal point.</a:t>
            </a:r>
            <a:endParaRPr lang="en-IN" dirty="0">
              <a:latin typeface="+mj-lt"/>
            </a:endParaRPr>
          </a:p>
        </p:txBody>
      </p:sp>
    </p:spTree>
    <p:extLst>
      <p:ext uri="{BB962C8B-B14F-4D97-AF65-F5344CB8AC3E}">
        <p14:creationId xmlns:p14="http://schemas.microsoft.com/office/powerpoint/2010/main" val="17867466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786A05-EFFC-307C-40B2-077ECA46FB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sp>
        <p:nvSpPr>
          <p:cNvPr id="3" name="TextBox 2">
            <a:extLst>
              <a:ext uri="{FF2B5EF4-FFF2-40B4-BE49-F238E27FC236}">
                <a16:creationId xmlns:a16="http://schemas.microsoft.com/office/drawing/2014/main" id="{607D038E-63E2-5C4E-ACBD-FBD542C530BF}"/>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D034BD58-D2CE-706C-AF0F-9F4E9320B6B6}"/>
              </a:ext>
            </a:extLst>
          </p:cNvPr>
          <p:cNvSpPr txBox="1"/>
          <p:nvPr/>
        </p:nvSpPr>
        <p:spPr>
          <a:xfrm>
            <a:off x="164099" y="1136523"/>
            <a:ext cx="11475719" cy="1575881"/>
          </a:xfrm>
          <a:prstGeom prst="rect">
            <a:avLst/>
          </a:prstGeom>
          <a:noFill/>
        </p:spPr>
        <p:txBody>
          <a:bodyPr wrap="square">
            <a:spAutoFit/>
          </a:bodyPr>
          <a:lstStyle/>
          <a:p>
            <a:pPr algn="l"/>
            <a:r>
              <a:rPr lang="en-US" sz="2000" b="1" i="0" dirty="0">
                <a:solidFill>
                  <a:srgbClr val="404041"/>
                </a:solidFill>
                <a:effectLst/>
                <a:latin typeface="+mj-lt"/>
              </a:rPr>
              <a:t>Boolean Algebra Truth Tables For A 2-input OR Gate</a:t>
            </a:r>
          </a:p>
          <a:p>
            <a:pPr algn="l"/>
            <a:endParaRPr lang="en-US" sz="2000" b="1" i="0" dirty="0">
              <a:solidFill>
                <a:srgbClr val="404041"/>
              </a:solidFill>
              <a:effectLst/>
              <a:latin typeface="+mj-lt"/>
            </a:endParaRPr>
          </a:p>
          <a:p>
            <a:pPr algn="l">
              <a:lnSpc>
                <a:spcPct val="150000"/>
              </a:lnSpc>
            </a:pPr>
            <a:r>
              <a:rPr lang="en-US" sz="2000" b="0" i="0" dirty="0">
                <a:solidFill>
                  <a:srgbClr val="414042"/>
                </a:solidFill>
                <a:effectLst/>
                <a:latin typeface="+mj-lt"/>
              </a:rPr>
              <a:t>For a 2-input </a:t>
            </a:r>
            <a:r>
              <a:rPr lang="en-US" sz="2000" b="0" i="0" u="none" strike="noStrike" dirty="0">
                <a:solidFill>
                  <a:srgbClr val="414143"/>
                </a:solidFill>
                <a:effectLst/>
                <a:latin typeface="+mj-lt"/>
              </a:rPr>
              <a:t>OR</a:t>
            </a:r>
            <a:r>
              <a:rPr lang="en-US" sz="2000" b="0" i="0" dirty="0">
                <a:solidFill>
                  <a:srgbClr val="414042"/>
                </a:solidFill>
                <a:effectLst/>
                <a:latin typeface="+mj-lt"/>
              </a:rPr>
              <a:t> (Inclusive-OR) gate, the output </a:t>
            </a:r>
            <a:r>
              <a:rPr lang="en-US" sz="2000" b="0" i="0" u="none" strike="noStrike" dirty="0">
                <a:solidFill>
                  <a:srgbClr val="414143"/>
                </a:solidFill>
                <a:effectLst/>
                <a:latin typeface="+mj-lt"/>
              </a:rPr>
              <a:t>Q</a:t>
            </a:r>
            <a:r>
              <a:rPr lang="en-US" sz="2000" b="0" i="0" dirty="0">
                <a:solidFill>
                  <a:srgbClr val="414042"/>
                </a:solidFill>
                <a:effectLst/>
                <a:latin typeface="+mj-lt"/>
              </a:rPr>
              <a:t> is true if EITHER input </a:t>
            </a:r>
            <a:r>
              <a:rPr lang="en-US" sz="2000" b="0" i="0" u="none" strike="noStrike" dirty="0">
                <a:solidFill>
                  <a:srgbClr val="414143"/>
                </a:solidFill>
                <a:effectLst/>
                <a:latin typeface="+mj-lt"/>
              </a:rPr>
              <a:t>A</a:t>
            </a:r>
            <a:r>
              <a:rPr lang="en-US" sz="2000" b="0" i="0" dirty="0">
                <a:solidFill>
                  <a:srgbClr val="414042"/>
                </a:solidFill>
                <a:effectLst/>
                <a:latin typeface="+mj-lt"/>
              </a:rPr>
              <a:t> “</a:t>
            </a:r>
            <a:r>
              <a:rPr lang="en-US" sz="2000" b="0" i="0" u="none" strike="noStrike" dirty="0">
                <a:solidFill>
                  <a:srgbClr val="414143"/>
                </a:solidFill>
                <a:effectLst/>
                <a:latin typeface="+mj-lt"/>
              </a:rPr>
              <a:t>OR</a:t>
            </a:r>
            <a:r>
              <a:rPr lang="en-US" sz="2000" b="0" i="0" dirty="0">
                <a:solidFill>
                  <a:srgbClr val="414042"/>
                </a:solidFill>
                <a:effectLst/>
                <a:latin typeface="+mj-lt"/>
              </a:rPr>
              <a:t>” input </a:t>
            </a:r>
            <a:r>
              <a:rPr lang="en-US" sz="2000" b="0" i="0" u="none" strike="noStrike" dirty="0">
                <a:solidFill>
                  <a:srgbClr val="414143"/>
                </a:solidFill>
                <a:effectLst/>
                <a:latin typeface="+mj-lt"/>
              </a:rPr>
              <a:t>B</a:t>
            </a:r>
            <a:r>
              <a:rPr lang="en-US" sz="2000" b="0" i="0" dirty="0">
                <a:solidFill>
                  <a:srgbClr val="414042"/>
                </a:solidFill>
                <a:effectLst/>
                <a:latin typeface="+mj-lt"/>
              </a:rPr>
              <a:t> is true, giving the Boolean Expression of: ( </a:t>
            </a:r>
            <a:r>
              <a:rPr lang="en-US" sz="2000" b="0" i="0" u="none" strike="noStrike" dirty="0">
                <a:solidFill>
                  <a:srgbClr val="414143"/>
                </a:solidFill>
                <a:effectLst/>
                <a:latin typeface="+mj-lt"/>
              </a:rPr>
              <a:t>Q = A or B</a:t>
            </a:r>
            <a:r>
              <a:rPr lang="en-US" sz="2000" b="0" i="0" dirty="0">
                <a:solidFill>
                  <a:srgbClr val="414042"/>
                </a:solidFill>
                <a:effectLst/>
                <a:latin typeface="+mj-lt"/>
              </a:rPr>
              <a:t> ).</a:t>
            </a:r>
          </a:p>
        </p:txBody>
      </p:sp>
      <p:pic>
        <p:nvPicPr>
          <p:cNvPr id="5" name="Picture 4">
            <a:extLst>
              <a:ext uri="{FF2B5EF4-FFF2-40B4-BE49-F238E27FC236}">
                <a16:creationId xmlns:a16="http://schemas.microsoft.com/office/drawing/2014/main" id="{7D9E02CC-3430-D5EA-95E4-E09082517CD5}"/>
              </a:ext>
            </a:extLst>
          </p:cNvPr>
          <p:cNvPicPr>
            <a:picLocks noChangeAspect="1"/>
          </p:cNvPicPr>
          <p:nvPr/>
        </p:nvPicPr>
        <p:blipFill>
          <a:blip r:embed="rId3"/>
          <a:stretch>
            <a:fillRect/>
          </a:stretch>
        </p:blipFill>
        <p:spPr>
          <a:xfrm>
            <a:off x="3060537" y="2794619"/>
            <a:ext cx="5682841" cy="3294850"/>
          </a:xfrm>
          <a:prstGeom prst="rect">
            <a:avLst/>
          </a:prstGeom>
        </p:spPr>
      </p:pic>
    </p:spTree>
    <p:extLst>
      <p:ext uri="{BB962C8B-B14F-4D97-AF65-F5344CB8AC3E}">
        <p14:creationId xmlns:p14="http://schemas.microsoft.com/office/powerpoint/2010/main" val="26821257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96BA33-CE59-26E5-C424-C396445070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52</a:t>
            </a:fld>
            <a:endParaRPr lang="en-US"/>
          </a:p>
        </p:txBody>
      </p:sp>
      <p:sp>
        <p:nvSpPr>
          <p:cNvPr id="3" name="TextBox 2">
            <a:extLst>
              <a:ext uri="{FF2B5EF4-FFF2-40B4-BE49-F238E27FC236}">
                <a16:creationId xmlns:a16="http://schemas.microsoft.com/office/drawing/2014/main" id="{22EE6051-D326-9222-98F0-054116E3C1F1}"/>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0FDA2771-A4E1-3507-EF7B-E8072393EC03}"/>
              </a:ext>
            </a:extLst>
          </p:cNvPr>
          <p:cNvSpPr txBox="1"/>
          <p:nvPr/>
        </p:nvSpPr>
        <p:spPr>
          <a:xfrm>
            <a:off x="317780" y="1101565"/>
            <a:ext cx="11615569" cy="1483548"/>
          </a:xfrm>
          <a:prstGeom prst="rect">
            <a:avLst/>
          </a:prstGeom>
          <a:noFill/>
        </p:spPr>
        <p:txBody>
          <a:bodyPr wrap="square">
            <a:spAutoFit/>
          </a:bodyPr>
          <a:lstStyle/>
          <a:p>
            <a:pPr algn="l"/>
            <a:r>
              <a:rPr lang="en-US" sz="2000" b="1" i="0" dirty="0">
                <a:solidFill>
                  <a:srgbClr val="404041"/>
                </a:solidFill>
                <a:effectLst/>
                <a:latin typeface="+mj-lt"/>
              </a:rPr>
              <a:t>Boolean Algebra Truth Tables For The NOT Gate</a:t>
            </a:r>
          </a:p>
          <a:p>
            <a:pPr algn="l"/>
            <a:endParaRPr lang="en-US" b="1" i="0" dirty="0">
              <a:solidFill>
                <a:srgbClr val="404041"/>
              </a:solidFill>
              <a:effectLst/>
              <a:latin typeface="Lato" panose="020F0502020204030203" pitchFamily="34" charset="0"/>
            </a:endParaRPr>
          </a:p>
          <a:p>
            <a:pPr algn="l">
              <a:lnSpc>
                <a:spcPct val="150000"/>
              </a:lnSpc>
            </a:pPr>
            <a:r>
              <a:rPr lang="en-US" sz="2000" b="0" i="0" dirty="0">
                <a:solidFill>
                  <a:srgbClr val="414042"/>
                </a:solidFill>
                <a:effectLst/>
                <a:latin typeface="+mj-lt"/>
              </a:rPr>
              <a:t>For a single input </a:t>
            </a:r>
            <a:r>
              <a:rPr lang="en-US" sz="2000" b="0" i="0" u="none" strike="noStrike" dirty="0">
                <a:solidFill>
                  <a:srgbClr val="414143"/>
                </a:solidFill>
                <a:effectLst/>
                <a:latin typeface="+mj-lt"/>
              </a:rPr>
              <a:t>NOT</a:t>
            </a:r>
            <a:r>
              <a:rPr lang="en-US" sz="2000" b="0" i="0" dirty="0">
                <a:solidFill>
                  <a:srgbClr val="414042"/>
                </a:solidFill>
                <a:effectLst/>
                <a:latin typeface="+mj-lt"/>
              </a:rPr>
              <a:t> (Inverter) gate, the output </a:t>
            </a:r>
            <a:r>
              <a:rPr lang="en-US" sz="2000" b="0" i="0" u="none" strike="noStrike" dirty="0">
                <a:solidFill>
                  <a:srgbClr val="414143"/>
                </a:solidFill>
                <a:effectLst/>
                <a:latin typeface="+mj-lt"/>
              </a:rPr>
              <a:t>Q</a:t>
            </a:r>
            <a:r>
              <a:rPr lang="en-US" sz="2000" b="0" i="0" dirty="0">
                <a:solidFill>
                  <a:srgbClr val="414042"/>
                </a:solidFill>
                <a:effectLst/>
                <a:latin typeface="+mj-lt"/>
              </a:rPr>
              <a:t> is ONLY true when the input is “</a:t>
            </a:r>
            <a:r>
              <a:rPr lang="en-US" sz="2000" b="0" i="0" u="none" strike="noStrike" dirty="0">
                <a:solidFill>
                  <a:srgbClr val="414143"/>
                </a:solidFill>
                <a:effectLst/>
                <a:latin typeface="+mj-lt"/>
              </a:rPr>
              <a:t>NOT</a:t>
            </a:r>
            <a:r>
              <a:rPr lang="en-US" sz="2000" b="0" i="0" dirty="0">
                <a:solidFill>
                  <a:srgbClr val="414042"/>
                </a:solidFill>
                <a:effectLst/>
                <a:latin typeface="+mj-lt"/>
              </a:rPr>
              <a:t>” true, the output is the inverse or complement of the input giving the Boolean Expression of: ( </a:t>
            </a:r>
            <a:r>
              <a:rPr lang="en-US" sz="2000" b="0" i="0" u="none" strike="noStrike" dirty="0">
                <a:solidFill>
                  <a:srgbClr val="414143"/>
                </a:solidFill>
                <a:effectLst/>
                <a:latin typeface="+mj-lt"/>
              </a:rPr>
              <a:t>Q = NOT A</a:t>
            </a:r>
            <a:r>
              <a:rPr lang="en-US" sz="2000" b="0" i="0" dirty="0">
                <a:solidFill>
                  <a:srgbClr val="414042"/>
                </a:solidFill>
                <a:effectLst/>
                <a:latin typeface="+mj-lt"/>
              </a:rPr>
              <a:t> ).</a:t>
            </a:r>
          </a:p>
        </p:txBody>
      </p:sp>
      <p:pic>
        <p:nvPicPr>
          <p:cNvPr id="5" name="Picture 4">
            <a:extLst>
              <a:ext uri="{FF2B5EF4-FFF2-40B4-BE49-F238E27FC236}">
                <a16:creationId xmlns:a16="http://schemas.microsoft.com/office/drawing/2014/main" id="{00F542F2-9957-414E-F702-25A7D8D6B7EF}"/>
              </a:ext>
            </a:extLst>
          </p:cNvPr>
          <p:cNvPicPr>
            <a:picLocks noChangeAspect="1"/>
          </p:cNvPicPr>
          <p:nvPr/>
        </p:nvPicPr>
        <p:blipFill>
          <a:blip r:embed="rId3"/>
          <a:stretch>
            <a:fillRect/>
          </a:stretch>
        </p:blipFill>
        <p:spPr>
          <a:xfrm>
            <a:off x="3152153" y="2711941"/>
            <a:ext cx="6641340" cy="3044494"/>
          </a:xfrm>
          <a:prstGeom prst="rect">
            <a:avLst/>
          </a:prstGeom>
        </p:spPr>
      </p:pic>
      <p:sp>
        <p:nvSpPr>
          <p:cNvPr id="6" name="TextBox 5">
            <a:extLst>
              <a:ext uri="{FF2B5EF4-FFF2-40B4-BE49-F238E27FC236}">
                <a16:creationId xmlns:a16="http://schemas.microsoft.com/office/drawing/2014/main" id="{3A7864A3-574A-2E86-8DB1-56F0C7E66655}"/>
              </a:ext>
            </a:extLst>
          </p:cNvPr>
          <p:cNvSpPr txBox="1"/>
          <p:nvPr/>
        </p:nvSpPr>
        <p:spPr>
          <a:xfrm>
            <a:off x="403825" y="5883263"/>
            <a:ext cx="10942462" cy="646331"/>
          </a:xfrm>
          <a:prstGeom prst="rect">
            <a:avLst/>
          </a:prstGeom>
          <a:noFill/>
        </p:spPr>
        <p:txBody>
          <a:bodyPr wrap="square">
            <a:spAutoFit/>
          </a:bodyPr>
          <a:lstStyle/>
          <a:p>
            <a:r>
              <a:rPr lang="en-US" b="0" i="0" dirty="0">
                <a:solidFill>
                  <a:srgbClr val="414042"/>
                </a:solidFill>
                <a:effectLst/>
                <a:latin typeface="Lato" panose="020F0502020204030203" pitchFamily="34" charset="0"/>
              </a:rPr>
              <a:t>The </a:t>
            </a:r>
            <a:r>
              <a:rPr lang="en-US" b="0" i="0" u="none" strike="noStrike" dirty="0">
                <a:solidFill>
                  <a:srgbClr val="414143"/>
                </a:solidFill>
                <a:effectLst/>
                <a:latin typeface="Lato" panose="020F0502020204030203" pitchFamily="34" charset="0"/>
              </a:rPr>
              <a:t>NAND</a:t>
            </a:r>
            <a:r>
              <a:rPr lang="en-US" b="0" i="0" dirty="0">
                <a:solidFill>
                  <a:srgbClr val="414042"/>
                </a:solidFill>
                <a:effectLst/>
                <a:latin typeface="Lato" panose="020F0502020204030203" pitchFamily="34" charset="0"/>
              </a:rPr>
              <a:t> and the </a:t>
            </a:r>
            <a:r>
              <a:rPr lang="en-US" b="0" i="0" u="none" strike="noStrike" dirty="0">
                <a:solidFill>
                  <a:srgbClr val="414143"/>
                </a:solidFill>
                <a:effectLst/>
                <a:latin typeface="Lato" panose="020F0502020204030203" pitchFamily="34" charset="0"/>
              </a:rPr>
              <a:t>NOR</a:t>
            </a:r>
            <a:r>
              <a:rPr lang="en-US" b="0" i="0" dirty="0">
                <a:solidFill>
                  <a:srgbClr val="414042"/>
                </a:solidFill>
                <a:effectLst/>
                <a:latin typeface="Lato" panose="020F0502020204030203" pitchFamily="34" charset="0"/>
              </a:rPr>
              <a:t> Gates are a combination of the </a:t>
            </a:r>
            <a:r>
              <a:rPr lang="en-US" b="0" i="0" u="none" strike="noStrike" dirty="0">
                <a:solidFill>
                  <a:srgbClr val="414143"/>
                </a:solidFill>
                <a:effectLst/>
                <a:latin typeface="Lato" panose="020F0502020204030203" pitchFamily="34" charset="0"/>
              </a:rPr>
              <a:t>AND</a:t>
            </a:r>
            <a:r>
              <a:rPr lang="en-US" b="0" i="0" dirty="0">
                <a:solidFill>
                  <a:srgbClr val="414042"/>
                </a:solidFill>
                <a:effectLst/>
                <a:latin typeface="Lato" panose="020F0502020204030203" pitchFamily="34" charset="0"/>
              </a:rPr>
              <a:t> </a:t>
            </a:r>
            <a:r>
              <a:rPr lang="en-US" b="0" i="0" dirty="0" err="1">
                <a:solidFill>
                  <a:srgbClr val="414042"/>
                </a:solidFill>
                <a:effectLst/>
                <a:latin typeface="Lato" panose="020F0502020204030203" pitchFamily="34" charset="0"/>
              </a:rPr>
              <a:t>and</a:t>
            </a:r>
            <a:r>
              <a:rPr lang="en-US" b="0" i="0" dirty="0">
                <a:solidFill>
                  <a:srgbClr val="414042"/>
                </a:solidFill>
                <a:effectLst/>
                <a:latin typeface="Lato" panose="020F0502020204030203" pitchFamily="34" charset="0"/>
              </a:rPr>
              <a:t> </a:t>
            </a:r>
            <a:r>
              <a:rPr lang="en-US" b="0" i="0" u="none" strike="noStrike" dirty="0">
                <a:solidFill>
                  <a:srgbClr val="414143"/>
                </a:solidFill>
                <a:effectLst/>
                <a:latin typeface="Lato" panose="020F0502020204030203" pitchFamily="34" charset="0"/>
              </a:rPr>
              <a:t>OR</a:t>
            </a:r>
            <a:r>
              <a:rPr lang="en-US" b="0" i="0" dirty="0">
                <a:solidFill>
                  <a:srgbClr val="414042"/>
                </a:solidFill>
                <a:effectLst/>
                <a:latin typeface="Lato" panose="020F0502020204030203" pitchFamily="34" charset="0"/>
              </a:rPr>
              <a:t> Gates respectively with that of a </a:t>
            </a:r>
            <a:r>
              <a:rPr lang="en-US" b="0" i="0" u="none" strike="noStrike" dirty="0">
                <a:solidFill>
                  <a:srgbClr val="414143"/>
                </a:solidFill>
                <a:effectLst/>
                <a:latin typeface="Lato" panose="020F0502020204030203" pitchFamily="34" charset="0"/>
              </a:rPr>
              <a:t>NOT</a:t>
            </a:r>
            <a:r>
              <a:rPr lang="en-US" b="0" i="0" dirty="0">
                <a:solidFill>
                  <a:srgbClr val="414042"/>
                </a:solidFill>
                <a:effectLst/>
                <a:latin typeface="Lato" panose="020F0502020204030203" pitchFamily="34" charset="0"/>
              </a:rPr>
              <a:t> Gate (inverter).</a:t>
            </a:r>
            <a:endParaRPr lang="en-IN" dirty="0"/>
          </a:p>
        </p:txBody>
      </p:sp>
    </p:spTree>
    <p:extLst>
      <p:ext uri="{BB962C8B-B14F-4D97-AF65-F5344CB8AC3E}">
        <p14:creationId xmlns:p14="http://schemas.microsoft.com/office/powerpoint/2010/main" val="759618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BBA074-8D29-6FA6-A7F1-5F0495A03C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53</a:t>
            </a:fld>
            <a:endParaRPr lang="en-US"/>
          </a:p>
        </p:txBody>
      </p:sp>
      <p:sp>
        <p:nvSpPr>
          <p:cNvPr id="3" name="TextBox 2">
            <a:extLst>
              <a:ext uri="{FF2B5EF4-FFF2-40B4-BE49-F238E27FC236}">
                <a16:creationId xmlns:a16="http://schemas.microsoft.com/office/drawing/2014/main" id="{478F387E-643F-8F67-5195-56A0FCBB7A90}"/>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E3820FCB-8338-6D98-20CA-C908A8EBD557}"/>
              </a:ext>
            </a:extLst>
          </p:cNvPr>
          <p:cNvSpPr txBox="1"/>
          <p:nvPr/>
        </p:nvSpPr>
        <p:spPr>
          <a:xfrm>
            <a:off x="400766" y="1148620"/>
            <a:ext cx="11239052" cy="707886"/>
          </a:xfrm>
          <a:prstGeom prst="rect">
            <a:avLst/>
          </a:prstGeom>
          <a:noFill/>
        </p:spPr>
        <p:txBody>
          <a:bodyPr wrap="square">
            <a:spAutoFit/>
          </a:bodyPr>
          <a:lstStyle/>
          <a:p>
            <a:r>
              <a:rPr lang="en-US" sz="2000" b="0" i="0" dirty="0">
                <a:solidFill>
                  <a:srgbClr val="414042"/>
                </a:solidFill>
                <a:effectLst/>
                <a:latin typeface="+mj-lt"/>
              </a:rPr>
              <a:t>The </a:t>
            </a:r>
            <a:r>
              <a:rPr lang="en-US" sz="2000" b="0" i="0" u="none" strike="noStrike" dirty="0">
                <a:solidFill>
                  <a:srgbClr val="414143"/>
                </a:solidFill>
                <a:effectLst/>
                <a:latin typeface="+mj-lt"/>
              </a:rPr>
              <a:t>NAND</a:t>
            </a:r>
            <a:r>
              <a:rPr lang="en-US" sz="2000" b="0" i="0" dirty="0">
                <a:solidFill>
                  <a:srgbClr val="414042"/>
                </a:solidFill>
                <a:effectLst/>
                <a:latin typeface="+mj-lt"/>
              </a:rPr>
              <a:t> and the </a:t>
            </a:r>
            <a:r>
              <a:rPr lang="en-US" sz="2000" b="0" i="0" u="none" strike="noStrike" dirty="0">
                <a:solidFill>
                  <a:srgbClr val="414143"/>
                </a:solidFill>
                <a:effectLst/>
                <a:latin typeface="+mj-lt"/>
              </a:rPr>
              <a:t>NOR</a:t>
            </a:r>
            <a:r>
              <a:rPr lang="en-US" sz="2000" b="0" i="0" dirty="0">
                <a:solidFill>
                  <a:srgbClr val="414042"/>
                </a:solidFill>
                <a:effectLst/>
                <a:latin typeface="+mj-lt"/>
              </a:rPr>
              <a:t> Gates are a combination of the </a:t>
            </a:r>
            <a:r>
              <a:rPr lang="en-US" sz="2000" b="0" i="0" u="none" strike="noStrike" dirty="0">
                <a:solidFill>
                  <a:srgbClr val="414143"/>
                </a:solidFill>
                <a:effectLst/>
                <a:latin typeface="+mj-lt"/>
              </a:rPr>
              <a:t>AND</a:t>
            </a:r>
            <a:r>
              <a:rPr lang="en-US" sz="2000" b="0" i="0" dirty="0">
                <a:solidFill>
                  <a:srgbClr val="414042"/>
                </a:solidFill>
                <a:effectLst/>
                <a:latin typeface="+mj-lt"/>
              </a:rPr>
              <a:t> </a:t>
            </a:r>
            <a:r>
              <a:rPr lang="en-US" sz="2000" b="0" i="0" dirty="0" err="1">
                <a:solidFill>
                  <a:srgbClr val="414042"/>
                </a:solidFill>
                <a:effectLst/>
                <a:latin typeface="+mj-lt"/>
              </a:rPr>
              <a:t>and</a:t>
            </a:r>
            <a:r>
              <a:rPr lang="en-US" sz="2000" b="0" i="0" dirty="0">
                <a:solidFill>
                  <a:srgbClr val="414042"/>
                </a:solidFill>
                <a:effectLst/>
                <a:latin typeface="+mj-lt"/>
              </a:rPr>
              <a:t> </a:t>
            </a:r>
            <a:r>
              <a:rPr lang="en-US" sz="2000" b="0" i="0" u="none" strike="noStrike" dirty="0">
                <a:solidFill>
                  <a:srgbClr val="414143"/>
                </a:solidFill>
                <a:effectLst/>
                <a:latin typeface="+mj-lt"/>
              </a:rPr>
              <a:t>OR</a:t>
            </a:r>
            <a:r>
              <a:rPr lang="en-US" sz="2000" b="0" i="0" dirty="0">
                <a:solidFill>
                  <a:srgbClr val="414042"/>
                </a:solidFill>
                <a:effectLst/>
                <a:latin typeface="+mj-lt"/>
              </a:rPr>
              <a:t> Gates respectively with that of a </a:t>
            </a:r>
            <a:r>
              <a:rPr lang="en-US" sz="2000" b="0" i="0" u="none" strike="noStrike" dirty="0">
                <a:solidFill>
                  <a:srgbClr val="414143"/>
                </a:solidFill>
                <a:effectLst/>
                <a:latin typeface="+mj-lt"/>
              </a:rPr>
              <a:t>NOT</a:t>
            </a:r>
            <a:r>
              <a:rPr lang="en-US" sz="2000" b="0" i="0" dirty="0">
                <a:solidFill>
                  <a:srgbClr val="414042"/>
                </a:solidFill>
                <a:effectLst/>
                <a:latin typeface="+mj-lt"/>
              </a:rPr>
              <a:t> Gate (inverter).</a:t>
            </a:r>
            <a:endParaRPr lang="en-IN" sz="2000" dirty="0">
              <a:latin typeface="+mj-lt"/>
            </a:endParaRPr>
          </a:p>
        </p:txBody>
      </p:sp>
      <p:pic>
        <p:nvPicPr>
          <p:cNvPr id="5" name="Picture 4">
            <a:extLst>
              <a:ext uri="{FF2B5EF4-FFF2-40B4-BE49-F238E27FC236}">
                <a16:creationId xmlns:a16="http://schemas.microsoft.com/office/drawing/2014/main" id="{9CA48718-D657-E85A-11F3-7935CFA7E69E}"/>
              </a:ext>
            </a:extLst>
          </p:cNvPr>
          <p:cNvPicPr>
            <a:picLocks noChangeAspect="1"/>
          </p:cNvPicPr>
          <p:nvPr/>
        </p:nvPicPr>
        <p:blipFill>
          <a:blip r:embed="rId3"/>
          <a:stretch>
            <a:fillRect/>
          </a:stretch>
        </p:blipFill>
        <p:spPr>
          <a:xfrm>
            <a:off x="3074989" y="1757976"/>
            <a:ext cx="5890606" cy="3549501"/>
          </a:xfrm>
          <a:prstGeom prst="rect">
            <a:avLst/>
          </a:prstGeom>
        </p:spPr>
      </p:pic>
    </p:spTree>
    <p:extLst>
      <p:ext uri="{BB962C8B-B14F-4D97-AF65-F5344CB8AC3E}">
        <p14:creationId xmlns:p14="http://schemas.microsoft.com/office/powerpoint/2010/main" val="39966164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2D2D58-79A1-F325-A5F5-576DCE9528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54</a:t>
            </a:fld>
            <a:endParaRPr lang="en-US"/>
          </a:p>
        </p:txBody>
      </p:sp>
      <p:sp>
        <p:nvSpPr>
          <p:cNvPr id="3" name="TextBox 2">
            <a:extLst>
              <a:ext uri="{FF2B5EF4-FFF2-40B4-BE49-F238E27FC236}">
                <a16:creationId xmlns:a16="http://schemas.microsoft.com/office/drawing/2014/main" id="{0AC2548A-B78F-E8A8-44C0-5B9DE603E2CD}"/>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F6C03899-3682-20DF-82C7-707A2EC15A9C}"/>
              </a:ext>
            </a:extLst>
          </p:cNvPr>
          <p:cNvSpPr txBox="1"/>
          <p:nvPr/>
        </p:nvSpPr>
        <p:spPr>
          <a:xfrm>
            <a:off x="162261" y="1061212"/>
            <a:ext cx="11406188" cy="1545103"/>
          </a:xfrm>
          <a:prstGeom prst="rect">
            <a:avLst/>
          </a:prstGeom>
          <a:noFill/>
        </p:spPr>
        <p:txBody>
          <a:bodyPr wrap="square">
            <a:spAutoFit/>
          </a:bodyPr>
          <a:lstStyle/>
          <a:p>
            <a:pPr algn="l"/>
            <a:r>
              <a:rPr lang="en-US" sz="2400" b="1" i="0" dirty="0">
                <a:solidFill>
                  <a:srgbClr val="404041"/>
                </a:solidFill>
                <a:effectLst/>
                <a:latin typeface="+mj-lt"/>
              </a:rPr>
              <a:t>2-input NOR (Not OR) Gate</a:t>
            </a:r>
          </a:p>
          <a:p>
            <a:pPr algn="l"/>
            <a:endParaRPr lang="en-US" b="1" i="0" dirty="0">
              <a:solidFill>
                <a:srgbClr val="404041"/>
              </a:solidFill>
              <a:effectLst/>
              <a:latin typeface="Lato" panose="020F0502020204030203" pitchFamily="34" charset="0"/>
            </a:endParaRPr>
          </a:p>
          <a:p>
            <a:pPr algn="l">
              <a:lnSpc>
                <a:spcPct val="150000"/>
              </a:lnSpc>
            </a:pPr>
            <a:r>
              <a:rPr lang="en-US" sz="2000" b="0" i="0" dirty="0">
                <a:solidFill>
                  <a:srgbClr val="414042"/>
                </a:solidFill>
                <a:effectLst/>
                <a:latin typeface="+mj-lt"/>
              </a:rPr>
              <a:t>For a 2-input </a:t>
            </a:r>
            <a:r>
              <a:rPr lang="en-US" sz="2000" b="0" i="0" u="none" strike="noStrike" dirty="0">
                <a:solidFill>
                  <a:srgbClr val="414143"/>
                </a:solidFill>
                <a:effectLst/>
                <a:latin typeface="+mj-lt"/>
              </a:rPr>
              <a:t>NOR</a:t>
            </a:r>
            <a:r>
              <a:rPr lang="en-US" sz="2000" b="0" i="0" dirty="0">
                <a:solidFill>
                  <a:srgbClr val="414042"/>
                </a:solidFill>
                <a:effectLst/>
                <a:latin typeface="+mj-lt"/>
              </a:rPr>
              <a:t> gate, the output </a:t>
            </a:r>
            <a:r>
              <a:rPr lang="en-US" sz="2000" b="0" i="0" u="none" strike="noStrike" dirty="0">
                <a:solidFill>
                  <a:srgbClr val="414143"/>
                </a:solidFill>
                <a:effectLst/>
                <a:latin typeface="+mj-lt"/>
              </a:rPr>
              <a:t>Q</a:t>
            </a:r>
            <a:r>
              <a:rPr lang="en-US" sz="2000" b="0" i="0" dirty="0">
                <a:solidFill>
                  <a:srgbClr val="414042"/>
                </a:solidFill>
                <a:effectLst/>
                <a:latin typeface="+mj-lt"/>
              </a:rPr>
              <a:t> is true if BOTH input </a:t>
            </a:r>
            <a:r>
              <a:rPr lang="en-US" sz="2000" b="0" i="0" u="none" strike="noStrike" dirty="0">
                <a:solidFill>
                  <a:srgbClr val="414143"/>
                </a:solidFill>
                <a:effectLst/>
                <a:latin typeface="+mj-lt"/>
              </a:rPr>
              <a:t>A</a:t>
            </a:r>
            <a:r>
              <a:rPr lang="en-US" sz="2000" b="0" i="0" dirty="0">
                <a:solidFill>
                  <a:srgbClr val="414042"/>
                </a:solidFill>
                <a:effectLst/>
                <a:latin typeface="+mj-lt"/>
              </a:rPr>
              <a:t> and input </a:t>
            </a:r>
            <a:r>
              <a:rPr lang="en-US" sz="2000" b="0" i="0" u="none" strike="noStrike" dirty="0">
                <a:solidFill>
                  <a:srgbClr val="414143"/>
                </a:solidFill>
                <a:effectLst/>
                <a:latin typeface="+mj-lt"/>
              </a:rPr>
              <a:t>B</a:t>
            </a:r>
            <a:r>
              <a:rPr lang="en-US" sz="2000" b="0" i="0" dirty="0">
                <a:solidFill>
                  <a:srgbClr val="414042"/>
                </a:solidFill>
                <a:effectLst/>
                <a:latin typeface="+mj-lt"/>
              </a:rPr>
              <a:t> are NOT true, giving the Boolean Expression of: ( </a:t>
            </a:r>
            <a:r>
              <a:rPr lang="en-US" sz="2000" b="0" i="0" u="none" strike="noStrike" dirty="0">
                <a:solidFill>
                  <a:srgbClr val="414143"/>
                </a:solidFill>
                <a:effectLst/>
                <a:latin typeface="+mj-lt"/>
              </a:rPr>
              <a:t>Q = not(A OR B)</a:t>
            </a:r>
            <a:r>
              <a:rPr lang="en-US" sz="2000" b="0" i="0" dirty="0">
                <a:solidFill>
                  <a:srgbClr val="414042"/>
                </a:solidFill>
                <a:effectLst/>
                <a:latin typeface="+mj-lt"/>
              </a:rPr>
              <a:t> ).</a:t>
            </a:r>
          </a:p>
        </p:txBody>
      </p:sp>
      <p:sp>
        <p:nvSpPr>
          <p:cNvPr id="6" name="TextBox 5">
            <a:extLst>
              <a:ext uri="{FF2B5EF4-FFF2-40B4-BE49-F238E27FC236}">
                <a16:creationId xmlns:a16="http://schemas.microsoft.com/office/drawing/2014/main" id="{3EF25C2A-C895-ACD0-95D6-F99977DFDB1F}"/>
              </a:ext>
            </a:extLst>
          </p:cNvPr>
          <p:cNvSpPr txBox="1"/>
          <p:nvPr/>
        </p:nvSpPr>
        <p:spPr>
          <a:xfrm>
            <a:off x="0" y="2511416"/>
            <a:ext cx="5559014" cy="280666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solidFill>
                  <a:srgbClr val="414042"/>
                </a:solidFill>
                <a:effectLst/>
                <a:latin typeface="Times New Roman" panose="02020603050405020304" pitchFamily="18" charset="0"/>
                <a:cs typeface="Times New Roman" panose="02020603050405020304" pitchFamily="18" charset="0"/>
              </a:rPr>
              <a:t>As well as the standard logic gates there are also two special types of logic gate function called an </a:t>
            </a:r>
            <a:r>
              <a:rPr lang="en-US" sz="2000" b="0" i="0" u="none" strike="noStrike" dirty="0">
                <a:solidFill>
                  <a:srgbClr val="414143"/>
                </a:solidFill>
                <a:effectLst/>
                <a:latin typeface="Times New Roman" panose="02020603050405020304" pitchFamily="18" charset="0"/>
                <a:cs typeface="Times New Roman" panose="02020603050405020304" pitchFamily="18" charset="0"/>
              </a:rPr>
              <a:t>Exclusive-OR</a:t>
            </a:r>
            <a:r>
              <a:rPr lang="en-US" sz="2000" b="0" i="0" dirty="0">
                <a:solidFill>
                  <a:srgbClr val="414042"/>
                </a:solidFill>
                <a:effectLst/>
                <a:latin typeface="Times New Roman" panose="02020603050405020304" pitchFamily="18" charset="0"/>
                <a:cs typeface="Times New Roman" panose="02020603050405020304" pitchFamily="18" charset="0"/>
              </a:rPr>
              <a:t> Gate and an </a:t>
            </a:r>
            <a:r>
              <a:rPr lang="en-US" sz="2000" b="0" i="0" u="none" strike="noStrike" dirty="0">
                <a:solidFill>
                  <a:srgbClr val="414143"/>
                </a:solidFill>
                <a:effectLst/>
                <a:latin typeface="Times New Roman" panose="02020603050405020304" pitchFamily="18" charset="0"/>
                <a:cs typeface="Times New Roman" panose="02020603050405020304" pitchFamily="18" charset="0"/>
              </a:rPr>
              <a:t>Exclusive-NOR</a:t>
            </a:r>
            <a:r>
              <a:rPr lang="en-US" sz="2000" b="0" i="0" dirty="0">
                <a:solidFill>
                  <a:srgbClr val="414042"/>
                </a:solidFill>
                <a:effectLst/>
                <a:latin typeface="Times New Roman" panose="02020603050405020304" pitchFamily="18" charset="0"/>
                <a:cs typeface="Times New Roman" panose="02020603050405020304" pitchFamily="18" charset="0"/>
              </a:rPr>
              <a:t> Gate. The Boolean expression to indicate an Exclusive-OR or Exclusive-NOR function is to a symbol with a plus sign inside a circle, ( </a:t>
            </a:r>
            <a:r>
              <a:rPr lang="en-US" sz="2000" b="0" i="0" u="none" strike="noStrike" dirty="0">
                <a:solidFill>
                  <a:srgbClr val="414143"/>
                </a:solidFill>
                <a:effectLst/>
                <a:latin typeface="Times New Roman" panose="02020603050405020304" pitchFamily="18" charset="0"/>
                <a:cs typeface="Times New Roman" panose="02020603050405020304" pitchFamily="18" charset="0"/>
              </a:rPr>
              <a:t>⊕</a:t>
            </a:r>
            <a:r>
              <a:rPr lang="en-US" sz="2000" b="0" i="0" dirty="0">
                <a:solidFill>
                  <a:srgbClr val="414042"/>
                </a:solidFill>
                <a:effectLst/>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E0E6A63-4AE9-749D-CB67-E533A2F25FAD}"/>
              </a:ext>
            </a:extLst>
          </p:cNvPr>
          <p:cNvSpPr txBox="1"/>
          <p:nvPr/>
        </p:nvSpPr>
        <p:spPr>
          <a:xfrm>
            <a:off x="41013" y="5299483"/>
            <a:ext cx="11541107" cy="142199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solidFill>
                  <a:srgbClr val="414042"/>
                </a:solidFill>
                <a:effectLst/>
                <a:latin typeface="+mj-lt"/>
              </a:rPr>
              <a:t>The switching actions of both of these types of gates can be created using the above standard logic gates. However, as they are widely used functions they are now available in standard IC form and have been included here as reference.</a:t>
            </a:r>
            <a:endParaRPr lang="en-IN" sz="2000" dirty="0">
              <a:latin typeface="+mj-lt"/>
            </a:endParaRPr>
          </a:p>
        </p:txBody>
      </p:sp>
      <p:pic>
        <p:nvPicPr>
          <p:cNvPr id="8" name="Picture 7">
            <a:extLst>
              <a:ext uri="{FF2B5EF4-FFF2-40B4-BE49-F238E27FC236}">
                <a16:creationId xmlns:a16="http://schemas.microsoft.com/office/drawing/2014/main" id="{3FE798CF-C993-A91D-0A85-ACEC51CA3F46}"/>
              </a:ext>
            </a:extLst>
          </p:cNvPr>
          <p:cNvPicPr>
            <a:picLocks noChangeAspect="1"/>
          </p:cNvPicPr>
          <p:nvPr/>
        </p:nvPicPr>
        <p:blipFill>
          <a:blip r:embed="rId3"/>
          <a:stretch>
            <a:fillRect/>
          </a:stretch>
        </p:blipFill>
        <p:spPr>
          <a:xfrm>
            <a:off x="5980008" y="2107091"/>
            <a:ext cx="5762798" cy="2953917"/>
          </a:xfrm>
          <a:prstGeom prst="rect">
            <a:avLst/>
          </a:prstGeom>
        </p:spPr>
      </p:pic>
    </p:spTree>
    <p:extLst>
      <p:ext uri="{BB962C8B-B14F-4D97-AF65-F5344CB8AC3E}">
        <p14:creationId xmlns:p14="http://schemas.microsoft.com/office/powerpoint/2010/main" val="699240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454809-5519-67F9-E339-4E8DDF6793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55</a:t>
            </a:fld>
            <a:endParaRPr lang="en-US"/>
          </a:p>
        </p:txBody>
      </p:sp>
      <p:sp>
        <p:nvSpPr>
          <p:cNvPr id="3" name="TextBox 2">
            <a:extLst>
              <a:ext uri="{FF2B5EF4-FFF2-40B4-BE49-F238E27FC236}">
                <a16:creationId xmlns:a16="http://schemas.microsoft.com/office/drawing/2014/main" id="{D5ABA872-1E07-1DD2-C943-3BAB19BA29B1}"/>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CB75D428-7614-6F1F-B76E-CBB544DF8788}"/>
              </a:ext>
            </a:extLst>
          </p:cNvPr>
          <p:cNvSpPr txBox="1"/>
          <p:nvPr/>
        </p:nvSpPr>
        <p:spPr>
          <a:xfrm>
            <a:off x="88794" y="1185609"/>
            <a:ext cx="11551024" cy="1329659"/>
          </a:xfrm>
          <a:prstGeom prst="rect">
            <a:avLst/>
          </a:prstGeom>
          <a:noFill/>
        </p:spPr>
        <p:txBody>
          <a:bodyPr wrap="square">
            <a:spAutoFit/>
          </a:bodyPr>
          <a:lstStyle/>
          <a:p>
            <a:pPr algn="l"/>
            <a:r>
              <a:rPr lang="en-US" sz="2400" b="1" i="0" dirty="0">
                <a:solidFill>
                  <a:srgbClr val="404041"/>
                </a:solidFill>
                <a:effectLst/>
                <a:latin typeface="+mj-lt"/>
              </a:rPr>
              <a:t>2-input EX-OR (Exclusive OR) Gate</a:t>
            </a:r>
          </a:p>
          <a:p>
            <a:pPr algn="l">
              <a:lnSpc>
                <a:spcPct val="150000"/>
              </a:lnSpc>
            </a:pPr>
            <a:r>
              <a:rPr lang="en-US" sz="2000" b="0" i="0" dirty="0">
                <a:solidFill>
                  <a:srgbClr val="414042"/>
                </a:solidFill>
                <a:effectLst/>
                <a:latin typeface="+mj-lt"/>
              </a:rPr>
              <a:t>For a 2-input </a:t>
            </a:r>
            <a:r>
              <a:rPr lang="en-US" sz="2000" b="0" i="0" u="none" strike="noStrike" dirty="0">
                <a:solidFill>
                  <a:srgbClr val="414143"/>
                </a:solidFill>
                <a:effectLst/>
                <a:latin typeface="+mj-lt"/>
              </a:rPr>
              <a:t>Ex-OR</a:t>
            </a:r>
            <a:r>
              <a:rPr lang="en-US" sz="2000" b="0" i="0" dirty="0">
                <a:solidFill>
                  <a:srgbClr val="414042"/>
                </a:solidFill>
                <a:effectLst/>
                <a:latin typeface="+mj-lt"/>
              </a:rPr>
              <a:t> gate, the output </a:t>
            </a:r>
            <a:r>
              <a:rPr lang="en-US" sz="2000" b="0" i="0" u="none" strike="noStrike" dirty="0">
                <a:solidFill>
                  <a:srgbClr val="414143"/>
                </a:solidFill>
                <a:effectLst/>
                <a:latin typeface="+mj-lt"/>
              </a:rPr>
              <a:t>Q</a:t>
            </a:r>
            <a:r>
              <a:rPr lang="en-US" sz="2000" b="0" i="0" dirty="0">
                <a:solidFill>
                  <a:srgbClr val="414042"/>
                </a:solidFill>
                <a:effectLst/>
                <a:latin typeface="+mj-lt"/>
              </a:rPr>
              <a:t> is true if EITHER input </a:t>
            </a:r>
            <a:r>
              <a:rPr lang="en-US" sz="2000" b="0" i="0" u="none" strike="noStrike" dirty="0">
                <a:solidFill>
                  <a:srgbClr val="414143"/>
                </a:solidFill>
                <a:effectLst/>
                <a:latin typeface="+mj-lt"/>
              </a:rPr>
              <a:t>A</a:t>
            </a:r>
            <a:r>
              <a:rPr lang="en-US" sz="2000" b="0" i="0" dirty="0">
                <a:solidFill>
                  <a:srgbClr val="414042"/>
                </a:solidFill>
                <a:effectLst/>
                <a:latin typeface="+mj-lt"/>
              </a:rPr>
              <a:t> or if input </a:t>
            </a:r>
            <a:r>
              <a:rPr lang="en-US" sz="2000" b="0" i="0" u="none" strike="noStrike" dirty="0">
                <a:solidFill>
                  <a:srgbClr val="414143"/>
                </a:solidFill>
                <a:effectLst/>
                <a:latin typeface="+mj-lt"/>
              </a:rPr>
              <a:t>B</a:t>
            </a:r>
            <a:r>
              <a:rPr lang="en-US" sz="2000" b="0" i="0" dirty="0">
                <a:solidFill>
                  <a:srgbClr val="414042"/>
                </a:solidFill>
                <a:effectLst/>
                <a:latin typeface="+mj-lt"/>
              </a:rPr>
              <a:t> is true, but NOT both giving the Boolean Expression of: ( </a:t>
            </a:r>
            <a:r>
              <a:rPr lang="en-US" sz="2000" b="0" i="0" u="none" strike="noStrike" dirty="0">
                <a:solidFill>
                  <a:srgbClr val="414143"/>
                </a:solidFill>
                <a:effectLst/>
                <a:latin typeface="+mj-lt"/>
              </a:rPr>
              <a:t>Q = (A and NOT B)</a:t>
            </a:r>
            <a:r>
              <a:rPr lang="en-US" sz="2000" b="0" i="0" dirty="0">
                <a:solidFill>
                  <a:srgbClr val="414042"/>
                </a:solidFill>
                <a:effectLst/>
                <a:latin typeface="+mj-lt"/>
              </a:rPr>
              <a:t> or </a:t>
            </a:r>
            <a:r>
              <a:rPr lang="en-US" sz="2000" b="0" i="0" u="none" strike="noStrike" dirty="0">
                <a:solidFill>
                  <a:srgbClr val="414143"/>
                </a:solidFill>
                <a:effectLst/>
                <a:latin typeface="+mj-lt"/>
              </a:rPr>
              <a:t>(NOT A and B)</a:t>
            </a:r>
            <a:r>
              <a:rPr lang="en-US" sz="2000" b="0" i="0" dirty="0">
                <a:solidFill>
                  <a:srgbClr val="414042"/>
                </a:solidFill>
                <a:effectLst/>
                <a:latin typeface="+mj-lt"/>
              </a:rPr>
              <a:t> ).</a:t>
            </a:r>
          </a:p>
        </p:txBody>
      </p:sp>
      <p:pic>
        <p:nvPicPr>
          <p:cNvPr id="5" name="Picture 4">
            <a:extLst>
              <a:ext uri="{FF2B5EF4-FFF2-40B4-BE49-F238E27FC236}">
                <a16:creationId xmlns:a16="http://schemas.microsoft.com/office/drawing/2014/main" id="{DFA41D6D-5477-AB15-025D-E43236997990}"/>
              </a:ext>
            </a:extLst>
          </p:cNvPr>
          <p:cNvPicPr>
            <a:picLocks noChangeAspect="1"/>
          </p:cNvPicPr>
          <p:nvPr/>
        </p:nvPicPr>
        <p:blipFill>
          <a:blip r:embed="rId3"/>
          <a:stretch>
            <a:fillRect/>
          </a:stretch>
        </p:blipFill>
        <p:spPr>
          <a:xfrm>
            <a:off x="2438729" y="2777588"/>
            <a:ext cx="6012471" cy="3578081"/>
          </a:xfrm>
          <a:prstGeom prst="rect">
            <a:avLst/>
          </a:prstGeom>
        </p:spPr>
      </p:pic>
    </p:spTree>
    <p:extLst>
      <p:ext uri="{BB962C8B-B14F-4D97-AF65-F5344CB8AC3E}">
        <p14:creationId xmlns:p14="http://schemas.microsoft.com/office/powerpoint/2010/main" val="1721940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8454BA-4D3D-D2E6-0AA2-AFBD330E0D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56</a:t>
            </a:fld>
            <a:endParaRPr lang="en-US"/>
          </a:p>
        </p:txBody>
      </p:sp>
      <p:sp>
        <p:nvSpPr>
          <p:cNvPr id="3" name="TextBox 2">
            <a:extLst>
              <a:ext uri="{FF2B5EF4-FFF2-40B4-BE49-F238E27FC236}">
                <a16:creationId xmlns:a16="http://schemas.microsoft.com/office/drawing/2014/main" id="{53C9864D-63A8-0E35-4C66-F1F0C074E8FC}"/>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5EB1D772-1D61-ECC7-61B8-1A08F33E8E8F}"/>
              </a:ext>
            </a:extLst>
          </p:cNvPr>
          <p:cNvSpPr txBox="1"/>
          <p:nvPr/>
        </p:nvSpPr>
        <p:spPr>
          <a:xfrm>
            <a:off x="217887" y="1175525"/>
            <a:ext cx="11421931" cy="1545103"/>
          </a:xfrm>
          <a:prstGeom prst="rect">
            <a:avLst/>
          </a:prstGeom>
          <a:noFill/>
        </p:spPr>
        <p:txBody>
          <a:bodyPr wrap="square">
            <a:spAutoFit/>
          </a:bodyPr>
          <a:lstStyle/>
          <a:p>
            <a:pPr algn="l"/>
            <a:r>
              <a:rPr lang="en-US" sz="2400" b="1" i="0" dirty="0">
                <a:solidFill>
                  <a:srgbClr val="404041"/>
                </a:solidFill>
                <a:effectLst/>
                <a:latin typeface="+mj-lt"/>
              </a:rPr>
              <a:t>2-input EX-NOR (Exclusive NOR) Gate</a:t>
            </a:r>
          </a:p>
          <a:p>
            <a:pPr algn="l"/>
            <a:endParaRPr lang="en-US" b="1" i="0" dirty="0">
              <a:solidFill>
                <a:srgbClr val="404041"/>
              </a:solidFill>
              <a:effectLst/>
              <a:latin typeface="Lato" panose="020F0502020204030203" pitchFamily="34" charset="0"/>
            </a:endParaRPr>
          </a:p>
          <a:p>
            <a:pPr algn="l">
              <a:lnSpc>
                <a:spcPct val="150000"/>
              </a:lnSpc>
            </a:pPr>
            <a:r>
              <a:rPr lang="en-US" sz="2000" b="0" i="0" dirty="0">
                <a:solidFill>
                  <a:srgbClr val="414042"/>
                </a:solidFill>
                <a:effectLst/>
                <a:latin typeface="+mj-lt"/>
              </a:rPr>
              <a:t>For a 2-input </a:t>
            </a:r>
            <a:r>
              <a:rPr lang="en-US" sz="2000" b="0" i="0" u="none" strike="noStrike" dirty="0">
                <a:solidFill>
                  <a:srgbClr val="414143"/>
                </a:solidFill>
                <a:effectLst/>
                <a:latin typeface="+mj-lt"/>
              </a:rPr>
              <a:t>Ex-NOR</a:t>
            </a:r>
            <a:r>
              <a:rPr lang="en-US" sz="2000" b="0" i="0" dirty="0">
                <a:solidFill>
                  <a:srgbClr val="414042"/>
                </a:solidFill>
                <a:effectLst/>
                <a:latin typeface="+mj-lt"/>
              </a:rPr>
              <a:t> gate, the output </a:t>
            </a:r>
            <a:r>
              <a:rPr lang="en-US" sz="2000" b="0" i="0" u="none" strike="noStrike" dirty="0">
                <a:solidFill>
                  <a:srgbClr val="414143"/>
                </a:solidFill>
                <a:effectLst/>
                <a:latin typeface="+mj-lt"/>
              </a:rPr>
              <a:t>Q</a:t>
            </a:r>
            <a:r>
              <a:rPr lang="en-US" sz="2000" b="0" i="0" dirty="0">
                <a:solidFill>
                  <a:srgbClr val="414042"/>
                </a:solidFill>
                <a:effectLst/>
                <a:latin typeface="+mj-lt"/>
              </a:rPr>
              <a:t> is true if BOTH input </a:t>
            </a:r>
            <a:r>
              <a:rPr lang="en-US" sz="2000" b="0" i="0" u="none" strike="noStrike" dirty="0">
                <a:solidFill>
                  <a:srgbClr val="414143"/>
                </a:solidFill>
                <a:effectLst/>
                <a:latin typeface="+mj-lt"/>
              </a:rPr>
              <a:t>A</a:t>
            </a:r>
            <a:r>
              <a:rPr lang="en-US" sz="2000" b="0" i="0" dirty="0">
                <a:solidFill>
                  <a:srgbClr val="414042"/>
                </a:solidFill>
                <a:effectLst/>
                <a:latin typeface="+mj-lt"/>
              </a:rPr>
              <a:t> and input </a:t>
            </a:r>
            <a:r>
              <a:rPr lang="en-US" sz="2000" b="0" i="0" u="none" strike="noStrike" dirty="0">
                <a:solidFill>
                  <a:srgbClr val="414143"/>
                </a:solidFill>
                <a:effectLst/>
                <a:latin typeface="+mj-lt"/>
              </a:rPr>
              <a:t>B</a:t>
            </a:r>
            <a:r>
              <a:rPr lang="en-US" sz="2000" b="0" i="0" dirty="0">
                <a:solidFill>
                  <a:srgbClr val="414042"/>
                </a:solidFill>
                <a:effectLst/>
                <a:latin typeface="+mj-lt"/>
              </a:rPr>
              <a:t> are the same, either true or false, giving the Boolean Expression of: ( </a:t>
            </a:r>
            <a:r>
              <a:rPr lang="en-US" sz="2000" b="0" i="0" u="none" strike="noStrike" dirty="0">
                <a:solidFill>
                  <a:srgbClr val="414143"/>
                </a:solidFill>
                <a:effectLst/>
                <a:latin typeface="+mj-lt"/>
              </a:rPr>
              <a:t>Q = (A and B)</a:t>
            </a:r>
            <a:r>
              <a:rPr lang="en-US" sz="2000" b="0" i="0" dirty="0">
                <a:solidFill>
                  <a:srgbClr val="414042"/>
                </a:solidFill>
                <a:effectLst/>
                <a:latin typeface="+mj-lt"/>
              </a:rPr>
              <a:t> or </a:t>
            </a:r>
            <a:r>
              <a:rPr lang="en-US" sz="2000" b="0" i="0" u="none" strike="noStrike" dirty="0">
                <a:solidFill>
                  <a:srgbClr val="414143"/>
                </a:solidFill>
                <a:effectLst/>
                <a:latin typeface="+mj-lt"/>
              </a:rPr>
              <a:t>(NOT A and NOT B)</a:t>
            </a:r>
            <a:r>
              <a:rPr lang="en-US" sz="2000" b="0" i="0" dirty="0">
                <a:solidFill>
                  <a:srgbClr val="414042"/>
                </a:solidFill>
                <a:effectLst/>
                <a:latin typeface="+mj-lt"/>
              </a:rPr>
              <a:t> ).</a:t>
            </a:r>
          </a:p>
        </p:txBody>
      </p:sp>
      <p:pic>
        <p:nvPicPr>
          <p:cNvPr id="5" name="Picture 4">
            <a:extLst>
              <a:ext uri="{FF2B5EF4-FFF2-40B4-BE49-F238E27FC236}">
                <a16:creationId xmlns:a16="http://schemas.microsoft.com/office/drawing/2014/main" id="{5D94C713-B1DD-CE39-56E0-03DC74719CF5}"/>
              </a:ext>
            </a:extLst>
          </p:cNvPr>
          <p:cNvPicPr>
            <a:picLocks noChangeAspect="1"/>
          </p:cNvPicPr>
          <p:nvPr/>
        </p:nvPicPr>
        <p:blipFill>
          <a:blip r:embed="rId3"/>
          <a:stretch>
            <a:fillRect/>
          </a:stretch>
        </p:blipFill>
        <p:spPr>
          <a:xfrm>
            <a:off x="3322204" y="2720628"/>
            <a:ext cx="5547592" cy="3482493"/>
          </a:xfrm>
          <a:prstGeom prst="rect">
            <a:avLst/>
          </a:prstGeom>
        </p:spPr>
      </p:pic>
    </p:spTree>
    <p:extLst>
      <p:ext uri="{BB962C8B-B14F-4D97-AF65-F5344CB8AC3E}">
        <p14:creationId xmlns:p14="http://schemas.microsoft.com/office/powerpoint/2010/main" val="10059913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697132-5A21-46F6-15BE-D996642EC4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57</a:t>
            </a:fld>
            <a:endParaRPr lang="en-US"/>
          </a:p>
        </p:txBody>
      </p:sp>
      <p:sp>
        <p:nvSpPr>
          <p:cNvPr id="3" name="TextBox 2">
            <a:extLst>
              <a:ext uri="{FF2B5EF4-FFF2-40B4-BE49-F238E27FC236}">
                <a16:creationId xmlns:a16="http://schemas.microsoft.com/office/drawing/2014/main" id="{68F97583-327D-4AC7-BB4C-7139C35553E3}"/>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E3B86290-9413-84B7-93E5-1D00587C1997}"/>
              </a:ext>
            </a:extLst>
          </p:cNvPr>
          <p:cNvSpPr txBox="1"/>
          <p:nvPr/>
        </p:nvSpPr>
        <p:spPr>
          <a:xfrm>
            <a:off x="242476" y="1037681"/>
            <a:ext cx="11690873" cy="984885"/>
          </a:xfrm>
          <a:prstGeom prst="rect">
            <a:avLst/>
          </a:prstGeom>
          <a:noFill/>
        </p:spPr>
        <p:txBody>
          <a:bodyPr wrap="square">
            <a:spAutoFit/>
          </a:bodyPr>
          <a:lstStyle/>
          <a:p>
            <a:pPr algn="l"/>
            <a:r>
              <a:rPr lang="en-US" sz="2400" b="1" i="0" dirty="0">
                <a:solidFill>
                  <a:srgbClr val="404041"/>
                </a:solidFill>
                <a:effectLst/>
                <a:latin typeface="+mj-lt"/>
              </a:rPr>
              <a:t>Summary of 2-input Logic Gates</a:t>
            </a:r>
          </a:p>
          <a:p>
            <a:pPr algn="l"/>
            <a:endParaRPr lang="en-US" b="1" i="0" dirty="0">
              <a:solidFill>
                <a:srgbClr val="404041"/>
              </a:solidFill>
              <a:effectLst/>
              <a:latin typeface="Lato" panose="020F0502020204030203" pitchFamily="34" charset="0"/>
            </a:endParaRPr>
          </a:p>
          <a:p>
            <a:pPr algn="l"/>
            <a:r>
              <a:rPr lang="en-US" sz="2000" b="0" i="0" dirty="0">
                <a:solidFill>
                  <a:srgbClr val="414042"/>
                </a:solidFill>
                <a:effectLst/>
                <a:latin typeface="+mj-lt"/>
              </a:rPr>
              <a:t>The following Boolean Algebra Truth Tables compare the logical functions of the 2-input logic gates.</a:t>
            </a:r>
          </a:p>
        </p:txBody>
      </p:sp>
      <p:pic>
        <p:nvPicPr>
          <p:cNvPr id="5" name="Picture 4">
            <a:extLst>
              <a:ext uri="{FF2B5EF4-FFF2-40B4-BE49-F238E27FC236}">
                <a16:creationId xmlns:a16="http://schemas.microsoft.com/office/drawing/2014/main" id="{3F0FA245-4DEB-1656-E1DD-2B3A76889D50}"/>
              </a:ext>
            </a:extLst>
          </p:cNvPr>
          <p:cNvPicPr>
            <a:picLocks noChangeAspect="1"/>
          </p:cNvPicPr>
          <p:nvPr/>
        </p:nvPicPr>
        <p:blipFill>
          <a:blip r:embed="rId3"/>
          <a:stretch>
            <a:fillRect/>
          </a:stretch>
        </p:blipFill>
        <p:spPr>
          <a:xfrm>
            <a:off x="2635624" y="2147708"/>
            <a:ext cx="5938221" cy="3134297"/>
          </a:xfrm>
          <a:prstGeom prst="rect">
            <a:avLst/>
          </a:prstGeom>
        </p:spPr>
      </p:pic>
    </p:spTree>
    <p:extLst>
      <p:ext uri="{BB962C8B-B14F-4D97-AF65-F5344CB8AC3E}">
        <p14:creationId xmlns:p14="http://schemas.microsoft.com/office/powerpoint/2010/main" val="6954929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EFC508-79B4-EFB3-3CBC-F1C20581F2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58</a:t>
            </a:fld>
            <a:endParaRPr lang="en-US"/>
          </a:p>
        </p:txBody>
      </p:sp>
      <p:sp>
        <p:nvSpPr>
          <p:cNvPr id="3" name="TextBox 2">
            <a:extLst>
              <a:ext uri="{FF2B5EF4-FFF2-40B4-BE49-F238E27FC236}">
                <a16:creationId xmlns:a16="http://schemas.microsoft.com/office/drawing/2014/main" id="{5D526CE6-1E87-6580-C93A-443DB8FD5FE8}"/>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A38A9C3C-A2FE-A6CA-190C-B3D4E0E8D5CF}"/>
              </a:ext>
            </a:extLst>
          </p:cNvPr>
          <p:cNvSpPr txBox="1"/>
          <p:nvPr/>
        </p:nvSpPr>
        <p:spPr>
          <a:xfrm>
            <a:off x="264907" y="1227968"/>
            <a:ext cx="11163747" cy="1881990"/>
          </a:xfrm>
          <a:prstGeom prst="rect">
            <a:avLst/>
          </a:prstGeom>
          <a:noFill/>
        </p:spPr>
        <p:txBody>
          <a:bodyPr wrap="square">
            <a:spAutoFit/>
          </a:bodyPr>
          <a:lstStyle/>
          <a:p>
            <a:pPr algn="l">
              <a:lnSpc>
                <a:spcPct val="150000"/>
              </a:lnSpc>
            </a:pPr>
            <a:r>
              <a:rPr lang="en-US" sz="2000" b="0" i="0" dirty="0">
                <a:solidFill>
                  <a:srgbClr val="414042"/>
                </a:solidFill>
                <a:effectLst/>
                <a:latin typeface="+mj-lt"/>
              </a:rPr>
              <a:t>The following Boolean Algebra truth tables gives a list of the common logic functions and their equivalent Boolean notation.</a:t>
            </a:r>
          </a:p>
          <a:p>
            <a:pPr>
              <a:lnSpc>
                <a:spcPct val="150000"/>
              </a:lnSpc>
            </a:pPr>
            <a:br>
              <a:rPr lang="en-US" sz="2000" dirty="0">
                <a:latin typeface="+mj-lt"/>
              </a:rPr>
            </a:br>
            <a:endParaRPr lang="en-IN" sz="2000" dirty="0">
              <a:latin typeface="+mj-lt"/>
            </a:endParaRPr>
          </a:p>
        </p:txBody>
      </p:sp>
      <p:pic>
        <p:nvPicPr>
          <p:cNvPr id="5" name="Picture 4">
            <a:extLst>
              <a:ext uri="{FF2B5EF4-FFF2-40B4-BE49-F238E27FC236}">
                <a16:creationId xmlns:a16="http://schemas.microsoft.com/office/drawing/2014/main" id="{8DED10C5-C6DC-39FE-D4C5-CCB676C16574}"/>
              </a:ext>
            </a:extLst>
          </p:cNvPr>
          <p:cNvPicPr>
            <a:picLocks noChangeAspect="1"/>
          </p:cNvPicPr>
          <p:nvPr/>
        </p:nvPicPr>
        <p:blipFill>
          <a:blip r:embed="rId3"/>
          <a:stretch>
            <a:fillRect/>
          </a:stretch>
        </p:blipFill>
        <p:spPr>
          <a:xfrm>
            <a:off x="5298974" y="2168963"/>
            <a:ext cx="4703011" cy="4249298"/>
          </a:xfrm>
          <a:prstGeom prst="rect">
            <a:avLst/>
          </a:prstGeom>
        </p:spPr>
      </p:pic>
    </p:spTree>
    <p:extLst>
      <p:ext uri="{BB962C8B-B14F-4D97-AF65-F5344CB8AC3E}">
        <p14:creationId xmlns:p14="http://schemas.microsoft.com/office/powerpoint/2010/main" val="29256161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1B824B-0E69-710E-B4D2-07D984E31F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59</a:t>
            </a:fld>
            <a:endParaRPr lang="en-US"/>
          </a:p>
        </p:txBody>
      </p:sp>
      <p:sp>
        <p:nvSpPr>
          <p:cNvPr id="3" name="TextBox 2">
            <a:extLst>
              <a:ext uri="{FF2B5EF4-FFF2-40B4-BE49-F238E27FC236}">
                <a16:creationId xmlns:a16="http://schemas.microsoft.com/office/drawing/2014/main" id="{31776DDB-E618-55B9-442B-DFE626853A8B}"/>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pic>
        <p:nvPicPr>
          <p:cNvPr id="5" name="Picture 4">
            <a:extLst>
              <a:ext uri="{FF2B5EF4-FFF2-40B4-BE49-F238E27FC236}">
                <a16:creationId xmlns:a16="http://schemas.microsoft.com/office/drawing/2014/main" id="{9D60CFEC-95EA-FBB1-223B-9C6A248F07D4}"/>
              </a:ext>
            </a:extLst>
          </p:cNvPr>
          <p:cNvPicPr>
            <a:picLocks noChangeAspect="1"/>
          </p:cNvPicPr>
          <p:nvPr/>
        </p:nvPicPr>
        <p:blipFill>
          <a:blip r:embed="rId3"/>
          <a:stretch>
            <a:fillRect/>
          </a:stretch>
        </p:blipFill>
        <p:spPr>
          <a:xfrm>
            <a:off x="829461" y="1314450"/>
            <a:ext cx="9852883" cy="4914227"/>
          </a:xfrm>
          <a:prstGeom prst="rect">
            <a:avLst/>
          </a:prstGeom>
        </p:spPr>
      </p:pic>
    </p:spTree>
    <p:extLst>
      <p:ext uri="{BB962C8B-B14F-4D97-AF65-F5344CB8AC3E}">
        <p14:creationId xmlns:p14="http://schemas.microsoft.com/office/powerpoint/2010/main" val="252121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9" name="Google Shape;139;p7"/>
          <p:cNvSpPr/>
          <p:nvPr/>
        </p:nvSpPr>
        <p:spPr>
          <a:xfrm>
            <a:off x="407988" y="1265238"/>
            <a:ext cx="11014075" cy="461962"/>
          </a:xfrm>
          <a:prstGeom prst="rect">
            <a:avLst/>
          </a:prstGeom>
          <a:noFill/>
          <a:ln>
            <a:noFill/>
          </a:ln>
        </p:spPr>
        <p:txBody>
          <a:bodyPr spcFirstLastPara="1" wrap="square" lIns="91425" tIns="45700" rIns="91425" bIns="45700" anchor="t" anchorCtr="0">
            <a:spAutoFit/>
          </a:bodyPr>
          <a:lstStyle/>
          <a:p>
            <a:pPr marL="358775" marR="0" lvl="4"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Table of Contents</a:t>
            </a:r>
            <a:endParaRPr dirty="0"/>
          </a:p>
        </p:txBody>
      </p:sp>
      <p:sp>
        <p:nvSpPr>
          <p:cNvPr id="140" name="Google Shape;140;p7"/>
          <p:cNvSpPr/>
          <p:nvPr/>
        </p:nvSpPr>
        <p:spPr>
          <a:xfrm>
            <a:off x="1130300" y="1738313"/>
            <a:ext cx="10069513" cy="4247276"/>
          </a:xfrm>
          <a:prstGeom prst="rect">
            <a:avLst/>
          </a:prstGeom>
          <a:noFill/>
          <a:ln>
            <a:noFill/>
          </a:ln>
        </p:spPr>
        <p:txBody>
          <a:bodyPr spcFirstLastPara="1" wrap="square" lIns="91425" tIns="45700" rIns="91425" bIns="45700" anchor="t" anchorCtr="0">
            <a:spAutoFit/>
          </a:bodyPr>
          <a:lstStyle/>
          <a:p>
            <a:pPr marL="342900" indent="-342900">
              <a:lnSpc>
                <a:spcPct val="150000"/>
              </a:lnSpc>
              <a:buClr>
                <a:schemeClr val="dk1"/>
              </a:buClr>
              <a:buSzPts val="2000"/>
              <a:buFont typeface="Arial"/>
              <a:buChar char="•"/>
            </a:pPr>
            <a:r>
              <a:rPr lang="en-US" sz="2000" i="0" dirty="0">
                <a:solidFill>
                  <a:srgbClr val="333333"/>
                </a:solidFill>
                <a:effectLst/>
                <a:latin typeface="Times New Roman" panose="02020603050405020304" pitchFamily="18" charset="0"/>
                <a:cs typeface="Times New Roman" panose="02020603050405020304" pitchFamily="18" charset="0"/>
              </a:rPr>
              <a:t>Introduction to Number System</a:t>
            </a:r>
          </a:p>
          <a:p>
            <a:pPr marL="342900" indent="-342900">
              <a:lnSpc>
                <a:spcPct val="150000"/>
              </a:lnSpc>
              <a:buClr>
                <a:schemeClr val="dk1"/>
              </a:buClr>
              <a:buSzPts val="2000"/>
              <a:buFont typeface="Arial"/>
              <a:buChar char="•"/>
            </a:pPr>
            <a:r>
              <a:rPr lang="en-US" sz="2000" dirty="0">
                <a:solidFill>
                  <a:srgbClr val="333333"/>
                </a:solidFill>
                <a:latin typeface="Times New Roman" panose="02020603050405020304" pitchFamily="18" charset="0"/>
                <a:cs typeface="Times New Roman" panose="02020603050405020304" pitchFamily="18" charset="0"/>
              </a:rPr>
              <a:t>Conversion From Other Bases to Decimal Number System</a:t>
            </a:r>
          </a:p>
          <a:p>
            <a:pPr marL="342900" indent="-342900">
              <a:lnSpc>
                <a:spcPct val="150000"/>
              </a:lnSpc>
              <a:buClr>
                <a:schemeClr val="dk1"/>
              </a:buClr>
              <a:buSzPts val="2000"/>
              <a:buFont typeface="Arial"/>
              <a:buChar char="•"/>
            </a:pPr>
            <a:r>
              <a:rPr lang="en-US" sz="2000" dirty="0">
                <a:solidFill>
                  <a:srgbClr val="333333"/>
                </a:solidFill>
                <a:latin typeface="Times New Roman" panose="02020603050405020304" pitchFamily="18" charset="0"/>
                <a:cs typeface="Times New Roman" panose="02020603050405020304" pitchFamily="18" charset="0"/>
              </a:rPr>
              <a:t>Binary Coded Decimal</a:t>
            </a:r>
            <a:endParaRPr lang="en-IN" sz="2000" dirty="0">
              <a:solidFill>
                <a:srgbClr val="333333"/>
              </a:solidFill>
              <a:latin typeface="Times New Roman" panose="02020603050405020304" pitchFamily="18" charset="0"/>
              <a:cs typeface="Times New Roman" panose="02020603050405020304" pitchFamily="18" charset="0"/>
            </a:endParaRPr>
          </a:p>
          <a:p>
            <a:pPr marL="342900" indent="-342900">
              <a:lnSpc>
                <a:spcPct val="150000"/>
              </a:lnSpc>
              <a:buClr>
                <a:schemeClr val="dk1"/>
              </a:buClr>
              <a:buSzPts val="2000"/>
              <a:buFont typeface="Arial"/>
              <a:buChar char="•"/>
            </a:pPr>
            <a:r>
              <a:rPr lang="en-US" sz="2000" dirty="0">
                <a:solidFill>
                  <a:srgbClr val="333333"/>
                </a:solidFill>
                <a:latin typeface="Times New Roman" panose="02020603050405020304" pitchFamily="18" charset="0"/>
                <a:cs typeface="Times New Roman" panose="02020603050405020304" pitchFamily="18" charset="0"/>
              </a:rPr>
              <a:t>Logic Gate</a:t>
            </a:r>
            <a:r>
              <a:rPr lang="en-US" sz="2000" b="1" dirty="0">
                <a:solidFill>
                  <a:srgbClr val="666666"/>
                </a:solidFill>
                <a:latin typeface="+mj-lt"/>
              </a:rPr>
              <a:t> </a:t>
            </a:r>
            <a:endParaRPr lang="en-US" sz="2000" b="1" i="0" dirty="0">
              <a:solidFill>
                <a:srgbClr val="666666"/>
              </a:solidFill>
              <a:effectLst/>
              <a:latin typeface="+mj-lt"/>
            </a:endParaRPr>
          </a:p>
          <a:p>
            <a:pPr marL="342900" marR="0" lvl="0" indent="-342900" algn="l" rtl="0">
              <a:lnSpc>
                <a:spcPct val="150000"/>
              </a:lnSpc>
              <a:spcBef>
                <a:spcPts val="0"/>
              </a:spcBef>
              <a:spcAft>
                <a:spcPts val="0"/>
              </a:spcAft>
              <a:buClr>
                <a:schemeClr val="dk1"/>
              </a:buClr>
              <a:buSzPts val="2000"/>
              <a:buFont typeface="Arial"/>
              <a:buChar char="•"/>
            </a:pPr>
            <a:r>
              <a:rPr lang="en-US" sz="2000" dirty="0">
                <a:solidFill>
                  <a:schemeClr val="dk1"/>
                </a:solidFill>
                <a:latin typeface="Times New Roman"/>
                <a:cs typeface="Times New Roman"/>
                <a:sym typeface="Times New Roman"/>
              </a:rPr>
              <a:t>Universal Gates </a:t>
            </a:r>
          </a:p>
          <a:p>
            <a:pPr marL="342900" marR="0" lvl="0" indent="-342900" algn="l" rtl="0">
              <a:lnSpc>
                <a:spcPct val="150000"/>
              </a:lnSpc>
              <a:spcBef>
                <a:spcPts val="0"/>
              </a:spcBef>
              <a:spcAft>
                <a:spcPts val="0"/>
              </a:spcAft>
              <a:buClr>
                <a:schemeClr val="dk1"/>
              </a:buClr>
              <a:buSzPts val="2000"/>
              <a:buFont typeface="Arial"/>
              <a:buChar char="•"/>
            </a:pPr>
            <a:r>
              <a:rPr lang="en-US" sz="2000" dirty="0" err="1">
                <a:solidFill>
                  <a:schemeClr val="dk1"/>
                </a:solidFill>
                <a:latin typeface="Times New Roman"/>
                <a:cs typeface="Times New Roman"/>
                <a:sym typeface="Times New Roman"/>
              </a:rPr>
              <a:t>Minterm</a:t>
            </a:r>
            <a:r>
              <a:rPr lang="en-US" sz="2000" dirty="0">
                <a:solidFill>
                  <a:schemeClr val="dk1"/>
                </a:solidFill>
                <a:latin typeface="Times New Roman"/>
                <a:cs typeface="Times New Roman"/>
                <a:sym typeface="Times New Roman"/>
              </a:rPr>
              <a:t> and Maxterm </a:t>
            </a:r>
            <a:endParaRPr dirty="0"/>
          </a:p>
          <a:p>
            <a:pPr marL="342900" marR="0" lvl="0" indent="-342900" algn="l" rtl="0">
              <a:lnSpc>
                <a:spcPct val="15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Times New Roman"/>
                <a:ea typeface="Times New Roman"/>
                <a:cs typeface="Times New Roman"/>
                <a:sym typeface="Times New Roman"/>
              </a:rPr>
              <a:t>Truth Tables</a:t>
            </a:r>
          </a:p>
          <a:p>
            <a:pPr marL="342900" marR="0" lvl="0" indent="-342900" algn="l" rtl="0">
              <a:lnSpc>
                <a:spcPct val="150000"/>
              </a:lnSpc>
              <a:spcBef>
                <a:spcPts val="0"/>
              </a:spcBef>
              <a:spcAft>
                <a:spcPts val="0"/>
              </a:spcAft>
              <a:buClr>
                <a:schemeClr val="dk1"/>
              </a:buClr>
              <a:buSzPts val="2000"/>
              <a:buFont typeface="Arial"/>
              <a:buChar char="•"/>
            </a:pPr>
            <a:r>
              <a:rPr lang="en-US" sz="2000" dirty="0" err="1">
                <a:solidFill>
                  <a:schemeClr val="dk1"/>
                </a:solidFill>
                <a:latin typeface="Times New Roman"/>
                <a:ea typeface="Times New Roman"/>
                <a:cs typeface="Times New Roman"/>
                <a:sym typeface="Times New Roman"/>
              </a:rPr>
              <a:t>Demorgan’s</a:t>
            </a:r>
            <a:r>
              <a:rPr lang="en-US" sz="2000" dirty="0">
                <a:solidFill>
                  <a:schemeClr val="dk1"/>
                </a:solidFill>
                <a:latin typeface="Times New Roman"/>
                <a:ea typeface="Times New Roman"/>
                <a:cs typeface="Times New Roman"/>
                <a:sym typeface="Times New Roman"/>
              </a:rPr>
              <a:t> Theorems.</a:t>
            </a:r>
          </a:p>
          <a:p>
            <a:pPr marL="342900" marR="0" lvl="0" indent="-342900" algn="l" rtl="0">
              <a:lnSpc>
                <a:spcPct val="150000"/>
              </a:lnSpc>
              <a:spcBef>
                <a:spcPts val="0"/>
              </a:spcBef>
              <a:spcAft>
                <a:spcPts val="0"/>
              </a:spcAft>
              <a:buClr>
                <a:schemeClr val="dk1"/>
              </a:buClr>
              <a:buSzPts val="2000"/>
              <a:buFont typeface="Arial"/>
              <a:buChar char="•"/>
            </a:pPr>
            <a:endParaRPr sz="2000" b="0" i="0" u="none" strike="noStrike" cap="none" dirty="0">
              <a:solidFill>
                <a:schemeClr val="dk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38F4985C-45F3-95E1-C944-67938E352F7B}"/>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49E130-E381-78CB-9D2C-ECAF4322FC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60</a:t>
            </a:fld>
            <a:endParaRPr lang="en-US"/>
          </a:p>
        </p:txBody>
      </p:sp>
      <p:sp>
        <p:nvSpPr>
          <p:cNvPr id="3" name="TextBox 2">
            <a:extLst>
              <a:ext uri="{FF2B5EF4-FFF2-40B4-BE49-F238E27FC236}">
                <a16:creationId xmlns:a16="http://schemas.microsoft.com/office/drawing/2014/main" id="{27EBC29B-7A91-978D-E6BA-FEF4AA07FD66}"/>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63C6FF2E-D541-A946-79F2-5014F7D0C32D}"/>
              </a:ext>
            </a:extLst>
          </p:cNvPr>
          <p:cNvSpPr txBox="1"/>
          <p:nvPr/>
        </p:nvSpPr>
        <p:spPr>
          <a:xfrm>
            <a:off x="325866" y="1102899"/>
            <a:ext cx="11540267" cy="2400657"/>
          </a:xfrm>
          <a:prstGeom prst="rect">
            <a:avLst/>
          </a:prstGeom>
          <a:noFill/>
        </p:spPr>
        <p:txBody>
          <a:bodyPr wrap="square">
            <a:spAutoFit/>
          </a:bodyPr>
          <a:lstStyle/>
          <a:p>
            <a:pPr algn="l"/>
            <a:r>
              <a:rPr lang="en-US" sz="2000" b="1" i="0" dirty="0">
                <a:solidFill>
                  <a:srgbClr val="404041"/>
                </a:solidFill>
                <a:effectLst/>
                <a:latin typeface="+mj-lt"/>
              </a:rPr>
              <a:t>DeMorgan’s Theorem</a:t>
            </a:r>
          </a:p>
          <a:p>
            <a:pPr algn="l"/>
            <a:endParaRPr lang="en-US" sz="2000" b="1" i="0" dirty="0">
              <a:solidFill>
                <a:srgbClr val="404041"/>
              </a:solidFill>
              <a:effectLst/>
              <a:latin typeface="+mj-lt"/>
            </a:endParaRPr>
          </a:p>
          <a:p>
            <a:pPr algn="l">
              <a:lnSpc>
                <a:spcPct val="150000"/>
              </a:lnSpc>
            </a:pPr>
            <a:r>
              <a:rPr lang="en-US" sz="2000" b="1" i="0" dirty="0">
                <a:solidFill>
                  <a:srgbClr val="414042"/>
                </a:solidFill>
                <a:effectLst/>
                <a:latin typeface="+mj-lt"/>
              </a:rPr>
              <a:t>Augustus DeMorgan</a:t>
            </a:r>
            <a:r>
              <a:rPr lang="en-US" sz="2000" b="0" i="0" dirty="0">
                <a:solidFill>
                  <a:srgbClr val="414042"/>
                </a:solidFill>
                <a:effectLst/>
                <a:latin typeface="+mj-lt"/>
              </a:rPr>
              <a:t> (a nineteenth century English mathematician) which views the logical </a:t>
            </a:r>
            <a:r>
              <a:rPr lang="en-US" sz="2000" b="0" i="0" u="none" strike="noStrike" dirty="0">
                <a:solidFill>
                  <a:srgbClr val="414143"/>
                </a:solidFill>
                <a:effectLst/>
                <a:latin typeface="+mj-lt"/>
              </a:rPr>
              <a:t>NAND</a:t>
            </a:r>
            <a:r>
              <a:rPr lang="en-US" sz="2000" b="0" i="0" dirty="0">
                <a:solidFill>
                  <a:srgbClr val="414042"/>
                </a:solidFill>
                <a:effectLst/>
                <a:latin typeface="+mj-lt"/>
              </a:rPr>
              <a:t> and </a:t>
            </a:r>
            <a:r>
              <a:rPr lang="en-US" sz="2000" b="0" i="0" u="none" strike="noStrike" dirty="0">
                <a:solidFill>
                  <a:srgbClr val="414143"/>
                </a:solidFill>
                <a:effectLst/>
                <a:latin typeface="+mj-lt"/>
              </a:rPr>
              <a:t>NOR</a:t>
            </a:r>
            <a:r>
              <a:rPr lang="en-US" sz="2000" b="0" i="0" dirty="0">
                <a:solidFill>
                  <a:srgbClr val="414042"/>
                </a:solidFill>
                <a:effectLst/>
                <a:latin typeface="+mj-lt"/>
              </a:rPr>
              <a:t> operations as separate </a:t>
            </a:r>
            <a:r>
              <a:rPr lang="en-US" sz="2000" b="0" i="0" u="none" strike="noStrike" dirty="0">
                <a:solidFill>
                  <a:srgbClr val="414143"/>
                </a:solidFill>
                <a:effectLst/>
                <a:latin typeface="+mj-lt"/>
              </a:rPr>
              <a:t>NOT AND</a:t>
            </a:r>
            <a:r>
              <a:rPr lang="en-US" sz="2000" b="0" i="0" dirty="0">
                <a:solidFill>
                  <a:srgbClr val="414042"/>
                </a:solidFill>
                <a:effectLst/>
                <a:latin typeface="+mj-lt"/>
              </a:rPr>
              <a:t> and </a:t>
            </a:r>
            <a:r>
              <a:rPr lang="en-US" sz="2000" b="0" i="0" u="none" strike="noStrike" dirty="0">
                <a:solidFill>
                  <a:srgbClr val="414143"/>
                </a:solidFill>
                <a:effectLst/>
                <a:latin typeface="+mj-lt"/>
              </a:rPr>
              <a:t>NOT OR</a:t>
            </a:r>
            <a:r>
              <a:rPr lang="en-US" sz="2000" b="0" i="0" dirty="0">
                <a:solidFill>
                  <a:srgbClr val="414042"/>
                </a:solidFill>
                <a:effectLst/>
                <a:latin typeface="+mj-lt"/>
              </a:rPr>
              <a:t> functions respectively.</a:t>
            </a:r>
            <a:endParaRPr lang="en-US" sz="2000" b="1" i="0" dirty="0">
              <a:solidFill>
                <a:srgbClr val="404041"/>
              </a:solidFill>
              <a:effectLst/>
              <a:latin typeface="+mj-lt"/>
            </a:endParaRPr>
          </a:p>
          <a:p>
            <a:pPr algn="l">
              <a:lnSpc>
                <a:spcPct val="150000"/>
              </a:lnSpc>
            </a:pPr>
            <a:endParaRPr lang="en-US" sz="2000" b="1" i="0" dirty="0">
              <a:solidFill>
                <a:srgbClr val="404041"/>
              </a:solidFill>
              <a:effectLst/>
              <a:latin typeface="+mj-lt"/>
            </a:endParaRPr>
          </a:p>
          <a:p>
            <a:pPr algn="l"/>
            <a:r>
              <a:rPr lang="en-US" sz="2000" b="0" i="0" dirty="0">
                <a:solidFill>
                  <a:srgbClr val="191919"/>
                </a:solidFill>
                <a:effectLst/>
                <a:latin typeface="+mj-lt"/>
              </a:rPr>
              <a:t>DeMorgan´s Theorem and Laws can be used to </a:t>
            </a:r>
            <a:r>
              <a:rPr lang="en-US" sz="2000" b="0" i="0" dirty="0" err="1">
                <a:solidFill>
                  <a:srgbClr val="191919"/>
                </a:solidFill>
                <a:effectLst/>
                <a:latin typeface="+mj-lt"/>
              </a:rPr>
              <a:t>to</a:t>
            </a:r>
            <a:r>
              <a:rPr lang="en-US" sz="2000" b="0" i="0" dirty="0">
                <a:solidFill>
                  <a:srgbClr val="191919"/>
                </a:solidFill>
                <a:effectLst/>
                <a:latin typeface="+mj-lt"/>
              </a:rPr>
              <a:t> find the equivalency of the NAND and NOR gates</a:t>
            </a:r>
          </a:p>
        </p:txBody>
      </p:sp>
      <p:pic>
        <p:nvPicPr>
          <p:cNvPr id="5" name="Picture 4">
            <a:extLst>
              <a:ext uri="{FF2B5EF4-FFF2-40B4-BE49-F238E27FC236}">
                <a16:creationId xmlns:a16="http://schemas.microsoft.com/office/drawing/2014/main" id="{BD4D83B8-2ED0-42F3-BA07-97B13394EE6E}"/>
              </a:ext>
            </a:extLst>
          </p:cNvPr>
          <p:cNvPicPr>
            <a:picLocks noChangeAspect="1"/>
          </p:cNvPicPr>
          <p:nvPr/>
        </p:nvPicPr>
        <p:blipFill>
          <a:blip r:embed="rId3"/>
          <a:stretch>
            <a:fillRect/>
          </a:stretch>
        </p:blipFill>
        <p:spPr>
          <a:xfrm>
            <a:off x="3440971" y="3650681"/>
            <a:ext cx="4685759" cy="3023011"/>
          </a:xfrm>
          <a:prstGeom prst="rect">
            <a:avLst/>
          </a:prstGeom>
        </p:spPr>
      </p:pic>
    </p:spTree>
    <p:extLst>
      <p:ext uri="{BB962C8B-B14F-4D97-AF65-F5344CB8AC3E}">
        <p14:creationId xmlns:p14="http://schemas.microsoft.com/office/powerpoint/2010/main" val="16653250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5C21D9-6B1C-0056-3A93-7332D04E9F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61</a:t>
            </a:fld>
            <a:endParaRPr lang="en-US"/>
          </a:p>
        </p:txBody>
      </p:sp>
      <p:sp>
        <p:nvSpPr>
          <p:cNvPr id="3" name="TextBox 2">
            <a:extLst>
              <a:ext uri="{FF2B5EF4-FFF2-40B4-BE49-F238E27FC236}">
                <a16:creationId xmlns:a16="http://schemas.microsoft.com/office/drawing/2014/main" id="{D72718E2-4690-055F-2425-D6F18D4FCE34}"/>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5" name="TextBox 4">
            <a:extLst>
              <a:ext uri="{FF2B5EF4-FFF2-40B4-BE49-F238E27FC236}">
                <a16:creationId xmlns:a16="http://schemas.microsoft.com/office/drawing/2014/main" id="{5D6887AB-04ED-A565-7332-6DC72C6CCD7A}"/>
              </a:ext>
            </a:extLst>
          </p:cNvPr>
          <p:cNvSpPr txBox="1"/>
          <p:nvPr/>
        </p:nvSpPr>
        <p:spPr>
          <a:xfrm>
            <a:off x="258652" y="1207211"/>
            <a:ext cx="6094206" cy="400110"/>
          </a:xfrm>
          <a:prstGeom prst="rect">
            <a:avLst/>
          </a:prstGeom>
          <a:noFill/>
        </p:spPr>
        <p:txBody>
          <a:bodyPr wrap="square">
            <a:spAutoFit/>
          </a:bodyPr>
          <a:lstStyle/>
          <a:p>
            <a:pPr algn="l"/>
            <a:r>
              <a:rPr lang="en-US" sz="2000" b="1" i="0" dirty="0">
                <a:solidFill>
                  <a:srgbClr val="404041"/>
                </a:solidFill>
                <a:effectLst/>
                <a:latin typeface="+mj-lt"/>
              </a:rPr>
              <a:t>Truth Table for Each Logical Operation</a:t>
            </a:r>
          </a:p>
        </p:txBody>
      </p:sp>
      <p:sp>
        <p:nvSpPr>
          <p:cNvPr id="6" name="TextBox 5">
            <a:extLst>
              <a:ext uri="{FF2B5EF4-FFF2-40B4-BE49-F238E27FC236}">
                <a16:creationId xmlns:a16="http://schemas.microsoft.com/office/drawing/2014/main" id="{DCB42B43-5728-6420-DA2A-8A033A709D62}"/>
              </a:ext>
            </a:extLst>
          </p:cNvPr>
          <p:cNvSpPr txBox="1"/>
          <p:nvPr/>
        </p:nvSpPr>
        <p:spPr>
          <a:xfrm>
            <a:off x="5545611" y="1253378"/>
            <a:ext cx="6387737" cy="707886"/>
          </a:xfrm>
          <a:prstGeom prst="rect">
            <a:avLst/>
          </a:prstGeom>
          <a:noFill/>
        </p:spPr>
        <p:txBody>
          <a:bodyPr wrap="square">
            <a:spAutoFit/>
          </a:bodyPr>
          <a:lstStyle/>
          <a:p>
            <a:pPr algn="just"/>
            <a:r>
              <a:rPr lang="en-US" sz="2000" b="1" dirty="0">
                <a:solidFill>
                  <a:srgbClr val="404041"/>
                </a:solidFill>
                <a:latin typeface="+mj-lt"/>
              </a:rPr>
              <a:t>The following table gives a list of the common logic functions and their equivalent Boolean notation</a:t>
            </a:r>
            <a:endParaRPr lang="en-IN" sz="2000" b="1" dirty="0">
              <a:solidFill>
                <a:srgbClr val="404041"/>
              </a:solidFill>
              <a:latin typeface="+mj-lt"/>
            </a:endParaRPr>
          </a:p>
        </p:txBody>
      </p:sp>
      <p:pic>
        <p:nvPicPr>
          <p:cNvPr id="7" name="Picture 6">
            <a:extLst>
              <a:ext uri="{FF2B5EF4-FFF2-40B4-BE49-F238E27FC236}">
                <a16:creationId xmlns:a16="http://schemas.microsoft.com/office/drawing/2014/main" id="{2928AF40-7D81-B2BC-5E64-3532AF5C41EA}"/>
              </a:ext>
            </a:extLst>
          </p:cNvPr>
          <p:cNvPicPr>
            <a:picLocks noChangeAspect="1"/>
          </p:cNvPicPr>
          <p:nvPr/>
        </p:nvPicPr>
        <p:blipFill>
          <a:blip r:embed="rId3"/>
          <a:stretch>
            <a:fillRect/>
          </a:stretch>
        </p:blipFill>
        <p:spPr>
          <a:xfrm>
            <a:off x="613187" y="1961264"/>
            <a:ext cx="3448531" cy="2524477"/>
          </a:xfrm>
          <a:prstGeom prst="rect">
            <a:avLst/>
          </a:prstGeom>
        </p:spPr>
      </p:pic>
      <p:pic>
        <p:nvPicPr>
          <p:cNvPr id="8" name="Picture 7">
            <a:extLst>
              <a:ext uri="{FF2B5EF4-FFF2-40B4-BE49-F238E27FC236}">
                <a16:creationId xmlns:a16="http://schemas.microsoft.com/office/drawing/2014/main" id="{0F3DD5BE-2AA2-DD14-3019-597566785D14}"/>
              </a:ext>
            </a:extLst>
          </p:cNvPr>
          <p:cNvPicPr>
            <a:picLocks noChangeAspect="1"/>
          </p:cNvPicPr>
          <p:nvPr/>
        </p:nvPicPr>
        <p:blipFill>
          <a:blip r:embed="rId4"/>
          <a:stretch>
            <a:fillRect/>
          </a:stretch>
        </p:blipFill>
        <p:spPr>
          <a:xfrm>
            <a:off x="6952768" y="2166761"/>
            <a:ext cx="3448531" cy="2514951"/>
          </a:xfrm>
          <a:prstGeom prst="rect">
            <a:avLst/>
          </a:prstGeom>
        </p:spPr>
      </p:pic>
    </p:spTree>
    <p:extLst>
      <p:ext uri="{BB962C8B-B14F-4D97-AF65-F5344CB8AC3E}">
        <p14:creationId xmlns:p14="http://schemas.microsoft.com/office/powerpoint/2010/main" val="612114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D1DE3E-4B34-5A1E-4608-EF06CB8C24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62</a:t>
            </a:fld>
            <a:endParaRPr lang="en-US">
              <a:solidFill>
                <a:schemeClr val="tx1"/>
              </a:solidFill>
            </a:endParaRPr>
          </a:p>
        </p:txBody>
      </p:sp>
      <p:sp>
        <p:nvSpPr>
          <p:cNvPr id="3" name="TextBox 2">
            <a:extLst>
              <a:ext uri="{FF2B5EF4-FFF2-40B4-BE49-F238E27FC236}">
                <a16:creationId xmlns:a16="http://schemas.microsoft.com/office/drawing/2014/main" id="{68FDAF87-D587-A26D-13B7-4974519DC243}"/>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tx1"/>
                </a:solidFill>
                <a:latin typeface="Helvetica Neue"/>
              </a:rPr>
              <a:t>Number Systems and Logic Gates and Combining Logic Gates</a:t>
            </a:r>
            <a:endParaRPr lang="en-IN" sz="2400" dirty="0">
              <a:solidFill>
                <a:schemeClr val="tx1"/>
              </a:solidFill>
            </a:endParaRPr>
          </a:p>
        </p:txBody>
      </p:sp>
      <p:sp>
        <p:nvSpPr>
          <p:cNvPr id="4" name="TextBox 3">
            <a:extLst>
              <a:ext uri="{FF2B5EF4-FFF2-40B4-BE49-F238E27FC236}">
                <a16:creationId xmlns:a16="http://schemas.microsoft.com/office/drawing/2014/main" id="{D4480184-B3C0-C3C7-2908-46F18A8D7C18}"/>
              </a:ext>
            </a:extLst>
          </p:cNvPr>
          <p:cNvSpPr txBox="1"/>
          <p:nvPr/>
        </p:nvSpPr>
        <p:spPr>
          <a:xfrm>
            <a:off x="195375" y="1239409"/>
            <a:ext cx="11507993" cy="2062103"/>
          </a:xfrm>
          <a:prstGeom prst="rect">
            <a:avLst/>
          </a:prstGeom>
          <a:noFill/>
        </p:spPr>
        <p:txBody>
          <a:bodyPr wrap="square">
            <a:spAutoFit/>
          </a:bodyPr>
          <a:lstStyle/>
          <a:p>
            <a:pPr algn="l"/>
            <a:r>
              <a:rPr lang="en-US" sz="2400" b="1" i="0" dirty="0">
                <a:solidFill>
                  <a:schemeClr val="tx1"/>
                </a:solidFill>
                <a:effectLst/>
                <a:latin typeface="+mj-lt"/>
              </a:rPr>
              <a:t>De Morgan’s Theorems</a:t>
            </a:r>
          </a:p>
          <a:p>
            <a:pPr algn="l"/>
            <a:endParaRPr lang="en-US" b="1" i="0" dirty="0">
              <a:solidFill>
                <a:schemeClr val="tx1"/>
              </a:solidFill>
              <a:effectLst/>
              <a:latin typeface="Lato" panose="020F0502020204030203" pitchFamily="34" charset="0"/>
            </a:endParaRPr>
          </a:p>
          <a:p>
            <a:pPr algn="just">
              <a:lnSpc>
                <a:spcPct val="150000"/>
              </a:lnSpc>
            </a:pPr>
            <a:r>
              <a:rPr lang="en-US" sz="2000" b="0" i="1" dirty="0">
                <a:solidFill>
                  <a:schemeClr val="tx1"/>
                </a:solidFill>
                <a:effectLst/>
                <a:latin typeface="+mj-lt"/>
              </a:rPr>
              <a:t>DeMorgan’s Theorems</a:t>
            </a:r>
            <a:r>
              <a:rPr lang="en-US" sz="2000" b="0" i="0" dirty="0">
                <a:solidFill>
                  <a:schemeClr val="tx1"/>
                </a:solidFill>
                <a:effectLst/>
                <a:latin typeface="+mj-lt"/>
              </a:rPr>
              <a:t> are basically two sets of rules or laws developed from the Boolean expressions for </a:t>
            </a:r>
            <a:r>
              <a:rPr lang="en-US" sz="2000" b="0" i="0" u="none" strike="noStrike" dirty="0">
                <a:solidFill>
                  <a:schemeClr val="tx1"/>
                </a:solidFill>
                <a:effectLst/>
                <a:latin typeface="+mj-lt"/>
              </a:rPr>
              <a:t>AND</a:t>
            </a:r>
            <a:r>
              <a:rPr lang="en-US" sz="2000" b="0" i="0" dirty="0">
                <a:solidFill>
                  <a:schemeClr val="tx1"/>
                </a:solidFill>
                <a:effectLst/>
                <a:latin typeface="+mj-lt"/>
              </a:rPr>
              <a:t>, </a:t>
            </a:r>
            <a:r>
              <a:rPr lang="en-US" sz="2000" b="0" i="0" u="none" strike="noStrike" dirty="0">
                <a:solidFill>
                  <a:schemeClr val="tx1"/>
                </a:solidFill>
                <a:effectLst/>
                <a:latin typeface="+mj-lt"/>
              </a:rPr>
              <a:t>OR</a:t>
            </a:r>
            <a:r>
              <a:rPr lang="en-US" sz="2000" b="0" i="0" dirty="0">
                <a:solidFill>
                  <a:schemeClr val="tx1"/>
                </a:solidFill>
                <a:effectLst/>
                <a:latin typeface="+mj-lt"/>
              </a:rPr>
              <a:t> and </a:t>
            </a:r>
            <a:r>
              <a:rPr lang="en-US" sz="2000" b="0" i="0" u="none" strike="noStrike" dirty="0">
                <a:solidFill>
                  <a:schemeClr val="tx1"/>
                </a:solidFill>
                <a:effectLst/>
                <a:latin typeface="+mj-lt"/>
              </a:rPr>
              <a:t>NOT</a:t>
            </a:r>
            <a:r>
              <a:rPr lang="en-US" sz="2000" b="0" i="0" dirty="0">
                <a:solidFill>
                  <a:schemeClr val="tx1"/>
                </a:solidFill>
                <a:effectLst/>
                <a:latin typeface="+mj-lt"/>
              </a:rPr>
              <a:t> using two input variables, </a:t>
            </a:r>
            <a:r>
              <a:rPr lang="en-US" sz="2000" b="0" i="0" u="none" strike="noStrike" dirty="0">
                <a:solidFill>
                  <a:schemeClr val="tx1"/>
                </a:solidFill>
                <a:effectLst/>
                <a:latin typeface="+mj-lt"/>
              </a:rPr>
              <a:t>A</a:t>
            </a:r>
            <a:r>
              <a:rPr lang="en-US" sz="2000" b="0" i="0" dirty="0">
                <a:solidFill>
                  <a:schemeClr val="tx1"/>
                </a:solidFill>
                <a:effectLst/>
                <a:latin typeface="+mj-lt"/>
              </a:rPr>
              <a:t> and </a:t>
            </a:r>
            <a:r>
              <a:rPr lang="en-US" sz="2000" b="0" i="0" u="none" strike="noStrike" dirty="0">
                <a:solidFill>
                  <a:schemeClr val="tx1"/>
                </a:solidFill>
                <a:effectLst/>
                <a:latin typeface="+mj-lt"/>
              </a:rPr>
              <a:t>B</a:t>
            </a:r>
            <a:r>
              <a:rPr lang="en-US" sz="2000" b="0" i="0" dirty="0">
                <a:solidFill>
                  <a:schemeClr val="tx1"/>
                </a:solidFill>
                <a:effectLst/>
                <a:latin typeface="+mj-lt"/>
              </a:rPr>
              <a:t>. These two rules or theorems allow the input variables to be negated and converted from one form of a Boolean function into an opposite form.</a:t>
            </a:r>
          </a:p>
        </p:txBody>
      </p:sp>
      <p:sp>
        <p:nvSpPr>
          <p:cNvPr id="5" name="TextBox 4">
            <a:extLst>
              <a:ext uri="{FF2B5EF4-FFF2-40B4-BE49-F238E27FC236}">
                <a16:creationId xmlns:a16="http://schemas.microsoft.com/office/drawing/2014/main" id="{A4C2A4E6-A1D0-42C0-C8BF-CB6074A5DCB0}"/>
              </a:ext>
            </a:extLst>
          </p:cNvPr>
          <p:cNvSpPr txBox="1"/>
          <p:nvPr/>
        </p:nvSpPr>
        <p:spPr>
          <a:xfrm>
            <a:off x="131825" y="3146240"/>
            <a:ext cx="11507993" cy="2739211"/>
          </a:xfrm>
          <a:prstGeom prst="rect">
            <a:avLst/>
          </a:prstGeom>
          <a:noFill/>
        </p:spPr>
        <p:txBody>
          <a:bodyPr wrap="square">
            <a:spAutoFit/>
          </a:bodyPr>
          <a:lstStyle/>
          <a:p>
            <a:pPr algn="l"/>
            <a:endParaRPr lang="en-US" b="1" i="0" dirty="0">
              <a:solidFill>
                <a:schemeClr val="tx1"/>
              </a:solidFill>
              <a:effectLst/>
              <a:latin typeface="Lato" panose="020F0502020204030203" pitchFamily="34" charset="0"/>
            </a:endParaRPr>
          </a:p>
          <a:p>
            <a:pPr algn="l"/>
            <a:r>
              <a:rPr lang="en-US" sz="2400" b="1" i="0" dirty="0">
                <a:solidFill>
                  <a:schemeClr val="tx1"/>
                </a:solidFill>
                <a:effectLst/>
                <a:latin typeface="+mj-lt"/>
              </a:rPr>
              <a:t>DeMorgan’s First Theorem</a:t>
            </a:r>
          </a:p>
          <a:p>
            <a:pPr algn="l"/>
            <a:endParaRPr lang="en-US" b="1" i="0" dirty="0">
              <a:solidFill>
                <a:schemeClr val="tx1"/>
              </a:solidFill>
              <a:effectLst/>
              <a:latin typeface="Lato" panose="020F0502020204030203" pitchFamily="34" charset="0"/>
            </a:endParaRPr>
          </a:p>
          <a:p>
            <a:pPr algn="just">
              <a:lnSpc>
                <a:spcPct val="150000"/>
              </a:lnSpc>
            </a:pPr>
            <a:r>
              <a:rPr lang="en-US" sz="2000" b="0" i="0" dirty="0">
                <a:solidFill>
                  <a:schemeClr val="tx1"/>
                </a:solidFill>
                <a:effectLst/>
                <a:latin typeface="+mj-lt"/>
              </a:rPr>
              <a:t>DeMorgan’s First theorem proves that when two (or more) input variables are </a:t>
            </a:r>
            <a:r>
              <a:rPr lang="en-US" sz="2000" b="0" i="0" u="none" strike="noStrike" dirty="0" err="1">
                <a:solidFill>
                  <a:schemeClr val="tx1"/>
                </a:solidFill>
                <a:effectLst/>
                <a:latin typeface="+mj-lt"/>
              </a:rPr>
              <a:t>AND’ed</a:t>
            </a:r>
            <a:r>
              <a:rPr lang="en-US" sz="2000" b="0" i="0" dirty="0">
                <a:solidFill>
                  <a:schemeClr val="tx1"/>
                </a:solidFill>
                <a:effectLst/>
                <a:latin typeface="+mj-lt"/>
              </a:rPr>
              <a:t> and negated, they are equivalent to the </a:t>
            </a:r>
            <a:r>
              <a:rPr lang="en-US" sz="2000" b="0" i="0" u="none" strike="noStrike" dirty="0">
                <a:solidFill>
                  <a:schemeClr val="tx1"/>
                </a:solidFill>
                <a:effectLst/>
                <a:latin typeface="+mj-lt"/>
              </a:rPr>
              <a:t>OR</a:t>
            </a:r>
            <a:r>
              <a:rPr lang="en-US" sz="2000" b="0" i="0" dirty="0">
                <a:solidFill>
                  <a:schemeClr val="tx1"/>
                </a:solidFill>
                <a:effectLst/>
                <a:latin typeface="+mj-lt"/>
              </a:rPr>
              <a:t> of the complements of the individual variables. Thus the equivalent of the </a:t>
            </a:r>
            <a:r>
              <a:rPr lang="en-US" sz="2000" b="0" i="0" u="none" strike="noStrike" dirty="0">
                <a:solidFill>
                  <a:schemeClr val="tx1"/>
                </a:solidFill>
                <a:effectLst/>
                <a:latin typeface="+mj-lt"/>
              </a:rPr>
              <a:t>NAND</a:t>
            </a:r>
            <a:r>
              <a:rPr lang="en-US" sz="2000" b="0" i="0" dirty="0">
                <a:solidFill>
                  <a:schemeClr val="tx1"/>
                </a:solidFill>
                <a:effectLst/>
                <a:latin typeface="+mj-lt"/>
              </a:rPr>
              <a:t> function will be a negative-OR function, proving that A.B = A+B. We can show this operation using the following table.</a:t>
            </a:r>
          </a:p>
        </p:txBody>
      </p:sp>
    </p:spTree>
    <p:extLst>
      <p:ext uri="{BB962C8B-B14F-4D97-AF65-F5344CB8AC3E}">
        <p14:creationId xmlns:p14="http://schemas.microsoft.com/office/powerpoint/2010/main" val="40689984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AFA776-C05D-B5A1-638A-895DB34E76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63</a:t>
            </a:fld>
            <a:endParaRPr lang="en-US"/>
          </a:p>
        </p:txBody>
      </p:sp>
      <p:sp>
        <p:nvSpPr>
          <p:cNvPr id="3" name="TextBox 2">
            <a:extLst>
              <a:ext uri="{FF2B5EF4-FFF2-40B4-BE49-F238E27FC236}">
                <a16:creationId xmlns:a16="http://schemas.microsoft.com/office/drawing/2014/main" id="{6E84DA51-B3A2-FA02-134C-2D5A8E251645}"/>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FFA0A240-DCD9-C72D-3B46-946BE21AD304}"/>
              </a:ext>
            </a:extLst>
          </p:cNvPr>
          <p:cNvSpPr txBox="1"/>
          <p:nvPr/>
        </p:nvSpPr>
        <p:spPr>
          <a:xfrm>
            <a:off x="3240070" y="1253497"/>
            <a:ext cx="6094206" cy="369332"/>
          </a:xfrm>
          <a:prstGeom prst="rect">
            <a:avLst/>
          </a:prstGeom>
          <a:noFill/>
        </p:spPr>
        <p:txBody>
          <a:bodyPr wrap="square">
            <a:spAutoFit/>
          </a:bodyPr>
          <a:lstStyle/>
          <a:p>
            <a:pPr algn="l"/>
            <a:r>
              <a:rPr lang="en-US" b="1" i="0" dirty="0">
                <a:solidFill>
                  <a:srgbClr val="404041"/>
                </a:solidFill>
                <a:effectLst/>
                <a:latin typeface="Lato" panose="020F0502020204030203" pitchFamily="34" charset="0"/>
              </a:rPr>
              <a:t>Verifying DeMorgan’s First Theorem using Truth Table</a:t>
            </a:r>
          </a:p>
        </p:txBody>
      </p:sp>
      <p:pic>
        <p:nvPicPr>
          <p:cNvPr id="5" name="Picture 4">
            <a:extLst>
              <a:ext uri="{FF2B5EF4-FFF2-40B4-BE49-F238E27FC236}">
                <a16:creationId xmlns:a16="http://schemas.microsoft.com/office/drawing/2014/main" id="{37B40C8A-9B15-59A8-BB76-220DD938519A}"/>
              </a:ext>
            </a:extLst>
          </p:cNvPr>
          <p:cNvPicPr>
            <a:picLocks noChangeAspect="1"/>
          </p:cNvPicPr>
          <p:nvPr/>
        </p:nvPicPr>
        <p:blipFill>
          <a:blip r:embed="rId3"/>
          <a:stretch>
            <a:fillRect/>
          </a:stretch>
        </p:blipFill>
        <p:spPr>
          <a:xfrm>
            <a:off x="2438625" y="1702869"/>
            <a:ext cx="6895651" cy="3452261"/>
          </a:xfrm>
          <a:prstGeom prst="rect">
            <a:avLst/>
          </a:prstGeom>
        </p:spPr>
      </p:pic>
      <p:pic>
        <p:nvPicPr>
          <p:cNvPr id="6" name="Picture 5">
            <a:extLst>
              <a:ext uri="{FF2B5EF4-FFF2-40B4-BE49-F238E27FC236}">
                <a16:creationId xmlns:a16="http://schemas.microsoft.com/office/drawing/2014/main" id="{84C177CC-809E-D67A-C4B9-731EBBAF6669}"/>
              </a:ext>
            </a:extLst>
          </p:cNvPr>
          <p:cNvPicPr>
            <a:picLocks noChangeAspect="1"/>
          </p:cNvPicPr>
          <p:nvPr/>
        </p:nvPicPr>
        <p:blipFill>
          <a:blip r:embed="rId4"/>
          <a:stretch>
            <a:fillRect/>
          </a:stretch>
        </p:blipFill>
        <p:spPr>
          <a:xfrm>
            <a:off x="2797323" y="5301540"/>
            <a:ext cx="1634827" cy="927137"/>
          </a:xfrm>
          <a:prstGeom prst="rect">
            <a:avLst/>
          </a:prstGeom>
        </p:spPr>
      </p:pic>
      <p:sp>
        <p:nvSpPr>
          <p:cNvPr id="7" name="TextBox 6">
            <a:extLst>
              <a:ext uri="{FF2B5EF4-FFF2-40B4-BE49-F238E27FC236}">
                <a16:creationId xmlns:a16="http://schemas.microsoft.com/office/drawing/2014/main" id="{FBCB2C15-3D8E-E274-B888-08D9102D6874}"/>
              </a:ext>
            </a:extLst>
          </p:cNvPr>
          <p:cNvSpPr txBox="1"/>
          <p:nvPr/>
        </p:nvSpPr>
        <p:spPr>
          <a:xfrm>
            <a:off x="1687701" y="5580442"/>
            <a:ext cx="832279" cy="369332"/>
          </a:xfrm>
          <a:prstGeom prst="rect">
            <a:avLst/>
          </a:prstGeom>
          <a:noFill/>
        </p:spPr>
        <p:txBody>
          <a:bodyPr wrap="none" rtlCol="0">
            <a:spAutoFit/>
          </a:bodyPr>
          <a:lstStyle/>
          <a:p>
            <a:r>
              <a:rPr lang="en-IN" dirty="0"/>
              <a:t>Hence </a:t>
            </a:r>
          </a:p>
        </p:txBody>
      </p:sp>
    </p:spTree>
    <p:extLst>
      <p:ext uri="{BB962C8B-B14F-4D97-AF65-F5344CB8AC3E}">
        <p14:creationId xmlns:p14="http://schemas.microsoft.com/office/powerpoint/2010/main" val="12791488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F95077-1CB3-7008-A62B-05C0A35419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64</a:t>
            </a:fld>
            <a:endParaRPr lang="en-US"/>
          </a:p>
        </p:txBody>
      </p:sp>
      <p:sp>
        <p:nvSpPr>
          <p:cNvPr id="3" name="TextBox 2">
            <a:extLst>
              <a:ext uri="{FF2B5EF4-FFF2-40B4-BE49-F238E27FC236}">
                <a16:creationId xmlns:a16="http://schemas.microsoft.com/office/drawing/2014/main" id="{DBC62AAA-FC34-989C-F691-07FB38301B60}"/>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3F77A986-C990-C415-AD6D-FB3168B54984}"/>
              </a:ext>
            </a:extLst>
          </p:cNvPr>
          <p:cNvSpPr txBox="1"/>
          <p:nvPr/>
        </p:nvSpPr>
        <p:spPr>
          <a:xfrm>
            <a:off x="408450" y="1062725"/>
            <a:ext cx="10937837" cy="1200329"/>
          </a:xfrm>
          <a:prstGeom prst="rect">
            <a:avLst/>
          </a:prstGeom>
          <a:noFill/>
        </p:spPr>
        <p:txBody>
          <a:bodyPr wrap="square">
            <a:spAutoFit/>
          </a:bodyPr>
          <a:lstStyle/>
          <a:p>
            <a:pPr algn="l"/>
            <a:r>
              <a:rPr lang="en-US" sz="2400" b="1" i="0" dirty="0">
                <a:solidFill>
                  <a:srgbClr val="404041"/>
                </a:solidFill>
                <a:effectLst/>
                <a:latin typeface="+mj-lt"/>
              </a:rPr>
              <a:t>DeMorgan’s First Law Implementation using Logic Gates</a:t>
            </a:r>
          </a:p>
          <a:p>
            <a:br>
              <a:rPr lang="en-US" dirty="0"/>
            </a:br>
            <a:r>
              <a:rPr lang="en-US" sz="2000" b="0" i="0" dirty="0">
                <a:solidFill>
                  <a:srgbClr val="414042"/>
                </a:solidFill>
                <a:effectLst/>
                <a:latin typeface="+mj-lt"/>
              </a:rPr>
              <a:t>We can also show that A.B = A+B using logic gates as shown.</a:t>
            </a:r>
          </a:p>
          <a:p>
            <a:endParaRPr lang="en-IN" dirty="0"/>
          </a:p>
        </p:txBody>
      </p:sp>
      <p:pic>
        <p:nvPicPr>
          <p:cNvPr id="5" name="Picture 4">
            <a:extLst>
              <a:ext uri="{FF2B5EF4-FFF2-40B4-BE49-F238E27FC236}">
                <a16:creationId xmlns:a16="http://schemas.microsoft.com/office/drawing/2014/main" id="{2530683D-0AF9-F63A-DF9B-4A52948DD257}"/>
              </a:ext>
            </a:extLst>
          </p:cNvPr>
          <p:cNvPicPr>
            <a:picLocks noChangeAspect="1"/>
          </p:cNvPicPr>
          <p:nvPr/>
        </p:nvPicPr>
        <p:blipFill>
          <a:blip r:embed="rId3"/>
          <a:stretch>
            <a:fillRect/>
          </a:stretch>
        </p:blipFill>
        <p:spPr>
          <a:xfrm>
            <a:off x="3289043" y="2099673"/>
            <a:ext cx="4705030" cy="3083879"/>
          </a:xfrm>
          <a:prstGeom prst="rect">
            <a:avLst/>
          </a:prstGeom>
        </p:spPr>
      </p:pic>
      <p:sp>
        <p:nvSpPr>
          <p:cNvPr id="6" name="TextBox 5">
            <a:extLst>
              <a:ext uri="{FF2B5EF4-FFF2-40B4-BE49-F238E27FC236}">
                <a16:creationId xmlns:a16="http://schemas.microsoft.com/office/drawing/2014/main" id="{85CFED07-DF43-DD0E-8636-E03F1DF644A5}"/>
              </a:ext>
            </a:extLst>
          </p:cNvPr>
          <p:cNvSpPr txBox="1"/>
          <p:nvPr/>
        </p:nvSpPr>
        <p:spPr>
          <a:xfrm>
            <a:off x="105882" y="5116920"/>
            <a:ext cx="11827467" cy="1421992"/>
          </a:xfrm>
          <a:prstGeom prst="rect">
            <a:avLst/>
          </a:prstGeom>
          <a:noFill/>
        </p:spPr>
        <p:txBody>
          <a:bodyPr wrap="square">
            <a:spAutoFit/>
          </a:bodyPr>
          <a:lstStyle/>
          <a:p>
            <a:pPr algn="just">
              <a:lnSpc>
                <a:spcPct val="150000"/>
              </a:lnSpc>
            </a:pPr>
            <a:r>
              <a:rPr lang="en-US" sz="2000" b="0" i="0" dirty="0">
                <a:solidFill>
                  <a:srgbClr val="414042"/>
                </a:solidFill>
                <a:effectLst/>
                <a:latin typeface="+mj-lt"/>
              </a:rPr>
              <a:t>The top logic gate arrangement of: A.B can be implemented using a standard </a:t>
            </a:r>
            <a:r>
              <a:rPr lang="en-US" sz="2000" b="0" i="0" u="none" strike="noStrike" dirty="0">
                <a:solidFill>
                  <a:srgbClr val="414143"/>
                </a:solidFill>
                <a:effectLst/>
                <a:latin typeface="+mj-lt"/>
              </a:rPr>
              <a:t>NAND</a:t>
            </a:r>
            <a:r>
              <a:rPr lang="en-US" sz="2000" b="0" i="0" dirty="0">
                <a:solidFill>
                  <a:srgbClr val="414042"/>
                </a:solidFill>
                <a:effectLst/>
                <a:latin typeface="+mj-lt"/>
              </a:rPr>
              <a:t> gate with inputs </a:t>
            </a:r>
            <a:r>
              <a:rPr lang="en-US" sz="2000" b="0" i="0" u="none" strike="noStrike" dirty="0">
                <a:solidFill>
                  <a:srgbClr val="414143"/>
                </a:solidFill>
                <a:effectLst/>
                <a:latin typeface="+mj-lt"/>
              </a:rPr>
              <a:t>A</a:t>
            </a:r>
            <a:r>
              <a:rPr lang="en-US" sz="2000" b="0" i="0" dirty="0">
                <a:solidFill>
                  <a:srgbClr val="414042"/>
                </a:solidFill>
                <a:effectLst/>
                <a:latin typeface="+mj-lt"/>
              </a:rPr>
              <a:t> and </a:t>
            </a:r>
            <a:r>
              <a:rPr lang="en-US" sz="2000" b="0" i="0" u="none" strike="noStrike" dirty="0">
                <a:solidFill>
                  <a:srgbClr val="414143"/>
                </a:solidFill>
                <a:effectLst/>
                <a:latin typeface="+mj-lt"/>
              </a:rPr>
              <a:t>B</a:t>
            </a:r>
            <a:r>
              <a:rPr lang="en-US" sz="2000" b="0" i="0" dirty="0">
                <a:solidFill>
                  <a:srgbClr val="414042"/>
                </a:solidFill>
                <a:effectLst/>
                <a:latin typeface="+mj-lt"/>
              </a:rPr>
              <a:t>. The lower logic gate arrangement first inverts the two inputs producing A and B. These then become the inputs to the </a:t>
            </a:r>
            <a:r>
              <a:rPr lang="en-US" sz="2000" b="0" i="0" u="none" strike="noStrike" dirty="0">
                <a:solidFill>
                  <a:srgbClr val="414143"/>
                </a:solidFill>
                <a:effectLst/>
                <a:latin typeface="+mj-lt"/>
              </a:rPr>
              <a:t>OR</a:t>
            </a:r>
            <a:r>
              <a:rPr lang="en-US" sz="2000" b="0" i="0" dirty="0">
                <a:solidFill>
                  <a:srgbClr val="414042"/>
                </a:solidFill>
                <a:effectLst/>
                <a:latin typeface="+mj-lt"/>
              </a:rPr>
              <a:t> gate. Therefore the output from the </a:t>
            </a:r>
            <a:r>
              <a:rPr lang="en-US" sz="2000" b="0" i="0" u="none" strike="noStrike" dirty="0">
                <a:solidFill>
                  <a:srgbClr val="414143"/>
                </a:solidFill>
                <a:effectLst/>
                <a:latin typeface="+mj-lt"/>
              </a:rPr>
              <a:t>OR</a:t>
            </a:r>
            <a:r>
              <a:rPr lang="en-US" sz="2000" b="0" i="0" dirty="0">
                <a:solidFill>
                  <a:srgbClr val="414042"/>
                </a:solidFill>
                <a:effectLst/>
                <a:latin typeface="+mj-lt"/>
              </a:rPr>
              <a:t> gate becomes: A+B</a:t>
            </a:r>
            <a:endParaRPr lang="en-IN" sz="2000" dirty="0">
              <a:latin typeface="+mj-lt"/>
            </a:endParaRPr>
          </a:p>
        </p:txBody>
      </p:sp>
    </p:spTree>
    <p:extLst>
      <p:ext uri="{BB962C8B-B14F-4D97-AF65-F5344CB8AC3E}">
        <p14:creationId xmlns:p14="http://schemas.microsoft.com/office/powerpoint/2010/main" val="8458398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EECE0F-90B0-F4B5-5937-3DBE1846F7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65</a:t>
            </a:fld>
            <a:endParaRPr lang="en-US"/>
          </a:p>
        </p:txBody>
      </p:sp>
      <p:sp>
        <p:nvSpPr>
          <p:cNvPr id="3" name="TextBox 2">
            <a:extLst>
              <a:ext uri="{FF2B5EF4-FFF2-40B4-BE49-F238E27FC236}">
                <a16:creationId xmlns:a16="http://schemas.microsoft.com/office/drawing/2014/main" id="{9A55E383-971F-8AB0-7C52-1E9F5DFDB2FF}"/>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06112C19-2447-75C9-5F71-333750A46EEA}"/>
              </a:ext>
            </a:extLst>
          </p:cNvPr>
          <p:cNvSpPr txBox="1"/>
          <p:nvPr/>
        </p:nvSpPr>
        <p:spPr>
          <a:xfrm>
            <a:off x="145272" y="1057627"/>
            <a:ext cx="11357386" cy="2468433"/>
          </a:xfrm>
          <a:prstGeom prst="rect">
            <a:avLst/>
          </a:prstGeom>
          <a:noFill/>
        </p:spPr>
        <p:txBody>
          <a:bodyPr wrap="square">
            <a:spAutoFit/>
          </a:bodyPr>
          <a:lstStyle/>
          <a:p>
            <a:pPr algn="l"/>
            <a:r>
              <a:rPr lang="en-US" sz="2400" b="1" i="0" dirty="0">
                <a:solidFill>
                  <a:srgbClr val="404041"/>
                </a:solidFill>
                <a:effectLst/>
                <a:latin typeface="+mj-lt"/>
              </a:rPr>
              <a:t>DeMorgan’s Second Theorem</a:t>
            </a:r>
          </a:p>
          <a:p>
            <a:pPr algn="l"/>
            <a:endParaRPr lang="en-US" b="1" i="0" dirty="0">
              <a:solidFill>
                <a:srgbClr val="404041"/>
              </a:solidFill>
              <a:effectLst/>
              <a:latin typeface="Lato" panose="020F0502020204030203" pitchFamily="34" charset="0"/>
            </a:endParaRPr>
          </a:p>
          <a:p>
            <a:pPr algn="just">
              <a:lnSpc>
                <a:spcPct val="150000"/>
              </a:lnSpc>
            </a:pPr>
            <a:r>
              <a:rPr lang="en-US" sz="2000" b="0" i="0" dirty="0">
                <a:solidFill>
                  <a:srgbClr val="414042"/>
                </a:solidFill>
                <a:effectLst/>
                <a:latin typeface="+mj-lt"/>
              </a:rPr>
              <a:t>DeMorgan’s Second theorem proves that when two (or more) input variables are </a:t>
            </a:r>
            <a:r>
              <a:rPr lang="en-US" sz="2000" b="0" i="0" u="none" strike="noStrike" dirty="0" err="1">
                <a:solidFill>
                  <a:srgbClr val="414143"/>
                </a:solidFill>
                <a:effectLst/>
                <a:latin typeface="+mj-lt"/>
              </a:rPr>
              <a:t>OR’ed</a:t>
            </a:r>
            <a:r>
              <a:rPr lang="en-US" sz="2000" b="0" i="0" dirty="0">
                <a:solidFill>
                  <a:srgbClr val="414042"/>
                </a:solidFill>
                <a:effectLst/>
                <a:latin typeface="+mj-lt"/>
              </a:rPr>
              <a:t> and negated, they are equivalent to the </a:t>
            </a:r>
            <a:r>
              <a:rPr lang="en-US" sz="2000" b="0" i="0" u="none" strike="noStrike" dirty="0">
                <a:solidFill>
                  <a:srgbClr val="414143"/>
                </a:solidFill>
                <a:effectLst/>
                <a:latin typeface="+mj-lt"/>
              </a:rPr>
              <a:t>AND</a:t>
            </a:r>
            <a:r>
              <a:rPr lang="en-US" sz="2000" b="0" i="0" dirty="0">
                <a:solidFill>
                  <a:srgbClr val="414042"/>
                </a:solidFill>
                <a:effectLst/>
                <a:latin typeface="+mj-lt"/>
              </a:rPr>
              <a:t> of the complements of the individual variables. Thus the equivalent of the </a:t>
            </a:r>
            <a:r>
              <a:rPr lang="en-US" sz="2000" b="0" i="0" u="none" strike="noStrike" dirty="0">
                <a:solidFill>
                  <a:srgbClr val="414143"/>
                </a:solidFill>
                <a:effectLst/>
                <a:latin typeface="+mj-lt"/>
              </a:rPr>
              <a:t>NOR</a:t>
            </a:r>
            <a:r>
              <a:rPr lang="en-US" sz="2000" b="0" i="0" dirty="0">
                <a:solidFill>
                  <a:srgbClr val="414042"/>
                </a:solidFill>
                <a:effectLst/>
                <a:latin typeface="+mj-lt"/>
              </a:rPr>
              <a:t> function is a negative-AND function proving that A+B = A.B, and again we can show operation this using the following truth table.</a:t>
            </a:r>
          </a:p>
        </p:txBody>
      </p:sp>
      <p:sp>
        <p:nvSpPr>
          <p:cNvPr id="5" name="TextBox 4">
            <a:extLst>
              <a:ext uri="{FF2B5EF4-FFF2-40B4-BE49-F238E27FC236}">
                <a16:creationId xmlns:a16="http://schemas.microsoft.com/office/drawing/2014/main" id="{F6DA1A62-0AD8-E3D4-FEF5-B9E72E988C28}"/>
              </a:ext>
            </a:extLst>
          </p:cNvPr>
          <p:cNvSpPr txBox="1"/>
          <p:nvPr/>
        </p:nvSpPr>
        <p:spPr>
          <a:xfrm>
            <a:off x="91869" y="4277122"/>
            <a:ext cx="6094206" cy="830997"/>
          </a:xfrm>
          <a:prstGeom prst="rect">
            <a:avLst/>
          </a:prstGeom>
          <a:noFill/>
        </p:spPr>
        <p:txBody>
          <a:bodyPr wrap="square">
            <a:spAutoFit/>
          </a:bodyPr>
          <a:lstStyle/>
          <a:p>
            <a:pPr algn="l"/>
            <a:r>
              <a:rPr lang="en-US" sz="2400" b="1" i="0" dirty="0">
                <a:solidFill>
                  <a:srgbClr val="404041"/>
                </a:solidFill>
                <a:effectLst/>
                <a:latin typeface="+mj-lt"/>
              </a:rPr>
              <a:t>Verifying DeMorgan’s Second Theorem using Truth Table</a:t>
            </a:r>
          </a:p>
        </p:txBody>
      </p:sp>
      <p:pic>
        <p:nvPicPr>
          <p:cNvPr id="6" name="Picture 5">
            <a:extLst>
              <a:ext uri="{FF2B5EF4-FFF2-40B4-BE49-F238E27FC236}">
                <a16:creationId xmlns:a16="http://schemas.microsoft.com/office/drawing/2014/main" id="{29390F76-2D75-73B3-5371-B97D4207FA6C}"/>
              </a:ext>
            </a:extLst>
          </p:cNvPr>
          <p:cNvPicPr>
            <a:picLocks noChangeAspect="1"/>
          </p:cNvPicPr>
          <p:nvPr/>
        </p:nvPicPr>
        <p:blipFill>
          <a:blip r:embed="rId3"/>
          <a:stretch>
            <a:fillRect/>
          </a:stretch>
        </p:blipFill>
        <p:spPr>
          <a:xfrm>
            <a:off x="6555485" y="3658690"/>
            <a:ext cx="4421392" cy="2898859"/>
          </a:xfrm>
          <a:prstGeom prst="rect">
            <a:avLst/>
          </a:prstGeom>
        </p:spPr>
      </p:pic>
      <p:cxnSp>
        <p:nvCxnSpPr>
          <p:cNvPr id="8" name="Straight Arrow Connector 7">
            <a:extLst>
              <a:ext uri="{FF2B5EF4-FFF2-40B4-BE49-F238E27FC236}">
                <a16:creationId xmlns:a16="http://schemas.microsoft.com/office/drawing/2014/main" id="{A0F19DA4-C351-A211-BE19-46C2919EA3AF}"/>
              </a:ext>
            </a:extLst>
          </p:cNvPr>
          <p:cNvCxnSpPr/>
          <p:nvPr/>
        </p:nvCxnSpPr>
        <p:spPr>
          <a:xfrm>
            <a:off x="5115305" y="4869180"/>
            <a:ext cx="11111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58351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7BB01E-490B-D914-E1CA-4F99FEE62E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66</a:t>
            </a:fld>
            <a:endParaRPr lang="en-US"/>
          </a:p>
        </p:txBody>
      </p:sp>
      <p:sp>
        <p:nvSpPr>
          <p:cNvPr id="3" name="TextBox 2">
            <a:extLst>
              <a:ext uri="{FF2B5EF4-FFF2-40B4-BE49-F238E27FC236}">
                <a16:creationId xmlns:a16="http://schemas.microsoft.com/office/drawing/2014/main" id="{A88C8004-C2C0-E31D-EED4-7C47DF886C40}"/>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B05EF737-8AD8-77D2-B876-A07B7C4EDB15}"/>
              </a:ext>
            </a:extLst>
          </p:cNvPr>
          <p:cNvSpPr txBox="1"/>
          <p:nvPr/>
        </p:nvSpPr>
        <p:spPr>
          <a:xfrm>
            <a:off x="719418" y="1297205"/>
            <a:ext cx="10012680" cy="461665"/>
          </a:xfrm>
          <a:prstGeom prst="rect">
            <a:avLst/>
          </a:prstGeom>
          <a:noFill/>
        </p:spPr>
        <p:txBody>
          <a:bodyPr wrap="square">
            <a:spAutoFit/>
          </a:bodyPr>
          <a:lstStyle/>
          <a:p>
            <a:pPr algn="ctr"/>
            <a:r>
              <a:rPr lang="en-US" sz="2400" b="1" i="0" dirty="0">
                <a:solidFill>
                  <a:srgbClr val="404041"/>
                </a:solidFill>
                <a:effectLst/>
                <a:latin typeface="+mj-lt"/>
              </a:rPr>
              <a:t>DeMorgan’s Second Law Implementation using Logic Gates</a:t>
            </a:r>
          </a:p>
        </p:txBody>
      </p:sp>
      <p:pic>
        <p:nvPicPr>
          <p:cNvPr id="5" name="Picture 4">
            <a:extLst>
              <a:ext uri="{FF2B5EF4-FFF2-40B4-BE49-F238E27FC236}">
                <a16:creationId xmlns:a16="http://schemas.microsoft.com/office/drawing/2014/main" id="{42054AA9-A755-2C82-6860-4A151614B81B}"/>
              </a:ext>
            </a:extLst>
          </p:cNvPr>
          <p:cNvPicPr>
            <a:picLocks noChangeAspect="1"/>
          </p:cNvPicPr>
          <p:nvPr/>
        </p:nvPicPr>
        <p:blipFill>
          <a:blip r:embed="rId3"/>
          <a:stretch>
            <a:fillRect/>
          </a:stretch>
        </p:blipFill>
        <p:spPr>
          <a:xfrm>
            <a:off x="3677597" y="1877738"/>
            <a:ext cx="4096322" cy="2848373"/>
          </a:xfrm>
          <a:prstGeom prst="rect">
            <a:avLst/>
          </a:prstGeom>
        </p:spPr>
      </p:pic>
      <p:sp>
        <p:nvSpPr>
          <p:cNvPr id="6" name="TextBox 5">
            <a:extLst>
              <a:ext uri="{FF2B5EF4-FFF2-40B4-BE49-F238E27FC236}">
                <a16:creationId xmlns:a16="http://schemas.microsoft.com/office/drawing/2014/main" id="{B2607BBE-B2CE-802F-67AF-FC7CF9CEA369}"/>
              </a:ext>
            </a:extLst>
          </p:cNvPr>
          <p:cNvSpPr txBox="1"/>
          <p:nvPr/>
        </p:nvSpPr>
        <p:spPr>
          <a:xfrm>
            <a:off x="535641" y="4612725"/>
            <a:ext cx="11120717" cy="1421992"/>
          </a:xfrm>
          <a:prstGeom prst="rect">
            <a:avLst/>
          </a:prstGeom>
          <a:noFill/>
        </p:spPr>
        <p:txBody>
          <a:bodyPr wrap="square">
            <a:spAutoFit/>
          </a:bodyPr>
          <a:lstStyle/>
          <a:p>
            <a:pPr algn="just">
              <a:lnSpc>
                <a:spcPct val="150000"/>
              </a:lnSpc>
            </a:pPr>
            <a:r>
              <a:rPr lang="en-US" sz="2000" b="0" i="0" dirty="0">
                <a:solidFill>
                  <a:srgbClr val="414042"/>
                </a:solidFill>
                <a:effectLst/>
                <a:latin typeface="+mj-lt"/>
              </a:rPr>
              <a:t>The top logic gate arrangement of: A+B can be implemented using a standard </a:t>
            </a:r>
            <a:r>
              <a:rPr lang="en-US" sz="2000" b="0" i="0" u="none" strike="noStrike" dirty="0">
                <a:solidFill>
                  <a:srgbClr val="414143"/>
                </a:solidFill>
                <a:effectLst/>
                <a:latin typeface="+mj-lt"/>
              </a:rPr>
              <a:t>NOR</a:t>
            </a:r>
            <a:r>
              <a:rPr lang="en-US" sz="2000" b="0" i="0" dirty="0">
                <a:solidFill>
                  <a:srgbClr val="414042"/>
                </a:solidFill>
                <a:effectLst/>
                <a:latin typeface="+mj-lt"/>
              </a:rPr>
              <a:t> gate function using inputs </a:t>
            </a:r>
            <a:r>
              <a:rPr lang="en-US" sz="2000" b="0" i="0" u="none" strike="noStrike" dirty="0">
                <a:solidFill>
                  <a:srgbClr val="414143"/>
                </a:solidFill>
                <a:effectLst/>
                <a:latin typeface="+mj-lt"/>
              </a:rPr>
              <a:t>A</a:t>
            </a:r>
            <a:r>
              <a:rPr lang="en-US" sz="2000" b="0" i="0" dirty="0">
                <a:solidFill>
                  <a:srgbClr val="414042"/>
                </a:solidFill>
                <a:effectLst/>
                <a:latin typeface="+mj-lt"/>
              </a:rPr>
              <a:t> and </a:t>
            </a:r>
            <a:r>
              <a:rPr lang="en-US" sz="2000" b="0" i="0" u="none" strike="noStrike" dirty="0">
                <a:solidFill>
                  <a:srgbClr val="414143"/>
                </a:solidFill>
                <a:effectLst/>
                <a:latin typeface="+mj-lt"/>
              </a:rPr>
              <a:t>B</a:t>
            </a:r>
            <a:r>
              <a:rPr lang="en-US" sz="2000" b="0" i="0" dirty="0">
                <a:solidFill>
                  <a:srgbClr val="414042"/>
                </a:solidFill>
                <a:effectLst/>
                <a:latin typeface="+mj-lt"/>
              </a:rPr>
              <a:t>. The lower logic gate arrangement first inverts the two inputs, thus producing A and B. Thus then become the inputs to the </a:t>
            </a:r>
            <a:r>
              <a:rPr lang="en-US" sz="2000" b="0" i="0" u="none" strike="noStrike" dirty="0">
                <a:solidFill>
                  <a:srgbClr val="414143"/>
                </a:solidFill>
                <a:effectLst/>
                <a:latin typeface="+mj-lt"/>
              </a:rPr>
              <a:t>AND</a:t>
            </a:r>
            <a:r>
              <a:rPr lang="en-US" sz="2000" b="0" i="0" dirty="0">
                <a:solidFill>
                  <a:srgbClr val="414042"/>
                </a:solidFill>
                <a:effectLst/>
                <a:latin typeface="+mj-lt"/>
              </a:rPr>
              <a:t> gate. Therefore the output from the </a:t>
            </a:r>
            <a:r>
              <a:rPr lang="en-US" sz="2000" b="0" i="0" u="none" strike="noStrike" dirty="0">
                <a:solidFill>
                  <a:srgbClr val="414143"/>
                </a:solidFill>
                <a:effectLst/>
                <a:latin typeface="+mj-lt"/>
              </a:rPr>
              <a:t>AND</a:t>
            </a:r>
            <a:r>
              <a:rPr lang="en-US" sz="2000" b="0" i="0" dirty="0">
                <a:solidFill>
                  <a:srgbClr val="414042"/>
                </a:solidFill>
                <a:effectLst/>
                <a:latin typeface="+mj-lt"/>
              </a:rPr>
              <a:t> gate becomes: A.B</a:t>
            </a:r>
            <a:endParaRPr lang="en-IN" sz="2000" dirty="0">
              <a:latin typeface="+mj-lt"/>
            </a:endParaRPr>
          </a:p>
        </p:txBody>
      </p:sp>
    </p:spTree>
    <p:extLst>
      <p:ext uri="{BB962C8B-B14F-4D97-AF65-F5344CB8AC3E}">
        <p14:creationId xmlns:p14="http://schemas.microsoft.com/office/powerpoint/2010/main" val="31178235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002E7F-5286-A869-F378-DB17E21298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67</a:t>
            </a:fld>
            <a:endParaRPr lang="en-US"/>
          </a:p>
        </p:txBody>
      </p:sp>
      <p:sp>
        <p:nvSpPr>
          <p:cNvPr id="3" name="TextBox 2">
            <a:extLst>
              <a:ext uri="{FF2B5EF4-FFF2-40B4-BE49-F238E27FC236}">
                <a16:creationId xmlns:a16="http://schemas.microsoft.com/office/drawing/2014/main" id="{552604C0-1814-6B71-7FEC-9A084646EAF4}"/>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5" name="TextBox 4">
            <a:extLst>
              <a:ext uri="{FF2B5EF4-FFF2-40B4-BE49-F238E27FC236}">
                <a16:creationId xmlns:a16="http://schemas.microsoft.com/office/drawing/2014/main" id="{1CD6C0F8-5D06-C5FD-D990-0366DE40E621}"/>
              </a:ext>
            </a:extLst>
          </p:cNvPr>
          <p:cNvSpPr txBox="1"/>
          <p:nvPr/>
        </p:nvSpPr>
        <p:spPr>
          <a:xfrm>
            <a:off x="2372061" y="1700664"/>
            <a:ext cx="7269479" cy="3477875"/>
          </a:xfrm>
          <a:prstGeom prst="rect">
            <a:avLst/>
          </a:prstGeom>
          <a:noFill/>
        </p:spPr>
        <p:txBody>
          <a:bodyPr wrap="square">
            <a:spAutoFit/>
          </a:bodyPr>
          <a:lstStyle/>
          <a:p>
            <a:pPr algn="l"/>
            <a:r>
              <a:rPr lang="en-US" sz="2000" b="0" i="0" dirty="0">
                <a:solidFill>
                  <a:srgbClr val="414042"/>
                </a:solidFill>
                <a:effectLst/>
                <a:latin typeface="+mj-lt"/>
              </a:rPr>
              <a:t>For a 3-variable input</a:t>
            </a:r>
          </a:p>
          <a:p>
            <a:pPr algn="l"/>
            <a:r>
              <a:rPr lang="en-US" sz="2000" b="0" i="0" dirty="0">
                <a:solidFill>
                  <a:srgbClr val="414042"/>
                </a:solidFill>
                <a:effectLst/>
                <a:latin typeface="+mj-lt"/>
              </a:rPr>
              <a:t> </a:t>
            </a:r>
          </a:p>
          <a:p>
            <a:pPr algn="ctr"/>
            <a:r>
              <a:rPr lang="en-US" sz="2000" b="0" i="0" u="none" strike="noStrike" dirty="0">
                <a:solidFill>
                  <a:srgbClr val="414143"/>
                </a:solidFill>
                <a:effectLst/>
                <a:latin typeface="+mj-lt"/>
              </a:rPr>
              <a:t>A.B.C = A+B+C</a:t>
            </a:r>
            <a:endParaRPr lang="en-US" sz="2000" b="0" i="0" dirty="0">
              <a:solidFill>
                <a:srgbClr val="414042"/>
              </a:solidFill>
              <a:effectLst/>
              <a:latin typeface="+mj-lt"/>
            </a:endParaRPr>
          </a:p>
          <a:p>
            <a:pPr algn="l"/>
            <a:r>
              <a:rPr lang="en-US" sz="2000" b="0" i="0" dirty="0">
                <a:solidFill>
                  <a:srgbClr val="414042"/>
                </a:solidFill>
                <a:effectLst/>
                <a:latin typeface="+mj-lt"/>
              </a:rPr>
              <a:t>and also</a:t>
            </a:r>
          </a:p>
          <a:p>
            <a:pPr algn="ctr"/>
            <a:r>
              <a:rPr lang="en-US" sz="2000" b="0" i="0" u="none" strike="noStrike" dirty="0">
                <a:solidFill>
                  <a:srgbClr val="414143"/>
                </a:solidFill>
                <a:effectLst/>
                <a:latin typeface="+mj-lt"/>
              </a:rPr>
              <a:t>A+B+C = A.B.C</a:t>
            </a:r>
            <a:endParaRPr lang="en-US" sz="2000" b="0" i="0" dirty="0">
              <a:solidFill>
                <a:srgbClr val="414042"/>
              </a:solidFill>
              <a:effectLst/>
              <a:latin typeface="+mj-lt"/>
            </a:endParaRPr>
          </a:p>
          <a:p>
            <a:pPr algn="l"/>
            <a:r>
              <a:rPr lang="en-US" sz="2000" b="0" i="0" dirty="0">
                <a:solidFill>
                  <a:srgbClr val="414042"/>
                </a:solidFill>
                <a:effectLst/>
                <a:latin typeface="+mj-lt"/>
              </a:rPr>
              <a:t>For a 4-variable input</a:t>
            </a:r>
          </a:p>
          <a:p>
            <a:pPr algn="l"/>
            <a:r>
              <a:rPr lang="en-US" sz="2000" b="0" i="0" dirty="0">
                <a:solidFill>
                  <a:srgbClr val="414042"/>
                </a:solidFill>
                <a:effectLst/>
                <a:latin typeface="+mj-lt"/>
              </a:rPr>
              <a:t> </a:t>
            </a:r>
          </a:p>
          <a:p>
            <a:pPr algn="ctr"/>
            <a:r>
              <a:rPr lang="en-US" sz="2000" b="0" i="0" u="none" strike="noStrike" dirty="0">
                <a:solidFill>
                  <a:srgbClr val="414143"/>
                </a:solidFill>
                <a:effectLst/>
                <a:latin typeface="+mj-lt"/>
              </a:rPr>
              <a:t>A.B.C.D = A+B+C+D</a:t>
            </a:r>
            <a:endParaRPr lang="en-US" sz="2000" b="0" i="0" dirty="0">
              <a:solidFill>
                <a:srgbClr val="414042"/>
              </a:solidFill>
              <a:effectLst/>
              <a:latin typeface="+mj-lt"/>
            </a:endParaRPr>
          </a:p>
          <a:p>
            <a:pPr algn="l"/>
            <a:r>
              <a:rPr lang="en-US" sz="2000" b="0" i="0" dirty="0">
                <a:solidFill>
                  <a:srgbClr val="414042"/>
                </a:solidFill>
                <a:effectLst/>
                <a:latin typeface="+mj-lt"/>
              </a:rPr>
              <a:t>and also</a:t>
            </a:r>
          </a:p>
          <a:p>
            <a:pPr algn="ctr"/>
            <a:r>
              <a:rPr lang="en-US" sz="2000" b="0" i="0" u="none" strike="noStrike" dirty="0">
                <a:solidFill>
                  <a:srgbClr val="414143"/>
                </a:solidFill>
                <a:effectLst/>
                <a:latin typeface="+mj-lt"/>
              </a:rPr>
              <a:t>A+B+C+D = A.B.C.D</a:t>
            </a:r>
            <a:endParaRPr lang="en-US" sz="2000" b="0" i="0" dirty="0">
              <a:solidFill>
                <a:srgbClr val="414042"/>
              </a:solidFill>
              <a:effectLst/>
              <a:latin typeface="+mj-lt"/>
            </a:endParaRPr>
          </a:p>
          <a:p>
            <a:pPr algn="l"/>
            <a:r>
              <a:rPr lang="en-US" sz="2000" b="0" i="0" dirty="0">
                <a:solidFill>
                  <a:srgbClr val="414042"/>
                </a:solidFill>
                <a:effectLst/>
                <a:latin typeface="+mj-lt"/>
              </a:rPr>
              <a:t>and so on.</a:t>
            </a:r>
          </a:p>
        </p:txBody>
      </p:sp>
    </p:spTree>
    <p:extLst>
      <p:ext uri="{BB962C8B-B14F-4D97-AF65-F5344CB8AC3E}">
        <p14:creationId xmlns:p14="http://schemas.microsoft.com/office/powerpoint/2010/main" val="18290094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B67D3-E570-D1AD-4919-DD0A6D4BD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68</a:t>
            </a:fld>
            <a:endParaRPr lang="en-US"/>
          </a:p>
        </p:txBody>
      </p:sp>
      <p:sp>
        <p:nvSpPr>
          <p:cNvPr id="3" name="TextBox 2">
            <a:extLst>
              <a:ext uri="{FF2B5EF4-FFF2-40B4-BE49-F238E27FC236}">
                <a16:creationId xmlns:a16="http://schemas.microsoft.com/office/drawing/2014/main" id="{A22E62E2-E7BD-B778-C424-373A2F8C877A}"/>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067B2F8D-C09E-497A-0360-E0BF4CEB7BA2}"/>
              </a:ext>
            </a:extLst>
          </p:cNvPr>
          <p:cNvSpPr txBox="1"/>
          <p:nvPr/>
        </p:nvSpPr>
        <p:spPr>
          <a:xfrm>
            <a:off x="2329032" y="1123652"/>
            <a:ext cx="6094206" cy="461665"/>
          </a:xfrm>
          <a:prstGeom prst="rect">
            <a:avLst/>
          </a:prstGeom>
          <a:noFill/>
        </p:spPr>
        <p:txBody>
          <a:bodyPr wrap="square">
            <a:spAutoFit/>
          </a:bodyPr>
          <a:lstStyle/>
          <a:p>
            <a:pPr algn="ctr"/>
            <a:r>
              <a:rPr lang="en-IN" sz="2400" b="1" i="0" dirty="0">
                <a:solidFill>
                  <a:srgbClr val="404041"/>
                </a:solidFill>
                <a:effectLst/>
                <a:latin typeface="+mj-lt"/>
              </a:rPr>
              <a:t>De Morgan’s Equivalent Gates</a:t>
            </a:r>
          </a:p>
        </p:txBody>
      </p:sp>
      <p:pic>
        <p:nvPicPr>
          <p:cNvPr id="5" name="Picture 4">
            <a:extLst>
              <a:ext uri="{FF2B5EF4-FFF2-40B4-BE49-F238E27FC236}">
                <a16:creationId xmlns:a16="http://schemas.microsoft.com/office/drawing/2014/main" id="{587FB027-4BB6-EABB-8B85-89AA3F4BB5B9}"/>
              </a:ext>
            </a:extLst>
          </p:cNvPr>
          <p:cNvPicPr>
            <a:picLocks noChangeAspect="1"/>
          </p:cNvPicPr>
          <p:nvPr/>
        </p:nvPicPr>
        <p:blipFill>
          <a:blip r:embed="rId2"/>
          <a:stretch>
            <a:fillRect/>
          </a:stretch>
        </p:blipFill>
        <p:spPr>
          <a:xfrm>
            <a:off x="2844766" y="1691640"/>
            <a:ext cx="5578472" cy="4682266"/>
          </a:xfrm>
          <a:prstGeom prst="rect">
            <a:avLst/>
          </a:prstGeom>
        </p:spPr>
      </p:pic>
    </p:spTree>
    <p:extLst>
      <p:ext uri="{BB962C8B-B14F-4D97-AF65-F5344CB8AC3E}">
        <p14:creationId xmlns:p14="http://schemas.microsoft.com/office/powerpoint/2010/main" val="778715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A347CE-9EE9-4718-192D-CDC8AB8BA1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69</a:t>
            </a:fld>
            <a:endParaRPr lang="en-US"/>
          </a:p>
        </p:txBody>
      </p:sp>
      <p:sp>
        <p:nvSpPr>
          <p:cNvPr id="3" name="TextBox 2">
            <a:extLst>
              <a:ext uri="{FF2B5EF4-FFF2-40B4-BE49-F238E27FC236}">
                <a16:creationId xmlns:a16="http://schemas.microsoft.com/office/drawing/2014/main" id="{9DF4A443-AF43-8E27-C9AE-237FE32513B1}"/>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TextBox 3">
            <a:extLst>
              <a:ext uri="{FF2B5EF4-FFF2-40B4-BE49-F238E27FC236}">
                <a16:creationId xmlns:a16="http://schemas.microsoft.com/office/drawing/2014/main" id="{2C1881E3-D13A-BAFA-D1DB-2FA4E18F7BA4}"/>
              </a:ext>
            </a:extLst>
          </p:cNvPr>
          <p:cNvSpPr txBox="1"/>
          <p:nvPr/>
        </p:nvSpPr>
        <p:spPr>
          <a:xfrm>
            <a:off x="258650" y="924997"/>
            <a:ext cx="11525679" cy="4770537"/>
          </a:xfrm>
          <a:prstGeom prst="rect">
            <a:avLst/>
          </a:prstGeom>
          <a:noFill/>
        </p:spPr>
        <p:txBody>
          <a:bodyPr wrap="square">
            <a:spAutoFit/>
          </a:bodyPr>
          <a:lstStyle/>
          <a:p>
            <a:pPr algn="just"/>
            <a:endParaRPr lang="en-US" sz="2000" b="1" i="0" dirty="0">
              <a:solidFill>
                <a:srgbClr val="333333"/>
              </a:solidFill>
              <a:effectLst/>
              <a:latin typeface="+mj-lt"/>
            </a:endParaRPr>
          </a:p>
          <a:p>
            <a:pPr algn="just"/>
            <a:r>
              <a:rPr lang="en-US" sz="2000" b="1" i="0" dirty="0">
                <a:solidFill>
                  <a:srgbClr val="333333"/>
                </a:solidFill>
                <a:effectLst/>
                <a:latin typeface="+mj-lt"/>
              </a:rPr>
              <a:t>Problems on </a:t>
            </a:r>
            <a:r>
              <a:rPr lang="en-US" sz="2000" b="1" i="0" dirty="0">
                <a:solidFill>
                  <a:srgbClr val="404041"/>
                </a:solidFill>
                <a:effectLst/>
                <a:latin typeface="+mj-lt"/>
              </a:rPr>
              <a:t>DeMorgan:</a:t>
            </a:r>
          </a:p>
          <a:p>
            <a:pPr algn="just"/>
            <a:endParaRPr lang="en-US" sz="2000" b="1" dirty="0">
              <a:solidFill>
                <a:srgbClr val="404041"/>
              </a:solidFill>
              <a:latin typeface="+mj-lt"/>
            </a:endParaRPr>
          </a:p>
          <a:p>
            <a:pPr algn="just"/>
            <a:r>
              <a:rPr lang="en-US" sz="2000" b="1" i="0" dirty="0">
                <a:solidFill>
                  <a:srgbClr val="333333"/>
                </a:solidFill>
                <a:effectLst/>
                <a:latin typeface="+mj-lt"/>
              </a:rPr>
              <a:t>Example 1: (A.B.C)'</a:t>
            </a:r>
            <a:endParaRPr lang="en-US" sz="2000" b="0" i="0" dirty="0">
              <a:solidFill>
                <a:srgbClr val="333333"/>
              </a:solidFill>
              <a:effectLst/>
              <a:latin typeface="+mj-lt"/>
            </a:endParaRPr>
          </a:p>
          <a:p>
            <a:pPr algn="just"/>
            <a:r>
              <a:rPr lang="en-US" sz="2000" b="0" i="0" dirty="0">
                <a:solidFill>
                  <a:srgbClr val="333333"/>
                </a:solidFill>
                <a:effectLst/>
                <a:latin typeface="+mj-lt"/>
              </a:rPr>
              <a:t>(A.B.C)'=A'+B'+C’</a:t>
            </a:r>
          </a:p>
          <a:p>
            <a:pPr algn="just"/>
            <a:endParaRPr lang="en-US" sz="2000" b="0" i="0" dirty="0">
              <a:solidFill>
                <a:srgbClr val="333333"/>
              </a:solidFill>
              <a:effectLst/>
              <a:latin typeface="+mj-lt"/>
            </a:endParaRPr>
          </a:p>
          <a:p>
            <a:pPr algn="just"/>
            <a:r>
              <a:rPr lang="en-US" sz="2000" b="1" i="0" dirty="0">
                <a:solidFill>
                  <a:srgbClr val="333333"/>
                </a:solidFill>
                <a:effectLst/>
                <a:latin typeface="+mj-lt"/>
              </a:rPr>
              <a:t>Example 2: (A+B+C)'</a:t>
            </a:r>
            <a:endParaRPr lang="en-US" sz="2000" b="0" i="0" dirty="0">
              <a:solidFill>
                <a:srgbClr val="333333"/>
              </a:solidFill>
              <a:effectLst/>
              <a:latin typeface="+mj-lt"/>
            </a:endParaRPr>
          </a:p>
          <a:p>
            <a:pPr algn="just"/>
            <a:r>
              <a:rPr lang="en-US" sz="2000" b="0" i="0" dirty="0">
                <a:solidFill>
                  <a:srgbClr val="333333"/>
                </a:solidFill>
                <a:effectLst/>
                <a:latin typeface="+mj-lt"/>
              </a:rPr>
              <a:t>(A+B+C)'=A'.B’.C</a:t>
            </a:r>
          </a:p>
          <a:p>
            <a:pPr algn="just"/>
            <a:endParaRPr lang="en-US" sz="2000" dirty="0">
              <a:solidFill>
                <a:srgbClr val="333333"/>
              </a:solidFill>
              <a:latin typeface="+mj-lt"/>
            </a:endParaRPr>
          </a:p>
          <a:p>
            <a:pPr algn="just"/>
            <a:r>
              <a:rPr lang="en-US" sz="2000" b="1" i="0" dirty="0">
                <a:solidFill>
                  <a:srgbClr val="333333"/>
                </a:solidFill>
                <a:effectLst/>
                <a:latin typeface="+mj-lt"/>
              </a:rPr>
              <a:t>Example 3: ((A+BC')'+D(E+F')')'</a:t>
            </a:r>
            <a:endParaRPr lang="en-US" sz="2000" b="0" i="0" dirty="0">
              <a:solidFill>
                <a:srgbClr val="333333"/>
              </a:solidFill>
              <a:effectLst/>
              <a:latin typeface="+mj-lt"/>
            </a:endParaRPr>
          </a:p>
          <a:p>
            <a:pPr algn="just">
              <a:lnSpc>
                <a:spcPct val="150000"/>
              </a:lnSpc>
            </a:pPr>
            <a:r>
              <a:rPr lang="en-US" sz="2000" b="0" i="0" dirty="0">
                <a:solidFill>
                  <a:srgbClr val="333333"/>
                </a:solidFill>
                <a:effectLst/>
                <a:latin typeface="+mj-lt"/>
              </a:rPr>
              <a:t>For applying the DeMorgan's theorem on this expression, we have to follow the following expressions:</a:t>
            </a:r>
          </a:p>
          <a:p>
            <a:pPr algn="just">
              <a:lnSpc>
                <a:spcPct val="150000"/>
              </a:lnSpc>
            </a:pPr>
            <a:r>
              <a:rPr lang="en-US" sz="2000" b="0" i="0" dirty="0">
                <a:solidFill>
                  <a:srgbClr val="333333"/>
                </a:solidFill>
                <a:effectLst/>
                <a:latin typeface="+mj-lt"/>
              </a:rPr>
              <a:t>1) In complete expression, first, we find those terms on which we can apply the DeMorgan's theorem and treat each term as a single variable.</a:t>
            </a:r>
          </a:p>
          <a:p>
            <a:pPr algn="just"/>
            <a:endParaRPr lang="en-US" sz="1200" b="0" i="0" dirty="0">
              <a:solidFill>
                <a:srgbClr val="333333"/>
              </a:solidFill>
              <a:effectLst/>
              <a:latin typeface="inter-regular"/>
            </a:endParaRPr>
          </a:p>
        </p:txBody>
      </p:sp>
    </p:spTree>
    <p:extLst>
      <p:ext uri="{BB962C8B-B14F-4D97-AF65-F5344CB8AC3E}">
        <p14:creationId xmlns:p14="http://schemas.microsoft.com/office/powerpoint/2010/main" val="236674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3" name="TextBox 2">
            <a:extLst>
              <a:ext uri="{FF2B5EF4-FFF2-40B4-BE49-F238E27FC236}">
                <a16:creationId xmlns:a16="http://schemas.microsoft.com/office/drawing/2014/main" id="{2F292F09-C475-30C9-6C2E-22F69A085E66}"/>
              </a:ext>
            </a:extLst>
          </p:cNvPr>
          <p:cNvSpPr txBox="1"/>
          <p:nvPr/>
        </p:nvSpPr>
        <p:spPr>
          <a:xfrm>
            <a:off x="538566" y="1070677"/>
            <a:ext cx="11485794" cy="2492990"/>
          </a:xfrm>
          <a:prstGeom prst="rect">
            <a:avLst/>
          </a:prstGeom>
          <a:noFill/>
        </p:spPr>
        <p:txBody>
          <a:bodyPr wrap="square">
            <a:spAutoFit/>
          </a:bodyPr>
          <a:lstStyle/>
          <a:p>
            <a:pPr algn="ctr">
              <a:lnSpc>
                <a:spcPct val="150000"/>
              </a:lnSpc>
            </a:pPr>
            <a:r>
              <a:rPr lang="en-US" sz="2400" b="1" i="0" dirty="0">
                <a:solidFill>
                  <a:srgbClr val="333333"/>
                </a:solidFill>
                <a:effectLst/>
                <a:latin typeface="Times New Roman" panose="02020603050405020304" pitchFamily="18" charset="0"/>
                <a:cs typeface="Times New Roman" panose="02020603050405020304" pitchFamily="18" charset="0"/>
              </a:rPr>
              <a:t>Introduction to Number System</a:t>
            </a:r>
          </a:p>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system for naming or representing numbers is known as the number system or numeral system.</a:t>
            </a:r>
          </a:p>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A number is a mathematical value that can be used to measure, count, and do other types of calculations.</a:t>
            </a:r>
          </a:p>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Different mathematical number systems include: System of decimal numbers (Base- 10)System of binary numbers (Base- 2)system of octal numbers (Base-8)Hexadecimal system of numbers (Base- 16)</a:t>
            </a:r>
            <a:endParaRPr lang="en-IN" sz="2000" dirty="0">
              <a:latin typeface="+mj-lt"/>
            </a:endParaRPr>
          </a:p>
        </p:txBody>
      </p:sp>
      <p:sp>
        <p:nvSpPr>
          <p:cNvPr id="2" name="TextBox 1">
            <a:extLst>
              <a:ext uri="{FF2B5EF4-FFF2-40B4-BE49-F238E27FC236}">
                <a16:creationId xmlns:a16="http://schemas.microsoft.com/office/drawing/2014/main" id="{A333DBD6-FA6C-16C3-C7D5-FA42E082E23F}"/>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1D9243-5EE3-FDAF-1142-8B6A3023F5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70</a:t>
            </a:fld>
            <a:endParaRPr lang="en-US"/>
          </a:p>
        </p:txBody>
      </p:sp>
      <p:sp>
        <p:nvSpPr>
          <p:cNvPr id="3" name="TextBox 2">
            <a:extLst>
              <a:ext uri="{FF2B5EF4-FFF2-40B4-BE49-F238E27FC236}">
                <a16:creationId xmlns:a16="http://schemas.microsoft.com/office/drawing/2014/main" id="{13AFEFAC-AAB2-2A40-6757-A8081DD2C052}"/>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5" name="TextBox 4">
            <a:extLst>
              <a:ext uri="{FF2B5EF4-FFF2-40B4-BE49-F238E27FC236}">
                <a16:creationId xmlns:a16="http://schemas.microsoft.com/office/drawing/2014/main" id="{4A752270-413F-8134-0B09-4AB489C9B5E8}"/>
              </a:ext>
            </a:extLst>
          </p:cNvPr>
          <p:cNvSpPr txBox="1"/>
          <p:nvPr/>
        </p:nvSpPr>
        <p:spPr>
          <a:xfrm>
            <a:off x="691179" y="1062397"/>
            <a:ext cx="6094206" cy="461665"/>
          </a:xfrm>
          <a:prstGeom prst="rect">
            <a:avLst/>
          </a:prstGeom>
          <a:noFill/>
        </p:spPr>
        <p:txBody>
          <a:bodyPr wrap="square">
            <a:spAutoFit/>
          </a:bodyPr>
          <a:lstStyle/>
          <a:p>
            <a:pPr algn="just"/>
            <a:r>
              <a:rPr lang="en-US" sz="2400" b="1" i="0" dirty="0">
                <a:solidFill>
                  <a:srgbClr val="333333"/>
                </a:solidFill>
                <a:effectLst/>
                <a:latin typeface="+mj-lt"/>
              </a:rPr>
              <a:t>Example 3: ((A+BC')'+D(E+F')')'</a:t>
            </a:r>
            <a:endParaRPr lang="en-US" sz="2400" b="0" i="0" dirty="0">
              <a:solidFill>
                <a:srgbClr val="333333"/>
              </a:solidFill>
              <a:effectLst/>
              <a:latin typeface="+mj-lt"/>
            </a:endParaRPr>
          </a:p>
        </p:txBody>
      </p:sp>
      <p:pic>
        <p:nvPicPr>
          <p:cNvPr id="6" name="Picture 5">
            <a:extLst>
              <a:ext uri="{FF2B5EF4-FFF2-40B4-BE49-F238E27FC236}">
                <a16:creationId xmlns:a16="http://schemas.microsoft.com/office/drawing/2014/main" id="{339D1762-C686-15FD-3E28-6B246FBA542D}"/>
              </a:ext>
            </a:extLst>
          </p:cNvPr>
          <p:cNvPicPr>
            <a:picLocks noChangeAspect="1"/>
          </p:cNvPicPr>
          <p:nvPr/>
        </p:nvPicPr>
        <p:blipFill>
          <a:blip r:embed="rId3"/>
          <a:stretch>
            <a:fillRect/>
          </a:stretch>
        </p:blipFill>
        <p:spPr>
          <a:xfrm>
            <a:off x="810903" y="1489702"/>
            <a:ext cx="4963218" cy="4305901"/>
          </a:xfrm>
          <a:prstGeom prst="rect">
            <a:avLst/>
          </a:prstGeom>
        </p:spPr>
      </p:pic>
      <p:pic>
        <p:nvPicPr>
          <p:cNvPr id="7" name="Picture 6">
            <a:extLst>
              <a:ext uri="{FF2B5EF4-FFF2-40B4-BE49-F238E27FC236}">
                <a16:creationId xmlns:a16="http://schemas.microsoft.com/office/drawing/2014/main" id="{F1DCDE73-B91F-890D-5040-604CFB20897F}"/>
              </a:ext>
            </a:extLst>
          </p:cNvPr>
          <p:cNvPicPr>
            <a:picLocks noChangeAspect="1"/>
          </p:cNvPicPr>
          <p:nvPr/>
        </p:nvPicPr>
        <p:blipFill>
          <a:blip r:embed="rId4"/>
          <a:stretch>
            <a:fillRect/>
          </a:stretch>
        </p:blipFill>
        <p:spPr>
          <a:xfrm>
            <a:off x="5791557" y="1570482"/>
            <a:ext cx="4848902" cy="2495898"/>
          </a:xfrm>
          <a:prstGeom prst="rect">
            <a:avLst/>
          </a:prstGeom>
        </p:spPr>
      </p:pic>
      <p:pic>
        <p:nvPicPr>
          <p:cNvPr id="8" name="Picture 7">
            <a:extLst>
              <a:ext uri="{FF2B5EF4-FFF2-40B4-BE49-F238E27FC236}">
                <a16:creationId xmlns:a16="http://schemas.microsoft.com/office/drawing/2014/main" id="{36AAC3AB-5642-455D-9CCF-008BF393C2DF}"/>
              </a:ext>
            </a:extLst>
          </p:cNvPr>
          <p:cNvPicPr>
            <a:picLocks noChangeAspect="1"/>
          </p:cNvPicPr>
          <p:nvPr/>
        </p:nvPicPr>
        <p:blipFill>
          <a:blip r:embed="rId5"/>
          <a:stretch>
            <a:fillRect/>
          </a:stretch>
        </p:blipFill>
        <p:spPr>
          <a:xfrm>
            <a:off x="5791557" y="4487306"/>
            <a:ext cx="6247002" cy="800212"/>
          </a:xfrm>
          <a:prstGeom prst="rect">
            <a:avLst/>
          </a:prstGeom>
        </p:spPr>
      </p:pic>
    </p:spTree>
    <p:extLst>
      <p:ext uri="{BB962C8B-B14F-4D97-AF65-F5344CB8AC3E}">
        <p14:creationId xmlns:p14="http://schemas.microsoft.com/office/powerpoint/2010/main" val="24413832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E2C9B3-1114-A936-BAE8-E37E0E3486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71</a:t>
            </a:fld>
            <a:endParaRPr lang="en-US"/>
          </a:p>
        </p:txBody>
      </p:sp>
      <p:sp>
        <p:nvSpPr>
          <p:cNvPr id="4" name="TextBox 3">
            <a:extLst>
              <a:ext uri="{FF2B5EF4-FFF2-40B4-BE49-F238E27FC236}">
                <a16:creationId xmlns:a16="http://schemas.microsoft.com/office/drawing/2014/main" id="{9FC5A4FF-2138-99B9-9708-FAB8BDC14615}"/>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pic>
        <p:nvPicPr>
          <p:cNvPr id="5" name="Picture 4">
            <a:extLst>
              <a:ext uri="{FF2B5EF4-FFF2-40B4-BE49-F238E27FC236}">
                <a16:creationId xmlns:a16="http://schemas.microsoft.com/office/drawing/2014/main" id="{EC4328A9-D05C-DCEB-48AD-6D2FDC1EFE55}"/>
              </a:ext>
            </a:extLst>
          </p:cNvPr>
          <p:cNvPicPr>
            <a:picLocks noChangeAspect="1"/>
          </p:cNvPicPr>
          <p:nvPr/>
        </p:nvPicPr>
        <p:blipFill>
          <a:blip r:embed="rId3"/>
          <a:stretch>
            <a:fillRect/>
          </a:stretch>
        </p:blipFill>
        <p:spPr>
          <a:xfrm>
            <a:off x="488632" y="1214128"/>
            <a:ext cx="6391128" cy="4429743"/>
          </a:xfrm>
          <a:prstGeom prst="rect">
            <a:avLst/>
          </a:prstGeom>
        </p:spPr>
      </p:pic>
    </p:spTree>
    <p:extLst>
      <p:ext uri="{BB962C8B-B14F-4D97-AF65-F5344CB8AC3E}">
        <p14:creationId xmlns:p14="http://schemas.microsoft.com/office/powerpoint/2010/main" val="4931428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974"/>
        <p:cNvGrpSpPr/>
        <p:nvPr/>
      </p:nvGrpSpPr>
      <p:grpSpPr>
        <a:xfrm>
          <a:off x="0" y="0"/>
          <a:ext cx="0" cy="0"/>
          <a:chOff x="0" y="0"/>
          <a:chExt cx="0" cy="0"/>
        </a:xfrm>
      </p:grpSpPr>
      <p:sp>
        <p:nvSpPr>
          <p:cNvPr id="1975" name="Google Shape;1975;p201"/>
          <p:cNvSpPr txBox="1">
            <a:spLocks noGrp="1"/>
          </p:cNvSpPr>
          <p:nvPr>
            <p:ph type="sldNum" idx="12"/>
          </p:nvPr>
        </p:nvSpPr>
        <p:spPr>
          <a:xfrm>
            <a:off x="11346287" y="6356350"/>
            <a:ext cx="58706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72</a:t>
            </a:fld>
            <a:endParaRPr/>
          </a:p>
        </p:txBody>
      </p:sp>
      <p:sp>
        <p:nvSpPr>
          <p:cNvPr id="1976" name="Google Shape;1976;p201"/>
          <p:cNvSpPr/>
          <p:nvPr/>
        </p:nvSpPr>
        <p:spPr>
          <a:xfrm>
            <a:off x="407988" y="1265238"/>
            <a:ext cx="11014075" cy="461962"/>
          </a:xfrm>
          <a:prstGeom prst="rect">
            <a:avLst/>
          </a:prstGeom>
          <a:noFill/>
          <a:ln>
            <a:noFill/>
          </a:ln>
        </p:spPr>
        <p:txBody>
          <a:bodyPr spcFirstLastPara="1" wrap="square" lIns="91425" tIns="45700" rIns="91425" bIns="45700" anchor="t" anchorCtr="0">
            <a:spAutoFit/>
          </a:bodyPr>
          <a:lstStyle/>
          <a:p>
            <a:pPr marL="358775" marR="0" lvl="4"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Summary</a:t>
            </a:r>
            <a:endParaRPr dirty="0"/>
          </a:p>
        </p:txBody>
      </p:sp>
      <p:sp>
        <p:nvSpPr>
          <p:cNvPr id="3" name="Google Shape;140;p7">
            <a:extLst>
              <a:ext uri="{FF2B5EF4-FFF2-40B4-BE49-F238E27FC236}">
                <a16:creationId xmlns:a16="http://schemas.microsoft.com/office/drawing/2014/main" id="{118D4AFE-F5B4-CB73-A65A-D44C11DBECFF}"/>
              </a:ext>
            </a:extLst>
          </p:cNvPr>
          <p:cNvSpPr/>
          <p:nvPr/>
        </p:nvSpPr>
        <p:spPr>
          <a:xfrm>
            <a:off x="1061243" y="1829971"/>
            <a:ext cx="10069513" cy="424727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000" dirty="0">
                <a:solidFill>
                  <a:schemeClr val="dk1"/>
                </a:solidFill>
                <a:latin typeface="Times New Roman"/>
                <a:cs typeface="Times New Roman"/>
              </a:rPr>
              <a:t>By accepting and altering binary input and output, logic gates control the flow of electricity via an electrical circuit. </a:t>
            </a:r>
          </a:p>
          <a:p>
            <a:pPr marL="342900" marR="0" lvl="0" indent="-342900" algn="just" rtl="0">
              <a:lnSpc>
                <a:spcPct val="150000"/>
              </a:lnSpc>
              <a:spcBef>
                <a:spcPts val="0"/>
              </a:spcBef>
              <a:spcAft>
                <a:spcPts val="0"/>
              </a:spcAft>
              <a:buClr>
                <a:schemeClr val="dk1"/>
              </a:buClr>
              <a:buSzPts val="2000"/>
              <a:buFont typeface="Arial"/>
              <a:buChar char="•"/>
            </a:pPr>
            <a:r>
              <a:rPr lang="en-US" sz="2000" dirty="0">
                <a:solidFill>
                  <a:schemeClr val="dk1"/>
                </a:solidFill>
                <a:latin typeface="Times New Roman"/>
                <a:cs typeface="Times New Roman"/>
              </a:rPr>
              <a:t>To enable an electronic logic operation,  learning of logic gates are essential.</a:t>
            </a:r>
          </a:p>
          <a:p>
            <a:pPr marL="342900" marR="0" lvl="0" indent="-342900" algn="just" rtl="0">
              <a:lnSpc>
                <a:spcPct val="150000"/>
              </a:lnSpc>
              <a:spcBef>
                <a:spcPts val="0"/>
              </a:spcBef>
              <a:spcAft>
                <a:spcPts val="0"/>
              </a:spcAft>
              <a:buClr>
                <a:schemeClr val="dk1"/>
              </a:buClr>
              <a:buSzPts val="2000"/>
              <a:buFont typeface="Arial"/>
              <a:buChar char="•"/>
            </a:pPr>
            <a:r>
              <a:rPr lang="en-US" sz="2000" dirty="0">
                <a:solidFill>
                  <a:schemeClr val="dk1"/>
                </a:solidFill>
                <a:latin typeface="Times New Roman"/>
                <a:cs typeface="Times New Roman"/>
                <a:sym typeface="Times New Roman"/>
              </a:rPr>
              <a:t>Electronic circuit board design is governed by the underlying logic system known as digital logic. </a:t>
            </a:r>
          </a:p>
          <a:p>
            <a:pPr marL="342900" marR="0" lvl="0" indent="-342900" algn="just" rtl="0">
              <a:lnSpc>
                <a:spcPct val="150000"/>
              </a:lnSpc>
              <a:spcBef>
                <a:spcPts val="0"/>
              </a:spcBef>
              <a:spcAft>
                <a:spcPts val="0"/>
              </a:spcAft>
              <a:buClr>
                <a:schemeClr val="dk1"/>
              </a:buClr>
              <a:buSzPts val="2000"/>
              <a:buFont typeface="Arial"/>
              <a:buChar char="•"/>
            </a:pPr>
            <a:r>
              <a:rPr lang="en-US" sz="2000" dirty="0">
                <a:solidFill>
                  <a:schemeClr val="dk1"/>
                </a:solidFill>
                <a:latin typeface="Times New Roman"/>
                <a:cs typeface="Times New Roman"/>
                <a:sym typeface="Times New Roman"/>
              </a:rPr>
              <a:t>The manipulation of binary values using printed circuit board technology, which employs circuits and logic gates to create the execution of computer processes, is known as digital logic.</a:t>
            </a:r>
            <a:endParaRPr lang="en-US" sz="2000" dirty="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000"/>
              <a:buFont typeface="Arial"/>
              <a:buChar char="•"/>
            </a:pPr>
            <a:endParaRPr sz="2000" b="0" i="0" u="none" strike="noStrike" cap="none" dirty="0">
              <a:solidFill>
                <a:schemeClr val="dk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A4D79550-0DCD-E11A-048D-543596BF9212}"/>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Tree>
    <p:extLst>
      <p:ext uri="{BB962C8B-B14F-4D97-AF65-F5344CB8AC3E}">
        <p14:creationId xmlns:p14="http://schemas.microsoft.com/office/powerpoint/2010/main" val="31315160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570333-3E03-E929-8DE8-43204C05DB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73</a:t>
            </a:fld>
            <a:endParaRPr lang="en-US"/>
          </a:p>
        </p:txBody>
      </p:sp>
      <p:sp>
        <p:nvSpPr>
          <p:cNvPr id="5" name="TextBox 4">
            <a:extLst>
              <a:ext uri="{FF2B5EF4-FFF2-40B4-BE49-F238E27FC236}">
                <a16:creationId xmlns:a16="http://schemas.microsoft.com/office/drawing/2014/main" id="{B86DBF5E-727A-2CE8-2AE9-915C2178B423}"/>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6" name="Google Shape;1976;p201">
            <a:extLst>
              <a:ext uri="{FF2B5EF4-FFF2-40B4-BE49-F238E27FC236}">
                <a16:creationId xmlns:a16="http://schemas.microsoft.com/office/drawing/2014/main" id="{3DA94875-44D6-9ACB-D04E-65E2B49DEB8D}"/>
              </a:ext>
            </a:extLst>
          </p:cNvPr>
          <p:cNvSpPr/>
          <p:nvPr/>
        </p:nvSpPr>
        <p:spPr>
          <a:xfrm>
            <a:off x="407988" y="1265238"/>
            <a:ext cx="11014075" cy="461962"/>
          </a:xfrm>
          <a:prstGeom prst="rect">
            <a:avLst/>
          </a:prstGeom>
          <a:noFill/>
          <a:ln>
            <a:noFill/>
          </a:ln>
        </p:spPr>
        <p:txBody>
          <a:bodyPr spcFirstLastPara="1" wrap="square" lIns="91425" tIns="45700" rIns="91425" bIns="45700" anchor="t" anchorCtr="0">
            <a:spAutoFit/>
          </a:bodyPr>
          <a:lstStyle/>
          <a:p>
            <a:pPr marL="358775" marR="0" lvl="4"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Summary</a:t>
            </a:r>
            <a:endParaRPr dirty="0"/>
          </a:p>
        </p:txBody>
      </p:sp>
      <p:sp>
        <p:nvSpPr>
          <p:cNvPr id="8" name="TextBox 7">
            <a:extLst>
              <a:ext uri="{FF2B5EF4-FFF2-40B4-BE49-F238E27FC236}">
                <a16:creationId xmlns:a16="http://schemas.microsoft.com/office/drawing/2014/main" id="{A8609357-81BB-3744-FB2F-AE22CF789A9F}"/>
              </a:ext>
            </a:extLst>
          </p:cNvPr>
          <p:cNvSpPr txBox="1"/>
          <p:nvPr/>
        </p:nvSpPr>
        <p:spPr>
          <a:xfrm>
            <a:off x="407988" y="1727200"/>
            <a:ext cx="11673522" cy="188365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000" dirty="0">
                <a:latin typeface="+mj-lt"/>
              </a:rPr>
              <a:t>A gate that can implement any Boolean operation without the aid of any other gate type is known as a universal gate. The NAND and NOR gates are two examples of universal gates. Since NAND and NOR gates are the fundamental gates used in all IC digital logic families and are less expensive and simpler to manufacture, this is useful in practise.</a:t>
            </a:r>
          </a:p>
        </p:txBody>
      </p:sp>
      <p:sp>
        <p:nvSpPr>
          <p:cNvPr id="10" name="TextBox 9">
            <a:extLst>
              <a:ext uri="{FF2B5EF4-FFF2-40B4-BE49-F238E27FC236}">
                <a16:creationId xmlns:a16="http://schemas.microsoft.com/office/drawing/2014/main" id="{CC4450EC-B6AF-48B7-0DC5-8144E3E51E63}"/>
              </a:ext>
            </a:extLst>
          </p:cNvPr>
          <p:cNvSpPr txBox="1"/>
          <p:nvPr/>
        </p:nvSpPr>
        <p:spPr>
          <a:xfrm>
            <a:off x="343536" y="3864177"/>
            <a:ext cx="11078527" cy="188365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000" dirty="0">
                <a:latin typeface="+mj-lt"/>
              </a:rPr>
              <a:t>De Morgan's Theorem, is an especially effective technique for digital design. Theorem: The complement of the product of all terms is equal to the complement of each term added together. Similarly, the product of the complements of each phrase equals the complement of the sum of all the words.</a:t>
            </a:r>
          </a:p>
        </p:txBody>
      </p:sp>
    </p:spTree>
    <p:extLst>
      <p:ext uri="{BB962C8B-B14F-4D97-AF65-F5344CB8AC3E}">
        <p14:creationId xmlns:p14="http://schemas.microsoft.com/office/powerpoint/2010/main" val="704863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ADF37D-53C0-9940-7204-A0335009B9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74</a:t>
            </a:fld>
            <a:endParaRPr lang="en-US"/>
          </a:p>
        </p:txBody>
      </p:sp>
      <p:sp>
        <p:nvSpPr>
          <p:cNvPr id="7" name="TextBox 6">
            <a:extLst>
              <a:ext uri="{FF2B5EF4-FFF2-40B4-BE49-F238E27FC236}">
                <a16:creationId xmlns:a16="http://schemas.microsoft.com/office/drawing/2014/main" id="{6B788F3C-5A02-5400-3C07-ED5A19AC868B}"/>
              </a:ext>
            </a:extLst>
          </p:cNvPr>
          <p:cNvSpPr txBox="1"/>
          <p:nvPr/>
        </p:nvSpPr>
        <p:spPr>
          <a:xfrm>
            <a:off x="526942" y="1379349"/>
            <a:ext cx="6059838" cy="461665"/>
          </a:xfrm>
          <a:prstGeom prst="rect">
            <a:avLst/>
          </a:prstGeom>
          <a:noFill/>
        </p:spPr>
        <p:txBody>
          <a:bodyPr wrap="square" rtlCol="0">
            <a:spAutoFit/>
          </a:bodyPr>
          <a:lstStyle/>
          <a:p>
            <a:r>
              <a:rPr lang="en-US" sz="2400" b="1" dirty="0">
                <a:latin typeface="+mj-lt"/>
              </a:rPr>
              <a:t>Self Assessment Questions(SAQs) </a:t>
            </a:r>
            <a:endParaRPr lang="en-IN" sz="2400" b="1" dirty="0">
              <a:latin typeface="+mj-lt"/>
            </a:endParaRPr>
          </a:p>
        </p:txBody>
      </p:sp>
      <p:sp>
        <p:nvSpPr>
          <p:cNvPr id="3" name="TextBox 2">
            <a:extLst>
              <a:ext uri="{FF2B5EF4-FFF2-40B4-BE49-F238E27FC236}">
                <a16:creationId xmlns:a16="http://schemas.microsoft.com/office/drawing/2014/main" id="{4C55D9F7-2024-730A-913A-36F02AD54DDA}"/>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12" name="Rectangle 1">
            <a:extLst>
              <a:ext uri="{FF2B5EF4-FFF2-40B4-BE49-F238E27FC236}">
                <a16:creationId xmlns:a16="http://schemas.microsoft.com/office/drawing/2014/main" id="{3D85FBC5-3665-28F9-5C82-8DE74AF3E0FF}"/>
              </a:ext>
            </a:extLst>
          </p:cNvPr>
          <p:cNvSpPr>
            <a:spLocks noChangeArrowheads="1"/>
          </p:cNvSpPr>
          <p:nvPr/>
        </p:nvSpPr>
        <p:spPr bwMode="auto">
          <a:xfrm>
            <a:off x="488632" y="2095311"/>
            <a:ext cx="1202319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 Which of the following gates generates the truth table shown?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5B78C28B-E1F4-FB9F-BED8-7F3DD47B1AF0}"/>
              </a:ext>
            </a:extLst>
          </p:cNvPr>
          <p:cNvPicPr>
            <a:picLocks noChangeAspect="1"/>
          </p:cNvPicPr>
          <p:nvPr/>
        </p:nvPicPr>
        <p:blipFill>
          <a:blip r:embed="rId3"/>
          <a:stretch>
            <a:fillRect/>
          </a:stretch>
        </p:blipFill>
        <p:spPr>
          <a:xfrm>
            <a:off x="5235818" y="3429000"/>
            <a:ext cx="1999372" cy="1344810"/>
          </a:xfrm>
          <a:prstGeom prst="rect">
            <a:avLst/>
          </a:prstGeom>
        </p:spPr>
      </p:pic>
      <p:sp>
        <p:nvSpPr>
          <p:cNvPr id="16" name="TextBox 15">
            <a:extLst>
              <a:ext uri="{FF2B5EF4-FFF2-40B4-BE49-F238E27FC236}">
                <a16:creationId xmlns:a16="http://schemas.microsoft.com/office/drawing/2014/main" id="{DBCA8979-496C-9401-3040-FD7F824BC4DF}"/>
              </a:ext>
            </a:extLst>
          </p:cNvPr>
          <p:cNvSpPr txBox="1"/>
          <p:nvPr/>
        </p:nvSpPr>
        <p:spPr>
          <a:xfrm>
            <a:off x="645795" y="5092605"/>
            <a:ext cx="6275070" cy="400110"/>
          </a:xfrm>
          <a:prstGeom prst="rect">
            <a:avLst/>
          </a:prstGeom>
          <a:noFill/>
        </p:spPr>
        <p:txBody>
          <a:bodyPr wrap="square">
            <a:spAutoFit/>
          </a:bodyPr>
          <a:lstStyle/>
          <a:p>
            <a:pPr algn="l"/>
            <a:r>
              <a:rPr lang="en-US" sz="2000" b="0" i="0" dirty="0">
                <a:solidFill>
                  <a:srgbClr val="000000"/>
                </a:solidFill>
                <a:effectLst/>
                <a:latin typeface="Times New Roman" panose="02020603050405020304" pitchFamily="18" charset="0"/>
              </a:rPr>
              <a:t>ANS: e is CORRECT. </a:t>
            </a:r>
          </a:p>
        </p:txBody>
      </p:sp>
      <p:sp>
        <p:nvSpPr>
          <p:cNvPr id="18" name="TextBox 17">
            <a:extLst>
              <a:ext uri="{FF2B5EF4-FFF2-40B4-BE49-F238E27FC236}">
                <a16:creationId xmlns:a16="http://schemas.microsoft.com/office/drawing/2014/main" id="{427CA5E5-5598-02BC-1168-5500BC5FFB56}"/>
              </a:ext>
            </a:extLst>
          </p:cNvPr>
          <p:cNvSpPr txBox="1"/>
          <p:nvPr/>
        </p:nvSpPr>
        <p:spPr>
          <a:xfrm>
            <a:off x="645795" y="2910150"/>
            <a:ext cx="6275070" cy="1631216"/>
          </a:xfrm>
          <a:prstGeom prst="rect">
            <a:avLst/>
          </a:prstGeom>
          <a:noFill/>
        </p:spPr>
        <p:txBody>
          <a:bodyPr wrap="square">
            <a:spAutoFit/>
          </a:bodyPr>
          <a:lstStyle/>
          <a:p>
            <a:pPr marL="457200" indent="-457200" algn="l">
              <a:buFont typeface="+mj-lt"/>
              <a:buAutoNum type="alphaLcParenR"/>
            </a:pPr>
            <a:r>
              <a:rPr lang="en-US" sz="2000" b="0" i="0" dirty="0">
                <a:solidFill>
                  <a:srgbClr val="000000"/>
                </a:solidFill>
                <a:effectLst/>
                <a:latin typeface="Times New Roman" panose="02020603050405020304" pitchFamily="18" charset="0"/>
              </a:rPr>
              <a:t>AND gate</a:t>
            </a:r>
          </a:p>
          <a:p>
            <a:pPr marL="457200" indent="-457200" algn="l">
              <a:buFont typeface="+mj-lt"/>
              <a:buAutoNum type="alphaLcParenR"/>
            </a:pPr>
            <a:r>
              <a:rPr lang="en-US" sz="2000" b="0" i="0" dirty="0">
                <a:solidFill>
                  <a:srgbClr val="000000"/>
                </a:solidFill>
                <a:effectLst/>
                <a:latin typeface="Times New Roman" panose="02020603050405020304" pitchFamily="18" charset="0"/>
              </a:rPr>
              <a:t>OR gate</a:t>
            </a:r>
          </a:p>
          <a:p>
            <a:pPr marL="457200" indent="-457200" algn="l">
              <a:buFont typeface="+mj-lt"/>
              <a:buAutoNum type="alphaLcParenR"/>
            </a:pPr>
            <a:r>
              <a:rPr lang="en-US" sz="2000" b="0" i="0" dirty="0">
                <a:solidFill>
                  <a:srgbClr val="000000"/>
                </a:solidFill>
                <a:effectLst/>
                <a:latin typeface="Times New Roman" panose="02020603050405020304" pitchFamily="18" charset="0"/>
              </a:rPr>
              <a:t>NAND gate</a:t>
            </a:r>
          </a:p>
          <a:p>
            <a:pPr marL="457200" indent="-457200" algn="l">
              <a:buFont typeface="+mj-lt"/>
              <a:buAutoNum type="alphaLcParenR"/>
            </a:pPr>
            <a:r>
              <a:rPr lang="en-US" sz="2000" b="0" i="0" dirty="0">
                <a:solidFill>
                  <a:srgbClr val="000000"/>
                </a:solidFill>
                <a:effectLst/>
                <a:latin typeface="Times New Roman" panose="02020603050405020304" pitchFamily="18" charset="0"/>
              </a:rPr>
              <a:t>NOR gate</a:t>
            </a:r>
          </a:p>
          <a:p>
            <a:pPr marL="457200" indent="-457200" algn="l">
              <a:buFont typeface="+mj-lt"/>
              <a:buAutoNum type="alphaLcParenR"/>
            </a:pPr>
            <a:r>
              <a:rPr lang="en-US" sz="2000" b="0" i="0" dirty="0">
                <a:solidFill>
                  <a:srgbClr val="000000"/>
                </a:solidFill>
                <a:effectLst/>
                <a:latin typeface="Times New Roman" panose="02020603050405020304" pitchFamily="18" charset="0"/>
              </a:rPr>
              <a:t>XOR gate</a:t>
            </a:r>
          </a:p>
        </p:txBody>
      </p:sp>
    </p:spTree>
    <p:extLst>
      <p:ext uri="{BB962C8B-B14F-4D97-AF65-F5344CB8AC3E}">
        <p14:creationId xmlns:p14="http://schemas.microsoft.com/office/powerpoint/2010/main" val="38151591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ADF37D-53C0-9940-7204-A0335009B9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75</a:t>
            </a:fld>
            <a:endParaRPr lang="en-US"/>
          </a:p>
        </p:txBody>
      </p:sp>
      <p:sp>
        <p:nvSpPr>
          <p:cNvPr id="7" name="TextBox 6">
            <a:extLst>
              <a:ext uri="{FF2B5EF4-FFF2-40B4-BE49-F238E27FC236}">
                <a16:creationId xmlns:a16="http://schemas.microsoft.com/office/drawing/2014/main" id="{6B788F3C-5A02-5400-3C07-ED5A19AC868B}"/>
              </a:ext>
            </a:extLst>
          </p:cNvPr>
          <p:cNvSpPr txBox="1"/>
          <p:nvPr/>
        </p:nvSpPr>
        <p:spPr>
          <a:xfrm>
            <a:off x="526942" y="1379349"/>
            <a:ext cx="6059838" cy="461665"/>
          </a:xfrm>
          <a:prstGeom prst="rect">
            <a:avLst/>
          </a:prstGeom>
          <a:noFill/>
        </p:spPr>
        <p:txBody>
          <a:bodyPr wrap="square" rtlCol="0">
            <a:spAutoFit/>
          </a:bodyPr>
          <a:lstStyle/>
          <a:p>
            <a:r>
              <a:rPr lang="en-US" sz="2400" b="1" dirty="0">
                <a:latin typeface="+mj-lt"/>
              </a:rPr>
              <a:t>Self Assessment Questions(SAQs) </a:t>
            </a:r>
            <a:endParaRPr lang="en-IN" sz="2400" b="1" dirty="0">
              <a:latin typeface="+mj-lt"/>
            </a:endParaRPr>
          </a:p>
        </p:txBody>
      </p:sp>
      <p:sp>
        <p:nvSpPr>
          <p:cNvPr id="10" name="TextBox 9">
            <a:extLst>
              <a:ext uri="{FF2B5EF4-FFF2-40B4-BE49-F238E27FC236}">
                <a16:creationId xmlns:a16="http://schemas.microsoft.com/office/drawing/2014/main" id="{06D658CA-0F27-C603-E764-D35B47F282E7}"/>
              </a:ext>
            </a:extLst>
          </p:cNvPr>
          <p:cNvSpPr txBox="1"/>
          <p:nvPr/>
        </p:nvSpPr>
        <p:spPr>
          <a:xfrm>
            <a:off x="488632" y="2138317"/>
            <a:ext cx="8982876" cy="2092881"/>
          </a:xfrm>
          <a:prstGeom prst="rect">
            <a:avLst/>
          </a:prstGeom>
          <a:noFill/>
        </p:spPr>
        <p:txBody>
          <a:bodyPr wrap="square" rtlCol="0">
            <a:spAutoFit/>
          </a:bodyPr>
          <a:lstStyle/>
          <a:p>
            <a:pPr>
              <a:lnSpc>
                <a:spcPct val="150000"/>
              </a:lnSpc>
            </a:pPr>
            <a:r>
              <a:rPr lang="en-US" sz="2000" b="0" i="0" dirty="0">
                <a:solidFill>
                  <a:srgbClr val="231F20"/>
                </a:solidFill>
                <a:effectLst/>
                <a:latin typeface="+mj-lt"/>
              </a:rPr>
              <a:t>2</a:t>
            </a:r>
            <a:r>
              <a:rPr lang="en-US" sz="2000" dirty="0">
                <a:latin typeface="+mj-lt"/>
              </a:rPr>
              <a:t>) </a:t>
            </a:r>
            <a:r>
              <a:rPr lang="en-US" sz="2000" b="0" i="0" dirty="0">
                <a:solidFill>
                  <a:srgbClr val="000000"/>
                </a:solidFill>
                <a:effectLst/>
                <a:latin typeface="+mj-lt"/>
              </a:rPr>
              <a:t>The gate function illustrated is an equivalent representation for an</a:t>
            </a:r>
          </a:p>
          <a:p>
            <a:pPr marL="457200" indent="-457200" algn="l">
              <a:buFont typeface="+mj-lt"/>
              <a:buAutoNum type="alphaLcParenR"/>
            </a:pPr>
            <a:r>
              <a:rPr lang="en-US" sz="2000" b="0" i="0" dirty="0">
                <a:solidFill>
                  <a:srgbClr val="000000"/>
                </a:solidFill>
                <a:effectLst/>
                <a:latin typeface="Times New Roman" panose="02020603050405020304" pitchFamily="18" charset="0"/>
              </a:rPr>
              <a:t>AND gate</a:t>
            </a:r>
          </a:p>
          <a:p>
            <a:pPr marL="457200" indent="-457200" algn="l">
              <a:buFont typeface="+mj-lt"/>
              <a:buAutoNum type="alphaLcParenR"/>
            </a:pPr>
            <a:r>
              <a:rPr lang="en-US" sz="2000" b="0" i="0" dirty="0">
                <a:solidFill>
                  <a:srgbClr val="000000"/>
                </a:solidFill>
                <a:effectLst/>
                <a:latin typeface="Times New Roman" panose="02020603050405020304" pitchFamily="18" charset="0"/>
              </a:rPr>
              <a:t>OR gate</a:t>
            </a:r>
          </a:p>
          <a:p>
            <a:pPr marL="457200" indent="-457200" algn="l">
              <a:buFont typeface="+mj-lt"/>
              <a:buAutoNum type="alphaLcParenR"/>
            </a:pPr>
            <a:r>
              <a:rPr lang="en-US" sz="2000" b="0" i="0" dirty="0">
                <a:solidFill>
                  <a:srgbClr val="000000"/>
                </a:solidFill>
                <a:effectLst/>
                <a:latin typeface="Times New Roman" panose="02020603050405020304" pitchFamily="18" charset="0"/>
              </a:rPr>
              <a:t>NAND gate</a:t>
            </a:r>
          </a:p>
          <a:p>
            <a:pPr marL="457200" indent="-457200" algn="l">
              <a:buFont typeface="+mj-lt"/>
              <a:buAutoNum type="alphaLcParenR"/>
            </a:pPr>
            <a:r>
              <a:rPr lang="en-US" sz="2000" b="0" i="0" dirty="0">
                <a:solidFill>
                  <a:srgbClr val="000000"/>
                </a:solidFill>
                <a:effectLst/>
                <a:latin typeface="Times New Roman" panose="02020603050405020304" pitchFamily="18" charset="0"/>
              </a:rPr>
              <a:t>NOR gate</a:t>
            </a:r>
          </a:p>
          <a:p>
            <a:pPr marL="457200" indent="-457200" algn="l">
              <a:buFont typeface="+mj-lt"/>
              <a:buAutoNum type="alphaLcParenR"/>
            </a:pPr>
            <a:r>
              <a:rPr lang="en-US" sz="2000" b="0" i="0" dirty="0">
                <a:solidFill>
                  <a:srgbClr val="000000"/>
                </a:solidFill>
                <a:effectLst/>
                <a:latin typeface="Times New Roman" panose="02020603050405020304" pitchFamily="18" charset="0"/>
              </a:rPr>
              <a:t>XOR gate</a:t>
            </a:r>
          </a:p>
        </p:txBody>
      </p:sp>
      <p:sp>
        <p:nvSpPr>
          <p:cNvPr id="3" name="TextBox 2">
            <a:extLst>
              <a:ext uri="{FF2B5EF4-FFF2-40B4-BE49-F238E27FC236}">
                <a16:creationId xmlns:a16="http://schemas.microsoft.com/office/drawing/2014/main" id="{A05EF2E7-E8FE-EFE0-3535-D0102E172647}"/>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5" name="Rectangle 1">
            <a:extLst>
              <a:ext uri="{FF2B5EF4-FFF2-40B4-BE49-F238E27FC236}">
                <a16:creationId xmlns:a16="http://schemas.microsoft.com/office/drawing/2014/main" id="{D125AE40-55D5-51A3-6E33-A5585C2E2A4B}"/>
              </a:ext>
            </a:extLst>
          </p:cNvPr>
          <p:cNvSpPr>
            <a:spLocks noChangeArrowheads="1"/>
          </p:cNvSpPr>
          <p:nvPr/>
        </p:nvSpPr>
        <p:spPr bwMode="auto">
          <a:xfrm>
            <a:off x="449848" y="4492195"/>
            <a:ext cx="1118997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n-US" sz="2000" dirty="0">
                <a:latin typeface="+mj-lt"/>
              </a:rPr>
              <a:t>ANS: c</a:t>
            </a:r>
            <a:endParaRPr lang="en-IN" sz="20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is the alternate symbolic form for a NAND gate (2 bubbles attached to the inputs of an OR), which comes from the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DeMorgan’s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property</a:t>
            </a:r>
            <a:endParaRPr kumimoji="0" lang="en-US" altLang="en-US" sz="20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Unicode MS"/>
              </a:rPr>
              <a:t>NAND: (</a:t>
            </a:r>
            <a:r>
              <a:rPr kumimoji="0" lang="en-US" altLang="en-US" sz="2000" b="0" i="0" u="none" strike="noStrike" cap="none" normalizeH="0" baseline="0" dirty="0" err="1">
                <a:ln>
                  <a:noFill/>
                </a:ln>
                <a:solidFill>
                  <a:srgbClr val="000000"/>
                </a:solidFill>
                <a:effectLst/>
                <a:latin typeface="Arial Unicode MS"/>
              </a:rPr>
              <a:t>xy</a:t>
            </a:r>
            <a:r>
              <a:rPr kumimoji="0" lang="en-US" altLang="en-US" sz="2000" b="0" i="0" u="none" strike="noStrike" cap="none" normalizeH="0" baseline="0" dirty="0">
                <a:ln>
                  <a:noFill/>
                </a:ln>
                <a:solidFill>
                  <a:srgbClr val="000000"/>
                </a:solidFill>
                <a:effectLst/>
                <a:latin typeface="Arial Unicode MS"/>
              </a:rPr>
              <a:t>)' = x' + y'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bubble represents a NOT operation (inversion).</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BAD65DAD-E5ED-A128-0EA6-BFCF9FCAADAE}"/>
              </a:ext>
            </a:extLst>
          </p:cNvPr>
          <p:cNvPicPr>
            <a:picLocks noChangeAspect="1"/>
          </p:cNvPicPr>
          <p:nvPr/>
        </p:nvPicPr>
        <p:blipFill>
          <a:blip r:embed="rId2"/>
          <a:stretch>
            <a:fillRect/>
          </a:stretch>
        </p:blipFill>
        <p:spPr>
          <a:xfrm>
            <a:off x="4020415" y="2954601"/>
            <a:ext cx="1534565" cy="1383030"/>
          </a:xfrm>
          <a:prstGeom prst="rect">
            <a:avLst/>
          </a:prstGeom>
        </p:spPr>
      </p:pic>
    </p:spTree>
    <p:extLst>
      <p:ext uri="{BB962C8B-B14F-4D97-AF65-F5344CB8AC3E}">
        <p14:creationId xmlns:p14="http://schemas.microsoft.com/office/powerpoint/2010/main" val="34208939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AC0F5B-43EE-AD8C-C292-EA56010475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76</a:t>
            </a:fld>
            <a:endParaRPr lang="en-US"/>
          </a:p>
        </p:txBody>
      </p:sp>
      <p:sp>
        <p:nvSpPr>
          <p:cNvPr id="4" name="TextBox 3">
            <a:extLst>
              <a:ext uri="{FF2B5EF4-FFF2-40B4-BE49-F238E27FC236}">
                <a16:creationId xmlns:a16="http://schemas.microsoft.com/office/drawing/2014/main" id="{5459E56C-2964-60D6-BD3B-F1CA05DA421F}"/>
              </a:ext>
            </a:extLst>
          </p:cNvPr>
          <p:cNvSpPr txBox="1"/>
          <p:nvPr/>
        </p:nvSpPr>
        <p:spPr>
          <a:xfrm>
            <a:off x="681925" y="2031021"/>
            <a:ext cx="8982876" cy="3262432"/>
          </a:xfrm>
          <a:prstGeom prst="rect">
            <a:avLst/>
          </a:prstGeom>
          <a:noFill/>
        </p:spPr>
        <p:txBody>
          <a:bodyPr wrap="square" rtlCol="0">
            <a:spAutoFit/>
          </a:bodyPr>
          <a:lstStyle/>
          <a:p>
            <a:pPr>
              <a:lnSpc>
                <a:spcPct val="150000"/>
              </a:lnSpc>
            </a:pPr>
            <a:r>
              <a:rPr lang="en-US" sz="2000" dirty="0">
                <a:solidFill>
                  <a:srgbClr val="231F20"/>
                </a:solidFill>
                <a:latin typeface="+mj-lt"/>
              </a:rPr>
              <a:t>3</a:t>
            </a:r>
            <a:r>
              <a:rPr lang="en-US" sz="2000" dirty="0">
                <a:latin typeface="+mj-lt"/>
              </a:rPr>
              <a:t>) </a:t>
            </a:r>
            <a:r>
              <a:rPr lang="en-US" sz="2000" b="0" i="0" dirty="0">
                <a:solidFill>
                  <a:srgbClr val="000000"/>
                </a:solidFill>
                <a:effectLst/>
                <a:latin typeface="+mj-lt"/>
              </a:rPr>
              <a:t>Identify the function generated by the logic network illustrated.</a:t>
            </a:r>
          </a:p>
          <a:p>
            <a:pPr marL="457200" indent="-457200" algn="l">
              <a:buFont typeface="+mj-lt"/>
              <a:buAutoNum type="alphaLcParenR"/>
            </a:pPr>
            <a:r>
              <a:rPr lang="en-US" sz="2000" b="0" i="0" dirty="0">
                <a:solidFill>
                  <a:schemeClr val="tx1"/>
                </a:solidFill>
                <a:effectLst/>
                <a:latin typeface="Times New Roman" panose="02020603050405020304" pitchFamily="18" charset="0"/>
              </a:rPr>
              <a:t>F = A</a:t>
            </a:r>
          </a:p>
          <a:p>
            <a:pPr marL="457200" indent="-457200" algn="l">
              <a:buFont typeface="+mj-lt"/>
              <a:buAutoNum type="alphaLcParenR"/>
            </a:pPr>
            <a:r>
              <a:rPr lang="en-US" sz="2000" b="0" i="0" dirty="0">
                <a:solidFill>
                  <a:schemeClr val="tx1"/>
                </a:solidFill>
                <a:effectLst/>
                <a:latin typeface="Times New Roman" panose="02020603050405020304" pitchFamily="18" charset="0"/>
              </a:rPr>
              <a:t>F = AB'C</a:t>
            </a:r>
          </a:p>
          <a:p>
            <a:pPr marL="457200" indent="-457200" algn="l">
              <a:buFont typeface="+mj-lt"/>
              <a:buAutoNum type="alphaLcParenR"/>
            </a:pPr>
            <a:r>
              <a:rPr lang="en-US" sz="2000" b="0" i="0" dirty="0">
                <a:solidFill>
                  <a:schemeClr val="tx1"/>
                </a:solidFill>
                <a:effectLst/>
                <a:latin typeface="Times New Roman" panose="02020603050405020304" pitchFamily="18" charset="0"/>
              </a:rPr>
              <a:t>F = ABC</a:t>
            </a:r>
          </a:p>
          <a:p>
            <a:pPr marL="457200" indent="-457200" algn="l">
              <a:buFont typeface="+mj-lt"/>
              <a:buAutoNum type="alphaLcParenR"/>
            </a:pPr>
            <a:r>
              <a:rPr lang="en-US" sz="2000" b="0" i="0" dirty="0">
                <a:solidFill>
                  <a:schemeClr val="tx1"/>
                </a:solidFill>
                <a:effectLst/>
                <a:latin typeface="Times New Roman" panose="02020603050405020304" pitchFamily="18" charset="0"/>
              </a:rPr>
              <a:t>F = (A+B)C</a:t>
            </a:r>
          </a:p>
          <a:p>
            <a:pPr marL="457200" indent="-457200" algn="l">
              <a:buFont typeface="+mj-lt"/>
              <a:buAutoNum type="alphaLcParenR"/>
            </a:pPr>
            <a:r>
              <a:rPr lang="en-US" sz="2000" b="0" i="0" dirty="0">
                <a:solidFill>
                  <a:schemeClr val="tx1"/>
                </a:solidFill>
                <a:effectLst/>
                <a:latin typeface="Times New Roman" panose="02020603050405020304" pitchFamily="18" charset="0"/>
              </a:rPr>
              <a:t>F = (A+B')C</a:t>
            </a:r>
            <a:br>
              <a:rPr lang="en-US" sz="2000" b="0" i="0" dirty="0">
                <a:solidFill>
                  <a:schemeClr val="tx1"/>
                </a:solidFill>
                <a:effectLst/>
                <a:latin typeface="Times New Roman" panose="02020603050405020304" pitchFamily="18" charset="0"/>
              </a:rPr>
            </a:br>
            <a:br>
              <a:rPr lang="en-US" sz="2800" b="0" i="0" dirty="0">
                <a:solidFill>
                  <a:srgbClr val="0563C1"/>
                </a:solidFill>
                <a:effectLst/>
                <a:latin typeface="Times New Roman" panose="02020603050405020304" pitchFamily="18" charset="0"/>
                <a:hlinkClick r:id="rId2">
                  <a:extLst>
                    <a:ext uri="{A12FA001-AC4F-418D-AE19-62706E023703}">
                      <ahyp:hlinkClr xmlns:ahyp="http://schemas.microsoft.com/office/drawing/2018/hyperlinkcolor" val="tx"/>
                    </a:ext>
                  </a:extLst>
                </a:hlinkClick>
              </a:rPr>
            </a:br>
            <a:r>
              <a:rPr lang="en-US" sz="2000" dirty="0">
                <a:solidFill>
                  <a:schemeClr val="tx1"/>
                </a:solidFill>
                <a:latin typeface="Times New Roman" panose="02020603050405020304" pitchFamily="18" charset="0"/>
              </a:rPr>
              <a:t>Ans: c</a:t>
            </a:r>
            <a:r>
              <a:rPr lang="en-US" sz="2000" b="0" i="0" dirty="0">
                <a:solidFill>
                  <a:srgbClr val="000000"/>
                </a:solidFill>
                <a:effectLst/>
                <a:latin typeface="Times New Roman" panose="02020603050405020304" pitchFamily="18" charset="0"/>
              </a:rPr>
              <a:t> is CORRECT. The correct function generated by this logic network is F(A,B,C) = ABC.</a:t>
            </a:r>
            <a:endParaRPr lang="en-IN" sz="2400" dirty="0">
              <a:latin typeface="+mj-lt"/>
            </a:endParaRPr>
          </a:p>
        </p:txBody>
      </p:sp>
      <p:sp>
        <p:nvSpPr>
          <p:cNvPr id="8" name="TextBox 7">
            <a:extLst>
              <a:ext uri="{FF2B5EF4-FFF2-40B4-BE49-F238E27FC236}">
                <a16:creationId xmlns:a16="http://schemas.microsoft.com/office/drawing/2014/main" id="{11745EB7-2281-8682-8738-D1C24EC31900}"/>
              </a:ext>
            </a:extLst>
          </p:cNvPr>
          <p:cNvSpPr txBox="1"/>
          <p:nvPr/>
        </p:nvSpPr>
        <p:spPr>
          <a:xfrm>
            <a:off x="526942" y="1379349"/>
            <a:ext cx="6059838" cy="461665"/>
          </a:xfrm>
          <a:prstGeom prst="rect">
            <a:avLst/>
          </a:prstGeom>
          <a:noFill/>
        </p:spPr>
        <p:txBody>
          <a:bodyPr wrap="square" rtlCol="0">
            <a:spAutoFit/>
          </a:bodyPr>
          <a:lstStyle/>
          <a:p>
            <a:r>
              <a:rPr lang="en-US" sz="2400" b="1" dirty="0">
                <a:latin typeface="+mj-lt"/>
              </a:rPr>
              <a:t>Self Assessment Questions(SAQs) </a:t>
            </a:r>
            <a:endParaRPr lang="en-IN" sz="2400" b="1" dirty="0">
              <a:latin typeface="+mj-lt"/>
            </a:endParaRPr>
          </a:p>
        </p:txBody>
      </p:sp>
      <p:sp>
        <p:nvSpPr>
          <p:cNvPr id="3" name="TextBox 2">
            <a:extLst>
              <a:ext uri="{FF2B5EF4-FFF2-40B4-BE49-F238E27FC236}">
                <a16:creationId xmlns:a16="http://schemas.microsoft.com/office/drawing/2014/main" id="{500A6EDB-0404-EC94-4251-7CA58E32C0AB}"/>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Tree>
    <p:extLst>
      <p:ext uri="{BB962C8B-B14F-4D97-AF65-F5344CB8AC3E}">
        <p14:creationId xmlns:p14="http://schemas.microsoft.com/office/powerpoint/2010/main" val="1291555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15FC54-98BB-9ACC-2FB2-2AC77463ED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77</a:t>
            </a:fld>
            <a:endParaRPr lang="en-US"/>
          </a:p>
        </p:txBody>
      </p:sp>
      <p:sp>
        <p:nvSpPr>
          <p:cNvPr id="4" name="TextBox 3">
            <a:extLst>
              <a:ext uri="{FF2B5EF4-FFF2-40B4-BE49-F238E27FC236}">
                <a16:creationId xmlns:a16="http://schemas.microsoft.com/office/drawing/2014/main" id="{119F92B5-4466-06D8-BBBF-CA0D665C88FA}"/>
              </a:ext>
            </a:extLst>
          </p:cNvPr>
          <p:cNvSpPr txBox="1"/>
          <p:nvPr/>
        </p:nvSpPr>
        <p:spPr>
          <a:xfrm>
            <a:off x="418454" y="2237391"/>
            <a:ext cx="11514895" cy="3884205"/>
          </a:xfrm>
          <a:prstGeom prst="rect">
            <a:avLst/>
          </a:prstGeom>
          <a:noFill/>
        </p:spPr>
        <p:txBody>
          <a:bodyPr wrap="square" rtlCol="0">
            <a:spAutoFit/>
          </a:bodyPr>
          <a:lstStyle/>
          <a:p>
            <a:pPr algn="l"/>
            <a:r>
              <a:rPr lang="en-US" sz="2000" dirty="0">
                <a:solidFill>
                  <a:srgbClr val="231F20"/>
                </a:solidFill>
                <a:latin typeface="+mj-lt"/>
              </a:rPr>
              <a:t>4</a:t>
            </a:r>
            <a:r>
              <a:rPr lang="en-US" sz="2000" dirty="0">
                <a:latin typeface="+mj-lt"/>
              </a:rPr>
              <a:t>) </a:t>
            </a:r>
            <a:r>
              <a:rPr lang="en-US" sz="2000" b="0" i="0" dirty="0">
                <a:solidFill>
                  <a:srgbClr val="000000"/>
                </a:solidFill>
                <a:effectLst/>
                <a:latin typeface="+mj-lt"/>
              </a:rPr>
              <a:t>Identify the gate elements in the circuit below.</a:t>
            </a:r>
          </a:p>
          <a:p>
            <a:pPr algn="l"/>
            <a:endParaRPr lang="en-US" sz="2000" dirty="0">
              <a:latin typeface="+mj-lt"/>
            </a:endParaRPr>
          </a:p>
          <a:p>
            <a:pPr marL="457200" indent="-457200" algn="l">
              <a:buFont typeface="+mj-lt"/>
              <a:buAutoNum type="alphaLcParenR"/>
            </a:pPr>
            <a:r>
              <a:rPr lang="en-US" sz="2000" b="0" i="0" dirty="0">
                <a:solidFill>
                  <a:srgbClr val="000000"/>
                </a:solidFill>
                <a:effectLst/>
                <a:latin typeface="+mj-lt"/>
              </a:rPr>
              <a:t> 2 OR and 1 NAND</a:t>
            </a:r>
          </a:p>
          <a:p>
            <a:pPr marL="457200" indent="-457200" algn="l">
              <a:buFont typeface="+mj-lt"/>
              <a:buAutoNum type="alphaLcParenR"/>
            </a:pPr>
            <a:r>
              <a:rPr lang="en-US" sz="2000" b="0" i="0" dirty="0">
                <a:solidFill>
                  <a:srgbClr val="000000"/>
                </a:solidFill>
                <a:effectLst/>
                <a:latin typeface="+mj-lt"/>
              </a:rPr>
              <a:t> 2 NAND and 1 OR  </a:t>
            </a:r>
          </a:p>
          <a:p>
            <a:pPr marL="457200" indent="-457200" algn="l">
              <a:buFont typeface="+mj-lt"/>
              <a:buAutoNum type="alphaLcParenR"/>
            </a:pPr>
            <a:r>
              <a:rPr lang="en-US" sz="2000" b="0" i="0" dirty="0">
                <a:solidFill>
                  <a:srgbClr val="000000"/>
                </a:solidFill>
                <a:effectLst/>
                <a:latin typeface="+mj-lt"/>
              </a:rPr>
              <a:t> 2 AND </a:t>
            </a:r>
            <a:r>
              <a:rPr lang="en-US" sz="2000" b="0" i="0" dirty="0" err="1">
                <a:solidFill>
                  <a:srgbClr val="000000"/>
                </a:solidFill>
                <a:effectLst/>
                <a:latin typeface="+mj-lt"/>
              </a:rPr>
              <a:t>and</a:t>
            </a:r>
            <a:r>
              <a:rPr lang="en-US" sz="2000" b="0" i="0" dirty="0">
                <a:solidFill>
                  <a:srgbClr val="000000"/>
                </a:solidFill>
                <a:effectLst/>
                <a:latin typeface="+mj-lt"/>
              </a:rPr>
              <a:t> 1 NOR</a:t>
            </a:r>
          </a:p>
          <a:p>
            <a:pPr marL="457200" indent="-457200" algn="l">
              <a:buFont typeface="+mj-lt"/>
              <a:buAutoNum type="alphaLcParenR"/>
            </a:pPr>
            <a:r>
              <a:rPr lang="en-US" sz="2000" b="0" i="0" dirty="0">
                <a:solidFill>
                  <a:srgbClr val="000000"/>
                </a:solidFill>
                <a:effectLst/>
                <a:latin typeface="+mj-lt"/>
              </a:rPr>
              <a:t> 2 NOR and 1 NAND</a:t>
            </a:r>
          </a:p>
          <a:p>
            <a:pPr marL="457200" indent="-457200" algn="l">
              <a:buFont typeface="+mj-lt"/>
              <a:buAutoNum type="alphaLcParenR"/>
            </a:pPr>
            <a:r>
              <a:rPr lang="en-US" sz="2000" b="0" i="0" dirty="0">
                <a:solidFill>
                  <a:srgbClr val="000000"/>
                </a:solidFill>
                <a:effectLst/>
                <a:latin typeface="+mj-lt"/>
              </a:rPr>
              <a:t> 2 NAND and 1 NOR</a:t>
            </a:r>
            <a:br>
              <a:rPr lang="en-US" sz="2000" b="0" i="0" dirty="0">
                <a:solidFill>
                  <a:srgbClr val="000000"/>
                </a:solidFill>
                <a:effectLst/>
                <a:latin typeface="+mj-lt"/>
              </a:rPr>
            </a:br>
            <a:endParaRPr lang="en-US" sz="2000" b="0" i="0" dirty="0">
              <a:solidFill>
                <a:srgbClr val="000000"/>
              </a:solidFill>
              <a:effectLst/>
              <a:latin typeface="+mj-lt"/>
            </a:endParaRPr>
          </a:p>
          <a:p>
            <a:pPr algn="just">
              <a:lnSpc>
                <a:spcPct val="150000"/>
              </a:lnSpc>
            </a:pPr>
            <a:r>
              <a:rPr lang="en-US" sz="2000" dirty="0">
                <a:latin typeface="+mj-lt"/>
              </a:rPr>
              <a:t>ANS: c</a:t>
            </a:r>
            <a:r>
              <a:rPr lang="en-US" sz="2000" b="0" i="0" dirty="0">
                <a:solidFill>
                  <a:srgbClr val="000000"/>
                </a:solidFill>
                <a:effectLst/>
                <a:latin typeface="+mj-lt"/>
              </a:rPr>
              <a:t> is CORRECT. This circuit utilizes alternate symbolic forms for all the gates shown. The first 2 are AND gates (a OR symbol with 3 bubbles), which then feed a NOR gate (a AND symbol with 2 bubbles in the back, also drawn in alternate symbolic form.</a:t>
            </a:r>
            <a:endParaRPr lang="en-IN" sz="2000" dirty="0">
              <a:latin typeface="+mj-lt"/>
            </a:endParaRPr>
          </a:p>
        </p:txBody>
      </p:sp>
      <p:sp>
        <p:nvSpPr>
          <p:cNvPr id="8" name="TextBox 7">
            <a:extLst>
              <a:ext uri="{FF2B5EF4-FFF2-40B4-BE49-F238E27FC236}">
                <a16:creationId xmlns:a16="http://schemas.microsoft.com/office/drawing/2014/main" id="{4E976842-F54D-BA35-DC53-2D01C056F36E}"/>
              </a:ext>
            </a:extLst>
          </p:cNvPr>
          <p:cNvSpPr txBox="1"/>
          <p:nvPr/>
        </p:nvSpPr>
        <p:spPr>
          <a:xfrm>
            <a:off x="526942" y="1379349"/>
            <a:ext cx="6059838" cy="461665"/>
          </a:xfrm>
          <a:prstGeom prst="rect">
            <a:avLst/>
          </a:prstGeom>
          <a:noFill/>
        </p:spPr>
        <p:txBody>
          <a:bodyPr wrap="square" rtlCol="0">
            <a:spAutoFit/>
          </a:bodyPr>
          <a:lstStyle/>
          <a:p>
            <a:r>
              <a:rPr lang="en-US" sz="2400" b="1" dirty="0">
                <a:latin typeface="+mj-lt"/>
              </a:rPr>
              <a:t>Self Assessment Questions(SAQs) </a:t>
            </a:r>
            <a:endParaRPr lang="en-IN" sz="2400" b="1" dirty="0">
              <a:latin typeface="+mj-lt"/>
            </a:endParaRPr>
          </a:p>
        </p:txBody>
      </p:sp>
      <p:sp>
        <p:nvSpPr>
          <p:cNvPr id="3" name="TextBox 2">
            <a:extLst>
              <a:ext uri="{FF2B5EF4-FFF2-40B4-BE49-F238E27FC236}">
                <a16:creationId xmlns:a16="http://schemas.microsoft.com/office/drawing/2014/main" id="{D992B7C5-A4E3-3AA5-7A4A-75D75DE423B3}"/>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pic>
        <p:nvPicPr>
          <p:cNvPr id="6" name="Picture 5">
            <a:extLst>
              <a:ext uri="{FF2B5EF4-FFF2-40B4-BE49-F238E27FC236}">
                <a16:creationId xmlns:a16="http://schemas.microsoft.com/office/drawing/2014/main" id="{A9069876-EDC7-C58F-55EB-3DD7A7EFE036}"/>
              </a:ext>
            </a:extLst>
          </p:cNvPr>
          <p:cNvPicPr>
            <a:picLocks noChangeAspect="1"/>
          </p:cNvPicPr>
          <p:nvPr/>
        </p:nvPicPr>
        <p:blipFill>
          <a:blip r:embed="rId2"/>
          <a:stretch>
            <a:fillRect/>
          </a:stretch>
        </p:blipFill>
        <p:spPr>
          <a:xfrm>
            <a:off x="7349490" y="2788920"/>
            <a:ext cx="2640330" cy="2011680"/>
          </a:xfrm>
          <a:prstGeom prst="rect">
            <a:avLst/>
          </a:prstGeom>
        </p:spPr>
      </p:pic>
    </p:spTree>
    <p:extLst>
      <p:ext uri="{BB962C8B-B14F-4D97-AF65-F5344CB8AC3E}">
        <p14:creationId xmlns:p14="http://schemas.microsoft.com/office/powerpoint/2010/main" val="11632842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F0B430-9548-2252-7BB9-A1C2D291A1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78</a:t>
            </a:fld>
            <a:endParaRPr lang="en-US"/>
          </a:p>
        </p:txBody>
      </p:sp>
      <p:sp>
        <p:nvSpPr>
          <p:cNvPr id="8" name="TextBox 7">
            <a:extLst>
              <a:ext uri="{FF2B5EF4-FFF2-40B4-BE49-F238E27FC236}">
                <a16:creationId xmlns:a16="http://schemas.microsoft.com/office/drawing/2014/main" id="{71B91030-4D2B-F9B3-6CEB-52C5E1F0884A}"/>
              </a:ext>
            </a:extLst>
          </p:cNvPr>
          <p:cNvSpPr txBox="1"/>
          <p:nvPr/>
        </p:nvSpPr>
        <p:spPr>
          <a:xfrm>
            <a:off x="526942" y="1379349"/>
            <a:ext cx="6059838" cy="461665"/>
          </a:xfrm>
          <a:prstGeom prst="rect">
            <a:avLst/>
          </a:prstGeom>
          <a:noFill/>
        </p:spPr>
        <p:txBody>
          <a:bodyPr wrap="square" rtlCol="0">
            <a:spAutoFit/>
          </a:bodyPr>
          <a:lstStyle/>
          <a:p>
            <a:r>
              <a:rPr lang="en-US" sz="2400" b="1" dirty="0">
                <a:latin typeface="+mj-lt"/>
              </a:rPr>
              <a:t>Self Assessment Questions(SAQs) </a:t>
            </a:r>
            <a:endParaRPr lang="en-IN" sz="2400" b="1" dirty="0">
              <a:latin typeface="+mj-lt"/>
            </a:endParaRPr>
          </a:p>
        </p:txBody>
      </p:sp>
      <p:sp>
        <p:nvSpPr>
          <p:cNvPr id="3" name="TextBox 2">
            <a:extLst>
              <a:ext uri="{FF2B5EF4-FFF2-40B4-BE49-F238E27FC236}">
                <a16:creationId xmlns:a16="http://schemas.microsoft.com/office/drawing/2014/main" id="{F3A4CF6A-7250-8389-B618-193D86C9F600}"/>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5" name="Rectangle 1">
            <a:extLst>
              <a:ext uri="{FF2B5EF4-FFF2-40B4-BE49-F238E27FC236}">
                <a16:creationId xmlns:a16="http://schemas.microsoft.com/office/drawing/2014/main" id="{FC30B0E3-652E-8A6B-E826-87992B9BCBEC}"/>
              </a:ext>
            </a:extLst>
          </p:cNvPr>
          <p:cNvSpPr>
            <a:spLocks noChangeArrowheads="1"/>
          </p:cNvSpPr>
          <p:nvPr/>
        </p:nvSpPr>
        <p:spPr bwMode="auto">
          <a:xfrm>
            <a:off x="526942" y="1941680"/>
            <a:ext cx="12432030" cy="2585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22222"/>
                </a:solidFill>
                <a:latin typeface="+mj-lt"/>
              </a:rPr>
              <a:t>5</a:t>
            </a:r>
            <a:r>
              <a:rPr kumimoji="0" lang="en-US" altLang="en-US" sz="2000" i="0" u="none" strike="noStrike" cap="none" normalizeH="0" baseline="0" dirty="0">
                <a:ln>
                  <a:noFill/>
                </a:ln>
                <a:solidFill>
                  <a:srgbClr val="222222"/>
                </a:solidFill>
                <a:effectLst/>
                <a:latin typeface="+mj-lt"/>
              </a:rPr>
              <a:t>) The logical gates are categorized into _______</a:t>
            </a:r>
            <a:endParaRPr kumimoji="0" lang="en-US" altLang="en-US" sz="2000" i="0" u="none" strike="noStrike" cap="none" normalizeH="0" baseline="0" dirty="0">
              <a:ln>
                <a:noFill/>
              </a:ln>
              <a:solidFill>
                <a:schemeClr val="tx1"/>
              </a:solidFill>
              <a:effectLst/>
              <a:latin typeface="+mj-lt"/>
            </a:endParaRP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000" b="0" i="0" u="none" strike="noStrike" cap="none" normalizeH="0" baseline="0" dirty="0">
                <a:ln>
                  <a:noFill/>
                </a:ln>
                <a:solidFill>
                  <a:srgbClr val="222222"/>
                </a:solidFill>
                <a:effectLst/>
                <a:latin typeface="+mj-lt"/>
              </a:rPr>
              <a:t> </a:t>
            </a:r>
            <a:r>
              <a:rPr kumimoji="0" lang="en-US" altLang="en-US" sz="2000" b="0" i="0" u="none" strike="noStrike" cap="none" normalizeH="0" dirty="0">
                <a:ln>
                  <a:noFill/>
                </a:ln>
                <a:solidFill>
                  <a:srgbClr val="222222"/>
                </a:solidFill>
                <a:effectLst/>
                <a:latin typeface="+mj-lt"/>
              </a:rPr>
              <a:t> </a:t>
            </a:r>
            <a:r>
              <a:rPr kumimoji="0" lang="en-US" altLang="en-US" sz="2000" b="0" i="0" u="none" strike="noStrike" cap="none" normalizeH="0" baseline="0" dirty="0">
                <a:ln>
                  <a:noFill/>
                </a:ln>
                <a:solidFill>
                  <a:srgbClr val="222222"/>
                </a:solidFill>
                <a:effectLst/>
                <a:latin typeface="+mj-lt"/>
              </a:rPr>
              <a:t>One group</a:t>
            </a: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000" b="0" i="0" u="none" strike="noStrike" cap="none" normalizeH="0" baseline="0" dirty="0">
                <a:ln>
                  <a:noFill/>
                </a:ln>
                <a:solidFill>
                  <a:srgbClr val="222222"/>
                </a:solidFill>
                <a:effectLst/>
                <a:latin typeface="+mj-lt"/>
              </a:rPr>
              <a:t>  Two groups</a:t>
            </a: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000" b="0" i="0" u="none" strike="noStrike" cap="none" normalizeH="0" baseline="0" dirty="0">
                <a:ln>
                  <a:noFill/>
                </a:ln>
                <a:solidFill>
                  <a:srgbClr val="222222"/>
                </a:solidFill>
                <a:effectLst/>
                <a:latin typeface="+mj-lt"/>
              </a:rPr>
              <a:t>  Three groups</a:t>
            </a: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lang="en-US" altLang="en-US" sz="2000" dirty="0">
                <a:solidFill>
                  <a:srgbClr val="222222"/>
                </a:solidFill>
                <a:latin typeface="+mj-lt"/>
              </a:rPr>
              <a:t>   Four Groups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22222"/>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j-lt"/>
              </a:rPr>
              <a:t>ANS: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j-lt"/>
              </a:rPr>
              <a:t> </a:t>
            </a: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0215925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ADF37D-53C0-9940-7204-A0335009B9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79</a:t>
            </a:fld>
            <a:endParaRPr lang="en-US"/>
          </a:p>
        </p:txBody>
      </p:sp>
      <p:sp>
        <p:nvSpPr>
          <p:cNvPr id="6" name="TextBox 5">
            <a:extLst>
              <a:ext uri="{FF2B5EF4-FFF2-40B4-BE49-F238E27FC236}">
                <a16:creationId xmlns:a16="http://schemas.microsoft.com/office/drawing/2014/main" id="{1A294419-1D3B-667D-D828-BB0A6B314B2E}"/>
              </a:ext>
            </a:extLst>
          </p:cNvPr>
          <p:cNvSpPr txBox="1"/>
          <p:nvPr/>
        </p:nvSpPr>
        <p:spPr>
          <a:xfrm>
            <a:off x="526942" y="1379349"/>
            <a:ext cx="6059838" cy="461665"/>
          </a:xfrm>
          <a:prstGeom prst="rect">
            <a:avLst/>
          </a:prstGeom>
          <a:noFill/>
        </p:spPr>
        <p:txBody>
          <a:bodyPr wrap="square" rtlCol="0">
            <a:spAutoFit/>
          </a:bodyPr>
          <a:lstStyle/>
          <a:p>
            <a:r>
              <a:rPr lang="en-US" sz="2400" b="1" dirty="0">
                <a:latin typeface="+mj-lt"/>
              </a:rPr>
              <a:t>Self Assessment Questions(SAQs) </a:t>
            </a:r>
            <a:endParaRPr lang="en-IN" sz="2400" b="1" dirty="0">
              <a:latin typeface="+mj-lt"/>
            </a:endParaRPr>
          </a:p>
        </p:txBody>
      </p:sp>
      <p:sp>
        <p:nvSpPr>
          <p:cNvPr id="3" name="TextBox 2">
            <a:extLst>
              <a:ext uri="{FF2B5EF4-FFF2-40B4-BE49-F238E27FC236}">
                <a16:creationId xmlns:a16="http://schemas.microsoft.com/office/drawing/2014/main" id="{EDE591C2-C8B5-65E1-ACC1-295ED8D485D3}"/>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9" name="Rectangle 1">
            <a:extLst>
              <a:ext uri="{FF2B5EF4-FFF2-40B4-BE49-F238E27FC236}">
                <a16:creationId xmlns:a16="http://schemas.microsoft.com/office/drawing/2014/main" id="{70FA54B1-B09F-EAE1-2B5E-52D1EA81D1A6}"/>
              </a:ext>
            </a:extLst>
          </p:cNvPr>
          <p:cNvSpPr>
            <a:spLocks noChangeArrowheads="1"/>
          </p:cNvSpPr>
          <p:nvPr/>
        </p:nvSpPr>
        <p:spPr bwMode="auto">
          <a:xfrm>
            <a:off x="526942" y="1787792"/>
            <a:ext cx="12432030" cy="289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222222"/>
                </a:solidFill>
                <a:effectLst/>
                <a:latin typeface="+mj-lt"/>
              </a:rPr>
              <a:t>6) _______ are basic gates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000" b="0" i="0" u="none" strike="noStrike" cap="none" normalizeH="0" baseline="0" dirty="0">
                <a:ln>
                  <a:noFill/>
                </a:ln>
                <a:solidFill>
                  <a:srgbClr val="222222"/>
                </a:solidFill>
                <a:effectLst/>
                <a:latin typeface="+mj-lt"/>
              </a:rPr>
              <a:t> NOT</a:t>
            </a: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000" b="0" i="0" u="none" strike="noStrike" cap="none" normalizeH="0" baseline="0" dirty="0">
                <a:ln>
                  <a:noFill/>
                </a:ln>
                <a:solidFill>
                  <a:srgbClr val="222222"/>
                </a:solidFill>
                <a:effectLst/>
                <a:latin typeface="+mj-lt"/>
              </a:rPr>
              <a:t> NAND</a:t>
            </a: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000" b="0" i="0" u="none" strike="noStrike" cap="none" normalizeH="0" baseline="0" dirty="0">
                <a:ln>
                  <a:noFill/>
                </a:ln>
                <a:solidFill>
                  <a:srgbClr val="222222"/>
                </a:solidFill>
                <a:effectLst/>
                <a:latin typeface="+mj-lt"/>
              </a:rPr>
              <a:t> AND</a:t>
            </a: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lang="en-US" altLang="en-US" sz="2000" dirty="0">
                <a:solidFill>
                  <a:srgbClr val="222222"/>
                </a:solidFill>
                <a:latin typeface="+mj-lt"/>
              </a:rPr>
              <a:t>  NOT,AND,OR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22222"/>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j-lt"/>
              </a:rPr>
              <a:t>ANS: 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j-lt"/>
              </a:rPr>
              <a:t> </a:t>
            </a: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62244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67035-73B9-B34E-C2D3-178DC5306A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3" name="TextBox 2">
            <a:extLst>
              <a:ext uri="{FF2B5EF4-FFF2-40B4-BE49-F238E27FC236}">
                <a16:creationId xmlns:a16="http://schemas.microsoft.com/office/drawing/2014/main" id="{DB6CC191-8C71-9365-4A89-A28F9E5AAF70}"/>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7" name="TextBox 6">
            <a:extLst>
              <a:ext uri="{FF2B5EF4-FFF2-40B4-BE49-F238E27FC236}">
                <a16:creationId xmlns:a16="http://schemas.microsoft.com/office/drawing/2014/main" id="{F6D2D16F-32E4-969F-3BB4-903EBB0856F2}"/>
              </a:ext>
            </a:extLst>
          </p:cNvPr>
          <p:cNvSpPr txBox="1"/>
          <p:nvPr/>
        </p:nvSpPr>
        <p:spPr>
          <a:xfrm>
            <a:off x="237173" y="1294402"/>
            <a:ext cx="11109114" cy="3268652"/>
          </a:xfrm>
          <a:prstGeom prst="rect">
            <a:avLst/>
          </a:prstGeom>
          <a:noFill/>
        </p:spPr>
        <p:txBody>
          <a:bodyPr wrap="square">
            <a:spAutoFit/>
          </a:bodyPr>
          <a:lstStyle/>
          <a:p>
            <a:pPr marL="0" indent="0">
              <a:lnSpc>
                <a:spcPct val="150000"/>
              </a:lnSpc>
              <a:buNone/>
            </a:pPr>
            <a:r>
              <a:rPr lang="en-US" sz="2000" b="0" i="0" dirty="0">
                <a:solidFill>
                  <a:srgbClr val="333333"/>
                </a:solidFill>
                <a:effectLst/>
                <a:latin typeface="Times New Roman" panose="02020603050405020304" pitchFamily="18" charset="0"/>
                <a:cs typeface="Times New Roman" panose="02020603050405020304" pitchFamily="18" charset="0"/>
              </a:rPr>
              <a:t>The decimal number system has a base of 10 because it uses ten digits from 0 to 9. </a:t>
            </a:r>
          </a:p>
          <a:p>
            <a:pPr marL="0" indent="0" algn="l">
              <a:lnSpc>
                <a:spcPct val="150000"/>
              </a:lnSpc>
              <a:buNone/>
            </a:pPr>
            <a:r>
              <a:rPr lang="en-US" sz="2000" dirty="0">
                <a:solidFill>
                  <a:srgbClr val="333333"/>
                </a:solidFill>
                <a:latin typeface="Times New Roman" panose="02020603050405020304" pitchFamily="18" charset="0"/>
                <a:cs typeface="Times New Roman" panose="02020603050405020304" pitchFamily="18" charset="0"/>
              </a:rPr>
              <a:t>E</a:t>
            </a:r>
            <a:r>
              <a:rPr lang="en-US" sz="2000" b="1" i="0" dirty="0">
                <a:solidFill>
                  <a:srgbClr val="333333"/>
                </a:solidFill>
                <a:effectLst/>
                <a:latin typeface="Times New Roman" panose="02020603050405020304" pitchFamily="18" charset="0"/>
                <a:cs typeface="Times New Roman" panose="02020603050405020304" pitchFamily="18" charset="0"/>
              </a:rPr>
              <a:t>xample of Decimal Number System:</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algn="l">
              <a:lnSpc>
                <a:spcPct val="150000"/>
              </a:lnSpc>
              <a:buNone/>
            </a:pPr>
            <a:r>
              <a:rPr lang="en-US" sz="2000" b="0" i="0" dirty="0">
                <a:solidFill>
                  <a:srgbClr val="333333"/>
                </a:solidFill>
                <a:effectLst/>
                <a:latin typeface="Times New Roman" panose="02020603050405020304" pitchFamily="18" charset="0"/>
                <a:cs typeface="Times New Roman" panose="02020603050405020304" pitchFamily="18" charset="0"/>
              </a:rPr>
              <a:t>The decimal number 2456 consists of the digit 6 in the units position, 5in the tens place, 4 in the hundreds position, and 2 in the thousands place whose value can be written as:</a:t>
            </a:r>
          </a:p>
          <a:p>
            <a:pPr algn="l">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(2×10</a:t>
            </a:r>
            <a:r>
              <a:rPr lang="en-US" sz="2000" b="0" i="0" baseline="30000" dirty="0">
                <a:solidFill>
                  <a:srgbClr val="333333"/>
                </a:solidFill>
                <a:effectLst/>
                <a:latin typeface="Times New Roman" panose="02020603050405020304" pitchFamily="18" charset="0"/>
                <a:cs typeface="Times New Roman" panose="02020603050405020304" pitchFamily="18" charset="0"/>
              </a:rPr>
              <a:t>3</a:t>
            </a:r>
            <a:r>
              <a:rPr lang="en-US" sz="2000" b="0" i="0" dirty="0">
                <a:solidFill>
                  <a:srgbClr val="333333"/>
                </a:solidFill>
                <a:effectLst/>
                <a:latin typeface="Times New Roman" panose="02020603050405020304" pitchFamily="18" charset="0"/>
                <a:cs typeface="Times New Roman" panose="02020603050405020304" pitchFamily="18" charset="0"/>
              </a:rPr>
              <a:t>) + (4×10</a:t>
            </a:r>
            <a:r>
              <a:rPr lang="en-US" sz="2000" b="0" i="0" baseline="30000" dirty="0">
                <a:solidFill>
                  <a:srgbClr val="333333"/>
                </a:solidFill>
                <a:effectLst/>
                <a:latin typeface="Times New Roman" panose="02020603050405020304" pitchFamily="18" charset="0"/>
                <a:cs typeface="Times New Roman" panose="02020603050405020304" pitchFamily="18" charset="0"/>
              </a:rPr>
              <a:t>2</a:t>
            </a:r>
            <a:r>
              <a:rPr lang="en-US" sz="2000" b="0" i="0" dirty="0">
                <a:solidFill>
                  <a:srgbClr val="333333"/>
                </a:solidFill>
                <a:effectLst/>
                <a:latin typeface="Times New Roman" panose="02020603050405020304" pitchFamily="18" charset="0"/>
                <a:cs typeface="Times New Roman" panose="02020603050405020304" pitchFamily="18" charset="0"/>
              </a:rPr>
              <a:t>) + (5×10</a:t>
            </a:r>
            <a:r>
              <a:rPr lang="en-US" sz="2000" b="0" i="0" baseline="30000" dirty="0">
                <a:solidFill>
                  <a:srgbClr val="333333"/>
                </a:solidFill>
                <a:effectLst/>
                <a:latin typeface="Times New Roman" panose="02020603050405020304" pitchFamily="18" charset="0"/>
                <a:cs typeface="Times New Roman" panose="02020603050405020304" pitchFamily="18" charset="0"/>
              </a:rPr>
              <a:t>1</a:t>
            </a:r>
            <a:r>
              <a:rPr lang="en-US" sz="2000" b="0" i="0" dirty="0">
                <a:solidFill>
                  <a:srgbClr val="333333"/>
                </a:solidFill>
                <a:effectLst/>
                <a:latin typeface="Times New Roman" panose="02020603050405020304" pitchFamily="18" charset="0"/>
                <a:cs typeface="Times New Roman" panose="02020603050405020304" pitchFamily="18" charset="0"/>
              </a:rPr>
              <a:t>) + (6×10</a:t>
            </a:r>
            <a:r>
              <a:rPr lang="en-US" sz="2000" b="0" i="0" baseline="30000" dirty="0">
                <a:solidFill>
                  <a:srgbClr val="333333"/>
                </a:solidFill>
                <a:effectLst/>
                <a:latin typeface="Times New Roman" panose="02020603050405020304" pitchFamily="18" charset="0"/>
                <a:cs typeface="Times New Roman" panose="02020603050405020304" pitchFamily="18" charset="0"/>
              </a:rPr>
              <a:t>0</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l">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(2×1000) + (4×100) + (5×10) + (6×1)</a:t>
            </a:r>
          </a:p>
          <a:p>
            <a:pPr algn="l">
              <a:lnSpc>
                <a:spcPct val="150000"/>
              </a:lnSpc>
            </a:pPr>
            <a:r>
              <a:rPr lang="en-US" sz="2000" dirty="0">
                <a:solidFill>
                  <a:srgbClr val="333333"/>
                </a:solidFill>
                <a:latin typeface="Times New Roman" panose="02020603050405020304" pitchFamily="18" charset="0"/>
                <a:cs typeface="Times New Roman" panose="02020603050405020304" pitchFamily="18" charset="0"/>
              </a:rPr>
              <a:t>2</a:t>
            </a:r>
            <a:r>
              <a:rPr lang="en-US" sz="2000" b="0" i="0" dirty="0">
                <a:solidFill>
                  <a:srgbClr val="333333"/>
                </a:solidFill>
                <a:effectLst/>
                <a:latin typeface="Times New Roman" panose="02020603050405020304" pitchFamily="18" charset="0"/>
                <a:cs typeface="Times New Roman" panose="02020603050405020304" pitchFamily="18" charset="0"/>
              </a:rPr>
              <a:t>000 + 400 + 50 + 6</a:t>
            </a:r>
            <a:r>
              <a:rPr lang="en-US" sz="2000" dirty="0">
                <a:solidFill>
                  <a:srgbClr val="333333"/>
                </a:solidFill>
                <a:latin typeface="Times New Roman" panose="02020603050405020304" pitchFamily="18" charset="0"/>
                <a:cs typeface="Times New Roman" panose="02020603050405020304" pitchFamily="18" charset="0"/>
              </a:rPr>
              <a:t>=2</a:t>
            </a:r>
            <a:r>
              <a:rPr lang="en-US" sz="2000" b="0" i="0" dirty="0">
                <a:solidFill>
                  <a:srgbClr val="333333"/>
                </a:solidFill>
                <a:effectLst/>
                <a:latin typeface="Times New Roman" panose="02020603050405020304" pitchFamily="18" charset="0"/>
                <a:cs typeface="Times New Roman" panose="02020603050405020304" pitchFamily="18" charset="0"/>
              </a:rPr>
              <a:t>456</a:t>
            </a:r>
          </a:p>
        </p:txBody>
      </p:sp>
    </p:spTree>
    <p:extLst>
      <p:ext uri="{BB962C8B-B14F-4D97-AF65-F5344CB8AC3E}">
        <p14:creationId xmlns:p14="http://schemas.microsoft.com/office/powerpoint/2010/main" val="9919441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ADF37D-53C0-9940-7204-A0335009B9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80</a:t>
            </a:fld>
            <a:endParaRPr lang="en-US"/>
          </a:p>
        </p:txBody>
      </p:sp>
      <p:sp>
        <p:nvSpPr>
          <p:cNvPr id="7" name="TextBox 6">
            <a:extLst>
              <a:ext uri="{FF2B5EF4-FFF2-40B4-BE49-F238E27FC236}">
                <a16:creationId xmlns:a16="http://schemas.microsoft.com/office/drawing/2014/main" id="{6B788F3C-5A02-5400-3C07-ED5A19AC868B}"/>
              </a:ext>
            </a:extLst>
          </p:cNvPr>
          <p:cNvSpPr txBox="1"/>
          <p:nvPr/>
        </p:nvSpPr>
        <p:spPr>
          <a:xfrm>
            <a:off x="526942" y="1101346"/>
            <a:ext cx="6059838" cy="461665"/>
          </a:xfrm>
          <a:prstGeom prst="rect">
            <a:avLst/>
          </a:prstGeom>
          <a:noFill/>
        </p:spPr>
        <p:txBody>
          <a:bodyPr wrap="square" rtlCol="0">
            <a:spAutoFit/>
          </a:bodyPr>
          <a:lstStyle/>
          <a:p>
            <a:r>
              <a:rPr lang="en-US" sz="2400" b="1" dirty="0">
                <a:latin typeface="+mj-lt"/>
              </a:rPr>
              <a:t>Self Assessment Questions(SAQs) </a:t>
            </a:r>
            <a:endParaRPr lang="en-IN" sz="2400" b="1" dirty="0">
              <a:latin typeface="+mj-lt"/>
            </a:endParaRPr>
          </a:p>
        </p:txBody>
      </p:sp>
      <p:sp>
        <p:nvSpPr>
          <p:cNvPr id="3" name="TextBox 2">
            <a:extLst>
              <a:ext uri="{FF2B5EF4-FFF2-40B4-BE49-F238E27FC236}">
                <a16:creationId xmlns:a16="http://schemas.microsoft.com/office/drawing/2014/main" id="{A3E60C39-71AC-89E9-5BE9-1BD8A69FD987}"/>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5" name="Rectangle 1">
            <a:extLst>
              <a:ext uri="{FF2B5EF4-FFF2-40B4-BE49-F238E27FC236}">
                <a16:creationId xmlns:a16="http://schemas.microsoft.com/office/drawing/2014/main" id="{E2F7CB61-D8A1-58DC-F33D-9AB1AB66FCBB}"/>
              </a:ext>
            </a:extLst>
          </p:cNvPr>
          <p:cNvSpPr>
            <a:spLocks noChangeArrowheads="1"/>
          </p:cNvSpPr>
          <p:nvPr/>
        </p:nvSpPr>
        <p:spPr bwMode="auto">
          <a:xfrm>
            <a:off x="526942" y="1787792"/>
            <a:ext cx="12432030" cy="289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22222"/>
                </a:solidFill>
                <a:latin typeface="+mj-lt"/>
              </a:rPr>
              <a:t>7</a:t>
            </a:r>
            <a:r>
              <a:rPr kumimoji="0" lang="en-US" altLang="en-US" sz="2000" i="0" u="none" strike="noStrike" cap="none" normalizeH="0" baseline="0" dirty="0">
                <a:ln>
                  <a:noFill/>
                </a:ln>
                <a:solidFill>
                  <a:srgbClr val="222222"/>
                </a:solidFill>
                <a:effectLst/>
                <a:latin typeface="+mj-lt"/>
              </a:rPr>
              <a:t>) _______ are UNIVERSAL gates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000" b="0" i="0" u="none" strike="noStrike" cap="none" normalizeH="0" baseline="0" dirty="0">
                <a:ln>
                  <a:noFill/>
                </a:ln>
                <a:solidFill>
                  <a:srgbClr val="222222"/>
                </a:solidFill>
                <a:effectLst/>
                <a:latin typeface="+mj-lt"/>
              </a:rPr>
              <a:t> NOT</a:t>
            </a: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000" b="0" i="0" u="none" strike="noStrike" cap="none" normalizeH="0" baseline="0" dirty="0">
                <a:ln>
                  <a:noFill/>
                </a:ln>
                <a:solidFill>
                  <a:srgbClr val="222222"/>
                </a:solidFill>
                <a:effectLst/>
                <a:latin typeface="+mj-lt"/>
              </a:rPr>
              <a:t> NAND &amp; NOR</a:t>
            </a: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000" b="0" i="0" u="none" strike="noStrike" cap="none" normalizeH="0" baseline="0" dirty="0">
                <a:ln>
                  <a:noFill/>
                </a:ln>
                <a:solidFill>
                  <a:srgbClr val="222222"/>
                </a:solidFill>
                <a:effectLst/>
                <a:latin typeface="+mj-lt"/>
              </a:rPr>
              <a:t> AND</a:t>
            </a: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lang="en-US" altLang="en-US" sz="2000" dirty="0">
                <a:solidFill>
                  <a:srgbClr val="222222"/>
                </a:solidFill>
                <a:latin typeface="+mj-lt"/>
              </a:rPr>
              <a:t> NOT,AND,OR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22222"/>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j-lt"/>
              </a:rPr>
              <a:t>ANS: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j-lt"/>
              </a:rPr>
              <a:t> </a:t>
            </a: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5091355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ADF37D-53C0-9940-7204-A0335009B9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81</a:t>
            </a:fld>
            <a:endParaRPr lang="en-US"/>
          </a:p>
        </p:txBody>
      </p:sp>
      <p:sp>
        <p:nvSpPr>
          <p:cNvPr id="7" name="TextBox 6">
            <a:extLst>
              <a:ext uri="{FF2B5EF4-FFF2-40B4-BE49-F238E27FC236}">
                <a16:creationId xmlns:a16="http://schemas.microsoft.com/office/drawing/2014/main" id="{6B788F3C-5A02-5400-3C07-ED5A19AC868B}"/>
              </a:ext>
            </a:extLst>
          </p:cNvPr>
          <p:cNvSpPr txBox="1"/>
          <p:nvPr/>
        </p:nvSpPr>
        <p:spPr>
          <a:xfrm>
            <a:off x="526942" y="1101346"/>
            <a:ext cx="6059838" cy="461665"/>
          </a:xfrm>
          <a:prstGeom prst="rect">
            <a:avLst/>
          </a:prstGeom>
          <a:noFill/>
        </p:spPr>
        <p:txBody>
          <a:bodyPr wrap="square" rtlCol="0">
            <a:spAutoFit/>
          </a:bodyPr>
          <a:lstStyle/>
          <a:p>
            <a:r>
              <a:rPr lang="en-US" sz="2400" b="1" dirty="0">
                <a:latin typeface="+mj-lt"/>
              </a:rPr>
              <a:t>Self Assessment Questions(SAQs) </a:t>
            </a:r>
            <a:endParaRPr lang="en-IN" sz="2400" b="1" dirty="0">
              <a:latin typeface="+mj-lt"/>
            </a:endParaRPr>
          </a:p>
        </p:txBody>
      </p:sp>
      <p:sp>
        <p:nvSpPr>
          <p:cNvPr id="3" name="TextBox 2">
            <a:extLst>
              <a:ext uri="{FF2B5EF4-FFF2-40B4-BE49-F238E27FC236}">
                <a16:creationId xmlns:a16="http://schemas.microsoft.com/office/drawing/2014/main" id="{14226D4E-E29C-E7B4-4216-D3450A802691}"/>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Rectangle 1">
            <a:extLst>
              <a:ext uri="{FF2B5EF4-FFF2-40B4-BE49-F238E27FC236}">
                <a16:creationId xmlns:a16="http://schemas.microsoft.com/office/drawing/2014/main" id="{2A2B6BD7-15DF-1484-2448-7E0C399A799E}"/>
              </a:ext>
            </a:extLst>
          </p:cNvPr>
          <p:cNvSpPr>
            <a:spLocks noChangeArrowheads="1"/>
          </p:cNvSpPr>
          <p:nvPr/>
        </p:nvSpPr>
        <p:spPr bwMode="auto">
          <a:xfrm>
            <a:off x="526942" y="1787792"/>
            <a:ext cx="12432030" cy="289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22222"/>
                </a:solidFill>
                <a:latin typeface="+mj-lt"/>
              </a:rPr>
              <a:t>8</a:t>
            </a:r>
            <a:r>
              <a:rPr kumimoji="0" lang="en-US" altLang="en-US" sz="2000" i="0" u="none" strike="noStrike" cap="none" normalizeH="0" baseline="0" dirty="0">
                <a:ln>
                  <a:noFill/>
                </a:ln>
                <a:solidFill>
                  <a:srgbClr val="222222"/>
                </a:solidFill>
                <a:effectLst/>
                <a:latin typeface="+mj-lt"/>
              </a:rPr>
              <a:t>) _______ are ARITHMETIC gates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000" b="0" i="0" u="none" strike="noStrike" cap="none" normalizeH="0" baseline="0" dirty="0">
                <a:ln>
                  <a:noFill/>
                </a:ln>
                <a:solidFill>
                  <a:srgbClr val="222222"/>
                </a:solidFill>
                <a:effectLst/>
                <a:latin typeface="+mj-lt"/>
              </a:rPr>
              <a:t> </a:t>
            </a:r>
            <a:r>
              <a:rPr kumimoji="0" lang="en-US" altLang="en-US" sz="2000" b="0" i="0" u="none" strike="noStrike" cap="none" normalizeH="0" dirty="0">
                <a:ln>
                  <a:noFill/>
                </a:ln>
                <a:solidFill>
                  <a:srgbClr val="222222"/>
                </a:solidFill>
                <a:effectLst/>
                <a:latin typeface="+mj-lt"/>
              </a:rPr>
              <a:t> </a:t>
            </a:r>
            <a:r>
              <a:rPr kumimoji="0" lang="en-US" altLang="en-US" sz="2000" b="0" i="0" u="none" strike="noStrike" cap="none" normalizeH="0" baseline="0" dirty="0">
                <a:ln>
                  <a:noFill/>
                </a:ln>
                <a:solidFill>
                  <a:srgbClr val="222222"/>
                </a:solidFill>
                <a:effectLst/>
                <a:latin typeface="+mj-lt"/>
              </a:rPr>
              <a:t>NOT</a:t>
            </a: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000" b="0" i="0" u="none" strike="noStrike" cap="none" normalizeH="0" baseline="0" dirty="0">
                <a:ln>
                  <a:noFill/>
                </a:ln>
                <a:solidFill>
                  <a:srgbClr val="222222"/>
                </a:solidFill>
                <a:effectLst/>
                <a:latin typeface="+mj-lt"/>
              </a:rPr>
              <a:t>  NAND &amp; NOR</a:t>
            </a: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000" b="0" i="0" u="none" strike="noStrike" cap="none" normalizeH="0" baseline="0" dirty="0">
                <a:ln>
                  <a:noFill/>
                </a:ln>
                <a:solidFill>
                  <a:srgbClr val="222222"/>
                </a:solidFill>
                <a:effectLst/>
                <a:latin typeface="+mj-lt"/>
              </a:rPr>
              <a:t>  X-OR &amp; N-OR</a:t>
            </a: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lang="en-US" altLang="en-US" sz="2000" dirty="0">
                <a:solidFill>
                  <a:srgbClr val="222222"/>
                </a:solidFill>
                <a:latin typeface="+mj-lt"/>
              </a:rPr>
              <a:t>  NOT,AND,OR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22222"/>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j-lt"/>
              </a:rPr>
              <a:t>ANS: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j-lt"/>
              </a:rPr>
              <a:t> </a:t>
            </a: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6063157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ADF37D-53C0-9940-7204-A0335009B9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82</a:t>
            </a:fld>
            <a:endParaRPr lang="en-US"/>
          </a:p>
        </p:txBody>
      </p:sp>
      <p:sp>
        <p:nvSpPr>
          <p:cNvPr id="7" name="TextBox 6">
            <a:extLst>
              <a:ext uri="{FF2B5EF4-FFF2-40B4-BE49-F238E27FC236}">
                <a16:creationId xmlns:a16="http://schemas.microsoft.com/office/drawing/2014/main" id="{6B788F3C-5A02-5400-3C07-ED5A19AC868B}"/>
              </a:ext>
            </a:extLst>
          </p:cNvPr>
          <p:cNvSpPr txBox="1"/>
          <p:nvPr/>
        </p:nvSpPr>
        <p:spPr>
          <a:xfrm>
            <a:off x="526942" y="1101346"/>
            <a:ext cx="6059838" cy="461665"/>
          </a:xfrm>
          <a:prstGeom prst="rect">
            <a:avLst/>
          </a:prstGeom>
          <a:noFill/>
        </p:spPr>
        <p:txBody>
          <a:bodyPr wrap="square" rtlCol="0">
            <a:spAutoFit/>
          </a:bodyPr>
          <a:lstStyle/>
          <a:p>
            <a:r>
              <a:rPr lang="en-US" sz="2400" b="1" dirty="0">
                <a:latin typeface="+mj-lt"/>
              </a:rPr>
              <a:t>Self Assessment Questions(SAQs) </a:t>
            </a:r>
            <a:endParaRPr lang="en-IN" sz="2400" b="1" dirty="0">
              <a:latin typeface="+mj-lt"/>
            </a:endParaRPr>
          </a:p>
        </p:txBody>
      </p:sp>
      <p:sp>
        <p:nvSpPr>
          <p:cNvPr id="10" name="TextBox 9">
            <a:extLst>
              <a:ext uri="{FF2B5EF4-FFF2-40B4-BE49-F238E27FC236}">
                <a16:creationId xmlns:a16="http://schemas.microsoft.com/office/drawing/2014/main" id="{06D658CA-0F27-C603-E764-D35B47F282E7}"/>
              </a:ext>
            </a:extLst>
          </p:cNvPr>
          <p:cNvSpPr txBox="1"/>
          <p:nvPr/>
        </p:nvSpPr>
        <p:spPr>
          <a:xfrm>
            <a:off x="526942" y="1739360"/>
            <a:ext cx="11406407" cy="2653099"/>
          </a:xfrm>
          <a:prstGeom prst="rect">
            <a:avLst/>
          </a:prstGeom>
          <a:noFill/>
        </p:spPr>
        <p:txBody>
          <a:bodyPr wrap="square" rtlCol="0">
            <a:spAutoFit/>
          </a:bodyPr>
          <a:lstStyle/>
          <a:p>
            <a:pPr>
              <a:lnSpc>
                <a:spcPct val="150000"/>
              </a:lnSpc>
            </a:pPr>
            <a:r>
              <a:rPr lang="en-US" sz="2000" dirty="0">
                <a:latin typeface="+mj-lt"/>
              </a:rPr>
              <a:t>9) </a:t>
            </a:r>
            <a:r>
              <a:rPr lang="en-US" sz="2000" i="0" dirty="0">
                <a:solidFill>
                  <a:srgbClr val="222222"/>
                </a:solidFill>
                <a:effectLst/>
                <a:latin typeface="+mj-lt"/>
              </a:rPr>
              <a:t>Combinational logic is used to ___________</a:t>
            </a: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000" b="0" i="0" u="none" strike="noStrike" cap="none" normalizeH="0" dirty="0">
                <a:ln>
                  <a:noFill/>
                </a:ln>
                <a:solidFill>
                  <a:srgbClr val="222222"/>
                </a:solidFill>
                <a:effectLst/>
                <a:latin typeface="+mj-lt"/>
              </a:rPr>
              <a:t> </a:t>
            </a:r>
            <a:r>
              <a:rPr kumimoji="0" lang="en-US" altLang="en-US" sz="2000" b="0" i="0" u="none" strike="noStrike" cap="none" normalizeH="0" baseline="0" dirty="0">
                <a:ln>
                  <a:noFill/>
                </a:ln>
                <a:solidFill>
                  <a:srgbClr val="222222"/>
                </a:solidFill>
                <a:effectLst/>
                <a:latin typeface="+mj-lt"/>
              </a:rPr>
              <a:t>Compute Outputs</a:t>
            </a: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000" b="0" i="0" u="none" strike="noStrike" cap="none" normalizeH="0" baseline="0" dirty="0">
                <a:ln>
                  <a:noFill/>
                </a:ln>
                <a:solidFill>
                  <a:srgbClr val="222222"/>
                </a:solidFill>
                <a:effectLst/>
                <a:latin typeface="+mj-lt"/>
              </a:rPr>
              <a:t> Compute New States</a:t>
            </a: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000" b="0" i="0" u="none" strike="noStrike" cap="none" normalizeH="0" baseline="0" dirty="0">
                <a:ln>
                  <a:noFill/>
                </a:ln>
                <a:solidFill>
                  <a:srgbClr val="222222"/>
                </a:solidFill>
                <a:effectLst/>
                <a:latin typeface="+mj-lt"/>
              </a:rPr>
              <a:t> Both 1 and 2</a:t>
            </a:r>
          </a:p>
          <a:p>
            <a:pPr marL="457200" marR="0" lvl="0" indent="-457200" algn="l" defTabSz="914400" rtl="0" eaLnBrk="0" fontAlgn="base" latinLnBrk="0" hangingPunct="0">
              <a:lnSpc>
                <a:spcPct val="100000"/>
              </a:lnSpc>
              <a:spcBef>
                <a:spcPct val="0"/>
              </a:spcBef>
              <a:spcAft>
                <a:spcPct val="0"/>
              </a:spcAft>
              <a:buClrTx/>
              <a:buSzTx/>
              <a:buFont typeface="+mj-lt"/>
              <a:buAutoNum type="alphaLcParenR"/>
              <a:tabLst/>
            </a:pPr>
            <a:r>
              <a:rPr lang="en-US" altLang="en-US" sz="2000" dirty="0">
                <a:solidFill>
                  <a:srgbClr val="222222"/>
                </a:solidFill>
                <a:latin typeface="+mj-lt"/>
              </a:rPr>
              <a:t> None of the above</a:t>
            </a:r>
          </a:p>
          <a:p>
            <a:pPr>
              <a:lnSpc>
                <a:spcPct val="150000"/>
              </a:lnSpc>
            </a:pPr>
            <a:endParaRPr lang="en-IN" sz="2000" dirty="0">
              <a:solidFill>
                <a:srgbClr val="231F20"/>
              </a:solidFill>
              <a:latin typeface="+mj-lt"/>
            </a:endParaRPr>
          </a:p>
          <a:p>
            <a:pPr>
              <a:lnSpc>
                <a:spcPct val="150000"/>
              </a:lnSpc>
            </a:pPr>
            <a:r>
              <a:rPr lang="en-IN" sz="2000" dirty="0">
                <a:solidFill>
                  <a:srgbClr val="231F20"/>
                </a:solidFill>
                <a:latin typeface="+mj-lt"/>
              </a:rPr>
              <a:t>ANS: 3</a:t>
            </a:r>
            <a:endParaRPr lang="en-IN" sz="2000" dirty="0">
              <a:latin typeface="+mj-lt"/>
            </a:endParaRPr>
          </a:p>
        </p:txBody>
      </p:sp>
      <p:sp>
        <p:nvSpPr>
          <p:cNvPr id="3" name="TextBox 2">
            <a:extLst>
              <a:ext uri="{FF2B5EF4-FFF2-40B4-BE49-F238E27FC236}">
                <a16:creationId xmlns:a16="http://schemas.microsoft.com/office/drawing/2014/main" id="{B5919C99-A9A8-B9D1-DC89-2F8D8F20A447}"/>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9" name="Rectangle 5">
            <a:extLst>
              <a:ext uri="{FF2B5EF4-FFF2-40B4-BE49-F238E27FC236}">
                <a16:creationId xmlns:a16="http://schemas.microsoft.com/office/drawing/2014/main" id="{0D33D975-D3CF-DEA0-169F-DBD3E612541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Roboto" panose="02000000000000000000" pitchFamily="2" charset="0"/>
              </a:rPr>
              <a:t> </a:t>
            </a:r>
            <a:r>
              <a:rPr kumimoji="0" lang="en-US" altLang="en-US" sz="900" b="0" i="0" u="none" strike="noStrike" cap="none" normalizeH="0" baseline="0" dirty="0">
                <a:ln>
                  <a:noFill/>
                </a:ln>
                <a:solidFill>
                  <a:schemeClr val="tx1"/>
                </a:solidFill>
                <a:effectLst/>
              </a:rPr>
              <a:t>Compute outputs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8498161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ADF37D-53C0-9940-7204-A0335009B9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83</a:t>
            </a:fld>
            <a:endParaRPr lang="en-US"/>
          </a:p>
        </p:txBody>
      </p:sp>
      <p:sp>
        <p:nvSpPr>
          <p:cNvPr id="7" name="TextBox 6">
            <a:extLst>
              <a:ext uri="{FF2B5EF4-FFF2-40B4-BE49-F238E27FC236}">
                <a16:creationId xmlns:a16="http://schemas.microsoft.com/office/drawing/2014/main" id="{6B788F3C-5A02-5400-3C07-ED5A19AC868B}"/>
              </a:ext>
            </a:extLst>
          </p:cNvPr>
          <p:cNvSpPr txBox="1"/>
          <p:nvPr/>
        </p:nvSpPr>
        <p:spPr>
          <a:xfrm>
            <a:off x="526942" y="1101346"/>
            <a:ext cx="6059838" cy="461665"/>
          </a:xfrm>
          <a:prstGeom prst="rect">
            <a:avLst/>
          </a:prstGeom>
          <a:noFill/>
        </p:spPr>
        <p:txBody>
          <a:bodyPr wrap="square" rtlCol="0">
            <a:spAutoFit/>
          </a:bodyPr>
          <a:lstStyle/>
          <a:p>
            <a:r>
              <a:rPr lang="en-US" sz="2400" b="1" dirty="0">
                <a:latin typeface="+mj-lt"/>
              </a:rPr>
              <a:t>Self Assessment Questions(SAQs) </a:t>
            </a:r>
            <a:endParaRPr lang="en-IN" sz="2400" b="1" dirty="0">
              <a:latin typeface="+mj-lt"/>
            </a:endParaRPr>
          </a:p>
        </p:txBody>
      </p:sp>
      <p:sp>
        <p:nvSpPr>
          <p:cNvPr id="10" name="TextBox 9">
            <a:extLst>
              <a:ext uri="{FF2B5EF4-FFF2-40B4-BE49-F238E27FC236}">
                <a16:creationId xmlns:a16="http://schemas.microsoft.com/office/drawing/2014/main" id="{06D658CA-0F27-C603-E764-D35B47F282E7}"/>
              </a:ext>
            </a:extLst>
          </p:cNvPr>
          <p:cNvSpPr txBox="1"/>
          <p:nvPr/>
        </p:nvSpPr>
        <p:spPr>
          <a:xfrm>
            <a:off x="526942" y="1713732"/>
            <a:ext cx="11158780" cy="2806987"/>
          </a:xfrm>
          <a:prstGeom prst="rect">
            <a:avLst/>
          </a:prstGeom>
          <a:noFill/>
        </p:spPr>
        <p:txBody>
          <a:bodyPr wrap="square" rtlCol="0">
            <a:spAutoFit/>
          </a:bodyPr>
          <a:lstStyle/>
          <a:p>
            <a:pPr>
              <a:lnSpc>
                <a:spcPct val="150000"/>
              </a:lnSpc>
            </a:pPr>
            <a:r>
              <a:rPr lang="en-US" sz="2000" dirty="0">
                <a:solidFill>
                  <a:srgbClr val="231F20"/>
                </a:solidFill>
                <a:latin typeface="+mj-lt"/>
              </a:rPr>
              <a:t>10</a:t>
            </a:r>
            <a:r>
              <a:rPr lang="en-US" sz="2000" dirty="0">
                <a:latin typeface="+mj-lt"/>
              </a:rPr>
              <a:t>) </a:t>
            </a:r>
            <a:r>
              <a:rPr lang="en-US" sz="2000" i="0" dirty="0">
                <a:solidFill>
                  <a:srgbClr val="222222"/>
                </a:solidFill>
                <a:effectLst/>
                <a:latin typeface="+mj-lt"/>
              </a:rPr>
              <a:t>The product of sums canonical forms also known as ________</a:t>
            </a:r>
          </a:p>
          <a:p>
            <a:pPr marL="457200" indent="-457200">
              <a:lnSpc>
                <a:spcPct val="150000"/>
              </a:lnSpc>
              <a:buFont typeface="+mj-lt"/>
              <a:buAutoNum type="alphaLcParenR"/>
            </a:pPr>
            <a:r>
              <a:rPr lang="en-US" sz="2000" dirty="0">
                <a:solidFill>
                  <a:srgbClr val="231F20"/>
                </a:solidFill>
                <a:latin typeface="+mj-lt"/>
              </a:rPr>
              <a:t> Max term</a:t>
            </a:r>
          </a:p>
          <a:p>
            <a:pPr marL="457200" indent="-457200">
              <a:lnSpc>
                <a:spcPct val="150000"/>
              </a:lnSpc>
              <a:buFont typeface="+mj-lt"/>
              <a:buAutoNum type="alphaLcParenR"/>
            </a:pPr>
            <a:r>
              <a:rPr lang="en-US" sz="2000" dirty="0">
                <a:solidFill>
                  <a:srgbClr val="231F20"/>
                </a:solidFill>
                <a:latin typeface="+mj-lt"/>
              </a:rPr>
              <a:t> Conjunctive Normal Form</a:t>
            </a:r>
          </a:p>
          <a:p>
            <a:pPr marL="457200" indent="-457200">
              <a:lnSpc>
                <a:spcPct val="150000"/>
              </a:lnSpc>
              <a:buFont typeface="+mj-lt"/>
              <a:buAutoNum type="alphaLcParenR"/>
            </a:pPr>
            <a:r>
              <a:rPr lang="en-US" sz="2000" dirty="0">
                <a:solidFill>
                  <a:srgbClr val="231F20"/>
                </a:solidFill>
                <a:latin typeface="+mj-lt"/>
              </a:rPr>
              <a:t> </a:t>
            </a:r>
            <a:r>
              <a:rPr kumimoji="0" lang="en-US" altLang="en-US" sz="2000" b="0" i="0" u="none" strike="noStrike" cap="none" normalizeH="0" baseline="0" dirty="0">
                <a:ln>
                  <a:noFill/>
                </a:ln>
                <a:solidFill>
                  <a:srgbClr val="222222"/>
                </a:solidFill>
                <a:effectLst/>
                <a:latin typeface="+mj-lt"/>
              </a:rPr>
              <a:t>Both 1 and 2</a:t>
            </a:r>
          </a:p>
          <a:p>
            <a:pPr marL="457200" indent="-457200">
              <a:lnSpc>
                <a:spcPct val="150000"/>
              </a:lnSpc>
              <a:buFont typeface="+mj-lt"/>
              <a:buAutoNum type="alphaLcParenR"/>
            </a:pPr>
            <a:r>
              <a:rPr lang="en-US" altLang="en-US" sz="2000" dirty="0">
                <a:solidFill>
                  <a:srgbClr val="222222"/>
                </a:solidFill>
                <a:latin typeface="+mj-lt"/>
              </a:rPr>
              <a:t> None of the above</a:t>
            </a:r>
            <a:endParaRPr lang="en-US" sz="2000" dirty="0">
              <a:solidFill>
                <a:srgbClr val="231F20"/>
              </a:solidFill>
              <a:latin typeface="+mj-lt"/>
            </a:endParaRPr>
          </a:p>
          <a:p>
            <a:pPr>
              <a:lnSpc>
                <a:spcPct val="150000"/>
              </a:lnSpc>
            </a:pPr>
            <a:r>
              <a:rPr lang="en-US" sz="2000" dirty="0">
                <a:solidFill>
                  <a:srgbClr val="231F20"/>
                </a:solidFill>
                <a:latin typeface="+mj-lt"/>
              </a:rPr>
              <a:t>ANS: c</a:t>
            </a:r>
            <a:endParaRPr lang="en-IN" sz="2000" dirty="0">
              <a:latin typeface="+mj-lt"/>
            </a:endParaRPr>
          </a:p>
        </p:txBody>
      </p:sp>
      <p:sp>
        <p:nvSpPr>
          <p:cNvPr id="3" name="TextBox 2">
            <a:extLst>
              <a:ext uri="{FF2B5EF4-FFF2-40B4-BE49-F238E27FC236}">
                <a16:creationId xmlns:a16="http://schemas.microsoft.com/office/drawing/2014/main" id="{3BD13533-1CA8-F119-1CF4-59AE30B5A2BC}"/>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Tree>
    <p:extLst>
      <p:ext uri="{BB962C8B-B14F-4D97-AF65-F5344CB8AC3E}">
        <p14:creationId xmlns:p14="http://schemas.microsoft.com/office/powerpoint/2010/main" val="38139157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94CC84-1B89-C961-5545-88F2A6E087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84</a:t>
            </a:fld>
            <a:endParaRPr lang="en-US"/>
          </a:p>
        </p:txBody>
      </p:sp>
      <p:sp>
        <p:nvSpPr>
          <p:cNvPr id="6" name="TextBox 5">
            <a:extLst>
              <a:ext uri="{FF2B5EF4-FFF2-40B4-BE49-F238E27FC236}">
                <a16:creationId xmlns:a16="http://schemas.microsoft.com/office/drawing/2014/main" id="{1008C50F-B05D-15C2-DA0A-E217DCCB6710}"/>
              </a:ext>
            </a:extLst>
          </p:cNvPr>
          <p:cNvSpPr txBox="1"/>
          <p:nvPr/>
        </p:nvSpPr>
        <p:spPr>
          <a:xfrm>
            <a:off x="526942" y="1101346"/>
            <a:ext cx="6059838" cy="461665"/>
          </a:xfrm>
          <a:prstGeom prst="rect">
            <a:avLst/>
          </a:prstGeom>
          <a:noFill/>
        </p:spPr>
        <p:txBody>
          <a:bodyPr wrap="square" rtlCol="0">
            <a:spAutoFit/>
          </a:bodyPr>
          <a:lstStyle/>
          <a:p>
            <a:r>
              <a:rPr lang="en-US" sz="2400" b="1" dirty="0">
                <a:latin typeface="+mj-lt"/>
              </a:rPr>
              <a:t>Assignment 1 </a:t>
            </a:r>
            <a:endParaRPr lang="en-IN" sz="2400" b="1" dirty="0">
              <a:latin typeface="+mj-lt"/>
            </a:endParaRPr>
          </a:p>
        </p:txBody>
      </p:sp>
      <p:sp>
        <p:nvSpPr>
          <p:cNvPr id="8" name="TextBox 7">
            <a:extLst>
              <a:ext uri="{FF2B5EF4-FFF2-40B4-BE49-F238E27FC236}">
                <a16:creationId xmlns:a16="http://schemas.microsoft.com/office/drawing/2014/main" id="{7E72EB35-C10B-ED36-F37B-33B53A47580D}"/>
              </a:ext>
            </a:extLst>
          </p:cNvPr>
          <p:cNvSpPr txBox="1"/>
          <p:nvPr/>
        </p:nvSpPr>
        <p:spPr>
          <a:xfrm>
            <a:off x="1638946" y="1563011"/>
            <a:ext cx="9829800" cy="923330"/>
          </a:xfrm>
          <a:prstGeom prst="rect">
            <a:avLst/>
          </a:prstGeom>
          <a:noFill/>
        </p:spPr>
        <p:txBody>
          <a:bodyPr wrap="square">
            <a:spAutoFit/>
          </a:bodyPr>
          <a:lstStyle/>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Identify each of these logic gates by name, and complete their respective truth tables:</a:t>
            </a:r>
            <a:r>
              <a:rPr lang="en-US" sz="2000" dirty="0">
                <a:latin typeface="Times New Roman" panose="02020603050405020304" pitchFamily="18" charset="0"/>
                <a:cs typeface="Times New Roman" panose="02020603050405020304" pitchFamily="18" charset="0"/>
              </a:rPr>
              <a:t> </a:t>
            </a:r>
          </a:p>
          <a:p>
            <a:endParaRPr lang="en-IN" sz="2400" b="1" kern="1400" spc="-50" dirty="0">
              <a:solidFill>
                <a:schemeClr val="bg2"/>
              </a:solidFill>
              <a:effectLst/>
              <a:latin typeface="+mj-lt"/>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6F8216-25C8-C7E0-207D-58F16BB22845}"/>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pic>
        <p:nvPicPr>
          <p:cNvPr id="5" name="Picture 4">
            <a:extLst>
              <a:ext uri="{FF2B5EF4-FFF2-40B4-BE49-F238E27FC236}">
                <a16:creationId xmlns:a16="http://schemas.microsoft.com/office/drawing/2014/main" id="{AE859773-A40A-140E-C689-E50868FA24B6}"/>
              </a:ext>
            </a:extLst>
          </p:cNvPr>
          <p:cNvPicPr>
            <a:picLocks noChangeAspect="1"/>
          </p:cNvPicPr>
          <p:nvPr/>
        </p:nvPicPr>
        <p:blipFill>
          <a:blip r:embed="rId3"/>
          <a:stretch>
            <a:fillRect/>
          </a:stretch>
        </p:blipFill>
        <p:spPr>
          <a:xfrm>
            <a:off x="1531621" y="2593366"/>
            <a:ext cx="8869678" cy="3801302"/>
          </a:xfrm>
          <a:prstGeom prst="rect">
            <a:avLst/>
          </a:prstGeom>
        </p:spPr>
      </p:pic>
    </p:spTree>
    <p:extLst>
      <p:ext uri="{BB962C8B-B14F-4D97-AF65-F5344CB8AC3E}">
        <p14:creationId xmlns:p14="http://schemas.microsoft.com/office/powerpoint/2010/main" val="40685885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94CC84-1B89-C961-5545-88F2A6E087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85</a:t>
            </a:fld>
            <a:endParaRPr lang="en-US"/>
          </a:p>
        </p:txBody>
      </p:sp>
      <p:sp>
        <p:nvSpPr>
          <p:cNvPr id="6" name="TextBox 5">
            <a:extLst>
              <a:ext uri="{FF2B5EF4-FFF2-40B4-BE49-F238E27FC236}">
                <a16:creationId xmlns:a16="http://schemas.microsoft.com/office/drawing/2014/main" id="{1008C50F-B05D-15C2-DA0A-E217DCCB6710}"/>
              </a:ext>
            </a:extLst>
          </p:cNvPr>
          <p:cNvSpPr txBox="1"/>
          <p:nvPr/>
        </p:nvSpPr>
        <p:spPr>
          <a:xfrm>
            <a:off x="526942" y="1101346"/>
            <a:ext cx="6059838" cy="461665"/>
          </a:xfrm>
          <a:prstGeom prst="rect">
            <a:avLst/>
          </a:prstGeom>
          <a:noFill/>
        </p:spPr>
        <p:txBody>
          <a:bodyPr wrap="square" rtlCol="0">
            <a:spAutoFit/>
          </a:bodyPr>
          <a:lstStyle/>
          <a:p>
            <a:r>
              <a:rPr lang="en-US" sz="2400" b="1" dirty="0">
                <a:latin typeface="+mj-lt"/>
              </a:rPr>
              <a:t>Assignment 2 </a:t>
            </a:r>
            <a:endParaRPr lang="en-IN" sz="2400" b="1" dirty="0">
              <a:latin typeface="+mj-lt"/>
            </a:endParaRPr>
          </a:p>
        </p:txBody>
      </p:sp>
      <p:sp>
        <p:nvSpPr>
          <p:cNvPr id="8" name="TextBox 7">
            <a:extLst>
              <a:ext uri="{FF2B5EF4-FFF2-40B4-BE49-F238E27FC236}">
                <a16:creationId xmlns:a16="http://schemas.microsoft.com/office/drawing/2014/main" id="{7E72EB35-C10B-ED36-F37B-33B53A47580D}"/>
              </a:ext>
            </a:extLst>
          </p:cNvPr>
          <p:cNvSpPr txBox="1"/>
          <p:nvPr/>
        </p:nvSpPr>
        <p:spPr>
          <a:xfrm>
            <a:off x="1638946" y="1563011"/>
            <a:ext cx="9829800" cy="1569660"/>
          </a:xfrm>
          <a:prstGeom prst="rect">
            <a:avLst/>
          </a:prstGeom>
          <a:noFill/>
        </p:spPr>
        <p:txBody>
          <a:bodyPr wrap="square">
            <a:spAutoFit/>
          </a:bodyPr>
          <a:lstStyle/>
          <a:p>
            <a:pPr algn="l"/>
            <a:r>
              <a:rPr lang="en-US" sz="2400" b="0" i="0" dirty="0">
                <a:solidFill>
                  <a:srgbClr val="000000"/>
                </a:solidFill>
                <a:effectLst/>
                <a:latin typeface="+mj-lt"/>
              </a:rPr>
              <a:t>Complete the truth table for a three-input AND gate:</a:t>
            </a:r>
          </a:p>
          <a:p>
            <a:br>
              <a:rPr lang="en-US" sz="2800" dirty="0"/>
            </a:br>
            <a:r>
              <a:rPr lang="en-US" sz="2000" dirty="0">
                <a:latin typeface="+mj-lt"/>
              </a:rPr>
              <a:t> </a:t>
            </a:r>
          </a:p>
          <a:p>
            <a:endParaRPr lang="en-IN" sz="2400" b="1" kern="1400" spc="-50" dirty="0">
              <a:solidFill>
                <a:schemeClr val="bg2"/>
              </a:solidFill>
              <a:effectLst/>
              <a:latin typeface="+mj-lt"/>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6348C12-4EDC-40FF-C572-51EBD8ADEE2E}"/>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pic>
        <p:nvPicPr>
          <p:cNvPr id="5" name="Picture 4">
            <a:extLst>
              <a:ext uri="{FF2B5EF4-FFF2-40B4-BE49-F238E27FC236}">
                <a16:creationId xmlns:a16="http://schemas.microsoft.com/office/drawing/2014/main" id="{2D069538-5AAB-B891-2D27-0085E5E1D775}"/>
              </a:ext>
            </a:extLst>
          </p:cNvPr>
          <p:cNvPicPr>
            <a:picLocks noChangeAspect="1"/>
          </p:cNvPicPr>
          <p:nvPr/>
        </p:nvPicPr>
        <p:blipFill>
          <a:blip r:embed="rId3"/>
          <a:stretch>
            <a:fillRect/>
          </a:stretch>
        </p:blipFill>
        <p:spPr>
          <a:xfrm>
            <a:off x="6403964" y="2347840"/>
            <a:ext cx="4637416" cy="2601349"/>
          </a:xfrm>
          <a:prstGeom prst="rect">
            <a:avLst/>
          </a:prstGeom>
        </p:spPr>
      </p:pic>
      <p:graphicFrame>
        <p:nvGraphicFramePr>
          <p:cNvPr id="7" name="Table 6">
            <a:extLst>
              <a:ext uri="{FF2B5EF4-FFF2-40B4-BE49-F238E27FC236}">
                <a16:creationId xmlns:a16="http://schemas.microsoft.com/office/drawing/2014/main" id="{7BAA3CBE-3C90-5CCF-BCA7-D339B3BBFD07}"/>
              </a:ext>
            </a:extLst>
          </p:cNvPr>
          <p:cNvGraphicFramePr>
            <a:graphicFrameLocks noGrp="1"/>
          </p:cNvGraphicFramePr>
          <p:nvPr>
            <p:extLst>
              <p:ext uri="{D42A27DB-BD31-4B8C-83A1-F6EECF244321}">
                <p14:modId xmlns:p14="http://schemas.microsoft.com/office/powerpoint/2010/main" val="4256370428"/>
              </p:ext>
            </p:extLst>
          </p:nvPr>
        </p:nvGraphicFramePr>
        <p:xfrm>
          <a:off x="1028701" y="2168735"/>
          <a:ext cx="4549139" cy="4490574"/>
        </p:xfrm>
        <a:graphic>
          <a:graphicData uri="http://schemas.openxmlformats.org/drawingml/2006/table">
            <a:tbl>
              <a:tblPr/>
              <a:tblGrid>
                <a:gridCol w="1240864">
                  <a:extLst>
                    <a:ext uri="{9D8B030D-6E8A-4147-A177-3AD203B41FA5}">
                      <a16:colId xmlns:a16="http://schemas.microsoft.com/office/drawing/2014/main" val="2335395586"/>
                    </a:ext>
                  </a:extLst>
                </a:gridCol>
                <a:gridCol w="1240864">
                  <a:extLst>
                    <a:ext uri="{9D8B030D-6E8A-4147-A177-3AD203B41FA5}">
                      <a16:colId xmlns:a16="http://schemas.microsoft.com/office/drawing/2014/main" val="3782503934"/>
                    </a:ext>
                  </a:extLst>
                </a:gridCol>
                <a:gridCol w="1240864">
                  <a:extLst>
                    <a:ext uri="{9D8B030D-6E8A-4147-A177-3AD203B41FA5}">
                      <a16:colId xmlns:a16="http://schemas.microsoft.com/office/drawing/2014/main" val="554337503"/>
                    </a:ext>
                  </a:extLst>
                </a:gridCol>
                <a:gridCol w="826547">
                  <a:extLst>
                    <a:ext uri="{9D8B030D-6E8A-4147-A177-3AD203B41FA5}">
                      <a16:colId xmlns:a16="http://schemas.microsoft.com/office/drawing/2014/main" val="2720749821"/>
                    </a:ext>
                  </a:extLst>
                </a:gridCol>
              </a:tblGrid>
              <a:tr h="229959">
                <a:tc>
                  <a:txBody>
                    <a:bodyPr/>
                    <a:lstStyle/>
                    <a:p>
                      <a:endParaRPr lang="en-IN" sz="1100" dirty="0"/>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endParaRPr lang="en-IN" sz="1100" dirty="0"/>
                    </a:p>
                  </a:txBody>
                  <a:tcPr marL="68705" marR="68705" marT="34353" marB="34353">
                    <a:lnL w="12700" cap="flat" cmpd="sng" algn="ctr">
                      <a:solidFill>
                        <a:srgbClr val="E2E8F0"/>
                      </a:solidFill>
                      <a:prstDash val="solid"/>
                      <a:round/>
                      <a:headEnd type="none" w="med" len="med"/>
                      <a:tailEnd type="none" w="med" len="med"/>
                    </a:lnL>
                    <a:lnB w="12700" cap="flat" cmpd="sng" algn="ctr">
                      <a:solidFill>
                        <a:srgbClr val="E2E8F0"/>
                      </a:solidFill>
                      <a:prstDash val="solid"/>
                      <a:round/>
                      <a:headEnd type="none" w="med" len="med"/>
                      <a:tailEnd type="none" w="med" len="med"/>
                    </a:lnB>
                  </a:tcPr>
                </a:tc>
                <a:tc>
                  <a:txBody>
                    <a:bodyPr/>
                    <a:lstStyle/>
                    <a:p>
                      <a:endParaRPr lang="en-IN" sz="1100"/>
                    </a:p>
                  </a:txBody>
                  <a:tcPr marL="68705" marR="68705" marT="34353" marB="34353">
                    <a:lnB w="12700" cap="flat" cmpd="sng" algn="ctr">
                      <a:solidFill>
                        <a:srgbClr val="E2E8F0"/>
                      </a:solidFill>
                      <a:prstDash val="solid"/>
                      <a:round/>
                      <a:headEnd type="none" w="med" len="med"/>
                      <a:tailEnd type="none" w="med" len="med"/>
                    </a:lnB>
                  </a:tcPr>
                </a:tc>
                <a:tc>
                  <a:txBody>
                    <a:bodyPr/>
                    <a:lstStyle/>
                    <a:p>
                      <a:endParaRPr lang="en-IN" sz="1100"/>
                    </a:p>
                  </a:txBody>
                  <a:tcPr marL="68705" marR="68705" marT="34353" marB="34353">
                    <a:lnB w="12700" cap="flat" cmpd="sng" algn="ctr">
                      <a:solidFill>
                        <a:srgbClr val="E2E8F0"/>
                      </a:solidFill>
                      <a:prstDash val="solid"/>
                      <a:round/>
                      <a:headEnd type="none" w="med" len="med"/>
                      <a:tailEnd type="none" w="med" len="med"/>
                    </a:lnB>
                  </a:tcPr>
                </a:tc>
                <a:extLst>
                  <a:ext uri="{0D108BD9-81ED-4DB2-BD59-A6C34878D82A}">
                    <a16:rowId xmlns:a16="http://schemas.microsoft.com/office/drawing/2014/main" val="3901125036"/>
                  </a:ext>
                </a:extLst>
              </a:tr>
              <a:tr h="229959">
                <a:tc>
                  <a:txBody>
                    <a:bodyPr/>
                    <a:lstStyle/>
                    <a:p>
                      <a:pPr algn="r"/>
                      <a:r>
                        <a:rPr lang="en-IN" sz="1100" dirty="0">
                          <a:effectLst/>
                        </a:rPr>
                        <a:t>A</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a:effectLst/>
                        </a:rPr>
                        <a:t>B</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a:effectLst/>
                        </a:rPr>
                        <a:t>C</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a:effectLst/>
                        </a:rPr>
                        <a:t>Output</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extLst>
                  <a:ext uri="{0D108BD9-81ED-4DB2-BD59-A6C34878D82A}">
                    <a16:rowId xmlns:a16="http://schemas.microsoft.com/office/drawing/2014/main" val="79766855"/>
                  </a:ext>
                </a:extLst>
              </a:tr>
              <a:tr h="229959">
                <a:tc gridSpan="4">
                  <a:txBody>
                    <a:bodyPr/>
                    <a:lstStyle/>
                    <a:p>
                      <a:pPr algn="l"/>
                      <a:endParaRPr lang="en-IN" sz="1100" dirty="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13747132"/>
                  </a:ext>
                </a:extLst>
              </a:tr>
              <a:tr h="229959">
                <a:tc>
                  <a:txBody>
                    <a:bodyPr/>
                    <a:lstStyle/>
                    <a:p>
                      <a:pPr algn="r"/>
                      <a:r>
                        <a:rPr lang="en-IN" sz="1100">
                          <a:effectLst/>
                        </a:rPr>
                        <a:t>0</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a:effectLst/>
                        </a:rPr>
                        <a:t>0</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dirty="0">
                          <a:effectLst/>
                        </a:rPr>
                        <a:t>0</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endParaRPr lang="en-IN" sz="110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extLst>
                  <a:ext uri="{0D108BD9-81ED-4DB2-BD59-A6C34878D82A}">
                    <a16:rowId xmlns:a16="http://schemas.microsoft.com/office/drawing/2014/main" val="2404690944"/>
                  </a:ext>
                </a:extLst>
              </a:tr>
              <a:tr h="229959">
                <a:tc gridSpan="4">
                  <a:txBody>
                    <a:bodyPr/>
                    <a:lstStyle/>
                    <a:p>
                      <a:pPr algn="l"/>
                      <a:endParaRPr lang="en-IN" sz="110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38740855"/>
                  </a:ext>
                </a:extLst>
              </a:tr>
              <a:tr h="229959">
                <a:tc>
                  <a:txBody>
                    <a:bodyPr/>
                    <a:lstStyle/>
                    <a:p>
                      <a:pPr algn="r"/>
                      <a:r>
                        <a:rPr lang="en-IN" sz="1100">
                          <a:effectLst/>
                        </a:rPr>
                        <a:t>0</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dirty="0">
                          <a:effectLst/>
                        </a:rPr>
                        <a:t>0</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dirty="0">
                          <a:effectLst/>
                        </a:rPr>
                        <a:t>1</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endParaRPr lang="en-IN" sz="110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extLst>
                  <a:ext uri="{0D108BD9-81ED-4DB2-BD59-A6C34878D82A}">
                    <a16:rowId xmlns:a16="http://schemas.microsoft.com/office/drawing/2014/main" val="2100881132"/>
                  </a:ext>
                </a:extLst>
              </a:tr>
              <a:tr h="229959">
                <a:tc gridSpan="4">
                  <a:txBody>
                    <a:bodyPr/>
                    <a:lstStyle/>
                    <a:p>
                      <a:pPr algn="l"/>
                      <a:endParaRPr lang="en-IN" sz="110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0381994"/>
                  </a:ext>
                </a:extLst>
              </a:tr>
              <a:tr h="229959">
                <a:tc>
                  <a:txBody>
                    <a:bodyPr/>
                    <a:lstStyle/>
                    <a:p>
                      <a:pPr algn="r"/>
                      <a:r>
                        <a:rPr lang="en-IN" sz="1100">
                          <a:effectLst/>
                        </a:rPr>
                        <a:t>0</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dirty="0">
                          <a:effectLst/>
                        </a:rPr>
                        <a:t>1</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a:effectLst/>
                        </a:rPr>
                        <a:t>0</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endParaRPr lang="en-IN" sz="110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extLst>
                  <a:ext uri="{0D108BD9-81ED-4DB2-BD59-A6C34878D82A}">
                    <a16:rowId xmlns:a16="http://schemas.microsoft.com/office/drawing/2014/main" val="1161579018"/>
                  </a:ext>
                </a:extLst>
              </a:tr>
              <a:tr h="229959">
                <a:tc gridSpan="4">
                  <a:txBody>
                    <a:bodyPr/>
                    <a:lstStyle/>
                    <a:p>
                      <a:pPr algn="l"/>
                      <a:endParaRPr lang="en-IN" sz="110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0398077"/>
                  </a:ext>
                </a:extLst>
              </a:tr>
              <a:tr h="229959">
                <a:tc>
                  <a:txBody>
                    <a:bodyPr/>
                    <a:lstStyle/>
                    <a:p>
                      <a:pPr algn="r"/>
                      <a:r>
                        <a:rPr lang="en-IN" sz="1100">
                          <a:effectLst/>
                        </a:rPr>
                        <a:t>0</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a:effectLst/>
                        </a:rPr>
                        <a:t>1</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a:effectLst/>
                        </a:rPr>
                        <a:t>1</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endParaRPr lang="en-IN" sz="110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extLst>
                  <a:ext uri="{0D108BD9-81ED-4DB2-BD59-A6C34878D82A}">
                    <a16:rowId xmlns:a16="http://schemas.microsoft.com/office/drawing/2014/main" val="2336574847"/>
                  </a:ext>
                </a:extLst>
              </a:tr>
              <a:tr h="229959">
                <a:tc gridSpan="4">
                  <a:txBody>
                    <a:bodyPr/>
                    <a:lstStyle/>
                    <a:p>
                      <a:pPr algn="l"/>
                      <a:endParaRPr lang="en-IN" sz="1100" dirty="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44451614"/>
                  </a:ext>
                </a:extLst>
              </a:tr>
              <a:tr h="229959">
                <a:tc>
                  <a:txBody>
                    <a:bodyPr/>
                    <a:lstStyle/>
                    <a:p>
                      <a:pPr algn="r"/>
                      <a:r>
                        <a:rPr lang="en-IN" sz="1100">
                          <a:effectLst/>
                        </a:rPr>
                        <a:t>1</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a:effectLst/>
                        </a:rPr>
                        <a:t>0</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a:effectLst/>
                        </a:rPr>
                        <a:t>0</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endParaRPr lang="en-IN" sz="110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extLst>
                  <a:ext uri="{0D108BD9-81ED-4DB2-BD59-A6C34878D82A}">
                    <a16:rowId xmlns:a16="http://schemas.microsoft.com/office/drawing/2014/main" val="4040625227"/>
                  </a:ext>
                </a:extLst>
              </a:tr>
              <a:tr h="229959">
                <a:tc gridSpan="4">
                  <a:txBody>
                    <a:bodyPr/>
                    <a:lstStyle/>
                    <a:p>
                      <a:pPr algn="l"/>
                      <a:endParaRPr lang="en-IN" sz="110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78380933"/>
                  </a:ext>
                </a:extLst>
              </a:tr>
              <a:tr h="229959">
                <a:tc>
                  <a:txBody>
                    <a:bodyPr/>
                    <a:lstStyle/>
                    <a:p>
                      <a:pPr algn="r"/>
                      <a:r>
                        <a:rPr lang="en-IN" sz="1100">
                          <a:effectLst/>
                        </a:rPr>
                        <a:t>1</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a:effectLst/>
                        </a:rPr>
                        <a:t>0</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dirty="0">
                          <a:effectLst/>
                        </a:rPr>
                        <a:t>1</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endParaRPr lang="en-IN" sz="110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extLst>
                  <a:ext uri="{0D108BD9-81ED-4DB2-BD59-A6C34878D82A}">
                    <a16:rowId xmlns:a16="http://schemas.microsoft.com/office/drawing/2014/main" val="1280329698"/>
                  </a:ext>
                </a:extLst>
              </a:tr>
              <a:tr h="229959">
                <a:tc gridSpan="4">
                  <a:txBody>
                    <a:bodyPr/>
                    <a:lstStyle/>
                    <a:p>
                      <a:pPr algn="l"/>
                      <a:endParaRPr lang="en-IN" sz="110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36297983"/>
                  </a:ext>
                </a:extLst>
              </a:tr>
              <a:tr h="229959">
                <a:tc>
                  <a:txBody>
                    <a:bodyPr/>
                    <a:lstStyle/>
                    <a:p>
                      <a:pPr algn="r"/>
                      <a:r>
                        <a:rPr lang="en-IN" sz="1100">
                          <a:effectLst/>
                        </a:rPr>
                        <a:t>1</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a:effectLst/>
                        </a:rPr>
                        <a:t>1</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dirty="0">
                          <a:effectLst/>
                        </a:rPr>
                        <a:t>0</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endParaRPr lang="en-IN" sz="110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extLst>
                  <a:ext uri="{0D108BD9-81ED-4DB2-BD59-A6C34878D82A}">
                    <a16:rowId xmlns:a16="http://schemas.microsoft.com/office/drawing/2014/main" val="3876634257"/>
                  </a:ext>
                </a:extLst>
              </a:tr>
              <a:tr h="229959">
                <a:tc gridSpan="4">
                  <a:txBody>
                    <a:bodyPr/>
                    <a:lstStyle/>
                    <a:p>
                      <a:pPr algn="l"/>
                      <a:endParaRPr lang="en-IN" sz="1100" dirty="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10856683"/>
                  </a:ext>
                </a:extLst>
              </a:tr>
              <a:tr h="229959">
                <a:tc>
                  <a:txBody>
                    <a:bodyPr/>
                    <a:lstStyle/>
                    <a:p>
                      <a:pPr algn="r"/>
                      <a:r>
                        <a:rPr lang="en-IN" sz="1100">
                          <a:effectLst/>
                        </a:rPr>
                        <a:t>1</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a:effectLst/>
                        </a:rPr>
                        <a:t>1</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r>
                        <a:rPr lang="en-IN" sz="1100" dirty="0">
                          <a:effectLst/>
                        </a:rPr>
                        <a:t>1</a:t>
                      </a: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a:txBody>
                    <a:bodyPr/>
                    <a:lstStyle/>
                    <a:p>
                      <a:pPr algn="ctr"/>
                      <a:endParaRPr lang="en-IN" sz="1100" dirty="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extLst>
                  <a:ext uri="{0D108BD9-81ED-4DB2-BD59-A6C34878D82A}">
                    <a16:rowId xmlns:a16="http://schemas.microsoft.com/office/drawing/2014/main" val="636796505"/>
                  </a:ext>
                </a:extLst>
              </a:tr>
              <a:tr h="229959">
                <a:tc gridSpan="4">
                  <a:txBody>
                    <a:bodyPr/>
                    <a:lstStyle/>
                    <a:p>
                      <a:pPr algn="l"/>
                      <a:endParaRPr lang="en-IN" sz="1100" dirty="0">
                        <a:effectLst/>
                      </a:endParaRPr>
                    </a:p>
                  </a:txBody>
                  <a:tcPr marL="68705" marR="68705" marT="34353" marB="34353"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solidFill>
                        <a:srgbClr val="E2E8F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83205387"/>
                  </a:ext>
                </a:extLst>
              </a:tr>
            </a:tbl>
          </a:graphicData>
        </a:graphic>
      </p:graphicFrame>
    </p:spTree>
    <p:extLst>
      <p:ext uri="{BB962C8B-B14F-4D97-AF65-F5344CB8AC3E}">
        <p14:creationId xmlns:p14="http://schemas.microsoft.com/office/powerpoint/2010/main" val="37039995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2D456B-5749-AE66-9119-DA4CC1C4F2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86</a:t>
            </a:fld>
            <a:endParaRPr lang="en-US"/>
          </a:p>
        </p:txBody>
      </p:sp>
      <p:sp>
        <p:nvSpPr>
          <p:cNvPr id="3" name="TextBox 2">
            <a:extLst>
              <a:ext uri="{FF2B5EF4-FFF2-40B4-BE49-F238E27FC236}">
                <a16:creationId xmlns:a16="http://schemas.microsoft.com/office/drawing/2014/main" id="{6382EE53-7EA8-40A8-B9FD-C03834AC448D}"/>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graphicFrame>
        <p:nvGraphicFramePr>
          <p:cNvPr id="5" name="Google Shape;252;p26"/>
          <p:cNvGraphicFramePr/>
          <p:nvPr>
            <p:extLst>
              <p:ext uri="{D42A27DB-BD31-4B8C-83A1-F6EECF244321}">
                <p14:modId xmlns:p14="http://schemas.microsoft.com/office/powerpoint/2010/main" val="700289186"/>
              </p:ext>
            </p:extLst>
          </p:nvPr>
        </p:nvGraphicFramePr>
        <p:xfrm>
          <a:off x="1403350" y="2024063"/>
          <a:ext cx="9375775" cy="2868150"/>
        </p:xfrm>
        <a:graphic>
          <a:graphicData uri="http://schemas.openxmlformats.org/drawingml/2006/table">
            <a:tbl>
              <a:tblPr firstRow="1" bandRow="1">
                <a:noFill/>
              </a:tblPr>
              <a:tblGrid>
                <a:gridCol w="2009550">
                  <a:extLst>
                    <a:ext uri="{9D8B030D-6E8A-4147-A177-3AD203B41FA5}">
                      <a16:colId xmlns:a16="http://schemas.microsoft.com/office/drawing/2014/main" val="20000"/>
                    </a:ext>
                  </a:extLst>
                </a:gridCol>
                <a:gridCol w="4410300">
                  <a:extLst>
                    <a:ext uri="{9D8B030D-6E8A-4147-A177-3AD203B41FA5}">
                      <a16:colId xmlns:a16="http://schemas.microsoft.com/office/drawing/2014/main" val="20001"/>
                    </a:ext>
                  </a:extLst>
                </a:gridCol>
                <a:gridCol w="2955925">
                  <a:extLst>
                    <a:ext uri="{9D8B030D-6E8A-4147-A177-3AD203B41FA5}">
                      <a16:colId xmlns:a16="http://schemas.microsoft.com/office/drawing/2014/main" val="20002"/>
                    </a:ext>
                  </a:extLst>
                </a:gridCol>
              </a:tblGrid>
              <a:tr h="551750">
                <a:tc>
                  <a:txBody>
                    <a:bodyPr/>
                    <a:lstStyle/>
                    <a:p>
                      <a:pPr marL="0" marR="0" lvl="0" indent="0" algn="l" rtl="0">
                        <a:lnSpc>
                          <a:spcPct val="100000"/>
                        </a:lnSpc>
                        <a:spcBef>
                          <a:spcPts val="0"/>
                        </a:spcBef>
                        <a:spcAft>
                          <a:spcPts val="0"/>
                        </a:spcAft>
                        <a:buClr>
                          <a:srgbClr val="000000"/>
                        </a:buClr>
                        <a:buSzPts val="1800"/>
                        <a:buFont typeface="Arial"/>
                        <a:buNone/>
                      </a:pPr>
                      <a:r>
                        <a:rPr lang="en-US" sz="2000" u="none" strike="noStrike" cap="none">
                          <a:solidFill>
                            <a:schemeClr val="bg1"/>
                          </a:solidFill>
                          <a:latin typeface="Times New Roman" panose="02020603050405020304" pitchFamily="18" charset="0"/>
                          <a:ea typeface="Times New Roman"/>
                          <a:cs typeface="Times New Roman" panose="02020603050405020304" pitchFamily="18" charset="0"/>
                          <a:sym typeface="Times New Roman"/>
                        </a:rPr>
                        <a:t>Topic</a:t>
                      </a:r>
                      <a:endParaRPr sz="2000" u="none" strike="noStrike" cap="none">
                        <a:solidFill>
                          <a:schemeClr val="bg1"/>
                        </a:solidFill>
                        <a:latin typeface="Times New Roman" panose="02020603050405020304" pitchFamily="18" charset="0"/>
                        <a:cs typeface="Times New Roman" panose="02020603050405020304" pitchFamily="18" charset="0"/>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5"/>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000" u="none" strike="noStrike" cap="none" dirty="0">
                          <a:solidFill>
                            <a:schemeClr val="bg1"/>
                          </a:solidFill>
                          <a:latin typeface="Times New Roman" panose="02020603050405020304" pitchFamily="18" charset="0"/>
                          <a:ea typeface="Times New Roman"/>
                          <a:cs typeface="Times New Roman" panose="02020603050405020304" pitchFamily="18" charset="0"/>
                          <a:sym typeface="Times New Roman"/>
                        </a:rPr>
                        <a:t>URL</a:t>
                      </a:r>
                      <a:endParaRPr sz="2000" u="none" strike="noStrike" cap="none" dirty="0">
                        <a:solidFill>
                          <a:schemeClr val="bg1"/>
                        </a:solidFill>
                        <a:latin typeface="Times New Roman" panose="02020603050405020304" pitchFamily="18" charset="0"/>
                        <a:cs typeface="Times New Roman" panose="02020603050405020304" pitchFamily="18" charset="0"/>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5"/>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000" u="none" strike="noStrike" cap="none" dirty="0">
                          <a:solidFill>
                            <a:schemeClr val="bg1"/>
                          </a:solidFill>
                          <a:latin typeface="Times New Roman" panose="02020603050405020304" pitchFamily="18" charset="0"/>
                          <a:ea typeface="Times New Roman"/>
                          <a:cs typeface="Times New Roman" panose="02020603050405020304" pitchFamily="18" charset="0"/>
                          <a:sym typeface="Times New Roman"/>
                        </a:rPr>
                        <a:t>Notes</a:t>
                      </a:r>
                      <a:endParaRPr sz="2000" u="none" strike="noStrike" cap="none" dirty="0">
                        <a:solidFill>
                          <a:schemeClr val="bg1"/>
                        </a:solidFill>
                        <a:latin typeface="Times New Roman" panose="02020603050405020304" pitchFamily="18" charset="0"/>
                        <a:cs typeface="Times New Roman" panose="02020603050405020304" pitchFamily="18" charset="0"/>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1003700">
                <a:tc>
                  <a:txBody>
                    <a:bodyPr/>
                    <a:lstStyle/>
                    <a:p>
                      <a:pPr marL="0" marR="0" lvl="0" indent="0" algn="l" rtl="0">
                        <a:lnSpc>
                          <a:spcPct val="100000"/>
                        </a:lnSpc>
                        <a:spcBef>
                          <a:spcPts val="0"/>
                        </a:spcBef>
                        <a:spcAft>
                          <a:spcPts val="0"/>
                        </a:spcAft>
                        <a:buClr>
                          <a:srgbClr val="000000"/>
                        </a:buClr>
                        <a:buSzPts val="1400"/>
                        <a:buFont typeface="Times New Roman"/>
                        <a:buNone/>
                      </a:pPr>
                      <a:r>
                        <a:rPr lang="en-IN" sz="2000" u="none" strike="noStrike" cap="none" dirty="0">
                          <a:latin typeface="Times New Roman" panose="02020603050405020304" pitchFamily="18" charset="0"/>
                          <a:cs typeface="Times New Roman" panose="02020603050405020304" pitchFamily="18" charset="0"/>
                        </a:rPr>
                        <a:t>Logic Gates</a:t>
                      </a:r>
                      <a:endParaRPr sz="2000" u="none" strike="noStrike" cap="none" dirty="0">
                        <a:latin typeface="Times New Roman" panose="02020603050405020304" pitchFamily="18" charset="0"/>
                        <a:cs typeface="Times New Roman" panose="02020603050405020304" pitchFamily="18" charset="0"/>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IN" sz="2000" u="none" strike="noStrike" cap="none" dirty="0">
                          <a:latin typeface="Times New Roman" panose="02020603050405020304" pitchFamily="18" charset="0"/>
                          <a:cs typeface="Times New Roman" panose="02020603050405020304" pitchFamily="18" charset="0"/>
                        </a:rPr>
                        <a:t>http://www.gatestudy.com/wp-content/uploads/2014/06/MCQ4-DC-LOGIC-GATES.pdf</a:t>
                      </a:r>
                      <a:endParaRPr sz="2000" u="none" strike="noStrike" cap="none" dirty="0">
                        <a:latin typeface="Times New Roman" panose="02020603050405020304" pitchFamily="18" charset="0"/>
                        <a:cs typeface="Times New Roman" panose="02020603050405020304" pitchFamily="18" charset="0"/>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IN" sz="2000" b="0" i="0" u="none" strike="noStrike" cap="none" dirty="0">
                          <a:solidFill>
                            <a:schemeClr val="tx1"/>
                          </a:solidFill>
                          <a:effectLst/>
                          <a:latin typeface="+mj-lt"/>
                          <a:ea typeface="+mn-ea"/>
                          <a:cs typeface="+mn-cs"/>
                          <a:sym typeface="Arial"/>
                        </a:rPr>
                        <a:t>MCQ4-DC-LOGIC-GATES.pdf</a:t>
                      </a:r>
                      <a:endParaRPr sz="2000" u="none" strike="noStrike" cap="none" dirty="0">
                        <a:latin typeface="+mj-lt"/>
                        <a:cs typeface="Times New Roman" panose="02020603050405020304" pitchFamily="18" charset="0"/>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03700">
                <a:tc>
                  <a:txBody>
                    <a:bodyPr/>
                    <a:lstStyle/>
                    <a:p>
                      <a:pPr marL="0" marR="0" lvl="0" indent="0" algn="l" rtl="0">
                        <a:lnSpc>
                          <a:spcPct val="100000"/>
                        </a:lnSpc>
                        <a:spcBef>
                          <a:spcPts val="0"/>
                        </a:spcBef>
                        <a:spcAft>
                          <a:spcPts val="0"/>
                        </a:spcAft>
                        <a:buClr>
                          <a:srgbClr val="000000"/>
                        </a:buClr>
                        <a:buSzPts val="1400"/>
                        <a:buFont typeface="Times New Roman"/>
                        <a:buNone/>
                      </a:pPr>
                      <a:r>
                        <a:rPr lang="en-IN" sz="2000" b="0" i="0" u="none" strike="noStrike" cap="none" dirty="0">
                          <a:solidFill>
                            <a:schemeClr val="tx1"/>
                          </a:solidFill>
                          <a:effectLst/>
                          <a:latin typeface="+mj-lt"/>
                          <a:ea typeface="+mn-ea"/>
                          <a:cs typeface="+mn-cs"/>
                          <a:sym typeface="Arial"/>
                        </a:rPr>
                        <a:t>De Morgan’s Theorem</a:t>
                      </a:r>
                      <a:endParaRPr sz="2000" b="0" i="0" u="none" strike="noStrike" cap="none" dirty="0">
                        <a:solidFill>
                          <a:schemeClr val="tx1"/>
                        </a:solidFill>
                        <a:effectLst/>
                        <a:latin typeface="+mj-lt"/>
                        <a:ea typeface="+mn-ea"/>
                        <a:cs typeface="+mn-cs"/>
                        <a:sym typeface="Arial"/>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IN" sz="2000" b="0" i="0" u="none" strike="noStrike" cap="none" dirty="0">
                          <a:solidFill>
                            <a:schemeClr val="tx1"/>
                          </a:solidFill>
                          <a:effectLst/>
                          <a:latin typeface="+mj-lt"/>
                          <a:ea typeface="+mn-ea"/>
                          <a:cs typeface="+mn-cs"/>
                          <a:sym typeface="Arial"/>
                        </a:rPr>
                        <a:t>https://www.sciencedirect.com/topics/computer-science/de-morgans-theorem</a:t>
                      </a:r>
                      <a:endParaRPr sz="2000" b="0" i="0" u="none" strike="noStrike" cap="none" dirty="0">
                        <a:solidFill>
                          <a:schemeClr val="tx1"/>
                        </a:solidFill>
                        <a:effectLst/>
                        <a:latin typeface="+mj-lt"/>
                        <a:ea typeface="+mn-ea"/>
                        <a:cs typeface="+mn-cs"/>
                        <a:sym typeface="Arial"/>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Times New Roman"/>
                        <a:buNone/>
                        <a:tabLst/>
                        <a:defRPr/>
                      </a:pPr>
                      <a:r>
                        <a:rPr lang="en-IN" sz="2000" b="0" i="0" u="none" strike="noStrike" cap="none" dirty="0">
                          <a:solidFill>
                            <a:schemeClr val="tx1"/>
                          </a:solidFill>
                          <a:effectLst/>
                          <a:latin typeface="+mj-lt"/>
                          <a:ea typeface="+mn-ea"/>
                          <a:cs typeface="+mn-cs"/>
                          <a:sym typeface="Arial"/>
                          <a:hlinkClick r:id="rId3">
                            <a:extLst>
                              <a:ext uri="{A12FA001-AC4F-418D-AE19-62706E023703}">
                                <ahyp:hlinkClr xmlns:ahyp="http://schemas.microsoft.com/office/drawing/2018/hyperlinkcolor" val="tx"/>
                              </a:ext>
                            </a:extLst>
                          </a:hlinkClick>
                        </a:rPr>
                        <a:t>Combinational Logic Design</a:t>
                      </a:r>
                      <a:r>
                        <a:rPr lang="en-IN" sz="2000" b="0" i="0" u="none" strike="noStrike" cap="none" dirty="0">
                          <a:solidFill>
                            <a:schemeClr val="tx1"/>
                          </a:solidFill>
                          <a:effectLst/>
                          <a:latin typeface="+mj-lt"/>
                          <a:ea typeface="+mn-ea"/>
                          <a:cs typeface="+mn-cs"/>
                          <a:sym typeface="Arial"/>
                        </a:rPr>
                        <a:t> and De Morgan’s Theorem </a:t>
                      </a:r>
                    </a:p>
                    <a:p>
                      <a:pPr marL="0" marR="0" lvl="0" indent="0" algn="l" rtl="0">
                        <a:lnSpc>
                          <a:spcPct val="100000"/>
                        </a:lnSpc>
                        <a:spcBef>
                          <a:spcPts val="0"/>
                        </a:spcBef>
                        <a:spcAft>
                          <a:spcPts val="0"/>
                        </a:spcAft>
                        <a:buClr>
                          <a:srgbClr val="000000"/>
                        </a:buClr>
                        <a:buSzPts val="1400"/>
                        <a:buFont typeface="Times New Roman"/>
                        <a:buNone/>
                      </a:pPr>
                      <a:endParaRPr sz="2000" b="0" i="0" u="none" strike="noStrike" cap="none" dirty="0">
                        <a:solidFill>
                          <a:schemeClr val="tx1"/>
                        </a:solidFill>
                        <a:effectLst/>
                        <a:latin typeface="+mj-lt"/>
                        <a:ea typeface="+mn-ea"/>
                        <a:cs typeface="+mn-cs"/>
                        <a:sym typeface="Arial"/>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 name="Rectangle 3"/>
          <p:cNvSpPr/>
          <p:nvPr/>
        </p:nvSpPr>
        <p:spPr>
          <a:xfrm>
            <a:off x="488632" y="1243697"/>
            <a:ext cx="4432624" cy="461665"/>
          </a:xfrm>
          <a:prstGeom prst="rect">
            <a:avLst/>
          </a:prstGeom>
        </p:spPr>
        <p:txBody>
          <a:bodyPr wrap="none">
            <a:spAutoFit/>
          </a:bodyPr>
          <a:lstStyle/>
          <a:p>
            <a:pPr marL="358775" lvl="4">
              <a:buClr>
                <a:schemeClr val="dk1"/>
              </a:buClr>
              <a:buSzPts val="2400"/>
            </a:pPr>
            <a:r>
              <a:rPr lang="en-US" sz="2400" b="1" dirty="0">
                <a:solidFill>
                  <a:schemeClr val="dk1"/>
                </a:solidFill>
                <a:latin typeface="+mj-lt"/>
                <a:ea typeface="Times New Roman"/>
                <a:cs typeface="Times New Roman"/>
                <a:sym typeface="Times New Roman"/>
              </a:rPr>
              <a:t>Document Link: </a:t>
            </a:r>
            <a:r>
              <a:rPr lang="en-US" sz="2400" dirty="0">
                <a:solidFill>
                  <a:schemeClr val="dk1"/>
                </a:solidFill>
                <a:latin typeface="+mj-lt"/>
                <a:ea typeface="Calibri"/>
                <a:cs typeface="Calibri"/>
                <a:sym typeface="Calibri"/>
              </a:rPr>
              <a:t>e-References</a:t>
            </a:r>
            <a:endParaRPr lang="en-US" sz="2400" b="1" dirty="0">
              <a:solidFill>
                <a:schemeClr val="dk1"/>
              </a:solidFill>
              <a:latin typeface="+mj-lt"/>
              <a:ea typeface="Times New Roman"/>
              <a:cs typeface="Times New Roman"/>
              <a:sym typeface="Times New Roman"/>
            </a:endParaRPr>
          </a:p>
        </p:txBody>
      </p:sp>
    </p:spTree>
    <p:extLst>
      <p:ext uri="{BB962C8B-B14F-4D97-AF65-F5344CB8AC3E}">
        <p14:creationId xmlns:p14="http://schemas.microsoft.com/office/powerpoint/2010/main" val="3461356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2D456B-5749-AE66-9119-DA4CC1C4F2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87</a:t>
            </a:fld>
            <a:endParaRPr lang="en-US"/>
          </a:p>
        </p:txBody>
      </p:sp>
      <p:graphicFrame>
        <p:nvGraphicFramePr>
          <p:cNvPr id="8" name="Google Shape;2111;p217">
            <a:extLst>
              <a:ext uri="{FF2B5EF4-FFF2-40B4-BE49-F238E27FC236}">
                <a16:creationId xmlns:a16="http://schemas.microsoft.com/office/drawing/2014/main" id="{FD278E83-E1F3-C15F-67EA-68EA288B2EB8}"/>
              </a:ext>
            </a:extLst>
          </p:cNvPr>
          <p:cNvGraphicFramePr/>
          <p:nvPr>
            <p:extLst>
              <p:ext uri="{D42A27DB-BD31-4B8C-83A1-F6EECF244321}">
                <p14:modId xmlns:p14="http://schemas.microsoft.com/office/powerpoint/2010/main" val="3343388512"/>
              </p:ext>
            </p:extLst>
          </p:nvPr>
        </p:nvGraphicFramePr>
        <p:xfrm>
          <a:off x="488632" y="1843548"/>
          <a:ext cx="11105150" cy="4023400"/>
        </p:xfrm>
        <a:graphic>
          <a:graphicData uri="http://schemas.openxmlformats.org/drawingml/2006/table">
            <a:tbl>
              <a:tblPr firstRow="1" bandRow="1">
                <a:noFill/>
                <a:tableStyleId>{3059EED7-C174-4FCE-A876-B3F62518D56B}</a:tableStyleId>
              </a:tblPr>
              <a:tblGrid>
                <a:gridCol w="2714125">
                  <a:extLst>
                    <a:ext uri="{9D8B030D-6E8A-4147-A177-3AD203B41FA5}">
                      <a16:colId xmlns:a16="http://schemas.microsoft.com/office/drawing/2014/main" val="20000"/>
                    </a:ext>
                  </a:extLst>
                </a:gridCol>
                <a:gridCol w="3251738">
                  <a:extLst>
                    <a:ext uri="{9D8B030D-6E8A-4147-A177-3AD203B41FA5}">
                      <a16:colId xmlns:a16="http://schemas.microsoft.com/office/drawing/2014/main" val="20001"/>
                    </a:ext>
                  </a:extLst>
                </a:gridCol>
                <a:gridCol w="5139287">
                  <a:extLst>
                    <a:ext uri="{9D8B030D-6E8A-4147-A177-3AD203B41FA5}">
                      <a16:colId xmlns:a16="http://schemas.microsoft.com/office/drawing/2014/main" val="20002"/>
                    </a:ext>
                  </a:extLst>
                </a:gridCol>
              </a:tblGrid>
              <a:tr h="327500">
                <a:tc>
                  <a:txBody>
                    <a:bodyPr/>
                    <a:lstStyle/>
                    <a:p>
                      <a:pPr marL="72000" marR="0" lvl="0" indent="0" algn="l" rtl="0">
                        <a:spcBef>
                          <a:spcPts val="0"/>
                        </a:spcBef>
                        <a:spcAft>
                          <a:spcPts val="0"/>
                        </a:spcAft>
                        <a:buNone/>
                      </a:pPr>
                      <a:r>
                        <a:rPr lang="en-US" sz="2000" u="none" strike="noStrike">
                          <a:solidFill>
                            <a:schemeClr val="lt1"/>
                          </a:solidFill>
                          <a:latin typeface="Times New Roman"/>
                          <a:ea typeface="Times New Roman"/>
                          <a:cs typeface="Times New Roman"/>
                          <a:sym typeface="Times New Roman"/>
                        </a:rPr>
                        <a:t>Topics</a:t>
                      </a:r>
                      <a:endParaRPr sz="2000" b="1" i="0" u="none" strike="noStrike">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5"/>
                    </a:solidFill>
                  </a:tcPr>
                </a:tc>
                <a:tc>
                  <a:txBody>
                    <a:bodyPr/>
                    <a:lstStyle/>
                    <a:p>
                      <a:pPr marL="72000" marR="0" lvl="0" indent="0" algn="l" rtl="0">
                        <a:spcBef>
                          <a:spcPts val="0"/>
                        </a:spcBef>
                        <a:spcAft>
                          <a:spcPts val="0"/>
                        </a:spcAft>
                        <a:buNone/>
                      </a:pPr>
                      <a:r>
                        <a:rPr lang="en-US" sz="2000" u="none" strike="noStrike">
                          <a:solidFill>
                            <a:schemeClr val="lt1"/>
                          </a:solidFill>
                          <a:latin typeface="Times New Roman"/>
                          <a:ea typeface="Times New Roman"/>
                          <a:cs typeface="Times New Roman"/>
                          <a:sym typeface="Times New Roman"/>
                        </a:rPr>
                        <a:t>URL</a:t>
                      </a:r>
                      <a:endParaRPr sz="2000" b="1" i="0" u="none" strike="noStrike">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5"/>
                    </a:solidFill>
                  </a:tcPr>
                </a:tc>
                <a:tc>
                  <a:txBody>
                    <a:bodyPr/>
                    <a:lstStyle/>
                    <a:p>
                      <a:pPr marL="72000" marR="0" lvl="0" indent="0" algn="l" rtl="0">
                        <a:spcBef>
                          <a:spcPts val="0"/>
                        </a:spcBef>
                        <a:spcAft>
                          <a:spcPts val="0"/>
                        </a:spcAft>
                        <a:buNone/>
                      </a:pPr>
                      <a:r>
                        <a:rPr lang="en-US" sz="2000" u="none" strike="noStrike">
                          <a:solidFill>
                            <a:schemeClr val="lt1"/>
                          </a:solidFill>
                          <a:latin typeface="Times New Roman"/>
                          <a:ea typeface="Times New Roman"/>
                          <a:cs typeface="Times New Roman"/>
                          <a:sym typeface="Times New Roman"/>
                        </a:rPr>
                        <a:t>Notes</a:t>
                      </a:r>
                      <a:endParaRPr sz="2000" b="1" i="0" u="none" strike="noStrike">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654975">
                <a:tc>
                  <a:txBody>
                    <a:bodyPr/>
                    <a:lstStyle/>
                    <a:p>
                      <a:pPr marL="144000" marR="0" lvl="0" indent="0" algn="l" rtl="0">
                        <a:lnSpc>
                          <a:spcPct val="100000"/>
                        </a:lnSpc>
                        <a:spcBef>
                          <a:spcPts val="0"/>
                        </a:spcBef>
                        <a:spcAft>
                          <a:spcPts val="0"/>
                        </a:spcAft>
                        <a:buClr>
                          <a:srgbClr val="000000"/>
                        </a:buClr>
                        <a:buFont typeface="Arial"/>
                        <a:buNone/>
                      </a:pPr>
                      <a:r>
                        <a:rPr lang="en-US" sz="2000" b="0" i="0" u="none" strike="noStrike" cap="none" dirty="0">
                          <a:solidFill>
                            <a:schemeClr val="dk1"/>
                          </a:solidFill>
                          <a:latin typeface="Times New Roman"/>
                          <a:ea typeface="Calibri"/>
                          <a:cs typeface="Times New Roman"/>
                          <a:sym typeface="Arial"/>
                        </a:rPr>
                        <a:t>Logic Gates, Truth Tables, Boolean Algebra AND, OR, NOT, NAND &amp; NOR</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44000" marR="0" lvl="0" indent="0" algn="l" rtl="0">
                        <a:spcBef>
                          <a:spcPts val="0"/>
                        </a:spcBef>
                        <a:spcAft>
                          <a:spcPts val="0"/>
                        </a:spcAft>
                        <a:buNone/>
                      </a:pPr>
                      <a:r>
                        <a:rPr lang="en-US" sz="2000" u="sng" strike="noStrike" dirty="0">
                          <a:solidFill>
                            <a:schemeClr val="dk1"/>
                          </a:solidFill>
                          <a:latin typeface="Times New Roman"/>
                          <a:ea typeface="Times New Roman"/>
                          <a:cs typeface="Times New Roman"/>
                          <a:sym typeface="Times New Roman"/>
                        </a:rPr>
                        <a:t>https://youtu.be/JQBRzsPhw2w</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44000" marR="0" lvl="0" indent="0" algn="just" rtl="0">
                        <a:spcBef>
                          <a:spcPts val="0"/>
                        </a:spcBef>
                        <a:spcAft>
                          <a:spcPts val="0"/>
                        </a:spcAft>
                        <a:buNone/>
                      </a:pPr>
                      <a:r>
                        <a:rPr lang="en-US" sz="2000" u="none" strike="noStrike" dirty="0">
                          <a:solidFill>
                            <a:schemeClr val="dk1"/>
                          </a:solidFill>
                          <a:latin typeface="Times New Roman"/>
                          <a:ea typeface="Times New Roman"/>
                          <a:cs typeface="Times New Roman"/>
                          <a:sym typeface="Times New Roman"/>
                        </a:rPr>
                        <a:t>This link explains </a:t>
                      </a:r>
                      <a:r>
                        <a:rPr lang="en-US" sz="2000" b="0" i="0" u="none" strike="noStrike" dirty="0">
                          <a:solidFill>
                            <a:schemeClr val="dk1"/>
                          </a:solidFill>
                          <a:latin typeface="Times New Roman"/>
                          <a:ea typeface="Times New Roman"/>
                          <a:cs typeface="Times New Roman"/>
                          <a:sym typeface="Times New Roman"/>
                        </a:rPr>
                        <a:t>the logic gates , truth table and Boolean algebra .</a:t>
                      </a:r>
                      <a:endParaRPr sz="2000" u="none" strike="noStrike" dirty="0">
                        <a:solidFill>
                          <a:schemeClr val="dk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63950">
                <a:tc>
                  <a:txBody>
                    <a:bodyPr/>
                    <a:lstStyle/>
                    <a:p>
                      <a:pPr marL="144000" marR="0" lvl="0" indent="0" algn="l" rtl="0">
                        <a:spcBef>
                          <a:spcPts val="0"/>
                        </a:spcBef>
                        <a:spcAft>
                          <a:spcPts val="0"/>
                        </a:spcAft>
                        <a:buNone/>
                      </a:pPr>
                      <a:r>
                        <a:rPr lang="en-US" sz="2000" b="0" i="0" u="none" strike="noStrike" dirty="0">
                          <a:solidFill>
                            <a:schemeClr val="dk1"/>
                          </a:solidFill>
                          <a:latin typeface="Times New Roman"/>
                          <a:cs typeface="Times New Roman"/>
                          <a:sym typeface="Times New Roman"/>
                        </a:rPr>
                        <a:t>SOP and POS</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44000" marR="0" lvl="0" indent="0" algn="l" rtl="0">
                        <a:spcBef>
                          <a:spcPts val="0"/>
                        </a:spcBef>
                        <a:spcAft>
                          <a:spcPts val="0"/>
                        </a:spcAft>
                        <a:buNone/>
                      </a:pPr>
                      <a:r>
                        <a:rPr lang="en-US" sz="2000" u="sng" strike="noStrike" dirty="0">
                          <a:solidFill>
                            <a:schemeClr val="dk1"/>
                          </a:solidFill>
                          <a:latin typeface="Times New Roman"/>
                          <a:ea typeface="Times New Roman"/>
                          <a:cs typeface="Times New Roman"/>
                          <a:sym typeface="Times New Roman"/>
                        </a:rPr>
                        <a:t>https://www.coursera.org/lecture/computational-thinking-problem-solving/1-2-decomposition-phmNk</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44000" marR="0" lvl="0" indent="0" algn="just" rtl="0">
                        <a:spcBef>
                          <a:spcPts val="0"/>
                        </a:spcBef>
                        <a:spcAft>
                          <a:spcPts val="0"/>
                        </a:spcAft>
                        <a:buNone/>
                      </a:pPr>
                      <a:r>
                        <a:rPr lang="en-US" sz="2000" u="none" strike="noStrike" dirty="0">
                          <a:solidFill>
                            <a:schemeClr val="dk1"/>
                          </a:solidFill>
                          <a:latin typeface="Times New Roman"/>
                          <a:ea typeface="Times New Roman"/>
                          <a:cs typeface="Times New Roman"/>
                          <a:sym typeface="Times New Roman"/>
                        </a:rPr>
                        <a:t>This link explains </a:t>
                      </a:r>
                      <a:r>
                        <a:rPr lang="en-US" sz="2000" b="0" i="0" u="none" strike="noStrike" cap="none" dirty="0">
                          <a:solidFill>
                            <a:schemeClr val="dk1"/>
                          </a:solidFill>
                          <a:effectLst/>
                          <a:latin typeface="+mj-lt"/>
                          <a:ea typeface="Calibri"/>
                          <a:cs typeface="Calibri"/>
                          <a:sym typeface="Arial"/>
                        </a:rPr>
                        <a:t>Boolean Function Representation: SOP and POS Form , </a:t>
                      </a:r>
                      <a:r>
                        <a:rPr lang="en-US" sz="2000" b="0" i="0" u="none" strike="noStrike" cap="none" dirty="0" err="1">
                          <a:solidFill>
                            <a:schemeClr val="dk1"/>
                          </a:solidFill>
                          <a:effectLst/>
                          <a:latin typeface="+mj-lt"/>
                          <a:ea typeface="Calibri"/>
                          <a:cs typeface="Calibri"/>
                          <a:sym typeface="Arial"/>
                        </a:rPr>
                        <a:t>Minterms</a:t>
                      </a:r>
                      <a:r>
                        <a:rPr lang="en-US" sz="2000" b="0" i="0" u="none" strike="noStrike" cap="none" dirty="0">
                          <a:solidFill>
                            <a:schemeClr val="dk1"/>
                          </a:solidFill>
                          <a:effectLst/>
                          <a:latin typeface="+mj-lt"/>
                          <a:ea typeface="Calibri"/>
                          <a:cs typeface="Calibri"/>
                          <a:sym typeface="Arial"/>
                        </a:rPr>
                        <a:t> and Maxterms.</a:t>
                      </a:r>
                      <a:endParaRPr sz="2000" dirty="0">
                        <a:latin typeface="+mj-l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86650">
                <a:tc>
                  <a:txBody>
                    <a:bodyPr/>
                    <a:lstStyle/>
                    <a:p>
                      <a:pPr marL="144000" marR="0" lvl="0" indent="0" algn="l" rtl="0">
                        <a:spcBef>
                          <a:spcPts val="0"/>
                        </a:spcBef>
                        <a:spcAft>
                          <a:spcPts val="0"/>
                        </a:spcAft>
                        <a:buNone/>
                      </a:pPr>
                      <a:r>
                        <a:rPr lang="en-IN" sz="2000" b="0" i="0" u="none" strike="noStrike" cap="none" dirty="0">
                          <a:solidFill>
                            <a:schemeClr val="dk1"/>
                          </a:solidFill>
                          <a:latin typeface="Times New Roman"/>
                          <a:ea typeface="Calibri"/>
                          <a:cs typeface="Times New Roman"/>
                          <a:sym typeface="Arial"/>
                        </a:rPr>
                        <a:t>De Morgan’s Theorem </a:t>
                      </a:r>
                      <a:endParaRPr sz="2000" b="0" i="0" u="none" strike="noStrike" cap="none" dirty="0">
                        <a:solidFill>
                          <a:schemeClr val="dk1"/>
                        </a:solidFill>
                        <a:latin typeface="Times New Roman"/>
                        <a:cs typeface="Times New Roman"/>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44000" marR="0" lvl="0" indent="0" algn="l" rtl="0">
                        <a:spcBef>
                          <a:spcPts val="0"/>
                        </a:spcBef>
                        <a:spcAft>
                          <a:spcPts val="0"/>
                        </a:spcAft>
                        <a:buNone/>
                      </a:pPr>
                      <a:r>
                        <a:rPr lang="en-US" sz="2000" u="sng" strike="noStrike" dirty="0">
                          <a:solidFill>
                            <a:schemeClr val="dk1"/>
                          </a:solidFill>
                          <a:latin typeface="Times New Roman"/>
                          <a:ea typeface="Times New Roman"/>
                          <a:cs typeface="Times New Roman"/>
                          <a:sym typeface="Times New Roman"/>
                        </a:rPr>
                        <a:t>https://youtu.be/RrynEQ7sG5A</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44000" marR="0" lvl="0" indent="0" algn="l" rtl="0">
                        <a:lnSpc>
                          <a:spcPct val="100000"/>
                        </a:lnSpc>
                        <a:spcBef>
                          <a:spcPts val="0"/>
                        </a:spcBef>
                        <a:spcAft>
                          <a:spcPts val="0"/>
                        </a:spcAft>
                        <a:buClr>
                          <a:schemeClr val="dk1"/>
                        </a:buClr>
                        <a:buSzPts val="2000"/>
                        <a:buFont typeface="Times New Roman"/>
                        <a:buNone/>
                      </a:pPr>
                      <a:r>
                        <a:rPr lang="en-US" sz="2000" u="none" strike="noStrike" dirty="0">
                          <a:solidFill>
                            <a:schemeClr val="dk1"/>
                          </a:solidFill>
                          <a:latin typeface="Times New Roman"/>
                          <a:ea typeface="Times New Roman"/>
                          <a:cs typeface="Times New Roman"/>
                          <a:sym typeface="Times New Roman"/>
                        </a:rPr>
                        <a:t>This link explains </a:t>
                      </a:r>
                      <a:r>
                        <a:rPr lang="en-IN" sz="2000" b="0" i="0" u="none" strike="noStrike" cap="none" dirty="0">
                          <a:solidFill>
                            <a:schemeClr val="dk1"/>
                          </a:solidFill>
                          <a:effectLst/>
                          <a:latin typeface="+mj-lt"/>
                          <a:ea typeface="Calibri"/>
                          <a:cs typeface="Calibri"/>
                          <a:sym typeface="Arial"/>
                        </a:rPr>
                        <a:t>De Morgan’s Theorem | Understand circuit simplification | Boolean algebra basics</a:t>
                      </a:r>
                      <a:endParaRPr sz="2000" dirty="0">
                        <a:latin typeface="+mj-l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6382EE53-7EA8-40A8-B9FD-C03834AC448D}"/>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4" name="Rectangle 3"/>
          <p:cNvSpPr/>
          <p:nvPr/>
        </p:nvSpPr>
        <p:spPr>
          <a:xfrm>
            <a:off x="0" y="1153440"/>
            <a:ext cx="2026517" cy="461665"/>
          </a:xfrm>
          <a:prstGeom prst="rect">
            <a:avLst/>
          </a:prstGeom>
        </p:spPr>
        <p:txBody>
          <a:bodyPr wrap="none">
            <a:spAutoFit/>
          </a:bodyPr>
          <a:lstStyle/>
          <a:p>
            <a:pPr marL="358775" lvl="4">
              <a:buClr>
                <a:schemeClr val="dk1"/>
              </a:buClr>
              <a:buSzPts val="2400"/>
            </a:pPr>
            <a:r>
              <a:rPr lang="en-US" sz="2400" b="1" dirty="0">
                <a:solidFill>
                  <a:schemeClr val="dk1"/>
                </a:solidFill>
                <a:latin typeface="Times New Roman"/>
                <a:ea typeface="Times New Roman"/>
                <a:cs typeface="Times New Roman"/>
                <a:sym typeface="Times New Roman"/>
              </a:rPr>
              <a:t>Video Link</a:t>
            </a:r>
            <a:endParaRPr lang="en-US" dirty="0"/>
          </a:p>
        </p:txBody>
      </p:sp>
    </p:spTree>
    <p:extLst>
      <p:ext uri="{BB962C8B-B14F-4D97-AF65-F5344CB8AC3E}">
        <p14:creationId xmlns:p14="http://schemas.microsoft.com/office/powerpoint/2010/main" val="2976963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2D456B-5749-AE66-9119-DA4CC1C4F2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88</a:t>
            </a:fld>
            <a:endParaRPr lang="en-US"/>
          </a:p>
        </p:txBody>
      </p:sp>
      <p:graphicFrame>
        <p:nvGraphicFramePr>
          <p:cNvPr id="8" name="Google Shape;2111;p217">
            <a:extLst>
              <a:ext uri="{FF2B5EF4-FFF2-40B4-BE49-F238E27FC236}">
                <a16:creationId xmlns:a16="http://schemas.microsoft.com/office/drawing/2014/main" id="{FD278E83-E1F3-C15F-67EA-68EA288B2EB8}"/>
              </a:ext>
            </a:extLst>
          </p:cNvPr>
          <p:cNvGraphicFramePr/>
          <p:nvPr>
            <p:extLst>
              <p:ext uri="{D42A27DB-BD31-4B8C-83A1-F6EECF244321}">
                <p14:modId xmlns:p14="http://schemas.microsoft.com/office/powerpoint/2010/main" val="462306879"/>
              </p:ext>
            </p:extLst>
          </p:nvPr>
        </p:nvGraphicFramePr>
        <p:xfrm>
          <a:off x="488632" y="1843548"/>
          <a:ext cx="11444717" cy="4633000"/>
        </p:xfrm>
        <a:graphic>
          <a:graphicData uri="http://schemas.openxmlformats.org/drawingml/2006/table">
            <a:tbl>
              <a:tblPr firstRow="1" bandRow="1">
                <a:noFill/>
                <a:tableStyleId>{3059EED7-C174-4FCE-A876-B3F62518D56B}</a:tableStyleId>
              </a:tblPr>
              <a:tblGrid>
                <a:gridCol w="2370625">
                  <a:extLst>
                    <a:ext uri="{9D8B030D-6E8A-4147-A177-3AD203B41FA5}">
                      <a16:colId xmlns:a16="http://schemas.microsoft.com/office/drawing/2014/main" val="20000"/>
                    </a:ext>
                  </a:extLst>
                </a:gridCol>
                <a:gridCol w="4806036">
                  <a:extLst>
                    <a:ext uri="{9D8B030D-6E8A-4147-A177-3AD203B41FA5}">
                      <a16:colId xmlns:a16="http://schemas.microsoft.com/office/drawing/2014/main" val="20001"/>
                    </a:ext>
                  </a:extLst>
                </a:gridCol>
                <a:gridCol w="4268056">
                  <a:extLst>
                    <a:ext uri="{9D8B030D-6E8A-4147-A177-3AD203B41FA5}">
                      <a16:colId xmlns:a16="http://schemas.microsoft.com/office/drawing/2014/main" val="20002"/>
                    </a:ext>
                  </a:extLst>
                </a:gridCol>
              </a:tblGrid>
              <a:tr h="371197">
                <a:tc>
                  <a:txBody>
                    <a:bodyPr/>
                    <a:lstStyle/>
                    <a:p>
                      <a:pPr marL="72000" marR="0" lvl="0" indent="0" algn="l" rtl="0">
                        <a:spcBef>
                          <a:spcPts val="0"/>
                        </a:spcBef>
                        <a:spcAft>
                          <a:spcPts val="0"/>
                        </a:spcAft>
                        <a:buNone/>
                      </a:pPr>
                      <a:r>
                        <a:rPr lang="en-US" sz="2000" u="none" strike="noStrike">
                          <a:solidFill>
                            <a:schemeClr val="lt1"/>
                          </a:solidFill>
                          <a:latin typeface="Times New Roman"/>
                          <a:ea typeface="Times New Roman"/>
                          <a:cs typeface="Times New Roman"/>
                          <a:sym typeface="Times New Roman"/>
                        </a:rPr>
                        <a:t>Topics</a:t>
                      </a:r>
                      <a:endParaRPr sz="2000" b="1" i="0" u="none" strike="noStrike">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5"/>
                    </a:solidFill>
                  </a:tcPr>
                </a:tc>
                <a:tc>
                  <a:txBody>
                    <a:bodyPr/>
                    <a:lstStyle/>
                    <a:p>
                      <a:pPr marL="72000" marR="0" lvl="0" indent="0" algn="l" rtl="0">
                        <a:spcBef>
                          <a:spcPts val="0"/>
                        </a:spcBef>
                        <a:spcAft>
                          <a:spcPts val="0"/>
                        </a:spcAft>
                        <a:buNone/>
                      </a:pPr>
                      <a:r>
                        <a:rPr lang="en-US" sz="2000" u="none" strike="noStrike">
                          <a:solidFill>
                            <a:schemeClr val="lt1"/>
                          </a:solidFill>
                          <a:latin typeface="Times New Roman"/>
                          <a:ea typeface="Times New Roman"/>
                          <a:cs typeface="Times New Roman"/>
                          <a:sym typeface="Times New Roman"/>
                        </a:rPr>
                        <a:t>URL</a:t>
                      </a:r>
                      <a:endParaRPr sz="2000" b="1" i="0" u="none" strike="noStrike">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5"/>
                    </a:solidFill>
                  </a:tcPr>
                </a:tc>
                <a:tc>
                  <a:txBody>
                    <a:bodyPr/>
                    <a:lstStyle/>
                    <a:p>
                      <a:pPr marL="72000" marR="0" lvl="0" indent="0" algn="l" rtl="0">
                        <a:spcBef>
                          <a:spcPts val="0"/>
                        </a:spcBef>
                        <a:spcAft>
                          <a:spcPts val="0"/>
                        </a:spcAft>
                        <a:buNone/>
                      </a:pPr>
                      <a:r>
                        <a:rPr lang="en-US" sz="2000" u="none" strike="noStrike">
                          <a:solidFill>
                            <a:schemeClr val="lt1"/>
                          </a:solidFill>
                          <a:latin typeface="Times New Roman"/>
                          <a:ea typeface="Times New Roman"/>
                          <a:cs typeface="Times New Roman"/>
                          <a:sym typeface="Times New Roman"/>
                        </a:rPr>
                        <a:t>Notes</a:t>
                      </a:r>
                      <a:endParaRPr sz="2000" b="1" i="0" u="none" strike="noStrike">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942256">
                <a:tc>
                  <a:txBody>
                    <a:bodyPr/>
                    <a:lstStyle/>
                    <a:p>
                      <a:pPr marL="144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dk1"/>
                          </a:solidFill>
                          <a:effectLst/>
                          <a:latin typeface="+mj-lt"/>
                          <a:ea typeface="Calibri"/>
                          <a:cs typeface="Calibri"/>
                          <a:sym typeface="Arial"/>
                        </a:rPr>
                        <a:t>Digital Logic and Computer Design</a:t>
                      </a:r>
                    </a:p>
                    <a:p>
                      <a:pPr marL="144000" marR="0" lvl="0" indent="0" algn="l" rtl="0">
                        <a:lnSpc>
                          <a:spcPct val="100000"/>
                        </a:lnSpc>
                        <a:spcBef>
                          <a:spcPts val="0"/>
                        </a:spcBef>
                        <a:spcAft>
                          <a:spcPts val="0"/>
                        </a:spcAft>
                        <a:buClr>
                          <a:srgbClr val="000000"/>
                        </a:buClr>
                        <a:buFont typeface="Arial"/>
                        <a:buNone/>
                      </a:pPr>
                      <a:endParaRPr lang="en-US" sz="2000" b="0" i="0" u="none" strike="noStrike" cap="none" dirty="0">
                        <a:solidFill>
                          <a:schemeClr val="dk1"/>
                        </a:solidFill>
                        <a:latin typeface="Times New Roman"/>
                        <a:ea typeface="Calibri"/>
                        <a:cs typeface="Times New Roman"/>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144000" marR="0" lvl="0" indent="0" algn="l" rtl="0">
                        <a:spcBef>
                          <a:spcPts val="0"/>
                        </a:spcBef>
                        <a:spcAft>
                          <a:spcPts val="0"/>
                        </a:spcAft>
                        <a:buNone/>
                      </a:pPr>
                      <a:r>
                        <a:rPr lang="en-IN" sz="2000" dirty="0">
                          <a:latin typeface="+mj-lt"/>
                        </a:rPr>
                        <a:t>https://b-ok.asia/book/5339972/313bee</a:t>
                      </a:r>
                      <a:endParaRPr sz="2000" dirty="0">
                        <a:latin typeface="+mj-lt"/>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144000" marR="0" lvl="0" indent="0" algn="just" rtl="0">
                        <a:spcBef>
                          <a:spcPts val="0"/>
                        </a:spcBef>
                        <a:spcAft>
                          <a:spcPts val="0"/>
                        </a:spcAft>
                        <a:buNone/>
                      </a:pPr>
                      <a:r>
                        <a:rPr lang="en-IN" sz="2000" u="none" strike="noStrike" dirty="0">
                          <a:solidFill>
                            <a:schemeClr val="dk1"/>
                          </a:solidFill>
                          <a:latin typeface="Times New Roman"/>
                          <a:ea typeface="Times New Roman"/>
                          <a:cs typeface="Times New Roman"/>
                          <a:sym typeface="Times New Roman"/>
                        </a:rPr>
                        <a:t>Understanding of how to design the logic circuits.</a:t>
                      </a:r>
                      <a:endParaRPr sz="2000" u="none" strike="noStrike" dirty="0">
                        <a:solidFill>
                          <a:schemeClr val="dk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227785">
                <a:tc>
                  <a:txBody>
                    <a:bodyPr/>
                    <a:lstStyle/>
                    <a:p>
                      <a:pPr marL="144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effectLst/>
                          <a:latin typeface="+mj-lt"/>
                          <a:ea typeface="Calibri"/>
                          <a:cs typeface="Calibri"/>
                          <a:sym typeface="Arial"/>
                        </a:rPr>
                        <a:t>Digital Electronics: Principles and Applications</a:t>
                      </a:r>
                    </a:p>
                    <a:p>
                      <a:pPr marL="144000" marR="0" lvl="0" indent="0" algn="l" rtl="0">
                        <a:lnSpc>
                          <a:spcPct val="100000"/>
                        </a:lnSpc>
                        <a:spcBef>
                          <a:spcPts val="0"/>
                        </a:spcBef>
                        <a:spcAft>
                          <a:spcPts val="0"/>
                        </a:spcAft>
                        <a:buClr>
                          <a:srgbClr val="000000"/>
                        </a:buClr>
                        <a:buFont typeface="Arial"/>
                        <a:buNone/>
                      </a:pPr>
                      <a:endParaRPr lang="en-US" sz="2000" b="0" i="0" u="none" strike="noStrike" cap="none" dirty="0">
                        <a:solidFill>
                          <a:schemeClr val="dk1"/>
                        </a:solidFill>
                        <a:latin typeface="Times New Roman"/>
                        <a:ea typeface="Calibri"/>
                        <a:cs typeface="Times New Roman"/>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144000" marR="0" lvl="0" indent="0" algn="l" rtl="0">
                        <a:spcBef>
                          <a:spcPts val="0"/>
                        </a:spcBef>
                        <a:spcAft>
                          <a:spcPts val="0"/>
                        </a:spcAft>
                        <a:buNone/>
                      </a:pPr>
                      <a:r>
                        <a:rPr lang="en-IN" sz="2000" dirty="0">
                          <a:latin typeface="+mj-lt"/>
                        </a:rPr>
                        <a:t>https://b-ok.asia/book/2703250/e547c7</a:t>
                      </a:r>
                      <a:endParaRPr sz="2000" dirty="0">
                        <a:latin typeface="+mj-lt"/>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144000" marR="0" lvl="0" indent="0" algn="just" rtl="0">
                        <a:spcBef>
                          <a:spcPts val="0"/>
                        </a:spcBef>
                        <a:spcAft>
                          <a:spcPts val="0"/>
                        </a:spcAft>
                        <a:buNone/>
                      </a:pPr>
                      <a:r>
                        <a:rPr lang="en-IN" sz="2000" u="none" strike="noStrike" dirty="0">
                          <a:solidFill>
                            <a:schemeClr val="dk1"/>
                          </a:solidFill>
                          <a:latin typeface="Times New Roman"/>
                          <a:ea typeface="Times New Roman"/>
                          <a:cs typeface="Times New Roman"/>
                          <a:sym typeface="Times New Roman"/>
                        </a:rPr>
                        <a:t>Understanding of  the basic Digital Electronics concepts. </a:t>
                      </a:r>
                      <a:endParaRPr sz="2000" u="none" strike="noStrike" dirty="0">
                        <a:solidFill>
                          <a:schemeClr val="dk1"/>
                        </a:solidFill>
                        <a:latin typeface="Times New Roman"/>
                        <a:ea typeface="Times New Roman"/>
                        <a:cs typeface="Times New Roman"/>
                        <a:sym typeface="Times New Roman"/>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2019506563"/>
                  </a:ext>
                </a:extLst>
              </a:tr>
              <a:tr h="1798844">
                <a:tc>
                  <a:txBody>
                    <a:bodyPr/>
                    <a:lstStyle/>
                    <a:p>
                      <a:pPr marL="144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dk1"/>
                          </a:solidFill>
                          <a:effectLst/>
                          <a:latin typeface="+mj-lt"/>
                          <a:ea typeface="Calibri"/>
                          <a:cs typeface="Calibri"/>
                          <a:sym typeface="Arial"/>
                        </a:rPr>
                        <a:t>Computer organization and embedded systems</a:t>
                      </a:r>
                    </a:p>
                    <a:p>
                      <a:pPr marL="144000" marR="0" lvl="0" indent="0" algn="l" rtl="0">
                        <a:lnSpc>
                          <a:spcPct val="100000"/>
                        </a:lnSpc>
                        <a:spcBef>
                          <a:spcPts val="0"/>
                        </a:spcBef>
                        <a:spcAft>
                          <a:spcPts val="0"/>
                        </a:spcAft>
                        <a:buClr>
                          <a:srgbClr val="000000"/>
                        </a:buClr>
                        <a:buFont typeface="Arial"/>
                        <a:buNone/>
                      </a:pPr>
                      <a:endParaRPr lang="en-US" sz="2000" b="0" i="0" u="none" strike="noStrike" cap="none" dirty="0">
                        <a:solidFill>
                          <a:schemeClr val="dk1"/>
                        </a:solidFill>
                        <a:latin typeface="Times New Roman"/>
                        <a:ea typeface="Calibri"/>
                        <a:cs typeface="Times New Roman"/>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44000" marR="0" lvl="0" indent="0" algn="l" rtl="0">
                        <a:spcBef>
                          <a:spcPts val="0"/>
                        </a:spcBef>
                        <a:spcAft>
                          <a:spcPts val="0"/>
                        </a:spcAft>
                        <a:buNone/>
                      </a:pPr>
                      <a:r>
                        <a:rPr lang="en-IN" sz="2000" dirty="0">
                          <a:latin typeface="+mj-lt"/>
                        </a:rPr>
                        <a:t>https://b-ok.asia/book/1207173/7edee7</a:t>
                      </a:r>
                      <a:endParaRPr sz="2000" dirty="0">
                        <a:latin typeface="+mj-lt"/>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44000" marR="0" lvl="0" indent="0" algn="just" rtl="0">
                        <a:spcBef>
                          <a:spcPts val="0"/>
                        </a:spcBef>
                        <a:spcAft>
                          <a:spcPts val="0"/>
                        </a:spcAft>
                        <a:buNone/>
                      </a:pPr>
                      <a:r>
                        <a:rPr lang="en-US" sz="2000" b="0" i="0" u="none" strike="noStrike" cap="none" dirty="0">
                          <a:solidFill>
                            <a:schemeClr val="dk1"/>
                          </a:solidFill>
                          <a:effectLst/>
                          <a:latin typeface="+mj-lt"/>
                          <a:ea typeface="Calibri"/>
                          <a:cs typeface="Calibri"/>
                          <a:sym typeface="Arial"/>
                        </a:rPr>
                        <a:t>Understanding the key topics in computer organization and embedded systems. It presents hardware design principles and shows how hardware design is influenced by the requirements of software</a:t>
                      </a:r>
                      <a:endParaRPr sz="2000" u="none" strike="noStrike" dirty="0">
                        <a:solidFill>
                          <a:schemeClr val="dk1"/>
                        </a:solidFill>
                        <a:latin typeface="+mj-lt"/>
                        <a:ea typeface="Times New Roman"/>
                        <a:cs typeface="Times New Roman"/>
                        <a:sym typeface="Times New Roman"/>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2342461387"/>
                  </a:ext>
                </a:extLst>
              </a:tr>
            </a:tbl>
          </a:graphicData>
        </a:graphic>
      </p:graphicFrame>
      <p:sp>
        <p:nvSpPr>
          <p:cNvPr id="3" name="TextBox 2">
            <a:extLst>
              <a:ext uri="{FF2B5EF4-FFF2-40B4-BE49-F238E27FC236}">
                <a16:creationId xmlns:a16="http://schemas.microsoft.com/office/drawing/2014/main" id="{6382EE53-7EA8-40A8-B9FD-C03834AC448D}"/>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5" name="Rectangle 4"/>
          <p:cNvSpPr/>
          <p:nvPr/>
        </p:nvSpPr>
        <p:spPr>
          <a:xfrm>
            <a:off x="0" y="1153440"/>
            <a:ext cx="2326278" cy="461665"/>
          </a:xfrm>
          <a:prstGeom prst="rect">
            <a:avLst/>
          </a:prstGeom>
        </p:spPr>
        <p:txBody>
          <a:bodyPr wrap="none">
            <a:spAutoFit/>
          </a:bodyPr>
          <a:lstStyle/>
          <a:p>
            <a:pPr marL="358775" lvl="4">
              <a:buSzPts val="2400"/>
            </a:pPr>
            <a:r>
              <a:rPr lang="en-US" sz="2400" b="1" dirty="0">
                <a:solidFill>
                  <a:schemeClr val="dk1"/>
                </a:solidFill>
                <a:latin typeface="Times New Roman"/>
                <a:ea typeface="Times New Roman"/>
                <a:cs typeface="Times New Roman"/>
                <a:sym typeface="Times New Roman"/>
              </a:rPr>
              <a:t>E- Book Link</a:t>
            </a:r>
            <a:endParaRPr lang="en-US" dirty="0"/>
          </a:p>
        </p:txBody>
      </p:sp>
    </p:spTree>
    <p:extLst>
      <p:ext uri="{BB962C8B-B14F-4D97-AF65-F5344CB8AC3E}">
        <p14:creationId xmlns:p14="http://schemas.microsoft.com/office/powerpoint/2010/main" val="34773720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75DF-7894-DCDC-D3ED-F1CE57A898B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8916EA1-9DD5-4D2C-9E27-E6032CC0C19B}"/>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127D9385-A3E7-70FC-0CD0-FF699F04D0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89</a:t>
            </a:fld>
            <a:endParaRPr lang="en-US"/>
          </a:p>
        </p:txBody>
      </p:sp>
      <p:pic>
        <p:nvPicPr>
          <p:cNvPr id="6" name="Picture 4">
            <a:extLst>
              <a:ext uri="{FF2B5EF4-FFF2-40B4-BE49-F238E27FC236}">
                <a16:creationId xmlns:a16="http://schemas.microsoft.com/office/drawing/2014/main" id="{EF93DFCB-B46F-0F1D-63BB-1824E8D66A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2788" y="1349375"/>
            <a:ext cx="10817225"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824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C5E65F-39EA-FFE4-C985-617333594B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9</a:t>
            </a:fld>
            <a:endParaRPr lang="en-US">
              <a:solidFill>
                <a:schemeClr val="tx1"/>
              </a:solidFill>
            </a:endParaRPr>
          </a:p>
        </p:txBody>
      </p:sp>
      <p:sp>
        <p:nvSpPr>
          <p:cNvPr id="3" name="TextBox 2">
            <a:extLst>
              <a:ext uri="{FF2B5EF4-FFF2-40B4-BE49-F238E27FC236}">
                <a16:creationId xmlns:a16="http://schemas.microsoft.com/office/drawing/2014/main" id="{14DD9A33-12BC-25EE-E9F0-0D0B2BDBCF4A}"/>
              </a:ext>
            </a:extLst>
          </p:cNvPr>
          <p:cNvSpPr txBox="1"/>
          <p:nvPr/>
        </p:nvSpPr>
        <p:spPr>
          <a:xfrm>
            <a:off x="488632" y="463332"/>
            <a:ext cx="9912667" cy="461665"/>
          </a:xfrm>
          <a:prstGeom prst="rect">
            <a:avLst/>
          </a:prstGeom>
          <a:noFill/>
        </p:spPr>
        <p:txBody>
          <a:bodyPr wrap="square">
            <a:spAutoFit/>
          </a:bodyPr>
          <a:lstStyle/>
          <a:p>
            <a:r>
              <a:rPr lang="en-IN" sz="2400" b="1" dirty="0">
                <a:solidFill>
                  <a:schemeClr val="dk1"/>
                </a:solidFill>
                <a:latin typeface="Helvetica Neue"/>
              </a:rPr>
              <a:t>Number Systems and Logic Gates and Combining Logic Gates</a:t>
            </a:r>
            <a:endParaRPr lang="en-IN" sz="2400" dirty="0"/>
          </a:p>
        </p:txBody>
      </p:sp>
      <p:sp>
        <p:nvSpPr>
          <p:cNvPr id="5" name="Content Placeholder 2">
            <a:extLst>
              <a:ext uri="{FF2B5EF4-FFF2-40B4-BE49-F238E27FC236}">
                <a16:creationId xmlns:a16="http://schemas.microsoft.com/office/drawing/2014/main" id="{EFF8B169-E837-5543-A4C8-D872EAD63F8B}"/>
              </a:ext>
            </a:extLst>
          </p:cNvPr>
          <p:cNvSpPr txBox="1">
            <a:spLocks/>
          </p:cNvSpPr>
          <p:nvPr/>
        </p:nvSpPr>
        <p:spPr>
          <a:xfrm>
            <a:off x="311119" y="1340187"/>
            <a:ext cx="11328699" cy="435133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rgbClr val="813588"/>
                </a:solidFill>
                <a:latin typeface="Times New Roman" panose="02020603050405020304" pitchFamily="18" charset="0"/>
                <a:cs typeface="Times New Roman" panose="02020603050405020304" pitchFamily="18" charset="0"/>
              </a:rPr>
              <a:t>Binary Number System (Base 2 Number System)</a:t>
            </a:r>
          </a:p>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	The base 2 number system is also known as the Binary number system wherein, only two binary digits exist, i.e., 0 and 1. Specifically, the usual base-2 is a radix of 2. The figures described under this system are known as binary numbers which are the combination of 0 and 1. For example, 110101 is a binary number.</a:t>
            </a:r>
          </a:p>
          <a:p>
            <a:endParaRPr lang="en-IN" dirty="0"/>
          </a:p>
        </p:txBody>
      </p:sp>
      <p:pic>
        <p:nvPicPr>
          <p:cNvPr id="7" name="Picture 2" descr="Base 2 Number System Example">
            <a:extLst>
              <a:ext uri="{FF2B5EF4-FFF2-40B4-BE49-F238E27FC236}">
                <a16:creationId xmlns:a16="http://schemas.microsoft.com/office/drawing/2014/main" id="{D7139A77-7678-7D11-708B-9A70F9595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1037" y="3277790"/>
            <a:ext cx="3505593" cy="28289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7F72A53-A9AB-E577-55DE-8818D145233C}"/>
              </a:ext>
            </a:extLst>
          </p:cNvPr>
          <p:cNvSpPr txBox="1"/>
          <p:nvPr/>
        </p:nvSpPr>
        <p:spPr>
          <a:xfrm>
            <a:off x="925158" y="5892581"/>
            <a:ext cx="6094206" cy="646331"/>
          </a:xfrm>
          <a:prstGeom prst="rect">
            <a:avLst/>
          </a:prstGeom>
          <a:noFill/>
        </p:spPr>
        <p:txBody>
          <a:bodyPr wrap="square">
            <a:spAutoFit/>
          </a:bodyPr>
          <a:lstStyle/>
          <a:p>
            <a:pPr algn="ctr"/>
            <a:r>
              <a:rPr lang="en-US" b="0" i="0" dirty="0">
                <a:solidFill>
                  <a:srgbClr val="333333"/>
                </a:solidFill>
                <a:effectLst/>
                <a:latin typeface="Roboto" panose="02000000000000000000" pitchFamily="2" charset="0"/>
              </a:rPr>
              <a:t>Base 2 Number System Example</a:t>
            </a:r>
          </a:p>
          <a:p>
            <a:pPr algn="l"/>
            <a:r>
              <a:rPr lang="en-US" b="0" i="0" dirty="0">
                <a:solidFill>
                  <a:srgbClr val="333333"/>
                </a:solidFill>
                <a:effectLst/>
                <a:latin typeface="Roboto" panose="02000000000000000000" pitchFamily="2" charset="0"/>
              </a:rPr>
              <a:t>∴ (14)</a:t>
            </a:r>
            <a:r>
              <a:rPr lang="en-US" b="0" i="0" baseline="-25000" dirty="0">
                <a:solidFill>
                  <a:srgbClr val="333333"/>
                </a:solidFill>
                <a:effectLst/>
                <a:latin typeface="Roboto" panose="02000000000000000000" pitchFamily="2" charset="0"/>
              </a:rPr>
              <a:t>10</a:t>
            </a:r>
            <a:r>
              <a:rPr lang="en-US" b="0" i="0" dirty="0">
                <a:solidFill>
                  <a:srgbClr val="333333"/>
                </a:solidFill>
                <a:effectLst/>
                <a:latin typeface="Roboto" panose="02000000000000000000" pitchFamily="2" charset="0"/>
              </a:rPr>
              <a:t> = 1110</a:t>
            </a:r>
            <a:r>
              <a:rPr lang="en-US" b="0" i="0" baseline="-25000" dirty="0">
                <a:solidFill>
                  <a:srgbClr val="333333"/>
                </a:solidFill>
                <a:effectLst/>
                <a:latin typeface="Roboto" panose="02000000000000000000" pitchFamily="2" charset="0"/>
              </a:rPr>
              <a:t>2</a:t>
            </a:r>
            <a:endParaRPr lang="en-US" b="0" i="0" dirty="0">
              <a:solidFill>
                <a:srgbClr val="333333"/>
              </a:solidFill>
              <a:effectLst/>
              <a:latin typeface="Roboto" panose="02000000000000000000" pitchFamily="2" charset="0"/>
            </a:endParaRPr>
          </a:p>
        </p:txBody>
      </p:sp>
    </p:spTree>
    <p:extLst>
      <p:ext uri="{BB962C8B-B14F-4D97-AF65-F5344CB8AC3E}">
        <p14:creationId xmlns:p14="http://schemas.microsoft.com/office/powerpoint/2010/main" val="414013402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1843</TotalTime>
  <Words>7370</Words>
  <Application>Microsoft Office PowerPoint</Application>
  <PresentationFormat>Widescreen</PresentationFormat>
  <Paragraphs>829</Paragraphs>
  <Slides>89</Slides>
  <Notes>77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89</vt:i4>
      </vt:variant>
    </vt:vector>
  </HeadingPairs>
  <TitlesOfParts>
    <vt:vector size="101" baseType="lpstr">
      <vt:lpstr>Arial</vt:lpstr>
      <vt:lpstr>Arial Unicode MS</vt:lpstr>
      <vt:lpstr>Calibri</vt:lpstr>
      <vt:lpstr>Cambria</vt:lpstr>
      <vt:lpstr>Helvetica Neue</vt:lpstr>
      <vt:lpstr>inter-regular</vt:lpstr>
      <vt:lpstr>Lato</vt:lpstr>
      <vt:lpstr>Roboto</vt:lpstr>
      <vt:lpstr>Times New Roman</vt:lpstr>
      <vt:lpstr>urw-din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Anand</dc:creator>
  <cp:lastModifiedBy>nandini n</cp:lastModifiedBy>
  <cp:revision>158</cp:revision>
  <dcterms:created xsi:type="dcterms:W3CDTF">2018-01-29T06:10:27Z</dcterms:created>
  <dcterms:modified xsi:type="dcterms:W3CDTF">2022-09-30T09:46:51Z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2A2F74B6-5F9B-456D-9EF6-77A09EEE3A5C</vt:lpwstr>
  </property>
  <property fmtid="{D5CDD505-2E9C-101B-9397-08002B2CF9AE}" pid="3" name="ArticulatePath">
    <vt:lpwstr>Unit 01_ADA</vt:lpwstr>
  </property>
</Properties>
</file>