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6"/>
  </p:notesMasterIdLst>
  <p:sldIdLst>
    <p:sldId id="256" r:id="rId2"/>
    <p:sldId id="257" r:id="rId3"/>
    <p:sldId id="258" r:id="rId4"/>
    <p:sldId id="259" r:id="rId5"/>
    <p:sldId id="260" r:id="rId6"/>
    <p:sldId id="261" r:id="rId7"/>
    <p:sldId id="293"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94" r:id="rId32"/>
    <p:sldId id="295" r:id="rId33"/>
    <p:sldId id="296" r:id="rId34"/>
    <p:sldId id="297" r:id="rId35"/>
    <p:sldId id="298" r:id="rId36"/>
    <p:sldId id="299" r:id="rId37"/>
    <p:sldId id="285" r:id="rId38"/>
    <p:sldId id="286" r:id="rId39"/>
    <p:sldId id="287" r:id="rId40"/>
    <p:sldId id="288" r:id="rId41"/>
    <p:sldId id="289" r:id="rId42"/>
    <p:sldId id="290" r:id="rId43"/>
    <p:sldId id="291" r:id="rId44"/>
    <p:sldId id="292" r:id="rId4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gzeAWRyBETXpJBKgI/PsrlZB0g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D07BC9-A9A1-437D-8CA5-6D322E453F62}">
  <a:tblStyle styleId="{EED07BC9-A9A1-437D-8CA5-6D322E453F6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38383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861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4835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86" name="Google Shape;186;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extLst>
      <p:ext uri="{BB962C8B-B14F-4D97-AF65-F5344CB8AC3E}">
        <p14:creationId xmlns:p14="http://schemas.microsoft.com/office/powerpoint/2010/main" val="428295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5" name="Google Shape;195;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extLst>
      <p:ext uri="{BB962C8B-B14F-4D97-AF65-F5344CB8AC3E}">
        <p14:creationId xmlns:p14="http://schemas.microsoft.com/office/powerpoint/2010/main" val="612618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9727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5266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31" name="Google Shape;231;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extLst>
      <p:ext uri="{BB962C8B-B14F-4D97-AF65-F5344CB8AC3E}">
        <p14:creationId xmlns:p14="http://schemas.microsoft.com/office/powerpoint/2010/main" val="196372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0019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57" name="Google Shape;257;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Tree>
    <p:extLst>
      <p:ext uri="{BB962C8B-B14F-4D97-AF65-F5344CB8AC3E}">
        <p14:creationId xmlns:p14="http://schemas.microsoft.com/office/powerpoint/2010/main" val="2879308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2941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353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65019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9" name="Google Shape;279;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20</a:t>
            </a:fld>
            <a:endParaRPr/>
          </a:p>
        </p:txBody>
      </p:sp>
    </p:spTree>
    <p:extLst>
      <p:ext uri="{BB962C8B-B14F-4D97-AF65-F5344CB8AC3E}">
        <p14:creationId xmlns:p14="http://schemas.microsoft.com/office/powerpoint/2010/main" val="328322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0079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0318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87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524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5" name="Google Shape;315;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25</a:t>
            </a:fld>
            <a:endParaRPr/>
          </a:p>
        </p:txBody>
      </p:sp>
    </p:spTree>
    <p:extLst>
      <p:ext uri="{BB962C8B-B14F-4D97-AF65-F5344CB8AC3E}">
        <p14:creationId xmlns:p14="http://schemas.microsoft.com/office/powerpoint/2010/main" val="1327969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1790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0" name="Google Shape;330;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27</a:t>
            </a:fld>
            <a:endParaRPr/>
          </a:p>
        </p:txBody>
      </p:sp>
    </p:spTree>
    <p:extLst>
      <p:ext uri="{BB962C8B-B14F-4D97-AF65-F5344CB8AC3E}">
        <p14:creationId xmlns:p14="http://schemas.microsoft.com/office/powerpoint/2010/main" val="1572045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0756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5" name="Google Shape;345;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29</a:t>
            </a:fld>
            <a:endParaRPr/>
          </a:p>
        </p:txBody>
      </p:sp>
    </p:spTree>
    <p:extLst>
      <p:ext uri="{BB962C8B-B14F-4D97-AF65-F5344CB8AC3E}">
        <p14:creationId xmlns:p14="http://schemas.microsoft.com/office/powerpoint/2010/main" val="1963133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28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87400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60235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76660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1242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07623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563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68942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34280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9290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4719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661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83400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383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34683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27286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7103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1902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1075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9226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1" name="Google Shape;161;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extLst>
      <p:ext uri="{BB962C8B-B14F-4D97-AF65-F5344CB8AC3E}">
        <p14:creationId xmlns:p14="http://schemas.microsoft.com/office/powerpoint/2010/main" val="4018784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0" name="Google Shape;17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extLst>
      <p:ext uri="{BB962C8B-B14F-4D97-AF65-F5344CB8AC3E}">
        <p14:creationId xmlns:p14="http://schemas.microsoft.com/office/powerpoint/2010/main" val="25329792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6"/>
        <p:cNvGrpSpPr/>
        <p:nvPr/>
      </p:nvGrpSpPr>
      <p:grpSpPr>
        <a:xfrm>
          <a:off x="0" y="0"/>
          <a:ext cx="0" cy="0"/>
          <a:chOff x="0" y="0"/>
          <a:chExt cx="0" cy="0"/>
        </a:xfrm>
      </p:grpSpPr>
      <p:sp>
        <p:nvSpPr>
          <p:cNvPr id="17" name="Google Shape;17;p39"/>
          <p:cNvSpPr txBox="1">
            <a:spLocks noGrp="1"/>
          </p:cNvSpPr>
          <p:nvPr>
            <p:ph type="title"/>
          </p:nvPr>
        </p:nvSpPr>
        <p:spPr>
          <a:xfrm>
            <a:off x="838200" y="353769"/>
            <a:ext cx="10515600" cy="82391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4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9"/>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Clr>
                <a:schemeClr val="accent2"/>
              </a:buClr>
              <a:buSzPts val="1200"/>
              <a:buFont typeface="Times New Roman"/>
              <a:buNone/>
              <a:defRPr/>
            </a:lvl1pPr>
            <a:lvl2pPr marL="0" marR="0" lvl="1" indent="0" algn="r">
              <a:spcBef>
                <a:spcPts val="0"/>
              </a:spcBef>
              <a:buClr>
                <a:schemeClr val="accent2"/>
              </a:buClr>
              <a:buSzPts val="1200"/>
              <a:buFont typeface="Times New Roman"/>
              <a:buNone/>
              <a:defRPr/>
            </a:lvl2pPr>
            <a:lvl3pPr marL="0" marR="0" lvl="2" indent="0" algn="r">
              <a:spcBef>
                <a:spcPts val="0"/>
              </a:spcBef>
              <a:buClr>
                <a:schemeClr val="accent2"/>
              </a:buClr>
              <a:buSzPts val="1200"/>
              <a:buFont typeface="Times New Roman"/>
              <a:buNone/>
              <a:defRPr/>
            </a:lvl3pPr>
            <a:lvl4pPr marL="0" marR="0" lvl="3" indent="0" algn="r">
              <a:spcBef>
                <a:spcPts val="0"/>
              </a:spcBef>
              <a:buClr>
                <a:schemeClr val="accent2"/>
              </a:buClr>
              <a:buSzPts val="1200"/>
              <a:buFont typeface="Times New Roman"/>
              <a:buNone/>
              <a:defRPr/>
            </a:lvl4pPr>
            <a:lvl5pPr marL="0" marR="0" lvl="4" indent="0" algn="r">
              <a:spcBef>
                <a:spcPts val="0"/>
              </a:spcBef>
              <a:buClr>
                <a:schemeClr val="accent2"/>
              </a:buClr>
              <a:buSzPts val="1200"/>
              <a:buFont typeface="Times New Roman"/>
              <a:buNone/>
              <a:defRPr/>
            </a:lvl5pPr>
            <a:lvl6pPr marL="0" marR="0" lvl="5" indent="0" algn="r">
              <a:spcBef>
                <a:spcPts val="0"/>
              </a:spcBef>
              <a:buClr>
                <a:schemeClr val="accent2"/>
              </a:buClr>
              <a:buSzPts val="1200"/>
              <a:buFont typeface="Times New Roman"/>
              <a:buNone/>
              <a:defRPr/>
            </a:lvl6pPr>
            <a:lvl7pPr marL="0" marR="0" lvl="6" indent="0" algn="r">
              <a:spcBef>
                <a:spcPts val="0"/>
              </a:spcBef>
              <a:buClr>
                <a:schemeClr val="accent2"/>
              </a:buClr>
              <a:buSzPts val="1200"/>
              <a:buFont typeface="Times New Roman"/>
              <a:buNone/>
              <a:defRPr/>
            </a:lvl7pPr>
            <a:lvl8pPr marL="0" marR="0" lvl="7" indent="0" algn="r">
              <a:spcBef>
                <a:spcPts val="0"/>
              </a:spcBef>
              <a:buClr>
                <a:schemeClr val="accent2"/>
              </a:buClr>
              <a:buSzPts val="1200"/>
              <a:buFont typeface="Times New Roman"/>
              <a:buNone/>
              <a:defRPr/>
            </a:lvl8pPr>
            <a:lvl9pPr marL="0" marR="0" lvl="8" indent="0" algn="r">
              <a:spcBef>
                <a:spcPts val="0"/>
              </a:spcBef>
              <a:buClr>
                <a:schemeClr val="accent2"/>
              </a:buClr>
              <a:buSzPts val="1200"/>
              <a:buFont typeface="Times New Roman"/>
              <a:buNone/>
              <a:defRPr/>
            </a:lvl9pPr>
          </a:lstStyle>
          <a:p>
            <a:pPr marL="0" lvl="0" indent="0" algn="r" rtl="0">
              <a:spcBef>
                <a:spcPts val="0"/>
              </a:spcBef>
              <a:spcAft>
                <a:spcPts val="0"/>
              </a:spcAft>
              <a:buNone/>
            </a:pPr>
            <a:fld id="{00000000-1234-1234-1234-123412341234}" type="slidenum">
              <a:rPr lang="en-IN"/>
              <a:t>‹#›</a:t>
            </a:fld>
            <a:endParaRPr/>
          </a:p>
        </p:txBody>
      </p:sp>
      <p:pic>
        <p:nvPicPr>
          <p:cNvPr id="19" name="Google Shape;19;p39"/>
          <p:cNvPicPr preferRelativeResize="0"/>
          <p:nvPr/>
        </p:nvPicPr>
        <p:blipFill rotWithShape="1">
          <a:blip r:embed="rId2">
            <a:alphaModFix/>
          </a:blip>
          <a:srcRect/>
          <a:stretch/>
        </p:blipFill>
        <p:spPr>
          <a:xfrm>
            <a:off x="1185" y="0"/>
            <a:ext cx="1218963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57"/>
        <p:cNvGrpSpPr/>
        <p:nvPr/>
      </p:nvGrpSpPr>
      <p:grpSpPr>
        <a:xfrm>
          <a:off x="0" y="0"/>
          <a:ext cx="0" cy="0"/>
          <a:chOff x="0" y="0"/>
          <a:chExt cx="0" cy="0"/>
        </a:xfrm>
      </p:grpSpPr>
      <p:pic>
        <p:nvPicPr>
          <p:cNvPr id="58" name="Google Shape;58;p48" descr="fountain pen next to red Thank You journal"/>
          <p:cNvPicPr preferRelativeResize="0"/>
          <p:nvPr/>
        </p:nvPicPr>
        <p:blipFill rotWithShape="1">
          <a:blip r:embed="rId2">
            <a:alphaModFix/>
          </a:blip>
          <a:srcRect/>
          <a:stretch/>
        </p:blipFill>
        <p:spPr>
          <a:xfrm>
            <a:off x="-1" y="-1"/>
            <a:ext cx="12192001" cy="6848051"/>
          </a:xfrm>
          <a:prstGeom prst="rect">
            <a:avLst/>
          </a:prstGeom>
          <a:noFill/>
          <a:ln>
            <a:noFill/>
          </a:ln>
        </p:spPr>
      </p:pic>
      <p:sp>
        <p:nvSpPr>
          <p:cNvPr id="59" name="Google Shape;59;p48"/>
          <p:cNvSpPr txBox="1">
            <a:spLocks noGrp="1"/>
          </p:cNvSpPr>
          <p:nvPr>
            <p:ph type="body" idx="1"/>
          </p:nvPr>
        </p:nvSpPr>
        <p:spPr>
          <a:xfrm>
            <a:off x="618744" y="444847"/>
            <a:ext cx="9472613" cy="5242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49"/>
          <p:cNvSpPr txBox="1">
            <a:spLocks noGrp="1"/>
          </p:cNvSpPr>
          <p:nvPr>
            <p:ph type="title"/>
          </p:nvPr>
        </p:nvSpPr>
        <p:spPr>
          <a:xfrm>
            <a:off x="613317" y="454334"/>
            <a:ext cx="10740483" cy="5046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400"/>
              <a:buFont typeface="Calibri"/>
              <a:buNone/>
              <a:defRPr sz="2400" b="1">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62" name="Google Shape;62;p49" descr="Free vector linear flat abstract lines pattern"/>
          <p:cNvPicPr preferRelativeResize="0"/>
          <p:nvPr/>
        </p:nvPicPr>
        <p:blipFill rotWithShape="1">
          <a:blip r:embed="rId2">
            <a:alphaModFix/>
          </a:blip>
          <a:srcRect t="7779" b="7779"/>
          <a:stretch/>
        </p:blipFill>
        <p:spPr>
          <a:xfrm rot="5400000">
            <a:off x="-1434168" y="1519786"/>
            <a:ext cx="6776191" cy="3811607"/>
          </a:xfrm>
          <a:prstGeom prst="rect">
            <a:avLst/>
          </a:prstGeom>
          <a:noFill/>
          <a:ln>
            <a:noFill/>
          </a:ln>
        </p:spPr>
      </p:pic>
      <p:pic>
        <p:nvPicPr>
          <p:cNvPr id="63" name="Google Shape;63;p49" descr="Free vector linear flat abstract lines pattern"/>
          <p:cNvPicPr preferRelativeResize="0"/>
          <p:nvPr/>
        </p:nvPicPr>
        <p:blipFill rotWithShape="1">
          <a:blip r:embed="rId2">
            <a:alphaModFix/>
          </a:blip>
          <a:srcRect t="7779" b="7779"/>
          <a:stretch/>
        </p:blipFill>
        <p:spPr>
          <a:xfrm rot="5400000">
            <a:off x="2377439" y="1519785"/>
            <a:ext cx="6776191" cy="3811607"/>
          </a:xfrm>
          <a:prstGeom prst="rect">
            <a:avLst/>
          </a:prstGeom>
          <a:noFill/>
          <a:ln>
            <a:noFill/>
          </a:ln>
        </p:spPr>
      </p:pic>
      <p:pic>
        <p:nvPicPr>
          <p:cNvPr id="64" name="Google Shape;64;p49" descr="Free vector linear flat abstract lines pattern"/>
          <p:cNvPicPr preferRelativeResize="0"/>
          <p:nvPr/>
        </p:nvPicPr>
        <p:blipFill rotWithShape="1">
          <a:blip r:embed="rId2">
            <a:alphaModFix/>
          </a:blip>
          <a:srcRect t="7779" b="7779"/>
          <a:stretch/>
        </p:blipFill>
        <p:spPr>
          <a:xfrm rot="5400000">
            <a:off x="6189046" y="1519784"/>
            <a:ext cx="6776191" cy="3811607"/>
          </a:xfrm>
          <a:prstGeom prst="rect">
            <a:avLst/>
          </a:prstGeom>
          <a:noFill/>
          <a:ln>
            <a:noFill/>
          </a:ln>
        </p:spPr>
      </p:pic>
      <p:pic>
        <p:nvPicPr>
          <p:cNvPr id="65" name="Google Shape;65;p49" descr="Free vector linear flat abstract lines pattern"/>
          <p:cNvPicPr preferRelativeResize="0"/>
          <p:nvPr/>
        </p:nvPicPr>
        <p:blipFill rotWithShape="1">
          <a:blip r:embed="rId2">
            <a:alphaModFix/>
          </a:blip>
          <a:srcRect t="85337" b="21"/>
          <a:stretch/>
        </p:blipFill>
        <p:spPr>
          <a:xfrm rot="5400000">
            <a:off x="8430284" y="3092417"/>
            <a:ext cx="6776191" cy="670870"/>
          </a:xfrm>
          <a:prstGeom prst="rect">
            <a:avLst/>
          </a:prstGeom>
          <a:noFill/>
          <a:ln>
            <a:noFill/>
          </a:ln>
        </p:spPr>
      </p:pic>
      <p:grpSp>
        <p:nvGrpSpPr>
          <p:cNvPr id="66" name="Google Shape;66;p49"/>
          <p:cNvGrpSpPr/>
          <p:nvPr/>
        </p:nvGrpSpPr>
        <p:grpSpPr>
          <a:xfrm>
            <a:off x="48124" y="35228"/>
            <a:ext cx="12105690" cy="6778456"/>
            <a:chOff x="48124" y="37493"/>
            <a:chExt cx="12105690" cy="6778456"/>
          </a:xfrm>
        </p:grpSpPr>
        <p:pic>
          <p:nvPicPr>
            <p:cNvPr id="67" name="Google Shape;67;p49" descr="Free vector linear flat abstract lines pattern"/>
            <p:cNvPicPr preferRelativeResize="0"/>
            <p:nvPr/>
          </p:nvPicPr>
          <p:blipFill rotWithShape="1">
            <a:blip r:embed="rId2">
              <a:alphaModFix/>
            </a:blip>
            <a:srcRect t="7779" b="7779"/>
            <a:stretch/>
          </p:blipFill>
          <p:spPr>
            <a:xfrm rot="5400000">
              <a:off x="-1434168" y="1519787"/>
              <a:ext cx="6776191" cy="3811607"/>
            </a:xfrm>
            <a:prstGeom prst="rect">
              <a:avLst/>
            </a:prstGeom>
            <a:noFill/>
            <a:ln>
              <a:noFill/>
            </a:ln>
          </p:spPr>
        </p:pic>
        <p:pic>
          <p:nvPicPr>
            <p:cNvPr id="68" name="Google Shape;68;p49" descr="Free vector linear flat abstract lines pattern"/>
            <p:cNvPicPr preferRelativeResize="0"/>
            <p:nvPr/>
          </p:nvPicPr>
          <p:blipFill rotWithShape="1">
            <a:blip r:embed="rId2">
              <a:alphaModFix/>
            </a:blip>
            <a:srcRect t="7779" b="7779"/>
            <a:stretch/>
          </p:blipFill>
          <p:spPr>
            <a:xfrm rot="5400000">
              <a:off x="2377439" y="1519786"/>
              <a:ext cx="6776191" cy="3811607"/>
            </a:xfrm>
            <a:prstGeom prst="rect">
              <a:avLst/>
            </a:prstGeom>
            <a:noFill/>
            <a:ln>
              <a:noFill/>
            </a:ln>
          </p:spPr>
        </p:pic>
        <p:pic>
          <p:nvPicPr>
            <p:cNvPr id="69" name="Google Shape;69;p49" descr="Free vector linear flat abstract lines pattern"/>
            <p:cNvPicPr preferRelativeResize="0"/>
            <p:nvPr/>
          </p:nvPicPr>
          <p:blipFill rotWithShape="1">
            <a:blip r:embed="rId2">
              <a:alphaModFix amt="0"/>
            </a:blip>
            <a:srcRect t="7779" b="7779"/>
            <a:stretch/>
          </p:blipFill>
          <p:spPr>
            <a:xfrm rot="5400000">
              <a:off x="6189046" y="1519785"/>
              <a:ext cx="6776191" cy="3811607"/>
            </a:xfrm>
            <a:prstGeom prst="rect">
              <a:avLst/>
            </a:prstGeom>
            <a:noFill/>
            <a:ln>
              <a:noFill/>
            </a:ln>
          </p:spPr>
        </p:pic>
        <p:pic>
          <p:nvPicPr>
            <p:cNvPr id="70" name="Google Shape;70;p49" descr="Free vector linear flat abstract lines pattern"/>
            <p:cNvPicPr preferRelativeResize="0"/>
            <p:nvPr/>
          </p:nvPicPr>
          <p:blipFill rotWithShape="1">
            <a:blip r:embed="rId2">
              <a:alphaModFix/>
            </a:blip>
            <a:srcRect t="85337" b="21"/>
            <a:stretch/>
          </p:blipFill>
          <p:spPr>
            <a:xfrm rot="5400000">
              <a:off x="8430284" y="3092418"/>
              <a:ext cx="6776191" cy="670870"/>
            </a:xfrm>
            <a:prstGeom prst="rect">
              <a:avLst/>
            </a:prstGeom>
            <a:noFill/>
            <a:ln>
              <a:noFill/>
            </a:ln>
          </p:spPr>
        </p:pic>
      </p:grpSp>
      <p:pic>
        <p:nvPicPr>
          <p:cNvPr id="71" name="Google Shape;71;p49" descr="Free vector flat university concept background"/>
          <p:cNvPicPr preferRelativeResize="0"/>
          <p:nvPr/>
        </p:nvPicPr>
        <p:blipFill rotWithShape="1">
          <a:blip r:embed="rId3">
            <a:alphaModFix/>
          </a:blip>
          <a:srcRect l="9711" t="31664" r="8843" b="27497"/>
          <a:stretch/>
        </p:blipFill>
        <p:spPr>
          <a:xfrm>
            <a:off x="5611262" y="1654694"/>
            <a:ext cx="6532614" cy="3275668"/>
          </a:xfrm>
          <a:prstGeom prst="rect">
            <a:avLst/>
          </a:prstGeom>
          <a:noFill/>
          <a:ln>
            <a:noFill/>
          </a:ln>
        </p:spPr>
      </p:pic>
      <p:pic>
        <p:nvPicPr>
          <p:cNvPr id="72" name="Google Shape;72;p49" descr="An organic corner shape"/>
          <p:cNvPicPr preferRelativeResize="0"/>
          <p:nvPr/>
        </p:nvPicPr>
        <p:blipFill rotWithShape="1">
          <a:blip r:embed="rId4">
            <a:alphaModFix/>
          </a:blip>
          <a:srcRect l="13523"/>
          <a:stretch/>
        </p:blipFill>
        <p:spPr>
          <a:xfrm rot="5400000">
            <a:off x="372656" y="-264752"/>
            <a:ext cx="6767105" cy="7436044"/>
          </a:xfrm>
          <a:prstGeom prst="rect">
            <a:avLst/>
          </a:prstGeom>
          <a:noFill/>
          <a:ln>
            <a:noFill/>
          </a:ln>
        </p:spPr>
      </p:pic>
      <p:pic>
        <p:nvPicPr>
          <p:cNvPr id="73" name="Google Shape;73;p49" descr="An organic corner shape"/>
          <p:cNvPicPr preferRelativeResize="0"/>
          <p:nvPr/>
        </p:nvPicPr>
        <p:blipFill rotWithShape="1">
          <a:blip r:embed="rId4">
            <a:alphaModFix/>
          </a:blip>
          <a:srcRect l="13523" t="47294"/>
          <a:stretch/>
        </p:blipFill>
        <p:spPr>
          <a:xfrm rot="5400000">
            <a:off x="476178" y="-365635"/>
            <a:ext cx="6767106" cy="7623214"/>
          </a:xfrm>
          <a:prstGeom prst="rect">
            <a:avLst/>
          </a:prstGeom>
          <a:noFill/>
          <a:ln>
            <a:noFill/>
          </a:ln>
        </p:spPr>
      </p:pic>
      <p:sp>
        <p:nvSpPr>
          <p:cNvPr id="74" name="Google Shape;74;p49"/>
          <p:cNvSpPr/>
          <p:nvPr/>
        </p:nvSpPr>
        <p:spPr>
          <a:xfrm>
            <a:off x="1896177" y="1375845"/>
            <a:ext cx="3715085" cy="3667221"/>
          </a:xfrm>
          <a:prstGeom prst="ellipse">
            <a:avLst/>
          </a:prstGeom>
          <a:gradFill>
            <a:gsLst>
              <a:gs pos="0">
                <a:srgbClr val="5F060E"/>
              </a:gs>
              <a:gs pos="50000">
                <a:srgbClr val="8A0913"/>
              </a:gs>
              <a:gs pos="100000">
                <a:srgbClr val="A60B18"/>
              </a:gs>
            </a:gsLst>
            <a:lin ang="18900000" scaled="0"/>
          </a:gradFill>
          <a:ln w="19050" cap="flat" cmpd="sng">
            <a:solidFill>
              <a:srgbClr val="C01E2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a:solidFill>
                  <a:schemeClr val="lt1"/>
                </a:solidFill>
                <a:latin typeface="Times New Roman"/>
                <a:ea typeface="Times New Roman"/>
                <a:cs typeface="Times New Roman"/>
                <a:sym typeface="Times New Roman"/>
              </a:rPr>
              <a:t>CENTRE</a:t>
            </a:r>
            <a:endParaRPr/>
          </a:p>
          <a:p>
            <a:pPr marL="0" marR="0" lvl="0" indent="0" algn="ctr" rtl="0">
              <a:spcBef>
                <a:spcPts val="0"/>
              </a:spcBef>
              <a:spcAft>
                <a:spcPts val="0"/>
              </a:spcAft>
              <a:buNone/>
            </a:pPr>
            <a:r>
              <a:rPr lang="en-IN" sz="2400" b="1">
                <a:solidFill>
                  <a:schemeClr val="lt1"/>
                </a:solidFill>
                <a:latin typeface="Times New Roman"/>
                <a:ea typeface="Times New Roman"/>
                <a:cs typeface="Times New Roman"/>
                <a:sym typeface="Times New Roman"/>
              </a:rPr>
              <a:t>OF</a:t>
            </a:r>
            <a:endParaRPr/>
          </a:p>
          <a:p>
            <a:pPr marL="0" marR="0" lvl="0" indent="0" algn="ctr" rtl="0">
              <a:spcBef>
                <a:spcPts val="0"/>
              </a:spcBef>
              <a:spcAft>
                <a:spcPts val="0"/>
              </a:spcAft>
              <a:buNone/>
            </a:pPr>
            <a:r>
              <a:rPr lang="en-IN" sz="2400" b="1">
                <a:solidFill>
                  <a:schemeClr val="lt1"/>
                </a:solidFill>
                <a:latin typeface="Times New Roman"/>
                <a:ea typeface="Times New Roman"/>
                <a:cs typeface="Times New Roman"/>
                <a:sym typeface="Times New Roman"/>
              </a:rPr>
              <a:t>PROFESSIONAL AND EMPLOYABILITY SKILLS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5"/>
        <p:cNvGrpSpPr/>
        <p:nvPr/>
      </p:nvGrpSpPr>
      <p:grpSpPr>
        <a:xfrm>
          <a:off x="0" y="0"/>
          <a:ext cx="0" cy="0"/>
          <a:chOff x="0" y="0"/>
          <a:chExt cx="0" cy="0"/>
        </a:xfrm>
      </p:grpSpPr>
      <p:pic>
        <p:nvPicPr>
          <p:cNvPr id="76" name="Google Shape;76;p50" descr="Stationery Illustration in PNG, SVG"/>
          <p:cNvPicPr preferRelativeResize="0"/>
          <p:nvPr/>
        </p:nvPicPr>
        <p:blipFill rotWithShape="1">
          <a:blip r:embed="rId2">
            <a:alphaModFix/>
          </a:blip>
          <a:srcRect/>
          <a:stretch/>
        </p:blipFill>
        <p:spPr>
          <a:xfrm>
            <a:off x="924026" y="1482315"/>
            <a:ext cx="3763478" cy="3748777"/>
          </a:xfrm>
          <a:prstGeom prst="rect">
            <a:avLst/>
          </a:prstGeom>
          <a:noFill/>
          <a:ln>
            <a:noFill/>
          </a:ln>
        </p:spPr>
      </p:pic>
      <p:pic>
        <p:nvPicPr>
          <p:cNvPr id="77" name="Google Shape;77;p50" descr="Higher education Illustration in PNG, SVG"/>
          <p:cNvPicPr preferRelativeResize="0"/>
          <p:nvPr/>
        </p:nvPicPr>
        <p:blipFill rotWithShape="1">
          <a:blip r:embed="rId3">
            <a:alphaModFix/>
          </a:blip>
          <a:srcRect/>
          <a:stretch/>
        </p:blipFill>
        <p:spPr>
          <a:xfrm>
            <a:off x="7813984" y="748022"/>
            <a:ext cx="2854016" cy="2854016"/>
          </a:xfrm>
          <a:prstGeom prst="rect">
            <a:avLst/>
          </a:prstGeom>
          <a:noFill/>
          <a:ln>
            <a:noFill/>
          </a:ln>
        </p:spPr>
      </p:pic>
      <p:sp>
        <p:nvSpPr>
          <p:cNvPr id="78" name="Google Shape;78;p50"/>
          <p:cNvSpPr txBox="1">
            <a:spLocks noGrp="1"/>
          </p:cNvSpPr>
          <p:nvPr>
            <p:ph type="ctrTitle"/>
          </p:nvPr>
        </p:nvSpPr>
        <p:spPr>
          <a:xfrm>
            <a:off x="1524000" y="1041400"/>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Calibri"/>
              <a:buNone/>
              <a:defRPr sz="3600" b="1">
                <a:solidFill>
                  <a:srgbClr val="0070C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50"/>
          <p:cNvSpPr txBox="1">
            <a:spLocks noGrp="1"/>
          </p:cNvSpPr>
          <p:nvPr>
            <p:ph type="subTitle" idx="1"/>
          </p:nvPr>
        </p:nvSpPr>
        <p:spPr>
          <a:xfrm>
            <a:off x="1524000" y="3602038"/>
            <a:ext cx="9144000" cy="46815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1">
                <a:solidFill>
                  <a:srgbClr val="C01E2F"/>
                </a:solidFill>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0" name="Google Shape;80;p50"/>
          <p:cNvSpPr txBox="1">
            <a:spLocks noGrp="1"/>
          </p:cNvSpPr>
          <p:nvPr>
            <p:ph type="body" idx="2"/>
          </p:nvPr>
        </p:nvSpPr>
        <p:spPr>
          <a:xfrm>
            <a:off x="1524000" y="4259263"/>
            <a:ext cx="9144000" cy="78105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3200"/>
              <a:buNone/>
              <a:defRPr sz="2800" b="1">
                <a:solidFill>
                  <a:srgbClr val="0070C0"/>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5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b="1">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b="1">
                <a:solidFill>
                  <a:srgbClr val="888888"/>
                </a:solidFill>
                <a:latin typeface="Times New Roman"/>
                <a:ea typeface="Times New Roman"/>
                <a:cs typeface="Times New Roman"/>
                <a:sym typeface="Times New Roman"/>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4" name="Google Shape;84;p51"/>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1pPr>
            <a:lvl2pPr marL="0" marR="0" lvl="1" indent="0" algn="r">
              <a:spcBef>
                <a:spcPts val="0"/>
              </a:spcBef>
              <a:spcAft>
                <a:spcPts val="0"/>
              </a:spcAft>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2pPr>
            <a:lvl3pPr marL="0" marR="0" lvl="2" indent="0" algn="r">
              <a:spcBef>
                <a:spcPts val="0"/>
              </a:spcBef>
              <a:spcAft>
                <a:spcPts val="0"/>
              </a:spcAft>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3pPr>
            <a:lvl4pPr marL="0" marR="0" lvl="3" indent="0" algn="r">
              <a:spcBef>
                <a:spcPts val="0"/>
              </a:spcBef>
              <a:spcAft>
                <a:spcPts val="0"/>
              </a:spcAft>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4pPr>
            <a:lvl5pPr marL="0" marR="0" lvl="4" indent="0" algn="r">
              <a:spcBef>
                <a:spcPts val="0"/>
              </a:spcBef>
              <a:spcAft>
                <a:spcPts val="0"/>
              </a:spcAft>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5pPr>
            <a:lvl6pPr marL="0" marR="0" lvl="5" indent="0" algn="r">
              <a:spcBef>
                <a:spcPts val="0"/>
              </a:spcBef>
              <a:spcAft>
                <a:spcPts val="0"/>
              </a:spcAft>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6pPr>
            <a:lvl7pPr marL="0" marR="0" lvl="6" indent="0" algn="r">
              <a:spcBef>
                <a:spcPts val="0"/>
              </a:spcBef>
              <a:spcAft>
                <a:spcPts val="0"/>
              </a:spcAft>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7pPr>
            <a:lvl8pPr marL="0" marR="0" lvl="7" indent="0" algn="r">
              <a:spcBef>
                <a:spcPts val="0"/>
              </a:spcBef>
              <a:spcAft>
                <a:spcPts val="0"/>
              </a:spcAft>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8pPr>
            <a:lvl9pPr marL="0" marR="0" lvl="8" indent="0" algn="r">
              <a:spcBef>
                <a:spcPts val="0"/>
              </a:spcBef>
              <a:spcAft>
                <a:spcPts val="0"/>
              </a:spcAft>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5"/>
        <p:cNvGrpSpPr/>
        <p:nvPr/>
      </p:nvGrpSpPr>
      <p:grpSpPr>
        <a:xfrm>
          <a:off x="0" y="0"/>
          <a:ext cx="0" cy="0"/>
          <a:chOff x="0" y="0"/>
          <a:chExt cx="0" cy="0"/>
        </a:xfrm>
      </p:grpSpPr>
      <p:sp>
        <p:nvSpPr>
          <p:cNvPr id="86" name="Google Shape;86;p52"/>
          <p:cNvSpPr txBox="1">
            <a:spLocks noGrp="1"/>
          </p:cNvSpPr>
          <p:nvPr>
            <p:ph type="title"/>
          </p:nvPr>
        </p:nvSpPr>
        <p:spPr>
          <a:xfrm>
            <a:off x="615175" y="487788"/>
            <a:ext cx="10515600" cy="4377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Calibri"/>
              <a:buNone/>
              <a:defRPr sz="2800" b="1">
                <a:solidFill>
                  <a:schemeClr val="accent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52"/>
          <p:cNvSpPr txBox="1">
            <a:spLocks noGrp="1"/>
          </p:cNvSpPr>
          <p:nvPr>
            <p:ph type="body" idx="1"/>
          </p:nvPr>
        </p:nvSpPr>
        <p:spPr>
          <a:xfrm>
            <a:off x="6172200" y="1674796"/>
            <a:ext cx="5181600" cy="450216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52"/>
          <p:cNvSpPr txBox="1">
            <a:spLocks noGrp="1"/>
          </p:cNvSpPr>
          <p:nvPr>
            <p:ph type="body" idx="2"/>
          </p:nvPr>
        </p:nvSpPr>
        <p:spPr>
          <a:xfrm>
            <a:off x="615175" y="1674796"/>
            <a:ext cx="5181600" cy="450216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9" name="Google Shape;89;p52"/>
          <p:cNvGrpSpPr/>
          <p:nvPr/>
        </p:nvGrpSpPr>
        <p:grpSpPr>
          <a:xfrm>
            <a:off x="615175" y="879162"/>
            <a:ext cx="10608058" cy="924026"/>
            <a:chOff x="745742" y="1116725"/>
            <a:chExt cx="10608058" cy="924026"/>
          </a:xfrm>
        </p:grpSpPr>
        <p:sp>
          <p:nvSpPr>
            <p:cNvPr id="90" name="Google Shape;90;p52"/>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Subtitle</a:t>
              </a:r>
              <a:endParaRPr/>
            </a:p>
          </p:txBody>
        </p:sp>
        <p:pic>
          <p:nvPicPr>
            <p:cNvPr id="91" name="Google Shape;91;p52" descr="An open book"/>
            <p:cNvPicPr preferRelativeResize="0"/>
            <p:nvPr/>
          </p:nvPicPr>
          <p:blipFill rotWithShape="1">
            <a:blip r:embed="rId2">
              <a:alphaModFix/>
            </a:blip>
            <a:srcRect/>
            <a:stretch/>
          </p:blipFill>
          <p:spPr>
            <a:xfrm>
              <a:off x="745742" y="1116725"/>
              <a:ext cx="924026" cy="924026"/>
            </a:xfrm>
            <a:prstGeom prst="rect">
              <a:avLst/>
            </a:prstGeom>
            <a:noFill/>
            <a:ln>
              <a:noFill/>
            </a:ln>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grpSp>
        <p:nvGrpSpPr>
          <p:cNvPr id="93" name="Google Shape;93;p53"/>
          <p:cNvGrpSpPr/>
          <p:nvPr/>
        </p:nvGrpSpPr>
        <p:grpSpPr>
          <a:xfrm>
            <a:off x="745742" y="1116725"/>
            <a:ext cx="10608058" cy="924026"/>
            <a:chOff x="745742" y="1116725"/>
            <a:chExt cx="10608058" cy="924026"/>
          </a:xfrm>
        </p:grpSpPr>
        <p:sp>
          <p:nvSpPr>
            <p:cNvPr id="94" name="Google Shape;94;p53"/>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Subtitle</a:t>
              </a:r>
              <a:endParaRPr/>
            </a:p>
          </p:txBody>
        </p:sp>
        <p:pic>
          <p:nvPicPr>
            <p:cNvPr id="95" name="Google Shape;95;p53" descr="An open book"/>
            <p:cNvPicPr preferRelativeResize="0"/>
            <p:nvPr/>
          </p:nvPicPr>
          <p:blipFill rotWithShape="1">
            <a:blip r:embed="rId2">
              <a:alphaModFix/>
            </a:blip>
            <a:srcRect/>
            <a:stretch/>
          </p:blipFill>
          <p:spPr>
            <a:xfrm>
              <a:off x="745742" y="1116725"/>
              <a:ext cx="924026" cy="924026"/>
            </a:xfrm>
            <a:prstGeom prst="rect">
              <a:avLst/>
            </a:prstGeom>
            <a:noFill/>
            <a:ln>
              <a:noFill/>
            </a:ln>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96"/>
        <p:cNvGrpSpPr/>
        <p:nvPr/>
      </p:nvGrpSpPr>
      <p:grpSpPr>
        <a:xfrm>
          <a:off x="0" y="0"/>
          <a:ext cx="0" cy="0"/>
          <a:chOff x="0" y="0"/>
          <a:chExt cx="0" cy="0"/>
        </a:xfrm>
      </p:grpSpPr>
      <p:sp>
        <p:nvSpPr>
          <p:cNvPr id="97" name="Google Shape;97;p5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b="1">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54"/>
          <p:cNvSpPr>
            <a:spLocks noGrp="1"/>
          </p:cNvSpPr>
          <p:nvPr>
            <p:ph type="pic" idx="2"/>
          </p:nvPr>
        </p:nvSpPr>
        <p:spPr>
          <a:xfrm>
            <a:off x="5183188" y="987425"/>
            <a:ext cx="6172200" cy="4873625"/>
          </a:xfrm>
          <a:prstGeom prst="rect">
            <a:avLst/>
          </a:prstGeom>
          <a:noFill/>
          <a:ln>
            <a:noFill/>
          </a:ln>
        </p:spPr>
      </p:sp>
      <p:sp>
        <p:nvSpPr>
          <p:cNvPr id="99" name="Google Shape;99;p5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Times New Roman"/>
                <a:ea typeface="Times New Roman"/>
                <a:cs typeface="Times New Roman"/>
                <a:sym typeface="Times New Roman"/>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0" name="Google Shape;100;p54"/>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1pPr>
            <a:lvl2pPr marL="0" marR="0" lvl="1" indent="0" algn="r">
              <a:spcBef>
                <a:spcPts val="0"/>
              </a:spcBef>
              <a:spcAft>
                <a:spcPts val="0"/>
              </a:spcAft>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2pPr>
            <a:lvl3pPr marL="0" marR="0" lvl="2" indent="0" algn="r">
              <a:spcBef>
                <a:spcPts val="0"/>
              </a:spcBef>
              <a:spcAft>
                <a:spcPts val="0"/>
              </a:spcAft>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3pPr>
            <a:lvl4pPr marL="0" marR="0" lvl="3" indent="0" algn="r">
              <a:spcBef>
                <a:spcPts val="0"/>
              </a:spcBef>
              <a:spcAft>
                <a:spcPts val="0"/>
              </a:spcAft>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4pPr>
            <a:lvl5pPr marL="0" marR="0" lvl="4" indent="0" algn="r">
              <a:spcBef>
                <a:spcPts val="0"/>
              </a:spcBef>
              <a:spcAft>
                <a:spcPts val="0"/>
              </a:spcAft>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5pPr>
            <a:lvl6pPr marL="0" marR="0" lvl="5" indent="0" algn="r">
              <a:spcBef>
                <a:spcPts val="0"/>
              </a:spcBef>
              <a:spcAft>
                <a:spcPts val="0"/>
              </a:spcAft>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6pPr>
            <a:lvl7pPr marL="0" marR="0" lvl="6" indent="0" algn="r">
              <a:spcBef>
                <a:spcPts val="0"/>
              </a:spcBef>
              <a:spcAft>
                <a:spcPts val="0"/>
              </a:spcAft>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7pPr>
            <a:lvl8pPr marL="0" marR="0" lvl="7" indent="0" algn="r">
              <a:spcBef>
                <a:spcPts val="0"/>
              </a:spcBef>
              <a:spcAft>
                <a:spcPts val="0"/>
              </a:spcAft>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8pPr>
            <a:lvl9pPr marL="0" marR="0" lvl="8" indent="0" algn="r">
              <a:spcBef>
                <a:spcPts val="0"/>
              </a:spcBef>
              <a:spcAft>
                <a:spcPts val="0"/>
              </a:spcAft>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cxnSp>
        <p:nvCxnSpPr>
          <p:cNvPr id="101" name="Google Shape;101;p54"/>
          <p:cNvCxnSpPr/>
          <p:nvPr/>
        </p:nvCxnSpPr>
        <p:spPr>
          <a:xfrm>
            <a:off x="618744" y="1011936"/>
            <a:ext cx="10967373" cy="0"/>
          </a:xfrm>
          <a:prstGeom prst="straightConnector1">
            <a:avLst/>
          </a:prstGeom>
          <a:noFill/>
          <a:ln w="9525" cap="flat" cmpd="sng">
            <a:solidFill>
              <a:schemeClr val="accent2"/>
            </a:solidFill>
            <a:prstDash val="solid"/>
            <a:miter lim="800000"/>
            <a:headEnd type="none" w="sm" len="sm"/>
            <a:tailEnd type="none" w="sm" len="sm"/>
          </a:ln>
        </p:spPr>
      </p:cxnSp>
      <p:sp>
        <p:nvSpPr>
          <p:cNvPr id="102" name="Google Shape;102;p54"/>
          <p:cNvSpPr txBox="1">
            <a:spLocks noGrp="1"/>
          </p:cNvSpPr>
          <p:nvPr>
            <p:ph type="body" idx="3"/>
          </p:nvPr>
        </p:nvSpPr>
        <p:spPr>
          <a:xfrm>
            <a:off x="618744" y="444847"/>
            <a:ext cx="9472613" cy="5242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accent2"/>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3_Title Slide">
    <p:spTree>
      <p:nvGrpSpPr>
        <p:cNvPr id="1" name="Shape 20"/>
        <p:cNvGrpSpPr/>
        <p:nvPr/>
      </p:nvGrpSpPr>
      <p:grpSpPr>
        <a:xfrm>
          <a:off x="0" y="0"/>
          <a:ext cx="0" cy="0"/>
          <a:chOff x="0" y="0"/>
          <a:chExt cx="0" cy="0"/>
        </a:xfrm>
      </p:grpSpPr>
      <p:pic>
        <p:nvPicPr>
          <p:cNvPr id="21" name="Google Shape;21;p40" descr="Free vector online education isometric concept, laptop on book, internet course for learning on home"/>
          <p:cNvPicPr preferRelativeResize="0"/>
          <p:nvPr/>
        </p:nvPicPr>
        <p:blipFill rotWithShape="1">
          <a:blip r:embed="rId2">
            <a:alphaModFix/>
          </a:blip>
          <a:srcRect t="7324" r="6276" b="8815"/>
          <a:stretch/>
        </p:blipFill>
        <p:spPr>
          <a:xfrm>
            <a:off x="4908883" y="1270474"/>
            <a:ext cx="7225364" cy="4905490"/>
          </a:xfrm>
          <a:prstGeom prst="rect">
            <a:avLst/>
          </a:prstGeom>
          <a:noFill/>
          <a:ln>
            <a:noFill/>
          </a:ln>
        </p:spPr>
      </p:pic>
      <p:sp>
        <p:nvSpPr>
          <p:cNvPr id="22" name="Google Shape;22;p40"/>
          <p:cNvSpPr txBox="1">
            <a:spLocks noGrp="1"/>
          </p:cNvSpPr>
          <p:nvPr>
            <p:ph type="ctrTitle"/>
          </p:nvPr>
        </p:nvSpPr>
        <p:spPr>
          <a:xfrm>
            <a:off x="1524000" y="1041400"/>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Calibri"/>
              <a:buNone/>
              <a:defRPr sz="3600" b="1">
                <a:solidFill>
                  <a:srgbClr val="0070C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0"/>
          <p:cNvSpPr txBox="1">
            <a:spLocks noGrp="1"/>
          </p:cNvSpPr>
          <p:nvPr>
            <p:ph type="subTitle" idx="1"/>
          </p:nvPr>
        </p:nvSpPr>
        <p:spPr>
          <a:xfrm>
            <a:off x="1524000" y="3602038"/>
            <a:ext cx="9144000" cy="46815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1">
                <a:solidFill>
                  <a:srgbClr val="C01E2F"/>
                </a:solidFill>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40"/>
          <p:cNvSpPr txBox="1">
            <a:spLocks noGrp="1"/>
          </p:cNvSpPr>
          <p:nvPr>
            <p:ph type="body" idx="2"/>
          </p:nvPr>
        </p:nvSpPr>
        <p:spPr>
          <a:xfrm>
            <a:off x="1524000" y="4259263"/>
            <a:ext cx="9144000" cy="78105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3200"/>
              <a:buNone/>
              <a:defRPr sz="2800" b="1">
                <a:solidFill>
                  <a:srgbClr val="0070C0"/>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5" name="Google Shape;25;p40" descr="Higher education Illustration in PNG, SVG"/>
          <p:cNvPicPr preferRelativeResize="0"/>
          <p:nvPr/>
        </p:nvPicPr>
        <p:blipFill rotWithShape="1">
          <a:blip r:embed="rId3">
            <a:alphaModFix/>
          </a:blip>
          <a:srcRect/>
          <a:stretch/>
        </p:blipFill>
        <p:spPr>
          <a:xfrm flipH="1">
            <a:off x="20995" y="0"/>
            <a:ext cx="3055881" cy="305588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6"/>
        <p:cNvGrpSpPr/>
        <p:nvPr/>
      </p:nvGrpSpPr>
      <p:grpSpPr>
        <a:xfrm>
          <a:off x="0" y="0"/>
          <a:ext cx="0" cy="0"/>
          <a:chOff x="0" y="0"/>
          <a:chExt cx="0" cy="0"/>
        </a:xfrm>
      </p:grpSpPr>
      <p:sp>
        <p:nvSpPr>
          <p:cNvPr id="27" name="Google Shape;27;p41"/>
          <p:cNvSpPr txBox="1">
            <a:spLocks noGrp="1"/>
          </p:cNvSpPr>
          <p:nvPr>
            <p:ph type="body" idx="1"/>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8" name="Google Shape;28;p41"/>
          <p:cNvGrpSpPr/>
          <p:nvPr/>
        </p:nvGrpSpPr>
        <p:grpSpPr>
          <a:xfrm>
            <a:off x="899023" y="1311537"/>
            <a:ext cx="3855858" cy="924026"/>
            <a:chOff x="899023" y="1311537"/>
            <a:chExt cx="3855858" cy="924026"/>
          </a:xfrm>
        </p:grpSpPr>
        <p:sp>
          <p:nvSpPr>
            <p:cNvPr id="29" name="Google Shape;29;p41"/>
            <p:cNvSpPr/>
            <p:nvPr/>
          </p:nvSpPr>
          <p:spPr>
            <a:xfrm>
              <a:off x="1905080" y="1529657"/>
              <a:ext cx="2849801" cy="487786"/>
            </a:xfrm>
            <a:prstGeom prst="roundRect">
              <a:avLst>
                <a:gd name="adj" fmla="val 50000"/>
              </a:avLst>
            </a:prstGeom>
            <a:noFill/>
            <a:ln w="19050" cap="flat" cmpd="sng">
              <a:solidFill>
                <a:srgbClr val="9C1621"/>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b="0" i="0" u="none" strike="noStrike" cap="none">
                  <a:solidFill>
                    <a:schemeClr val="dk1"/>
                  </a:solidFill>
                  <a:latin typeface="Times New Roman"/>
                  <a:ea typeface="Times New Roman"/>
                  <a:cs typeface="Times New Roman"/>
                  <a:sym typeface="Times New Roman"/>
                </a:rPr>
                <a:t>AIM</a:t>
              </a:r>
              <a:endParaRPr/>
            </a:p>
          </p:txBody>
        </p:sp>
        <p:pic>
          <p:nvPicPr>
            <p:cNvPr id="30" name="Google Shape;30;p41" descr="Bullseye with solid fill"/>
            <p:cNvPicPr preferRelativeResize="0"/>
            <p:nvPr/>
          </p:nvPicPr>
          <p:blipFill rotWithShape="1">
            <a:blip r:embed="rId2">
              <a:alphaModFix/>
            </a:blip>
            <a:srcRect/>
            <a:stretch/>
          </p:blipFill>
          <p:spPr>
            <a:xfrm>
              <a:off x="899023" y="1311537"/>
              <a:ext cx="924026" cy="924026"/>
            </a:xfrm>
            <a:prstGeom prst="rect">
              <a:avLst/>
            </a:prstGeom>
            <a:noFill/>
            <a:ln>
              <a:noFill/>
            </a:ln>
          </p:spPr>
        </p:pic>
      </p:grpSp>
      <p:sp>
        <p:nvSpPr>
          <p:cNvPr id="31" name="Google Shape;31;p41"/>
          <p:cNvSpPr txBox="1"/>
          <p:nvPr/>
        </p:nvSpPr>
        <p:spPr>
          <a:xfrm>
            <a:off x="4765040" y="4255120"/>
            <a:ext cx="266192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0" i="0" u="none" strike="noStrike" cap="none">
                <a:solidFill>
                  <a:schemeClr val="lt1"/>
                </a:solidFill>
                <a:latin typeface="Times New Roman"/>
                <a:ea typeface="Times New Roman"/>
                <a:cs typeface="Times New Roman"/>
                <a:sym typeface="Times New Roman"/>
              </a:rPr>
              <a:t>Enter Aim</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32"/>
        <p:cNvGrpSpPr/>
        <p:nvPr/>
      </p:nvGrpSpPr>
      <p:grpSpPr>
        <a:xfrm>
          <a:off x="0" y="0"/>
          <a:ext cx="0" cy="0"/>
          <a:chOff x="0" y="0"/>
          <a:chExt cx="0" cy="0"/>
        </a:xfrm>
      </p:grpSpPr>
      <p:sp>
        <p:nvSpPr>
          <p:cNvPr id="33" name="Google Shape;33;p42"/>
          <p:cNvSpPr txBox="1">
            <a:spLocks noGrp="1"/>
          </p:cNvSpPr>
          <p:nvPr>
            <p:ph type="body" idx="1"/>
          </p:nvPr>
        </p:nvSpPr>
        <p:spPr>
          <a:xfrm>
            <a:off x="618744" y="452784"/>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42"/>
          <p:cNvSpPr/>
          <p:nvPr/>
        </p:nvSpPr>
        <p:spPr>
          <a:xfrm>
            <a:off x="1945881" y="1529657"/>
            <a:ext cx="4379283" cy="487786"/>
          </a:xfrm>
          <a:prstGeom prst="roundRect">
            <a:avLst>
              <a:gd name="adj" fmla="val 50000"/>
            </a:avLst>
          </a:prstGeom>
          <a:noFill/>
          <a:ln w="19050" cap="flat" cmpd="sng">
            <a:solidFill>
              <a:srgbClr val="9C1621"/>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b="0" i="0" u="none" strike="noStrike" cap="none">
                <a:solidFill>
                  <a:schemeClr val="dk1"/>
                </a:solidFill>
                <a:latin typeface="Times New Roman"/>
                <a:ea typeface="Times New Roman"/>
                <a:cs typeface="Times New Roman"/>
                <a:sym typeface="Times New Roman"/>
              </a:rPr>
              <a:t>LEARNING OBJECTIVES</a:t>
            </a:r>
            <a:endParaRPr/>
          </a:p>
        </p:txBody>
      </p:sp>
      <p:pic>
        <p:nvPicPr>
          <p:cNvPr id="35" name="Google Shape;35;p42" descr="Lightbulb and gear with solid fill"/>
          <p:cNvPicPr preferRelativeResize="0"/>
          <p:nvPr/>
        </p:nvPicPr>
        <p:blipFill rotWithShape="1">
          <a:blip r:embed="rId2">
            <a:alphaModFix/>
          </a:blip>
          <a:srcRect/>
          <a:stretch/>
        </p:blipFill>
        <p:spPr>
          <a:xfrm>
            <a:off x="819725" y="1311537"/>
            <a:ext cx="924026" cy="92402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36"/>
        <p:cNvGrpSpPr/>
        <p:nvPr/>
      </p:nvGrpSpPr>
      <p:grpSpPr>
        <a:xfrm>
          <a:off x="0" y="0"/>
          <a:ext cx="0" cy="0"/>
          <a:chOff x="0" y="0"/>
          <a:chExt cx="0" cy="0"/>
        </a:xfrm>
      </p:grpSpPr>
      <p:sp>
        <p:nvSpPr>
          <p:cNvPr id="37" name="Google Shape;37;p43"/>
          <p:cNvSpPr txBox="1">
            <a:spLocks noGrp="1"/>
          </p:cNvSpPr>
          <p:nvPr>
            <p:ph type="body" idx="1"/>
          </p:nvPr>
        </p:nvSpPr>
        <p:spPr>
          <a:xfrm>
            <a:off x="618744" y="452784"/>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43"/>
          <p:cNvSpPr/>
          <p:nvPr/>
        </p:nvSpPr>
        <p:spPr>
          <a:xfrm>
            <a:off x="1945881" y="1529657"/>
            <a:ext cx="4379283" cy="487786"/>
          </a:xfrm>
          <a:prstGeom prst="roundRect">
            <a:avLst>
              <a:gd name="adj" fmla="val 50000"/>
            </a:avLst>
          </a:prstGeom>
          <a:noFill/>
          <a:ln w="19050" cap="flat" cmpd="sng">
            <a:solidFill>
              <a:srgbClr val="9C1621"/>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b="0" i="0" u="none" strike="noStrike" cap="none">
                <a:solidFill>
                  <a:schemeClr val="dk1"/>
                </a:solidFill>
                <a:latin typeface="Times New Roman"/>
                <a:ea typeface="Times New Roman"/>
                <a:cs typeface="Times New Roman"/>
                <a:sym typeface="Times New Roman"/>
              </a:rPr>
              <a:t>LEARNING OUTCOMES</a:t>
            </a:r>
            <a:endParaRPr/>
          </a:p>
        </p:txBody>
      </p:sp>
      <p:pic>
        <p:nvPicPr>
          <p:cNvPr id="39" name="Google Shape;39;p43" descr="Lightbulb and gear with solid fill"/>
          <p:cNvPicPr preferRelativeResize="0"/>
          <p:nvPr/>
        </p:nvPicPr>
        <p:blipFill rotWithShape="1">
          <a:blip r:embed="rId2">
            <a:alphaModFix/>
          </a:blip>
          <a:srcRect/>
          <a:stretch/>
        </p:blipFill>
        <p:spPr>
          <a:xfrm>
            <a:off x="819725" y="1311537"/>
            <a:ext cx="924026" cy="92402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4"/>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4"/>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3" name="Google Shape;43;p44" descr="An open book"/>
          <p:cNvPicPr preferRelativeResize="0"/>
          <p:nvPr/>
        </p:nvPicPr>
        <p:blipFill rotWithShape="1">
          <a:blip r:embed="rId2">
            <a:alphaModFix/>
          </a:blip>
          <a:srcRect/>
          <a:stretch/>
        </p:blipFill>
        <p:spPr>
          <a:xfrm>
            <a:off x="745742" y="1116725"/>
            <a:ext cx="924026" cy="92402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4"/>
        <p:cNvGrpSpPr/>
        <p:nvPr/>
      </p:nvGrpSpPr>
      <p:grpSpPr>
        <a:xfrm>
          <a:off x="0" y="0"/>
          <a:ext cx="0" cy="0"/>
          <a:chOff x="0" y="0"/>
          <a:chExt cx="0" cy="0"/>
        </a:xfrm>
      </p:grpSpPr>
      <p:sp>
        <p:nvSpPr>
          <p:cNvPr id="45" name="Google Shape;45;p45"/>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latin typeface="Times New Roman"/>
                <a:ea typeface="Times New Roman"/>
                <a:cs typeface="Times New Roman"/>
                <a:sym typeface="Times New Roman"/>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5"/>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7" name="Google Shape;47;p45" descr="Questions with solid fill"/>
          <p:cNvPicPr preferRelativeResize="0"/>
          <p:nvPr/>
        </p:nvPicPr>
        <p:blipFill rotWithShape="1">
          <a:blip r:embed="rId2">
            <a:alphaModFix/>
          </a:blip>
          <a:srcRect/>
          <a:stretch/>
        </p:blipFill>
        <p:spPr>
          <a:xfrm>
            <a:off x="871407" y="1194833"/>
            <a:ext cx="767810" cy="767810"/>
          </a:xfrm>
          <a:prstGeom prst="rect">
            <a:avLst/>
          </a:prstGeom>
          <a:noFill/>
          <a:ln>
            <a:noFill/>
          </a:ln>
        </p:spPr>
      </p:pic>
      <p:sp>
        <p:nvSpPr>
          <p:cNvPr id="48" name="Google Shape;48;p45"/>
          <p:cNvSpPr/>
          <p:nvPr/>
        </p:nvSpPr>
        <p:spPr>
          <a:xfrm>
            <a:off x="1793763" y="1272941"/>
            <a:ext cx="5492561" cy="487786"/>
          </a:xfrm>
          <a:prstGeom prst="roundRect">
            <a:avLst>
              <a:gd name="adj" fmla="val 50000"/>
            </a:avLst>
          </a:prstGeom>
          <a:noFill/>
          <a:ln w="19050" cap="flat" cmpd="sng">
            <a:solidFill>
              <a:srgbClr val="9C1621"/>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Assessment Questions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49"/>
        <p:cNvGrpSpPr/>
        <p:nvPr/>
      </p:nvGrpSpPr>
      <p:grpSpPr>
        <a:xfrm>
          <a:off x="0" y="0"/>
          <a:ext cx="0" cy="0"/>
          <a:chOff x="0" y="0"/>
          <a:chExt cx="0" cy="0"/>
        </a:xfrm>
      </p:grpSpPr>
      <p:sp>
        <p:nvSpPr>
          <p:cNvPr id="50" name="Google Shape;50;p46"/>
          <p:cNvSpPr txBox="1">
            <a:spLocks noGrp="1"/>
          </p:cNvSpPr>
          <p:nvPr>
            <p:ph type="title"/>
          </p:nvPr>
        </p:nvSpPr>
        <p:spPr>
          <a:xfrm>
            <a:off x="615175" y="487788"/>
            <a:ext cx="10515600" cy="4377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Calibri"/>
              <a:buNone/>
              <a:defRPr sz="2800" b="1">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6"/>
          <p:cNvSpPr/>
          <p:nvPr/>
        </p:nvSpPr>
        <p:spPr>
          <a:xfrm>
            <a:off x="1793763" y="1272941"/>
            <a:ext cx="5492561" cy="487786"/>
          </a:xfrm>
          <a:prstGeom prst="roundRect">
            <a:avLst>
              <a:gd name="adj" fmla="val 50000"/>
            </a:avLst>
          </a:prstGeom>
          <a:noFill/>
          <a:ln w="19050" cap="flat" cmpd="sng">
            <a:solidFill>
              <a:srgbClr val="9C1621"/>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Document Links</a:t>
            </a:r>
            <a:endParaRPr/>
          </a:p>
        </p:txBody>
      </p:sp>
      <p:pic>
        <p:nvPicPr>
          <p:cNvPr id="52" name="Google Shape;52;p46" descr="Checklist with solid fill"/>
          <p:cNvPicPr preferRelativeResize="0"/>
          <p:nvPr/>
        </p:nvPicPr>
        <p:blipFill rotWithShape="1">
          <a:blip r:embed="rId2">
            <a:alphaModFix/>
          </a:blip>
          <a:srcRect/>
          <a:stretch/>
        </p:blipFill>
        <p:spPr>
          <a:xfrm>
            <a:off x="732590" y="1059634"/>
            <a:ext cx="914400" cy="914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p:cSld name="1_Two Content 2">
    <p:spTree>
      <p:nvGrpSpPr>
        <p:cNvPr id="1" name="Shape 53"/>
        <p:cNvGrpSpPr/>
        <p:nvPr/>
      </p:nvGrpSpPr>
      <p:grpSpPr>
        <a:xfrm>
          <a:off x="0" y="0"/>
          <a:ext cx="0" cy="0"/>
          <a:chOff x="0" y="0"/>
          <a:chExt cx="0" cy="0"/>
        </a:xfrm>
      </p:grpSpPr>
      <p:sp>
        <p:nvSpPr>
          <p:cNvPr id="54" name="Google Shape;54;p47"/>
          <p:cNvSpPr txBox="1">
            <a:spLocks noGrp="1"/>
          </p:cNvSpPr>
          <p:nvPr>
            <p:ph type="title"/>
          </p:nvPr>
        </p:nvSpPr>
        <p:spPr>
          <a:xfrm>
            <a:off x="615175" y="487788"/>
            <a:ext cx="10515600" cy="4377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Calibri"/>
              <a:buNone/>
              <a:defRPr sz="2800" b="1">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7"/>
          <p:cNvSpPr/>
          <p:nvPr/>
        </p:nvSpPr>
        <p:spPr>
          <a:xfrm>
            <a:off x="1793763" y="1272941"/>
            <a:ext cx="5492561" cy="487786"/>
          </a:xfrm>
          <a:prstGeom prst="roundRect">
            <a:avLst>
              <a:gd name="adj" fmla="val 50000"/>
            </a:avLst>
          </a:prstGeom>
          <a:noFill/>
          <a:ln w="19050" cap="flat" cmpd="sng">
            <a:solidFill>
              <a:srgbClr val="9C1621"/>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Video Links</a:t>
            </a:r>
            <a:endParaRPr/>
          </a:p>
        </p:txBody>
      </p:sp>
      <p:pic>
        <p:nvPicPr>
          <p:cNvPr id="56" name="Google Shape;56;p47" descr="Video camera with solid fill"/>
          <p:cNvPicPr preferRelativeResize="0"/>
          <p:nvPr/>
        </p:nvPicPr>
        <p:blipFill rotWithShape="1">
          <a:blip r:embed="rId2">
            <a:alphaModFix/>
          </a:blip>
          <a:srcRect/>
          <a:stretch/>
        </p:blipFill>
        <p:spPr>
          <a:xfrm>
            <a:off x="663300" y="983301"/>
            <a:ext cx="914400" cy="914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8"/>
          <p:cNvPicPr preferRelativeResize="0"/>
          <p:nvPr/>
        </p:nvPicPr>
        <p:blipFill rotWithShape="1">
          <a:blip r:embed="rId18">
            <a:alphaModFix/>
          </a:blip>
          <a:srcRect/>
          <a:stretch/>
        </p:blipFill>
        <p:spPr>
          <a:xfrm>
            <a:off x="1356777" y="1700070"/>
            <a:ext cx="9470584" cy="4053254"/>
          </a:xfrm>
          <a:prstGeom prst="rect">
            <a:avLst/>
          </a:prstGeom>
          <a:noFill/>
          <a:ln>
            <a:noFill/>
          </a:ln>
        </p:spPr>
      </p:pic>
      <p:sp>
        <p:nvSpPr>
          <p:cNvPr id="11" name="Google Shape;11;p38"/>
          <p:cNvSpPr/>
          <p:nvPr/>
        </p:nvSpPr>
        <p:spPr>
          <a:xfrm>
            <a:off x="0" y="0"/>
            <a:ext cx="12192000" cy="6858000"/>
          </a:xfrm>
          <a:prstGeom prst="rect">
            <a:avLst/>
          </a:prstGeom>
          <a:solidFill>
            <a:schemeClr val="lt1"/>
          </a:solidFill>
          <a:ln w="76200" cap="flat" cmpd="sng">
            <a:solidFill>
              <a:srgbClr val="F99D1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rgbClr val="F99D1C"/>
              </a:solidFill>
              <a:latin typeface="Times New Roman"/>
              <a:ea typeface="Times New Roman"/>
              <a:cs typeface="Times New Roman"/>
              <a:sym typeface="Times New Roman"/>
            </a:endParaRPr>
          </a:p>
        </p:txBody>
      </p:sp>
      <p:sp>
        <p:nvSpPr>
          <p:cNvPr id="12" name="Google Shape;12;p38"/>
          <p:cNvSpPr txBox="1">
            <a:spLocks noGrp="1"/>
          </p:cNvSpPr>
          <p:nvPr>
            <p:ph type="title"/>
          </p:nvPr>
        </p:nvSpPr>
        <p:spPr>
          <a:xfrm>
            <a:off x="838200" y="353769"/>
            <a:ext cx="10515600" cy="82391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Calibri"/>
              <a:buNone/>
              <a:defRPr sz="4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38"/>
          <p:cNvSpPr txBox="1">
            <a:spLocks noGrp="1"/>
          </p:cNvSpPr>
          <p:nvPr>
            <p:ph type="body" idx="1"/>
          </p:nvPr>
        </p:nvSpPr>
        <p:spPr>
          <a:xfrm>
            <a:off x="838200" y="1940638"/>
            <a:ext cx="10515600" cy="425854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1pPr>
            <a:lvl2pPr marL="0" marR="0" lvl="1" indent="0" algn="r" rtl="0">
              <a:spcBef>
                <a:spcPts val="0"/>
              </a:spcBef>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2pPr>
            <a:lvl3pPr marL="0" marR="0" lvl="2" indent="0" algn="r" rtl="0">
              <a:spcBef>
                <a:spcPts val="0"/>
              </a:spcBef>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3pPr>
            <a:lvl4pPr marL="0" marR="0" lvl="3" indent="0" algn="r" rtl="0">
              <a:spcBef>
                <a:spcPts val="0"/>
              </a:spcBef>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4pPr>
            <a:lvl5pPr marL="0" marR="0" lvl="4" indent="0" algn="r" rtl="0">
              <a:spcBef>
                <a:spcPts val="0"/>
              </a:spcBef>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5pPr>
            <a:lvl6pPr marL="0" marR="0" lvl="5" indent="0" algn="r" rtl="0">
              <a:spcBef>
                <a:spcPts val="0"/>
              </a:spcBef>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6pPr>
            <a:lvl7pPr marL="0" marR="0" lvl="6" indent="0" algn="r" rtl="0">
              <a:spcBef>
                <a:spcPts val="0"/>
              </a:spcBef>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7pPr>
            <a:lvl8pPr marL="0" marR="0" lvl="7" indent="0" algn="r" rtl="0">
              <a:spcBef>
                <a:spcPts val="0"/>
              </a:spcBef>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8pPr>
            <a:lvl9pPr marL="0" marR="0" lvl="8" indent="0" algn="r" rtl="0">
              <a:spcBef>
                <a:spcPts val="0"/>
              </a:spcBef>
              <a:buClr>
                <a:schemeClr val="accent2"/>
              </a:buClr>
              <a:buSzPts val="1200"/>
              <a:buFont typeface="Times New Roman"/>
              <a:buNone/>
              <a:defRPr sz="1200" b="0" i="0" u="none" strike="noStrike" cap="none">
                <a:solidFill>
                  <a:schemeClr val="accen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pic>
        <p:nvPicPr>
          <p:cNvPr id="15" name="Google Shape;15;p38"/>
          <p:cNvPicPr preferRelativeResize="0"/>
          <p:nvPr/>
        </p:nvPicPr>
        <p:blipFill rotWithShape="1">
          <a:blip r:embed="rId19">
            <a:alphaModFix/>
          </a:blip>
          <a:srcRect/>
          <a:stretch/>
        </p:blipFill>
        <p:spPr>
          <a:xfrm>
            <a:off x="10151862" y="353769"/>
            <a:ext cx="1791569" cy="76676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hyperlink" Target="https://www.youtube.com/watch?v=4c_xYLwOx-g" TargetMode="External"/><Relationship Id="rId2" Type="http://schemas.openxmlformats.org/officeDocument/2006/relationships/notesSlide" Target="../notesSlides/notesSlide43.xml"/><Relationship Id="rId1" Type="http://schemas.openxmlformats.org/officeDocument/2006/relationships/slideLayout" Target="../slideLayouts/slideLayout9.xml"/><Relationship Id="rId4" Type="http://schemas.openxmlformats.org/officeDocument/2006/relationships/hyperlink" Target="https://www.youtube.com/watch?v=5sqdPiTGq8Q"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accent2"/>
              </a:buClr>
              <a:buSzPts val="1200"/>
              <a:buFont typeface="Times New Roman"/>
              <a:buNone/>
            </a:pPr>
            <a:fld id="{00000000-1234-1234-1234-123412341234}" type="slidenum">
              <a:rPr lang="en-IN"/>
              <a:t>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p>
            <a:pPr marL="457200" lvl="0" indent="-381000" algn="just" rtl="0">
              <a:lnSpc>
                <a:spcPct val="160000"/>
              </a:lnSpc>
              <a:spcBef>
                <a:spcPts val="1000"/>
              </a:spcBef>
              <a:spcAft>
                <a:spcPts val="0"/>
              </a:spcAft>
              <a:buSzPts val="2400"/>
              <a:buFont typeface="Arial"/>
              <a:buChar char="•"/>
            </a:pPr>
            <a:r>
              <a:rPr lang="en-IN"/>
              <a:t>Sustainable practices, such as reducing air pollution and conserving water resources, contribute to cleaner air and water.</a:t>
            </a:r>
            <a:endParaRPr/>
          </a:p>
          <a:p>
            <a:pPr marL="457200" lvl="0" indent="-381000" algn="just" rtl="0">
              <a:lnSpc>
                <a:spcPct val="160000"/>
              </a:lnSpc>
              <a:spcBef>
                <a:spcPts val="1000"/>
              </a:spcBef>
              <a:spcAft>
                <a:spcPts val="0"/>
              </a:spcAft>
              <a:buSzPts val="2400"/>
              <a:buFont typeface="Arial"/>
              <a:buChar char="•"/>
            </a:pPr>
            <a:r>
              <a:rPr lang="en-IN"/>
              <a:t>Choosing sustainable transportation options, such as walking or biking, promotes physical activity and reduces reliance on fossil fuel-based transportation</a:t>
            </a:r>
            <a:endParaRPr/>
          </a:p>
        </p:txBody>
      </p:sp>
      <p:sp>
        <p:nvSpPr>
          <p:cNvPr id="181" name="Google Shape;181;p9"/>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p:txBody>
      </p:sp>
      <p:sp>
        <p:nvSpPr>
          <p:cNvPr id="182" name="Google Shape;182;p9"/>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Promoting Sustainable Lifestyle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body" idx="1"/>
          </p:nvPr>
        </p:nvSpPr>
        <p:spPr>
          <a:xfrm>
            <a:off x="734247" y="2040751"/>
            <a:ext cx="10579021" cy="4586613"/>
          </a:xfrm>
          <a:prstGeom prst="rect">
            <a:avLst/>
          </a:prstGeom>
          <a:noFill/>
          <a:ln>
            <a:noFill/>
          </a:ln>
        </p:spPr>
        <p:txBody>
          <a:bodyPr spcFirstLastPara="1" wrap="square" lIns="91425" tIns="45700" rIns="91425" bIns="45700" anchor="t" anchorCtr="0">
            <a:normAutofit/>
          </a:bodyPr>
          <a:lstStyle/>
          <a:p>
            <a:pPr marL="457200" lvl="0" indent="-381000" algn="just" rtl="0">
              <a:lnSpc>
                <a:spcPct val="150000"/>
              </a:lnSpc>
              <a:spcBef>
                <a:spcPts val="1000"/>
              </a:spcBef>
              <a:spcAft>
                <a:spcPts val="0"/>
              </a:spcAft>
              <a:buSzPts val="2400"/>
              <a:buFont typeface="Arial"/>
              <a:buChar char="•"/>
            </a:pPr>
            <a:r>
              <a:rPr lang="en-IN"/>
              <a:t>Connecting with nature through sustainable practices, such as spending time outdoors, gardening, or participating in community activities, can reduce stress levels and improve mental well-being.</a:t>
            </a:r>
            <a:endParaRPr/>
          </a:p>
          <a:p>
            <a:pPr marL="457200" lvl="0" indent="-381000" algn="just" rtl="0">
              <a:lnSpc>
                <a:spcPct val="150000"/>
              </a:lnSpc>
              <a:spcBef>
                <a:spcPts val="1000"/>
              </a:spcBef>
              <a:spcAft>
                <a:spcPts val="0"/>
              </a:spcAft>
              <a:buSzPts val="2400"/>
              <a:buFont typeface="Arial"/>
              <a:buChar char="•"/>
            </a:pPr>
            <a:r>
              <a:rPr lang="en-IN"/>
              <a:t>Developing a mindset focused on sustainable practices fosters problem-solving skills and the ability to adapt to changing circumstances.</a:t>
            </a:r>
            <a:endParaRPr/>
          </a:p>
          <a:p>
            <a:pPr marL="457200" lvl="0" indent="-381000" algn="just" rtl="0">
              <a:lnSpc>
                <a:spcPct val="150000"/>
              </a:lnSpc>
              <a:spcBef>
                <a:spcPts val="1000"/>
              </a:spcBef>
              <a:spcAft>
                <a:spcPts val="0"/>
              </a:spcAft>
              <a:buSzPts val="2400"/>
              <a:buFont typeface="Arial"/>
              <a:buChar char="•"/>
            </a:pPr>
            <a:r>
              <a:rPr lang="en-IN"/>
              <a:t>It is important to remember that sustainable choices not only benefit the environment but also have positive implications for our health and well-being.</a:t>
            </a:r>
            <a:endParaRPr/>
          </a:p>
        </p:txBody>
      </p:sp>
      <p:sp>
        <p:nvSpPr>
          <p:cNvPr id="189" name="Google Shape;189;p10"/>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a:p>
            <a:pPr marL="457200" lvl="0" indent="-228600" algn="l" rtl="0">
              <a:lnSpc>
                <a:spcPct val="90000"/>
              </a:lnSpc>
              <a:spcBef>
                <a:spcPts val="1000"/>
              </a:spcBef>
              <a:spcAft>
                <a:spcPts val="0"/>
              </a:spcAft>
              <a:buClr>
                <a:schemeClr val="accent2"/>
              </a:buClr>
              <a:buSzPts val="2800"/>
              <a:buNone/>
            </a:pPr>
            <a:endParaRPr/>
          </a:p>
        </p:txBody>
      </p:sp>
      <p:sp>
        <p:nvSpPr>
          <p:cNvPr id="190" name="Google Shape;190;p10"/>
          <p:cNvSpPr txBox="1">
            <a:spLocks noGrp="1"/>
          </p:cNvSpPr>
          <p:nvPr>
            <p:ph type="sldNum" idx="4294967295"/>
          </p:nvPr>
        </p:nvSpPr>
        <p:spPr>
          <a:xfrm>
            <a:off x="8540750" y="6356350"/>
            <a:ext cx="365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accent2"/>
              </a:buClr>
              <a:buSzPts val="1200"/>
              <a:buFont typeface="Times New Roman"/>
              <a:buNone/>
            </a:pPr>
            <a:fld id="{00000000-1234-1234-1234-123412341234}" type="slidenum">
              <a:rPr lang="en-IN"/>
              <a:t>11</a:t>
            </a:fld>
            <a:endParaRPr/>
          </a:p>
        </p:txBody>
      </p:sp>
      <p:sp>
        <p:nvSpPr>
          <p:cNvPr id="191" name="Google Shape;191;p10"/>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Promoting Sustainable Lifestyle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1"/>
          <p:cNvSpPr txBox="1">
            <a:spLocks noGrp="1"/>
          </p:cNvSpPr>
          <p:nvPr>
            <p:ph type="body" idx="1"/>
          </p:nvPr>
        </p:nvSpPr>
        <p:spPr>
          <a:xfrm>
            <a:off x="550297" y="2024125"/>
            <a:ext cx="10451400" cy="4586700"/>
          </a:xfrm>
          <a:prstGeom prst="rect">
            <a:avLst/>
          </a:prstGeom>
          <a:noFill/>
          <a:ln>
            <a:noFill/>
          </a:ln>
        </p:spPr>
        <p:txBody>
          <a:bodyPr spcFirstLastPara="1" wrap="square" lIns="91425" tIns="45700" rIns="91425" bIns="45700" anchor="t" anchorCtr="0">
            <a:normAutofit/>
          </a:bodyPr>
          <a:lstStyle/>
          <a:p>
            <a:pPr marL="76200" lvl="0" indent="0" algn="just" rtl="0">
              <a:lnSpc>
                <a:spcPct val="150000"/>
              </a:lnSpc>
              <a:spcBef>
                <a:spcPts val="1000"/>
              </a:spcBef>
              <a:spcAft>
                <a:spcPts val="0"/>
              </a:spcAft>
              <a:buSzPts val="2400"/>
              <a:buNone/>
            </a:pPr>
            <a:r>
              <a:rPr lang="en-IN"/>
              <a:t>Environmental hazards are substances, conditions, or factors present in the environment that can pose a threat to human health or the ecosystem. They can include pollutants,</a:t>
            </a:r>
            <a:endParaRPr/>
          </a:p>
          <a:p>
            <a:pPr marL="457200" lvl="0" indent="-381000" algn="just" rtl="0">
              <a:lnSpc>
                <a:spcPct val="150000"/>
              </a:lnSpc>
              <a:spcBef>
                <a:spcPts val="1000"/>
              </a:spcBef>
              <a:spcAft>
                <a:spcPts val="0"/>
              </a:spcAft>
              <a:buSzPts val="2400"/>
              <a:buChar char="•"/>
            </a:pPr>
            <a:r>
              <a:rPr lang="en-IN"/>
              <a:t> toxic chemicals,</a:t>
            </a:r>
            <a:endParaRPr/>
          </a:p>
          <a:p>
            <a:pPr marL="457200" lvl="0" indent="-381000" algn="just" rtl="0">
              <a:lnSpc>
                <a:spcPct val="150000"/>
              </a:lnSpc>
              <a:spcBef>
                <a:spcPts val="1000"/>
              </a:spcBef>
              <a:spcAft>
                <a:spcPts val="0"/>
              </a:spcAft>
              <a:buSzPts val="2400"/>
              <a:buChar char="•"/>
            </a:pPr>
            <a:r>
              <a:rPr lang="en-IN"/>
              <a:t> biological agents,</a:t>
            </a:r>
            <a:endParaRPr/>
          </a:p>
          <a:p>
            <a:pPr marL="457200" lvl="0" indent="-381000" algn="just" rtl="0">
              <a:lnSpc>
                <a:spcPct val="150000"/>
              </a:lnSpc>
              <a:spcBef>
                <a:spcPts val="1000"/>
              </a:spcBef>
              <a:spcAft>
                <a:spcPts val="0"/>
              </a:spcAft>
              <a:buSzPts val="2400"/>
              <a:buChar char="•"/>
            </a:pPr>
            <a:r>
              <a:rPr lang="en-IN"/>
              <a:t> physical hazards, and unsafe living conditions.</a:t>
            </a:r>
            <a:endParaRPr/>
          </a:p>
          <a:p>
            <a:pPr marL="457200" lvl="0" indent="-381000" algn="just" rtl="0">
              <a:lnSpc>
                <a:spcPct val="150000"/>
              </a:lnSpc>
              <a:spcBef>
                <a:spcPts val="1000"/>
              </a:spcBef>
              <a:spcAft>
                <a:spcPts val="0"/>
              </a:spcAft>
              <a:buSzPts val="2400"/>
              <a:buNone/>
            </a:pPr>
            <a:endParaRPr/>
          </a:p>
        </p:txBody>
      </p:sp>
      <p:sp>
        <p:nvSpPr>
          <p:cNvPr id="198" name="Google Shape;198;p11"/>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a:p>
            <a:pPr marL="457200" lvl="0" indent="-228600" algn="l" rtl="0">
              <a:lnSpc>
                <a:spcPct val="90000"/>
              </a:lnSpc>
              <a:spcBef>
                <a:spcPts val="1000"/>
              </a:spcBef>
              <a:spcAft>
                <a:spcPts val="0"/>
              </a:spcAft>
              <a:buClr>
                <a:schemeClr val="accent2"/>
              </a:buClr>
              <a:buSzPts val="2800"/>
              <a:buNone/>
            </a:pPr>
            <a:endParaRPr/>
          </a:p>
        </p:txBody>
      </p:sp>
      <p:sp>
        <p:nvSpPr>
          <p:cNvPr id="199" name="Google Shape;199;p11"/>
          <p:cNvSpPr txBox="1">
            <a:spLocks noGrp="1"/>
          </p:cNvSpPr>
          <p:nvPr>
            <p:ph type="sldNum" idx="4294967295"/>
          </p:nvPr>
        </p:nvSpPr>
        <p:spPr>
          <a:xfrm>
            <a:off x="8540750" y="6356350"/>
            <a:ext cx="365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accent2"/>
              </a:buClr>
              <a:buSzPts val="1200"/>
              <a:buFont typeface="Times New Roman"/>
              <a:buNone/>
            </a:pPr>
            <a:fld id="{00000000-1234-1234-1234-123412341234}" type="slidenum">
              <a:rPr lang="en-IN"/>
              <a:t>12</a:t>
            </a:fld>
            <a:endParaRPr/>
          </a:p>
        </p:txBody>
      </p:sp>
      <p:sp>
        <p:nvSpPr>
          <p:cNvPr id="200" name="Google Shape;200;p11"/>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What are Environmental Hazards?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2"/>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a:p>
            <a:pPr marL="457200" lvl="0" indent="-228600" algn="l" rtl="0">
              <a:lnSpc>
                <a:spcPct val="90000"/>
              </a:lnSpc>
              <a:spcBef>
                <a:spcPts val="1000"/>
              </a:spcBef>
              <a:spcAft>
                <a:spcPts val="0"/>
              </a:spcAft>
              <a:buClr>
                <a:schemeClr val="accent2"/>
              </a:buClr>
              <a:buSzPts val="2800"/>
              <a:buNone/>
            </a:pPr>
            <a:endParaRPr/>
          </a:p>
        </p:txBody>
      </p:sp>
      <p:sp>
        <p:nvSpPr>
          <p:cNvPr id="206" name="Google Shape;206;p12"/>
          <p:cNvSpPr/>
          <p:nvPr/>
        </p:nvSpPr>
        <p:spPr>
          <a:xfrm>
            <a:off x="1654822" y="1344573"/>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Common Environmental Hazards</a:t>
            </a:r>
            <a:endParaRPr/>
          </a:p>
        </p:txBody>
      </p:sp>
      <p:grpSp>
        <p:nvGrpSpPr>
          <p:cNvPr id="207" name="Google Shape;207;p12"/>
          <p:cNvGrpSpPr/>
          <p:nvPr/>
        </p:nvGrpSpPr>
        <p:grpSpPr>
          <a:xfrm>
            <a:off x="868839" y="1883451"/>
            <a:ext cx="10373256" cy="4824919"/>
            <a:chOff x="3077" y="0"/>
            <a:chExt cx="10373256" cy="4824919"/>
          </a:xfrm>
        </p:grpSpPr>
        <p:sp>
          <p:nvSpPr>
            <p:cNvPr id="208" name="Google Shape;208;p12"/>
            <p:cNvSpPr/>
            <p:nvPr/>
          </p:nvSpPr>
          <p:spPr>
            <a:xfrm>
              <a:off x="3077" y="0"/>
              <a:ext cx="3137136" cy="4824919"/>
            </a:xfrm>
            <a:prstGeom prst="roundRect">
              <a:avLst>
                <a:gd name="adj" fmla="val 10000"/>
              </a:avLst>
            </a:prstGeom>
            <a:solidFill>
              <a:srgbClr val="F7D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2"/>
            <p:cNvSpPr txBox="1"/>
            <p:nvPr/>
          </p:nvSpPr>
          <p:spPr>
            <a:xfrm>
              <a:off x="3077" y="0"/>
              <a:ext cx="3137136" cy="1447475"/>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ctr" rtl="0">
                <a:lnSpc>
                  <a:spcPct val="9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ctr" rtl="0">
                <a:lnSpc>
                  <a:spcPct val="9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ctr" rtl="0">
                <a:lnSpc>
                  <a:spcPct val="9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ctr" rtl="0">
                <a:lnSpc>
                  <a:spcPct val="9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Times New Roman"/>
                <a:buNone/>
              </a:pPr>
              <a:r>
                <a:rPr lang="en-IN" sz="2400" b="0" i="0">
                  <a:solidFill>
                    <a:schemeClr val="dk1"/>
                  </a:solidFill>
                  <a:latin typeface="Times New Roman"/>
                  <a:ea typeface="Times New Roman"/>
                  <a:cs typeface="Times New Roman"/>
                  <a:sym typeface="Times New Roman"/>
                </a:rPr>
                <a:t>Air pollution, caused by industrial emissions, vehicle exhaust, and the burning of fossil fuels, can lead to respiratory problems, allergies, cardiovascular diseases, and other health issues.</a:t>
              </a:r>
              <a:endParaRPr sz="2400">
                <a:solidFill>
                  <a:schemeClr val="dk1"/>
                </a:solidFill>
                <a:latin typeface="Times New Roman"/>
                <a:ea typeface="Times New Roman"/>
                <a:cs typeface="Times New Roman"/>
                <a:sym typeface="Times New Roman"/>
              </a:endParaRPr>
            </a:p>
          </p:txBody>
        </p:sp>
        <p:sp>
          <p:nvSpPr>
            <p:cNvPr id="210" name="Google Shape;210;p12"/>
            <p:cNvSpPr/>
            <p:nvPr/>
          </p:nvSpPr>
          <p:spPr>
            <a:xfrm>
              <a:off x="3375499" y="0"/>
              <a:ext cx="3628412" cy="4824919"/>
            </a:xfrm>
            <a:prstGeom prst="roundRect">
              <a:avLst>
                <a:gd name="adj" fmla="val 10000"/>
              </a:avLst>
            </a:prstGeom>
            <a:solidFill>
              <a:srgbClr val="F7D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2"/>
            <p:cNvSpPr txBox="1"/>
            <p:nvPr/>
          </p:nvSpPr>
          <p:spPr>
            <a:xfrm>
              <a:off x="3375499" y="0"/>
              <a:ext cx="3628412" cy="1447475"/>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Times New Roman"/>
                <a:buNone/>
              </a:pPr>
              <a:r>
                <a:rPr lang="en-IN" sz="2400" b="0" i="0">
                  <a:solidFill>
                    <a:schemeClr val="dk1"/>
                  </a:solidFill>
                  <a:latin typeface="Times New Roman"/>
                  <a:ea typeface="Times New Roman"/>
                  <a:cs typeface="Times New Roman"/>
                  <a:sym typeface="Times New Roman"/>
                </a:rPr>
                <a:t>Water contamination from sources like industrial waste, agricultural runoff, and improper sewage treatment can result in waterborne diseases, gastrointestinal issues, and exposure to toxic substances.</a:t>
              </a:r>
              <a:endParaRPr sz="2400">
                <a:solidFill>
                  <a:schemeClr val="dk1"/>
                </a:solidFill>
                <a:latin typeface="Times New Roman"/>
                <a:ea typeface="Times New Roman"/>
                <a:cs typeface="Times New Roman"/>
                <a:sym typeface="Times New Roman"/>
              </a:endParaRPr>
            </a:p>
          </p:txBody>
        </p:sp>
        <p:sp>
          <p:nvSpPr>
            <p:cNvPr id="212" name="Google Shape;212;p12"/>
            <p:cNvSpPr/>
            <p:nvPr/>
          </p:nvSpPr>
          <p:spPr>
            <a:xfrm>
              <a:off x="7239197" y="0"/>
              <a:ext cx="3137136" cy="4824919"/>
            </a:xfrm>
            <a:prstGeom prst="roundRect">
              <a:avLst>
                <a:gd name="adj" fmla="val 10000"/>
              </a:avLst>
            </a:prstGeom>
            <a:solidFill>
              <a:srgbClr val="F7D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2"/>
            <p:cNvSpPr txBox="1"/>
            <p:nvPr/>
          </p:nvSpPr>
          <p:spPr>
            <a:xfrm>
              <a:off x="7239197" y="0"/>
              <a:ext cx="3137136" cy="1447475"/>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Times New Roman"/>
                <a:buNone/>
              </a:pPr>
              <a:r>
                <a:rPr lang="en-IN" sz="2400" b="0" i="0">
                  <a:solidFill>
                    <a:schemeClr val="dk1"/>
                  </a:solidFill>
                  <a:latin typeface="Times New Roman"/>
                  <a:ea typeface="Times New Roman"/>
                  <a:cs typeface="Times New Roman"/>
                  <a:sym typeface="Times New Roman"/>
                </a:rPr>
                <a:t>Prolonged exposure to excessive noise levels, such as loud machinery, traffic noise, or music, can lead to hearing loss, stress, sleep disturbances, and cognitive impairments.</a:t>
              </a:r>
              <a:endParaRPr sz="2400">
                <a:solidFill>
                  <a:schemeClr val="dk1"/>
                </a:solidFill>
                <a:latin typeface="Times New Roman"/>
                <a:ea typeface="Times New Roman"/>
                <a:cs typeface="Times New Roman"/>
                <a:sym typeface="Times New Roman"/>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3"/>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a:p>
            <a:pPr marL="457200" lvl="0" indent="-228600" algn="l" rtl="0">
              <a:lnSpc>
                <a:spcPct val="90000"/>
              </a:lnSpc>
              <a:spcBef>
                <a:spcPts val="1000"/>
              </a:spcBef>
              <a:spcAft>
                <a:spcPts val="0"/>
              </a:spcAft>
              <a:buClr>
                <a:schemeClr val="accent2"/>
              </a:buClr>
              <a:buSzPts val="2800"/>
              <a:buNone/>
            </a:pPr>
            <a:endParaRPr/>
          </a:p>
        </p:txBody>
      </p:sp>
      <p:sp>
        <p:nvSpPr>
          <p:cNvPr id="219" name="Google Shape;219;p13"/>
          <p:cNvSpPr txBox="1">
            <a:spLocks noGrp="1"/>
          </p:cNvSpPr>
          <p:nvPr>
            <p:ph type="sldNum" idx="4294967295"/>
          </p:nvPr>
        </p:nvSpPr>
        <p:spPr>
          <a:xfrm>
            <a:off x="8540750" y="6356350"/>
            <a:ext cx="365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accent2"/>
              </a:buClr>
              <a:buSzPts val="1200"/>
              <a:buFont typeface="Times New Roman"/>
              <a:buNone/>
            </a:pPr>
            <a:fld id="{00000000-1234-1234-1234-123412341234}" type="slidenum">
              <a:rPr lang="en-IN"/>
              <a:t>14</a:t>
            </a:fld>
            <a:endParaRPr/>
          </a:p>
        </p:txBody>
      </p:sp>
      <p:sp>
        <p:nvSpPr>
          <p:cNvPr id="220" name="Google Shape;220;p13"/>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Common Environmental Hazards</a:t>
            </a:r>
            <a:endParaRPr/>
          </a:p>
        </p:txBody>
      </p:sp>
      <p:grpSp>
        <p:nvGrpSpPr>
          <p:cNvPr id="221" name="Google Shape;221;p13"/>
          <p:cNvGrpSpPr/>
          <p:nvPr/>
        </p:nvGrpSpPr>
        <p:grpSpPr>
          <a:xfrm>
            <a:off x="919665" y="2052536"/>
            <a:ext cx="10077051" cy="4503906"/>
            <a:chOff x="5265" y="0"/>
            <a:chExt cx="10077051" cy="4503906"/>
          </a:xfrm>
        </p:grpSpPr>
        <p:sp>
          <p:nvSpPr>
            <p:cNvPr id="222" name="Google Shape;222;p13"/>
            <p:cNvSpPr/>
            <p:nvPr/>
          </p:nvSpPr>
          <p:spPr>
            <a:xfrm>
              <a:off x="5265" y="0"/>
              <a:ext cx="3447716" cy="4503906"/>
            </a:xfrm>
            <a:prstGeom prst="roundRect">
              <a:avLst>
                <a:gd name="adj" fmla="val 10000"/>
              </a:avLst>
            </a:prstGeom>
            <a:solidFill>
              <a:srgbClr val="F7D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txBox="1"/>
            <p:nvPr/>
          </p:nvSpPr>
          <p:spPr>
            <a:xfrm>
              <a:off x="5265" y="0"/>
              <a:ext cx="3447716" cy="1351171"/>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Times New Roman"/>
                <a:buNone/>
              </a:pPr>
              <a:r>
                <a:rPr lang="en-IN" sz="2400" b="0" i="0">
                  <a:solidFill>
                    <a:schemeClr val="dk1"/>
                  </a:solidFill>
                  <a:latin typeface="Times New Roman"/>
                  <a:ea typeface="Times New Roman"/>
                  <a:cs typeface="Times New Roman"/>
                  <a:sym typeface="Times New Roman"/>
                </a:rPr>
                <a:t>Improper disposal of hazardous waste, such as chemicals, pharmaceuticals, electronic waste, and radioactive materials, can contaminate soil, air, and water, posing health risks.</a:t>
              </a:r>
              <a:endParaRPr sz="2400">
                <a:solidFill>
                  <a:schemeClr val="dk1"/>
                </a:solidFill>
                <a:latin typeface="Times New Roman"/>
                <a:ea typeface="Times New Roman"/>
                <a:cs typeface="Times New Roman"/>
                <a:sym typeface="Times New Roman"/>
              </a:endParaRPr>
            </a:p>
          </p:txBody>
        </p:sp>
        <p:sp>
          <p:nvSpPr>
            <p:cNvPr id="224" name="Google Shape;224;p13"/>
            <p:cNvSpPr/>
            <p:nvPr/>
          </p:nvSpPr>
          <p:spPr>
            <a:xfrm>
              <a:off x="3684238" y="0"/>
              <a:ext cx="3083411" cy="4503906"/>
            </a:xfrm>
            <a:prstGeom prst="roundRect">
              <a:avLst>
                <a:gd name="adj" fmla="val 10000"/>
              </a:avLst>
            </a:prstGeom>
            <a:solidFill>
              <a:srgbClr val="F7D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txBox="1"/>
            <p:nvPr/>
          </p:nvSpPr>
          <p:spPr>
            <a:xfrm>
              <a:off x="3684238" y="0"/>
              <a:ext cx="3083411" cy="1351171"/>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l" rtl="0">
                <a:lnSpc>
                  <a:spcPct val="150000"/>
                </a:lnSpc>
                <a:spcBef>
                  <a:spcPts val="840"/>
                </a:spcBef>
                <a:spcAft>
                  <a:spcPts val="0"/>
                </a:spcAft>
                <a:buClr>
                  <a:schemeClr val="dk1"/>
                </a:buClr>
                <a:buSzPts val="2400"/>
                <a:buFont typeface="Times New Roman"/>
                <a:buNone/>
              </a:pPr>
              <a:r>
                <a:rPr lang="en-IN" sz="2400" b="0" i="0">
                  <a:solidFill>
                    <a:schemeClr val="dk1"/>
                  </a:solidFill>
                  <a:latin typeface="Times New Roman"/>
                  <a:ea typeface="Times New Roman"/>
                  <a:cs typeface="Times New Roman"/>
                  <a:sym typeface="Times New Roman"/>
                </a:rPr>
                <a:t>Indoor air pollution from sources like mold, tobacco smoke, volatile organic compounds inadequate ventilation can cause respiratory problems, allergies, and other health issues.</a:t>
              </a:r>
              <a:endParaRPr sz="2400">
                <a:solidFill>
                  <a:schemeClr val="dk1"/>
                </a:solidFill>
                <a:latin typeface="Times New Roman"/>
                <a:ea typeface="Times New Roman"/>
                <a:cs typeface="Times New Roman"/>
                <a:sym typeface="Times New Roman"/>
              </a:endParaRPr>
            </a:p>
          </p:txBody>
        </p:sp>
        <p:sp>
          <p:nvSpPr>
            <p:cNvPr id="226" name="Google Shape;226;p13"/>
            <p:cNvSpPr/>
            <p:nvPr/>
          </p:nvSpPr>
          <p:spPr>
            <a:xfrm>
              <a:off x="6998905" y="0"/>
              <a:ext cx="3083411" cy="4503906"/>
            </a:xfrm>
            <a:prstGeom prst="roundRect">
              <a:avLst>
                <a:gd name="adj" fmla="val 10000"/>
              </a:avLst>
            </a:prstGeom>
            <a:solidFill>
              <a:srgbClr val="F7D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txBox="1"/>
            <p:nvPr/>
          </p:nvSpPr>
          <p:spPr>
            <a:xfrm>
              <a:off x="6998905" y="0"/>
              <a:ext cx="3083411" cy="1351171"/>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ctr" rtl="0">
                <a:lnSpc>
                  <a:spcPct val="15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ctr" rtl="0">
                <a:lnSpc>
                  <a:spcPct val="15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ctr" rtl="0">
                <a:lnSpc>
                  <a:spcPct val="150000"/>
                </a:lnSpc>
                <a:spcBef>
                  <a:spcPts val="840"/>
                </a:spcBef>
                <a:spcAft>
                  <a:spcPts val="0"/>
                </a:spcAft>
                <a:buClr>
                  <a:schemeClr val="dk1"/>
                </a:buClr>
                <a:buSzPts val="2400"/>
                <a:buFont typeface="Arial"/>
                <a:buNone/>
              </a:pPr>
              <a:endParaRPr sz="2400" b="0" i="0">
                <a:solidFill>
                  <a:schemeClr val="dk1"/>
                </a:solidFill>
                <a:latin typeface="Times New Roman"/>
                <a:ea typeface="Times New Roman"/>
                <a:cs typeface="Times New Roman"/>
                <a:sym typeface="Times New Roman"/>
              </a:endParaRPr>
            </a:p>
            <a:p>
              <a:pPr marL="0" marR="0" lvl="0" indent="0" algn="ctr" rtl="0">
                <a:lnSpc>
                  <a:spcPct val="150000"/>
                </a:lnSpc>
                <a:spcBef>
                  <a:spcPts val="840"/>
                </a:spcBef>
                <a:spcAft>
                  <a:spcPts val="0"/>
                </a:spcAft>
                <a:buClr>
                  <a:schemeClr val="dk1"/>
                </a:buClr>
                <a:buSzPts val="2400"/>
                <a:buFont typeface="Times New Roman"/>
                <a:buNone/>
              </a:pPr>
              <a:r>
                <a:rPr lang="en-IN" sz="2400" b="0" i="0">
                  <a:solidFill>
                    <a:schemeClr val="dk1"/>
                  </a:solidFill>
                  <a:latin typeface="Times New Roman"/>
                  <a:ea typeface="Times New Roman"/>
                  <a:cs typeface="Times New Roman"/>
                  <a:sym typeface="Times New Roman"/>
                </a:rPr>
                <a:t>Contamination of food through improper handling, processing, storage, or exposure to contaminants can lead to foodborne illnesses.</a:t>
              </a:r>
              <a:endParaRPr sz="2400">
                <a:solidFill>
                  <a:schemeClr val="dk1"/>
                </a:solidFill>
                <a:latin typeface="Times New Roman"/>
                <a:ea typeface="Times New Roman"/>
                <a:cs typeface="Times New Roman"/>
                <a:sym typeface="Times New Roman"/>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4"/>
          <p:cNvSpPr txBox="1">
            <a:spLocks noGrp="1"/>
          </p:cNvSpPr>
          <p:nvPr>
            <p:ph type="body" idx="1"/>
          </p:nvPr>
        </p:nvSpPr>
        <p:spPr>
          <a:xfrm>
            <a:off x="734252" y="2040750"/>
            <a:ext cx="10334400" cy="4586700"/>
          </a:xfrm>
          <a:prstGeom prst="rect">
            <a:avLst/>
          </a:prstGeom>
          <a:noFill/>
          <a:ln>
            <a:noFill/>
          </a:ln>
        </p:spPr>
        <p:txBody>
          <a:bodyPr spcFirstLastPara="1" wrap="square" lIns="91425" tIns="45700" rIns="91425" bIns="45700" anchor="t" anchorCtr="0">
            <a:normAutofit/>
          </a:bodyPr>
          <a:lstStyle/>
          <a:p>
            <a:pPr marL="457200" lvl="0" indent="-381000" algn="just" rtl="0">
              <a:lnSpc>
                <a:spcPct val="150000"/>
              </a:lnSpc>
              <a:spcBef>
                <a:spcPts val="1000"/>
              </a:spcBef>
              <a:spcAft>
                <a:spcPts val="0"/>
              </a:spcAft>
              <a:buSzPts val="2400"/>
              <a:buChar char="•"/>
            </a:pPr>
            <a:r>
              <a:rPr lang="en-IN"/>
              <a:t>Work-life balance refers to the concept of maintaining a healthy equilibrium between one's professional life and personal life.</a:t>
            </a:r>
            <a:endParaRPr/>
          </a:p>
          <a:p>
            <a:pPr marL="457200" lvl="0" indent="-381000" algn="just" rtl="0">
              <a:lnSpc>
                <a:spcPct val="150000"/>
              </a:lnSpc>
              <a:spcBef>
                <a:spcPts val="1000"/>
              </a:spcBef>
              <a:spcAft>
                <a:spcPts val="0"/>
              </a:spcAft>
              <a:buSzPts val="2400"/>
              <a:buChar char="•"/>
            </a:pPr>
            <a:r>
              <a:rPr lang="en-IN"/>
              <a:t>Work-life balance is essential for promoting overall well-being, reducing stress, and preventing burnout.</a:t>
            </a:r>
            <a:endParaRPr/>
          </a:p>
        </p:txBody>
      </p:sp>
      <p:sp>
        <p:nvSpPr>
          <p:cNvPr id="234" name="Google Shape;234;p14"/>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a:p>
            <a:pPr marL="457200" lvl="0" indent="-228600" algn="l" rtl="0">
              <a:lnSpc>
                <a:spcPct val="90000"/>
              </a:lnSpc>
              <a:spcBef>
                <a:spcPts val="1000"/>
              </a:spcBef>
              <a:spcAft>
                <a:spcPts val="0"/>
              </a:spcAft>
              <a:buClr>
                <a:schemeClr val="accent2"/>
              </a:buClr>
              <a:buSzPts val="2800"/>
              <a:buNone/>
            </a:pPr>
            <a:endParaRPr/>
          </a:p>
        </p:txBody>
      </p:sp>
      <p:sp>
        <p:nvSpPr>
          <p:cNvPr id="235" name="Google Shape;235;p14"/>
          <p:cNvSpPr txBox="1">
            <a:spLocks noGrp="1"/>
          </p:cNvSpPr>
          <p:nvPr>
            <p:ph type="sldNum" idx="4294967295"/>
          </p:nvPr>
        </p:nvSpPr>
        <p:spPr>
          <a:xfrm>
            <a:off x="8540750" y="6356350"/>
            <a:ext cx="365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accent2"/>
              </a:buClr>
              <a:buSzPts val="1200"/>
              <a:buFont typeface="Times New Roman"/>
              <a:buNone/>
            </a:pPr>
            <a:fld id="{00000000-1234-1234-1234-123412341234}" type="slidenum">
              <a:rPr lang="en-IN"/>
              <a:t>15</a:t>
            </a:fld>
            <a:endParaRPr/>
          </a:p>
        </p:txBody>
      </p:sp>
      <p:sp>
        <p:nvSpPr>
          <p:cNvPr id="236" name="Google Shape;236;p14"/>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Work-Life Balance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5"/>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a:p>
            <a:pPr marL="457200" lvl="0" indent="-228600" algn="l" rtl="0">
              <a:lnSpc>
                <a:spcPct val="90000"/>
              </a:lnSpc>
              <a:spcBef>
                <a:spcPts val="1000"/>
              </a:spcBef>
              <a:spcAft>
                <a:spcPts val="0"/>
              </a:spcAft>
              <a:buClr>
                <a:schemeClr val="accent2"/>
              </a:buClr>
              <a:buSzPts val="2800"/>
              <a:buNone/>
            </a:pPr>
            <a:endParaRPr/>
          </a:p>
        </p:txBody>
      </p:sp>
      <p:sp>
        <p:nvSpPr>
          <p:cNvPr id="242" name="Google Shape;242;p15"/>
          <p:cNvSpPr/>
          <p:nvPr/>
        </p:nvSpPr>
        <p:spPr>
          <a:xfrm>
            <a:off x="1654822" y="1344573"/>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How to Maintain Work-Life Balance</a:t>
            </a:r>
            <a:endParaRPr/>
          </a:p>
        </p:txBody>
      </p:sp>
      <p:grpSp>
        <p:nvGrpSpPr>
          <p:cNvPr id="243" name="Google Shape;243;p15"/>
          <p:cNvGrpSpPr/>
          <p:nvPr/>
        </p:nvGrpSpPr>
        <p:grpSpPr>
          <a:xfrm>
            <a:off x="1488333" y="2284873"/>
            <a:ext cx="9416373" cy="3825402"/>
            <a:chOff x="0" y="76695"/>
            <a:chExt cx="9416373" cy="3825402"/>
          </a:xfrm>
        </p:grpSpPr>
        <p:sp>
          <p:nvSpPr>
            <p:cNvPr id="244" name="Google Shape;244;p15"/>
            <p:cNvSpPr/>
            <p:nvPr/>
          </p:nvSpPr>
          <p:spPr>
            <a:xfrm>
              <a:off x="0" y="76695"/>
              <a:ext cx="2942616" cy="1765570"/>
            </a:xfrm>
            <a:prstGeom prst="rect">
              <a:avLst/>
            </a:prstGeom>
            <a:solidFill>
              <a:schemeClr val="lt1"/>
            </a:solidFill>
            <a:ln w="19050" cap="flat" cmpd="sng">
              <a:solidFill>
                <a:srgbClr val="D66E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txBox="1"/>
            <p:nvPr/>
          </p:nvSpPr>
          <p:spPr>
            <a:xfrm>
              <a:off x="0" y="76695"/>
              <a:ext cx="2942616" cy="176557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chemeClr val="lt1"/>
                </a:buClr>
                <a:buSzPts val="2400"/>
                <a:buFont typeface="Times New Roman"/>
                <a:buNone/>
              </a:pPr>
              <a:r>
                <a:rPr lang="en-IN" sz="2400">
                  <a:solidFill>
                    <a:schemeClr val="dk1"/>
                  </a:solidFill>
                  <a:latin typeface="Times New Roman"/>
                  <a:ea typeface="Times New Roman"/>
                  <a:cs typeface="Times New Roman"/>
                  <a:sym typeface="Times New Roman"/>
                </a:rPr>
                <a:t>Creating Healthy Work Environment</a:t>
              </a:r>
              <a:endParaRPr sz="2400">
                <a:solidFill>
                  <a:schemeClr val="dk1"/>
                </a:solidFill>
                <a:latin typeface="Times New Roman"/>
                <a:ea typeface="Times New Roman"/>
                <a:cs typeface="Times New Roman"/>
                <a:sym typeface="Times New Roman"/>
              </a:endParaRPr>
            </a:p>
          </p:txBody>
        </p:sp>
        <p:sp>
          <p:nvSpPr>
            <p:cNvPr id="246" name="Google Shape;246;p15"/>
            <p:cNvSpPr/>
            <p:nvPr/>
          </p:nvSpPr>
          <p:spPr>
            <a:xfrm>
              <a:off x="3236878" y="76695"/>
              <a:ext cx="2942616" cy="1765570"/>
            </a:xfrm>
            <a:prstGeom prst="rect">
              <a:avLst/>
            </a:prstGeom>
            <a:solidFill>
              <a:schemeClr val="lt1"/>
            </a:solidFill>
            <a:ln w="19050" cap="flat" cmpd="sng">
              <a:solidFill>
                <a:srgbClr val="D66E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txBox="1"/>
            <p:nvPr/>
          </p:nvSpPr>
          <p:spPr>
            <a:xfrm>
              <a:off x="3236878" y="76695"/>
              <a:ext cx="2942616" cy="176557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chemeClr val="lt1"/>
                </a:buClr>
                <a:buSzPts val="2400"/>
                <a:buFont typeface="Times New Roman"/>
                <a:buNone/>
              </a:pPr>
              <a:r>
                <a:rPr lang="en-IN" sz="2400">
                  <a:solidFill>
                    <a:schemeClr val="dk1"/>
                  </a:solidFill>
                  <a:latin typeface="Times New Roman"/>
                  <a:ea typeface="Times New Roman"/>
                  <a:cs typeface="Times New Roman"/>
                  <a:sym typeface="Times New Roman"/>
                </a:rPr>
                <a:t>Practicing Self Care and Self Compassion</a:t>
              </a:r>
              <a:endParaRPr sz="2400">
                <a:solidFill>
                  <a:schemeClr val="dk1"/>
                </a:solidFill>
                <a:latin typeface="Times New Roman"/>
                <a:ea typeface="Times New Roman"/>
                <a:cs typeface="Times New Roman"/>
                <a:sym typeface="Times New Roman"/>
              </a:endParaRPr>
            </a:p>
          </p:txBody>
        </p:sp>
        <p:sp>
          <p:nvSpPr>
            <p:cNvPr id="248" name="Google Shape;248;p15"/>
            <p:cNvSpPr/>
            <p:nvPr/>
          </p:nvSpPr>
          <p:spPr>
            <a:xfrm>
              <a:off x="6473757" y="76695"/>
              <a:ext cx="2942616" cy="1765570"/>
            </a:xfrm>
            <a:prstGeom prst="rect">
              <a:avLst/>
            </a:prstGeom>
            <a:solidFill>
              <a:schemeClr val="lt1"/>
            </a:solidFill>
            <a:ln w="19050" cap="flat" cmpd="sng">
              <a:solidFill>
                <a:srgbClr val="D66E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txBox="1"/>
            <p:nvPr/>
          </p:nvSpPr>
          <p:spPr>
            <a:xfrm>
              <a:off x="6473757" y="76695"/>
              <a:ext cx="2942616" cy="176557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chemeClr val="lt1"/>
                </a:buClr>
                <a:buSzPts val="2400"/>
                <a:buFont typeface="Times New Roman"/>
                <a:buNone/>
              </a:pPr>
              <a:r>
                <a:rPr lang="en-IN" sz="2400">
                  <a:solidFill>
                    <a:schemeClr val="dk1"/>
                  </a:solidFill>
                  <a:latin typeface="Times New Roman"/>
                  <a:ea typeface="Times New Roman"/>
                  <a:cs typeface="Times New Roman"/>
                  <a:sym typeface="Times New Roman"/>
                </a:rPr>
                <a:t>Managing Time</a:t>
              </a:r>
              <a:endParaRPr sz="2400">
                <a:solidFill>
                  <a:schemeClr val="dk1"/>
                </a:solidFill>
                <a:latin typeface="Times New Roman"/>
                <a:ea typeface="Times New Roman"/>
                <a:cs typeface="Times New Roman"/>
                <a:sym typeface="Times New Roman"/>
              </a:endParaRPr>
            </a:p>
          </p:txBody>
        </p:sp>
        <p:sp>
          <p:nvSpPr>
            <p:cNvPr id="250" name="Google Shape;250;p15"/>
            <p:cNvSpPr/>
            <p:nvPr/>
          </p:nvSpPr>
          <p:spPr>
            <a:xfrm>
              <a:off x="1618439" y="2136527"/>
              <a:ext cx="2942616" cy="1765570"/>
            </a:xfrm>
            <a:prstGeom prst="rect">
              <a:avLst/>
            </a:prstGeom>
            <a:solidFill>
              <a:schemeClr val="lt1"/>
            </a:solidFill>
            <a:ln w="19050" cap="flat" cmpd="sng">
              <a:solidFill>
                <a:srgbClr val="D66E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txBox="1"/>
            <p:nvPr/>
          </p:nvSpPr>
          <p:spPr>
            <a:xfrm>
              <a:off x="1618439" y="2136527"/>
              <a:ext cx="2942616" cy="176557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chemeClr val="lt1"/>
                </a:buClr>
                <a:buSzPts val="2400"/>
                <a:buFont typeface="Times New Roman"/>
                <a:buNone/>
              </a:pPr>
              <a:r>
                <a:rPr lang="en-IN" sz="2400">
                  <a:solidFill>
                    <a:schemeClr val="dk1"/>
                  </a:solidFill>
                  <a:latin typeface="Times New Roman"/>
                  <a:ea typeface="Times New Roman"/>
                  <a:cs typeface="Times New Roman"/>
                  <a:sym typeface="Times New Roman"/>
                </a:rPr>
                <a:t>Setting Goals</a:t>
              </a:r>
              <a:endParaRPr sz="2400">
                <a:solidFill>
                  <a:schemeClr val="dk1"/>
                </a:solidFill>
                <a:latin typeface="Times New Roman"/>
                <a:ea typeface="Times New Roman"/>
                <a:cs typeface="Times New Roman"/>
                <a:sym typeface="Times New Roman"/>
              </a:endParaRPr>
            </a:p>
          </p:txBody>
        </p:sp>
        <p:sp>
          <p:nvSpPr>
            <p:cNvPr id="252" name="Google Shape;252;p15"/>
            <p:cNvSpPr/>
            <p:nvPr/>
          </p:nvSpPr>
          <p:spPr>
            <a:xfrm>
              <a:off x="4855317" y="2136527"/>
              <a:ext cx="2942616" cy="1765570"/>
            </a:xfrm>
            <a:prstGeom prst="rect">
              <a:avLst/>
            </a:prstGeom>
            <a:solidFill>
              <a:schemeClr val="lt1"/>
            </a:solidFill>
            <a:ln w="19050" cap="flat" cmpd="sng">
              <a:solidFill>
                <a:srgbClr val="D66E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txBox="1"/>
            <p:nvPr/>
          </p:nvSpPr>
          <p:spPr>
            <a:xfrm>
              <a:off x="4855317" y="2136527"/>
              <a:ext cx="2942616" cy="176557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chemeClr val="lt1"/>
                </a:buClr>
                <a:buSzPts val="2400"/>
                <a:buFont typeface="Times New Roman"/>
                <a:buNone/>
              </a:pPr>
              <a:r>
                <a:rPr lang="en-IN" sz="2400">
                  <a:solidFill>
                    <a:schemeClr val="dk1"/>
                  </a:solidFill>
                  <a:latin typeface="Times New Roman"/>
                  <a:ea typeface="Times New Roman"/>
                  <a:cs typeface="Times New Roman"/>
                  <a:sym typeface="Times New Roman"/>
                </a:rPr>
                <a:t>Regular Reflection and Adjustment</a:t>
              </a:r>
              <a:endParaRPr sz="2400">
                <a:solidFill>
                  <a:schemeClr val="dk1"/>
                </a:solidFill>
                <a:latin typeface="Times New Roman"/>
                <a:ea typeface="Times New Roman"/>
                <a:cs typeface="Times New Roman"/>
                <a:sym typeface="Times New Roman"/>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6"/>
          <p:cNvSpPr txBox="1">
            <a:spLocks noGrp="1"/>
          </p:cNvSpPr>
          <p:nvPr>
            <p:ph type="body" idx="1"/>
          </p:nvPr>
        </p:nvSpPr>
        <p:spPr>
          <a:xfrm>
            <a:off x="500695" y="1976725"/>
            <a:ext cx="10478700" cy="4586700"/>
          </a:xfrm>
          <a:prstGeom prst="rect">
            <a:avLst/>
          </a:prstGeom>
          <a:noFill/>
          <a:ln>
            <a:noFill/>
          </a:ln>
        </p:spPr>
        <p:txBody>
          <a:bodyPr spcFirstLastPara="1" wrap="square" lIns="91425" tIns="45700" rIns="91425" bIns="45700" anchor="t" anchorCtr="0">
            <a:noAutofit/>
          </a:bodyPr>
          <a:lstStyle/>
          <a:p>
            <a:pPr marL="533400" lvl="0" indent="-457200" algn="just" rtl="0">
              <a:lnSpc>
                <a:spcPct val="150000"/>
              </a:lnSpc>
              <a:spcBef>
                <a:spcPts val="1000"/>
              </a:spcBef>
              <a:spcAft>
                <a:spcPts val="0"/>
              </a:spcAft>
              <a:buSzPts val="2400"/>
              <a:buFont typeface="Times New Roman"/>
              <a:buAutoNum type="arabicPeriod"/>
            </a:pPr>
            <a:r>
              <a:rPr lang="en-IN">
                <a:latin typeface="Times New Roman"/>
                <a:ea typeface="Times New Roman"/>
                <a:cs typeface="Times New Roman"/>
                <a:sym typeface="Times New Roman"/>
              </a:rPr>
              <a:t>Establish Clear Policies and Expectations:</a:t>
            </a:r>
            <a:endParaRPr/>
          </a:p>
          <a:p>
            <a:pPr marL="533400" lvl="0" indent="-457200" algn="just" rtl="0">
              <a:lnSpc>
                <a:spcPct val="150000"/>
              </a:lnSpc>
              <a:spcBef>
                <a:spcPts val="1000"/>
              </a:spcBef>
              <a:spcAft>
                <a:spcPts val="0"/>
              </a:spcAft>
              <a:buSzPts val="2400"/>
              <a:buChar char="•"/>
            </a:pPr>
            <a:r>
              <a:rPr lang="en-IN" sz="2400">
                <a:latin typeface="Times New Roman"/>
                <a:ea typeface="Times New Roman"/>
                <a:cs typeface="Times New Roman"/>
                <a:sym typeface="Times New Roman"/>
              </a:rPr>
              <a:t>Clearly communicate work hours, expectations, and boundaries to employees to set clear guidelines.</a:t>
            </a:r>
            <a:endParaRPr>
              <a:latin typeface="Times New Roman"/>
              <a:ea typeface="Times New Roman"/>
              <a:cs typeface="Times New Roman"/>
              <a:sym typeface="Times New Roman"/>
            </a:endParaRPr>
          </a:p>
          <a:p>
            <a:pPr marL="533400" lvl="0" indent="-457200" algn="just" rtl="0">
              <a:lnSpc>
                <a:spcPct val="150000"/>
              </a:lnSpc>
              <a:spcBef>
                <a:spcPts val="1000"/>
              </a:spcBef>
              <a:spcAft>
                <a:spcPts val="0"/>
              </a:spcAft>
              <a:buSzPts val="2400"/>
              <a:buChar char="•"/>
            </a:pPr>
            <a:r>
              <a:rPr lang="en-IN" sz="2400">
                <a:latin typeface="Times New Roman"/>
                <a:ea typeface="Times New Roman"/>
                <a:cs typeface="Times New Roman"/>
                <a:sym typeface="Times New Roman"/>
              </a:rPr>
              <a:t>Encourage employees to prioritize self-care and personal time, and lead by example.</a:t>
            </a:r>
            <a:endParaRPr/>
          </a:p>
          <a:p>
            <a:pPr marL="457200" lvl="0" indent="-381000" algn="just" rtl="0">
              <a:lnSpc>
                <a:spcPct val="150000"/>
              </a:lnSpc>
              <a:spcBef>
                <a:spcPts val="1000"/>
              </a:spcBef>
              <a:spcAft>
                <a:spcPts val="0"/>
              </a:spcAft>
              <a:buSzPts val="2400"/>
              <a:buNone/>
            </a:pPr>
            <a:endParaRPr>
              <a:latin typeface="Times New Roman"/>
              <a:ea typeface="Times New Roman"/>
              <a:cs typeface="Times New Roman"/>
              <a:sym typeface="Times New Roman"/>
            </a:endParaRPr>
          </a:p>
        </p:txBody>
      </p:sp>
      <p:sp>
        <p:nvSpPr>
          <p:cNvPr id="260" name="Google Shape;260;p16"/>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a:p>
            <a:pPr marL="457200" lvl="0" indent="-228600" algn="l" rtl="0">
              <a:lnSpc>
                <a:spcPct val="90000"/>
              </a:lnSpc>
              <a:spcBef>
                <a:spcPts val="1000"/>
              </a:spcBef>
              <a:spcAft>
                <a:spcPts val="0"/>
              </a:spcAft>
              <a:buClr>
                <a:schemeClr val="accent2"/>
              </a:buClr>
              <a:buSzPts val="2800"/>
              <a:buNone/>
            </a:pPr>
            <a:endParaRPr/>
          </a:p>
        </p:txBody>
      </p:sp>
      <p:sp>
        <p:nvSpPr>
          <p:cNvPr id="261" name="Google Shape;261;p16"/>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Creating Healthy Work Environment</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7"/>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p>
            <a:pPr marL="533400" lvl="0" indent="-457200" algn="just" rtl="0">
              <a:lnSpc>
                <a:spcPct val="150000"/>
              </a:lnSpc>
              <a:spcBef>
                <a:spcPts val="1000"/>
              </a:spcBef>
              <a:spcAft>
                <a:spcPts val="0"/>
              </a:spcAft>
              <a:buSzPts val="2400"/>
              <a:buAutoNum type="arabicPeriod" startAt="2"/>
            </a:pPr>
            <a:r>
              <a:rPr lang="en-IN"/>
              <a:t>Flexible Work Arrangements:</a:t>
            </a:r>
            <a:endParaRPr/>
          </a:p>
          <a:p>
            <a:pPr marL="533400" lvl="0" indent="-457200" algn="just" rtl="0">
              <a:lnSpc>
                <a:spcPct val="150000"/>
              </a:lnSpc>
              <a:spcBef>
                <a:spcPts val="1000"/>
              </a:spcBef>
              <a:spcAft>
                <a:spcPts val="0"/>
              </a:spcAft>
              <a:buSzPts val="2400"/>
              <a:buChar char="•"/>
            </a:pPr>
            <a:r>
              <a:rPr lang="en-IN"/>
              <a:t>Offer flexible work options such as flexible schedules, remote work, or compressed workweeks, whenever feasible.</a:t>
            </a:r>
            <a:endParaRPr/>
          </a:p>
          <a:p>
            <a:pPr marL="533400" lvl="0" indent="-457200" algn="just" rtl="0">
              <a:lnSpc>
                <a:spcPct val="150000"/>
              </a:lnSpc>
              <a:spcBef>
                <a:spcPts val="1000"/>
              </a:spcBef>
              <a:spcAft>
                <a:spcPts val="0"/>
              </a:spcAft>
              <a:buSzPts val="2400"/>
              <a:buNone/>
            </a:pPr>
            <a:r>
              <a:rPr lang="en-IN"/>
              <a:t>3.   Foster a Positive Culture</a:t>
            </a:r>
            <a:endParaRPr/>
          </a:p>
          <a:p>
            <a:pPr marL="533400" lvl="0" indent="-457200" algn="just" rtl="0">
              <a:lnSpc>
                <a:spcPct val="150000"/>
              </a:lnSpc>
              <a:spcBef>
                <a:spcPts val="1000"/>
              </a:spcBef>
              <a:spcAft>
                <a:spcPts val="0"/>
              </a:spcAft>
              <a:buSzPts val="2400"/>
              <a:buFont typeface="Arial"/>
              <a:buChar char="•"/>
            </a:pPr>
            <a:r>
              <a:rPr lang="en-IN"/>
              <a:t>Encourage teamwork, collaboration, and mutual support among employees.</a:t>
            </a:r>
            <a:endParaRPr/>
          </a:p>
          <a:p>
            <a:pPr marL="533400" lvl="0" indent="-457200" algn="just" rtl="0">
              <a:lnSpc>
                <a:spcPct val="150000"/>
              </a:lnSpc>
              <a:spcBef>
                <a:spcPts val="1000"/>
              </a:spcBef>
              <a:spcAft>
                <a:spcPts val="0"/>
              </a:spcAft>
              <a:buSzPts val="2400"/>
              <a:buNone/>
            </a:pPr>
            <a:endParaRPr/>
          </a:p>
        </p:txBody>
      </p:sp>
      <p:sp>
        <p:nvSpPr>
          <p:cNvPr id="267" name="Google Shape;267;p17"/>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a:p>
            <a:pPr marL="457200" lvl="0" indent="-228600" algn="l" rtl="0">
              <a:lnSpc>
                <a:spcPct val="90000"/>
              </a:lnSpc>
              <a:spcBef>
                <a:spcPts val="1000"/>
              </a:spcBef>
              <a:spcAft>
                <a:spcPts val="0"/>
              </a:spcAft>
              <a:buClr>
                <a:schemeClr val="accent2"/>
              </a:buClr>
              <a:buSzPts val="2800"/>
              <a:buNone/>
            </a:pPr>
            <a:endParaRPr/>
          </a:p>
        </p:txBody>
      </p:sp>
      <p:sp>
        <p:nvSpPr>
          <p:cNvPr id="268" name="Google Shape;268;p17"/>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Creating Healthy Work Environment</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8"/>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p>
            <a:pPr marL="533400" lvl="0" indent="-457200" algn="just" rtl="0">
              <a:lnSpc>
                <a:spcPct val="150000"/>
              </a:lnSpc>
              <a:spcBef>
                <a:spcPts val="1000"/>
              </a:spcBef>
              <a:spcAft>
                <a:spcPts val="0"/>
              </a:spcAft>
              <a:buSzPts val="2400"/>
              <a:buNone/>
            </a:pPr>
            <a:r>
              <a:rPr lang="en-IN"/>
              <a:t>4.   Supportive Managerial Style:</a:t>
            </a:r>
            <a:endParaRPr/>
          </a:p>
          <a:p>
            <a:pPr marL="457200" lvl="0" indent="-381000" algn="just" rtl="0">
              <a:lnSpc>
                <a:spcPct val="150000"/>
              </a:lnSpc>
              <a:spcBef>
                <a:spcPts val="1000"/>
              </a:spcBef>
              <a:spcAft>
                <a:spcPts val="0"/>
              </a:spcAft>
              <a:buSzPts val="2400"/>
              <a:buChar char="•"/>
            </a:pPr>
            <a:r>
              <a:rPr lang="en-IN"/>
              <a:t>Train managers to be supportive and understanding of employees' commitments and work-life balance needs.</a:t>
            </a:r>
            <a:endParaRPr/>
          </a:p>
          <a:p>
            <a:pPr marL="457200" lvl="0" indent="-381000" algn="just" rtl="0">
              <a:lnSpc>
                <a:spcPct val="150000"/>
              </a:lnSpc>
              <a:spcBef>
                <a:spcPts val="1000"/>
              </a:spcBef>
              <a:spcAft>
                <a:spcPts val="0"/>
              </a:spcAft>
              <a:buSzPts val="2400"/>
              <a:buChar char="•"/>
            </a:pPr>
            <a:r>
              <a:rPr lang="en-IN"/>
              <a:t>Encourage open communication, empathy, and flexibility in managing workloads and schedules.</a:t>
            </a:r>
            <a:endParaRPr/>
          </a:p>
          <a:p>
            <a:pPr marL="457200" lvl="0" indent="-228600" algn="just" rtl="0">
              <a:lnSpc>
                <a:spcPct val="90000"/>
              </a:lnSpc>
              <a:spcBef>
                <a:spcPts val="1000"/>
              </a:spcBef>
              <a:spcAft>
                <a:spcPts val="0"/>
              </a:spcAft>
              <a:buSzPts val="2400"/>
              <a:buNone/>
            </a:pPr>
            <a:endParaRPr/>
          </a:p>
        </p:txBody>
      </p:sp>
      <p:sp>
        <p:nvSpPr>
          <p:cNvPr id="274" name="Google Shape;274;p18"/>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p:txBody>
      </p:sp>
      <p:sp>
        <p:nvSpPr>
          <p:cNvPr id="275" name="Google Shape;275;p18"/>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Creating Healthy Work Environment</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subTitle" idx="1"/>
          </p:nvPr>
        </p:nvSpPr>
        <p:spPr>
          <a:xfrm>
            <a:off x="1397541" y="3255556"/>
            <a:ext cx="9144000" cy="468157"/>
          </a:xfrm>
          <a:prstGeom prst="rect">
            <a:avLst/>
          </a:prstGeom>
          <a:noFill/>
          <a:ln>
            <a:noFill/>
          </a:ln>
        </p:spPr>
        <p:txBody>
          <a:bodyPr spcFirstLastPara="1" wrap="square" lIns="91425" tIns="45700" rIns="91425" bIns="45700" anchor="t" anchorCtr="0">
            <a:normAutofit fontScale="92500" lnSpcReduction="20000"/>
          </a:bodyPr>
          <a:lstStyle/>
          <a:p>
            <a:pPr marL="457200" lvl="0" indent="-406400" algn="ctr" rtl="0">
              <a:lnSpc>
                <a:spcPct val="90000"/>
              </a:lnSpc>
              <a:spcBef>
                <a:spcPts val="1000"/>
              </a:spcBef>
              <a:spcAft>
                <a:spcPts val="0"/>
              </a:spcAft>
              <a:buClr>
                <a:schemeClr val="dk1"/>
              </a:buClr>
              <a:buSzPct val="108108"/>
              <a:buNone/>
            </a:pPr>
            <a:r>
              <a:rPr lang="en-IN"/>
              <a:t>Module-3</a:t>
            </a:r>
            <a:endParaRPr/>
          </a:p>
        </p:txBody>
      </p:sp>
      <p:sp>
        <p:nvSpPr>
          <p:cNvPr id="113" name="Google Shape;113;p2"/>
          <p:cNvSpPr txBox="1">
            <a:spLocks noGrp="1"/>
          </p:cNvSpPr>
          <p:nvPr>
            <p:ph type="body" idx="2"/>
          </p:nvPr>
        </p:nvSpPr>
        <p:spPr>
          <a:xfrm>
            <a:off x="733938" y="4279426"/>
            <a:ext cx="9144000" cy="781050"/>
          </a:xfrm>
          <a:prstGeom prst="rect">
            <a:avLst/>
          </a:prstGeom>
          <a:noFill/>
          <a:ln>
            <a:noFill/>
          </a:ln>
        </p:spPr>
        <p:txBody>
          <a:bodyPr spcFirstLastPara="1" wrap="square" lIns="91425" tIns="45700" rIns="91425" bIns="45700" anchor="t" anchorCtr="0">
            <a:normAutofit/>
          </a:bodyPr>
          <a:lstStyle/>
          <a:p>
            <a:pPr marL="457200" lvl="0" indent="-228600" algn="ctr" rtl="0">
              <a:lnSpc>
                <a:spcPct val="90000"/>
              </a:lnSpc>
              <a:spcBef>
                <a:spcPts val="1000"/>
              </a:spcBef>
              <a:spcAft>
                <a:spcPts val="0"/>
              </a:spcAft>
              <a:buClr>
                <a:schemeClr val="dk1"/>
              </a:buClr>
              <a:buSzPts val="3200"/>
              <a:buNone/>
            </a:pPr>
            <a:r>
              <a:rPr lang="en-IN"/>
              <a:t>Environmental and Occupational Health</a:t>
            </a:r>
            <a:endParaRPr/>
          </a:p>
        </p:txBody>
      </p:sp>
      <p:sp>
        <p:nvSpPr>
          <p:cNvPr id="114" name="Google Shape;114;p2"/>
          <p:cNvSpPr txBox="1">
            <a:spLocks noGrp="1"/>
          </p:cNvSpPr>
          <p:nvPr>
            <p:ph type="ctrTitle"/>
          </p:nvPr>
        </p:nvSpPr>
        <p:spPr>
          <a:xfrm>
            <a:off x="1300264" y="525834"/>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000"/>
              <a:buFont typeface="Calibri"/>
              <a:buNone/>
            </a:pPr>
            <a:r>
              <a:rPr lang="en-IN"/>
              <a:t>HEALTH AND WELLNESS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9"/>
          <p:cNvSpPr txBox="1">
            <a:spLocks noGrp="1"/>
          </p:cNvSpPr>
          <p:nvPr>
            <p:ph type="body" idx="1"/>
          </p:nvPr>
        </p:nvSpPr>
        <p:spPr>
          <a:xfrm>
            <a:off x="403496" y="2040750"/>
            <a:ext cx="10950300" cy="4586700"/>
          </a:xfrm>
          <a:prstGeom prst="rect">
            <a:avLst/>
          </a:prstGeom>
          <a:noFill/>
          <a:ln>
            <a:noFill/>
          </a:ln>
        </p:spPr>
        <p:txBody>
          <a:bodyPr spcFirstLastPara="1" wrap="square" lIns="91425" tIns="45700" rIns="91425" bIns="45700" anchor="t" anchorCtr="0">
            <a:normAutofit/>
          </a:bodyPr>
          <a:lstStyle/>
          <a:p>
            <a:pPr marL="457200" lvl="0" indent="-381000" algn="just" rtl="0">
              <a:lnSpc>
                <a:spcPct val="150000"/>
              </a:lnSpc>
              <a:spcBef>
                <a:spcPts val="1000"/>
              </a:spcBef>
              <a:spcAft>
                <a:spcPts val="0"/>
              </a:spcAft>
              <a:buSzPts val="2400"/>
              <a:buChar char="•"/>
            </a:pPr>
            <a:r>
              <a:rPr lang="en-IN"/>
              <a:t>Make self-care a non-negotiable part of your routine. Set aside time for activities that recharge and nourish you, such as exercise, hobbies, spending time with loved ones, or engaging in relaxation techniques.</a:t>
            </a:r>
            <a:endParaRPr/>
          </a:p>
          <a:p>
            <a:pPr marL="457200" lvl="0" indent="-381000" algn="just" rtl="0">
              <a:lnSpc>
                <a:spcPct val="150000"/>
              </a:lnSpc>
              <a:spcBef>
                <a:spcPts val="1000"/>
              </a:spcBef>
              <a:spcAft>
                <a:spcPts val="0"/>
              </a:spcAft>
              <a:buSzPts val="2400"/>
              <a:buChar char="•"/>
            </a:pPr>
            <a:r>
              <a:rPr lang="en-IN"/>
              <a:t>Determine specific times for work-related activities and personal activities, and try to stick to them as much as possible.</a:t>
            </a:r>
            <a:endParaRPr/>
          </a:p>
        </p:txBody>
      </p:sp>
      <p:sp>
        <p:nvSpPr>
          <p:cNvPr id="282" name="Google Shape;282;p19"/>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p:txBody>
      </p:sp>
      <p:sp>
        <p:nvSpPr>
          <p:cNvPr id="283" name="Google Shape;283;p19"/>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Practicing Self Care and Self Compassion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0"/>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p>
            <a:pPr marL="457200" lvl="0" indent="-381000" algn="just" rtl="0">
              <a:lnSpc>
                <a:spcPct val="150000"/>
              </a:lnSpc>
              <a:spcBef>
                <a:spcPts val="1000"/>
              </a:spcBef>
              <a:spcAft>
                <a:spcPts val="0"/>
              </a:spcAft>
              <a:buSzPts val="2400"/>
              <a:buChar char="•"/>
            </a:pPr>
            <a:r>
              <a:rPr lang="en-IN"/>
              <a:t>Be kind and understanding to yourself, especially when facing challenges or setbacks. Treat yourself with the same empathy and compassion you would extend to a friend in a similar situation.</a:t>
            </a:r>
            <a:endParaRPr/>
          </a:p>
          <a:p>
            <a:pPr marL="457200" lvl="0" indent="-381000" algn="just" rtl="0">
              <a:lnSpc>
                <a:spcPct val="150000"/>
              </a:lnSpc>
              <a:spcBef>
                <a:spcPts val="1000"/>
              </a:spcBef>
              <a:spcAft>
                <a:spcPts val="0"/>
              </a:spcAft>
              <a:buSzPts val="2400"/>
              <a:buChar char="•"/>
            </a:pPr>
            <a:r>
              <a:rPr lang="en-IN"/>
              <a:t>Set realistic expectations for yourself and others. Understand that achieving a perfect work-life balance may not always be possible, and it's okay to prioritize certain aspects at different times. Aim for progress, not perfection.</a:t>
            </a:r>
            <a:endParaRPr/>
          </a:p>
        </p:txBody>
      </p:sp>
      <p:sp>
        <p:nvSpPr>
          <p:cNvPr id="289" name="Google Shape;289;p20"/>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p:txBody>
      </p:sp>
      <p:sp>
        <p:nvSpPr>
          <p:cNvPr id="290" name="Google Shape;290;p20"/>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Practicing Self Care and Self Compassion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1"/>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p>
            <a:pPr marL="457200" lvl="0" indent="-381000" algn="just" rtl="0">
              <a:lnSpc>
                <a:spcPct val="150000"/>
              </a:lnSpc>
              <a:spcBef>
                <a:spcPts val="1000"/>
              </a:spcBef>
              <a:spcAft>
                <a:spcPts val="0"/>
              </a:spcAft>
              <a:buSzPts val="2400"/>
              <a:buChar char="•"/>
            </a:pPr>
            <a:r>
              <a:rPr lang="en-IN" b="1"/>
              <a:t>Hand Hygiene</a:t>
            </a:r>
            <a:r>
              <a:rPr lang="en-IN"/>
              <a:t>: Regularly wash your hands with soap and water for at least 20 seconds, especially before eating, after using the restroom, after coughing or sneezing, and after being in public places. If soap and water are not available, use hand sanitizer with at least 60% alcohol.</a:t>
            </a:r>
            <a:endParaRPr/>
          </a:p>
          <a:p>
            <a:pPr marL="457200" lvl="0" indent="-381000" algn="just" rtl="0">
              <a:lnSpc>
                <a:spcPct val="150000"/>
              </a:lnSpc>
              <a:spcBef>
                <a:spcPts val="1000"/>
              </a:spcBef>
              <a:spcAft>
                <a:spcPts val="0"/>
              </a:spcAft>
              <a:buSzPts val="2400"/>
              <a:buChar char="•"/>
            </a:pPr>
            <a:r>
              <a:rPr lang="en-IN" b="1"/>
              <a:t>Oral Hygiene</a:t>
            </a:r>
            <a:r>
              <a:rPr lang="en-IN"/>
              <a:t>: Brush your teeth at least twice a day with fluoride toothpaste, and floss daily to remove plaque and prevent dental issues. Visit your dentist regularly for check-ups and professional cleanings.</a:t>
            </a:r>
            <a:endParaRPr/>
          </a:p>
          <a:p>
            <a:pPr marL="457200" lvl="0" indent="-228600" algn="just" rtl="0">
              <a:lnSpc>
                <a:spcPct val="150000"/>
              </a:lnSpc>
              <a:spcBef>
                <a:spcPts val="1000"/>
              </a:spcBef>
              <a:spcAft>
                <a:spcPts val="0"/>
              </a:spcAft>
              <a:buSzPts val="2400"/>
              <a:buNone/>
            </a:pPr>
            <a:endParaRPr/>
          </a:p>
        </p:txBody>
      </p:sp>
      <p:sp>
        <p:nvSpPr>
          <p:cNvPr id="296" name="Google Shape;296;p21"/>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a:p>
            <a:pPr marL="457200" lvl="0" indent="-228600" algn="l" rtl="0">
              <a:lnSpc>
                <a:spcPct val="90000"/>
              </a:lnSpc>
              <a:spcBef>
                <a:spcPts val="1000"/>
              </a:spcBef>
              <a:spcAft>
                <a:spcPts val="0"/>
              </a:spcAft>
              <a:buClr>
                <a:schemeClr val="accent2"/>
              </a:buClr>
              <a:buSzPts val="2800"/>
              <a:buNone/>
            </a:pPr>
            <a:endParaRPr/>
          </a:p>
        </p:txBody>
      </p:sp>
      <p:sp>
        <p:nvSpPr>
          <p:cNvPr id="297" name="Google Shape;297;p21"/>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Self Care-Personal Hygiene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2"/>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p>
            <a:pPr marL="457200" lvl="0" indent="-381000" algn="just" rtl="0">
              <a:lnSpc>
                <a:spcPct val="150000"/>
              </a:lnSpc>
              <a:spcBef>
                <a:spcPts val="1000"/>
              </a:spcBef>
              <a:spcAft>
                <a:spcPts val="0"/>
              </a:spcAft>
              <a:buSzPts val="2400"/>
              <a:buChar char="•"/>
            </a:pPr>
            <a:r>
              <a:rPr lang="en-IN" b="1"/>
              <a:t>Hair and Scalp Care</a:t>
            </a:r>
            <a:r>
              <a:rPr lang="en-IN"/>
              <a:t>: Maintain proper hair and scalp hygiene by washing your hair regularly with a suitable shampoo and conditioner. Trim your hair regularly to prevent split ends and keep it looking neat.</a:t>
            </a:r>
            <a:endParaRPr/>
          </a:p>
          <a:p>
            <a:pPr marL="457200" lvl="0" indent="-381000" algn="just" rtl="0">
              <a:lnSpc>
                <a:spcPct val="150000"/>
              </a:lnSpc>
              <a:spcBef>
                <a:spcPts val="1000"/>
              </a:spcBef>
              <a:spcAft>
                <a:spcPts val="0"/>
              </a:spcAft>
              <a:buSzPts val="2400"/>
              <a:buChar char="•"/>
            </a:pPr>
            <a:r>
              <a:rPr lang="en-IN" b="1"/>
              <a:t>Nail Care</a:t>
            </a:r>
            <a:r>
              <a:rPr lang="en-IN"/>
              <a:t>: Keep your nails clean and trimmed to prevent the accumulation of dirt and bacteria. Avoid biting your nails and keep them properly moisturized to prevent cracking and breakage.</a:t>
            </a:r>
            <a:endParaRPr/>
          </a:p>
          <a:p>
            <a:pPr marL="457200" lvl="0" indent="-228600" algn="just" rtl="0">
              <a:lnSpc>
                <a:spcPct val="150000"/>
              </a:lnSpc>
              <a:spcBef>
                <a:spcPts val="1000"/>
              </a:spcBef>
              <a:spcAft>
                <a:spcPts val="0"/>
              </a:spcAft>
              <a:buSzPts val="2400"/>
              <a:buNone/>
            </a:pPr>
            <a:endParaRPr/>
          </a:p>
        </p:txBody>
      </p:sp>
      <p:sp>
        <p:nvSpPr>
          <p:cNvPr id="303" name="Google Shape;303;p22"/>
          <p:cNvSpPr txBox="1"/>
          <p:nvPr/>
        </p:nvSpPr>
        <p:spPr>
          <a:xfrm>
            <a:off x="803570" y="415665"/>
            <a:ext cx="9472613" cy="671878"/>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90000"/>
              </a:lnSpc>
              <a:spcBef>
                <a:spcPts val="1000"/>
              </a:spcBef>
              <a:spcAft>
                <a:spcPts val="0"/>
              </a:spcAft>
              <a:buClr>
                <a:schemeClr val="accent2"/>
              </a:buClr>
              <a:buSzPts val="2800"/>
              <a:buFont typeface="Arial"/>
              <a:buNone/>
            </a:pPr>
            <a:r>
              <a:rPr lang="en-IN" sz="2800" b="1" i="0" u="none" strike="noStrike" cap="none">
                <a:solidFill>
                  <a:schemeClr val="dk1"/>
                </a:solidFill>
                <a:latin typeface="Times New Roman"/>
                <a:ea typeface="Times New Roman"/>
                <a:cs typeface="Times New Roman"/>
                <a:sym typeface="Times New Roman"/>
              </a:rPr>
              <a:t>Environmental and Occupational Health</a:t>
            </a:r>
            <a:endParaRPr sz="2800" b="1" i="0" u="none" strike="noStrike" cap="none">
              <a:solidFill>
                <a:schemeClr val="dk1"/>
              </a:solidFill>
              <a:latin typeface="Times New Roman"/>
              <a:ea typeface="Times New Roman"/>
              <a:cs typeface="Times New Roman"/>
              <a:sym typeface="Times New Roman"/>
            </a:endParaRPr>
          </a:p>
          <a:p>
            <a:pPr marL="457200" marR="0" lvl="0" indent="-228600" algn="l" rtl="0">
              <a:lnSpc>
                <a:spcPct val="90000"/>
              </a:lnSpc>
              <a:spcBef>
                <a:spcPts val="1000"/>
              </a:spcBef>
              <a:spcAft>
                <a:spcPts val="0"/>
              </a:spcAft>
              <a:buClr>
                <a:schemeClr val="accent2"/>
              </a:buClr>
              <a:buSzPts val="2800"/>
              <a:buFont typeface="Arial"/>
              <a:buNone/>
            </a:pPr>
            <a:endParaRPr sz="2800" b="1" i="0" u="none" strike="noStrike" cap="none">
              <a:solidFill>
                <a:schemeClr val="dk1"/>
              </a:solidFill>
              <a:latin typeface="Times New Roman"/>
              <a:ea typeface="Times New Roman"/>
              <a:cs typeface="Times New Roman"/>
              <a:sym typeface="Times New Roman"/>
            </a:endParaRPr>
          </a:p>
        </p:txBody>
      </p:sp>
      <p:sp>
        <p:nvSpPr>
          <p:cNvPr id="304" name="Google Shape;304;p22"/>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Self Care-Personal Hygiene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3"/>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p>
            <a:pPr marL="457200" lvl="0" indent="-381000" algn="just" rtl="0">
              <a:lnSpc>
                <a:spcPct val="150000"/>
              </a:lnSpc>
              <a:spcBef>
                <a:spcPts val="1000"/>
              </a:spcBef>
              <a:spcAft>
                <a:spcPts val="0"/>
              </a:spcAft>
              <a:buSzPts val="2400"/>
              <a:buChar char="•"/>
            </a:pPr>
            <a:r>
              <a:rPr lang="en-IN" b="1"/>
              <a:t>Personal Grooming</a:t>
            </a:r>
            <a:r>
              <a:rPr lang="en-IN"/>
              <a:t>: Take care of personal grooming, such as shaving or trimming facial hair, grooming eyebrows, and maintaining personal cleanliness. Practice good hygiene habits for managing body odor, such as using deodorant or antiperspirant.</a:t>
            </a:r>
            <a:endParaRPr/>
          </a:p>
          <a:p>
            <a:pPr marL="457200" lvl="0" indent="-381000" algn="just" rtl="0">
              <a:lnSpc>
                <a:spcPct val="150000"/>
              </a:lnSpc>
              <a:spcBef>
                <a:spcPts val="1000"/>
              </a:spcBef>
              <a:spcAft>
                <a:spcPts val="0"/>
              </a:spcAft>
              <a:buSzPts val="2400"/>
              <a:buChar char="•"/>
            </a:pPr>
            <a:r>
              <a:rPr lang="en-IN" b="1"/>
              <a:t>Sun Protection</a:t>
            </a:r>
            <a:r>
              <a:rPr lang="en-IN"/>
              <a:t>: Protect your skin from the harmful effects of the sun by applying sunscreen with a high SPF, wearing protective clothing, and seeking shade during peak sun hours</a:t>
            </a:r>
            <a:endParaRPr/>
          </a:p>
        </p:txBody>
      </p:sp>
      <p:sp>
        <p:nvSpPr>
          <p:cNvPr id="310" name="Google Shape;310;p23"/>
          <p:cNvSpPr txBox="1"/>
          <p:nvPr/>
        </p:nvSpPr>
        <p:spPr>
          <a:xfrm>
            <a:off x="803570" y="415665"/>
            <a:ext cx="9472613" cy="671878"/>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90000"/>
              </a:lnSpc>
              <a:spcBef>
                <a:spcPts val="1000"/>
              </a:spcBef>
              <a:spcAft>
                <a:spcPts val="0"/>
              </a:spcAft>
              <a:buClr>
                <a:schemeClr val="accent2"/>
              </a:buClr>
              <a:buSzPts val="2800"/>
              <a:buFont typeface="Arial"/>
              <a:buNone/>
            </a:pPr>
            <a:r>
              <a:rPr lang="en-IN" sz="2800" b="1" i="0" u="none" strike="noStrike" cap="none">
                <a:solidFill>
                  <a:schemeClr val="dk1"/>
                </a:solidFill>
                <a:latin typeface="Times New Roman"/>
                <a:ea typeface="Times New Roman"/>
                <a:cs typeface="Times New Roman"/>
                <a:sym typeface="Times New Roman"/>
              </a:rPr>
              <a:t>Environmental and Occupational Health</a:t>
            </a:r>
            <a:endParaRPr sz="2800" b="1" i="0" u="none" strike="noStrike" cap="none">
              <a:solidFill>
                <a:schemeClr val="dk1"/>
              </a:solidFill>
              <a:latin typeface="Times New Roman"/>
              <a:ea typeface="Times New Roman"/>
              <a:cs typeface="Times New Roman"/>
              <a:sym typeface="Times New Roman"/>
            </a:endParaRPr>
          </a:p>
          <a:p>
            <a:pPr marL="457200" marR="0" lvl="0" indent="-228600" algn="l" rtl="0">
              <a:lnSpc>
                <a:spcPct val="90000"/>
              </a:lnSpc>
              <a:spcBef>
                <a:spcPts val="1000"/>
              </a:spcBef>
              <a:spcAft>
                <a:spcPts val="0"/>
              </a:spcAft>
              <a:buClr>
                <a:schemeClr val="accent2"/>
              </a:buClr>
              <a:buSzPts val="2800"/>
              <a:buFont typeface="Arial"/>
              <a:buNone/>
            </a:pPr>
            <a:endParaRPr sz="2800" b="1" i="0" u="none" strike="noStrike" cap="none">
              <a:solidFill>
                <a:schemeClr val="dk1"/>
              </a:solidFill>
              <a:latin typeface="Times New Roman"/>
              <a:ea typeface="Times New Roman"/>
              <a:cs typeface="Times New Roman"/>
              <a:sym typeface="Times New Roman"/>
            </a:endParaRPr>
          </a:p>
        </p:txBody>
      </p:sp>
      <p:sp>
        <p:nvSpPr>
          <p:cNvPr id="311" name="Google Shape;311;p23"/>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Self Care-Personal Hygiene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4"/>
          <p:cNvSpPr txBox="1">
            <a:spLocks noGrp="1"/>
          </p:cNvSpPr>
          <p:nvPr>
            <p:ph type="body" idx="1"/>
          </p:nvPr>
        </p:nvSpPr>
        <p:spPr>
          <a:xfrm>
            <a:off x="734251" y="2040750"/>
            <a:ext cx="10490100" cy="4586700"/>
          </a:xfrm>
          <a:prstGeom prst="rect">
            <a:avLst/>
          </a:prstGeom>
          <a:noFill/>
          <a:ln>
            <a:noFill/>
          </a:ln>
        </p:spPr>
        <p:txBody>
          <a:bodyPr spcFirstLastPara="1" wrap="square" lIns="91425" tIns="45700" rIns="91425" bIns="45700" anchor="t" anchorCtr="0">
            <a:normAutofit/>
          </a:bodyPr>
          <a:lstStyle/>
          <a:p>
            <a:pPr marL="457200" lvl="0" indent="-381000" algn="just" rtl="0">
              <a:lnSpc>
                <a:spcPct val="150000"/>
              </a:lnSpc>
              <a:spcBef>
                <a:spcPts val="1000"/>
              </a:spcBef>
              <a:spcAft>
                <a:spcPts val="0"/>
              </a:spcAft>
              <a:buSzPts val="2400"/>
              <a:buChar char="•"/>
            </a:pPr>
            <a:r>
              <a:rPr lang="en-IN"/>
              <a:t>Use time management tools such as calendars, to-do lists, or task management apps to plan and organize your work and personal commitments.</a:t>
            </a:r>
            <a:endParaRPr/>
          </a:p>
          <a:p>
            <a:pPr marL="457200" lvl="0" indent="-381000" algn="just" rtl="0">
              <a:lnSpc>
                <a:spcPct val="150000"/>
              </a:lnSpc>
              <a:spcBef>
                <a:spcPts val="1000"/>
              </a:spcBef>
              <a:spcAft>
                <a:spcPts val="0"/>
              </a:spcAft>
              <a:buSzPts val="2400"/>
              <a:buChar char="•"/>
            </a:pPr>
            <a:r>
              <a:rPr lang="en-IN"/>
              <a:t>Break down larger tasks into smaller, manageable steps and allocate specific time slots for each task.</a:t>
            </a:r>
            <a:endParaRPr/>
          </a:p>
        </p:txBody>
      </p:sp>
      <p:sp>
        <p:nvSpPr>
          <p:cNvPr id="318" name="Google Shape;318;p24"/>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p:txBody>
      </p:sp>
      <p:sp>
        <p:nvSpPr>
          <p:cNvPr id="319" name="Google Shape;319;p24"/>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Managing Time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5"/>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p>
            <a:pPr marL="457200" lvl="0" indent="-381000" algn="just" rtl="0">
              <a:lnSpc>
                <a:spcPct val="150000"/>
              </a:lnSpc>
              <a:spcBef>
                <a:spcPts val="1000"/>
              </a:spcBef>
              <a:spcAft>
                <a:spcPts val="0"/>
              </a:spcAft>
              <a:buSzPts val="2400"/>
              <a:buChar char="•"/>
            </a:pPr>
            <a:r>
              <a:rPr lang="en-IN"/>
              <a:t>Establish a schedule that includes dedicated time for work, personal activities, and self-care.</a:t>
            </a:r>
            <a:endParaRPr/>
          </a:p>
          <a:p>
            <a:pPr marL="457200" lvl="0" indent="-381000" algn="just" rtl="0">
              <a:lnSpc>
                <a:spcPct val="150000"/>
              </a:lnSpc>
              <a:spcBef>
                <a:spcPts val="1000"/>
              </a:spcBef>
              <a:spcAft>
                <a:spcPts val="0"/>
              </a:spcAft>
              <a:buSzPts val="2400"/>
              <a:buChar char="•"/>
            </a:pPr>
            <a:r>
              <a:rPr lang="en-IN"/>
              <a:t>Use time-blocking techniques to allocate specific time blocks for specific tasks or types of activities.</a:t>
            </a:r>
            <a:endParaRPr/>
          </a:p>
          <a:p>
            <a:pPr marL="457200" lvl="0" indent="-381000" algn="just" rtl="0">
              <a:lnSpc>
                <a:spcPct val="150000"/>
              </a:lnSpc>
              <a:spcBef>
                <a:spcPts val="1000"/>
              </a:spcBef>
              <a:spcAft>
                <a:spcPts val="0"/>
              </a:spcAft>
              <a:buSzPts val="2400"/>
              <a:buChar char="•"/>
            </a:pPr>
            <a:r>
              <a:rPr lang="en-IN"/>
              <a:t>For example, set aside uninterrupted blocks of time for focused work, as well as designated blocks for personal activities or breaks.</a:t>
            </a:r>
            <a:endParaRPr/>
          </a:p>
          <a:p>
            <a:pPr marL="457200" lvl="0" indent="-228600" algn="just" rtl="0">
              <a:lnSpc>
                <a:spcPct val="150000"/>
              </a:lnSpc>
              <a:spcBef>
                <a:spcPts val="1000"/>
              </a:spcBef>
              <a:spcAft>
                <a:spcPts val="0"/>
              </a:spcAft>
              <a:buSzPts val="2400"/>
              <a:buNone/>
            </a:pPr>
            <a:endParaRPr/>
          </a:p>
          <a:p>
            <a:pPr marL="457200" lvl="0" indent="-228600" algn="just" rtl="0">
              <a:lnSpc>
                <a:spcPct val="150000"/>
              </a:lnSpc>
              <a:spcBef>
                <a:spcPts val="1000"/>
              </a:spcBef>
              <a:spcAft>
                <a:spcPts val="0"/>
              </a:spcAft>
              <a:buSzPts val="2400"/>
              <a:buNone/>
            </a:pPr>
            <a:endParaRPr/>
          </a:p>
        </p:txBody>
      </p:sp>
      <p:sp>
        <p:nvSpPr>
          <p:cNvPr id="325" name="Google Shape;325;p25"/>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p:txBody>
      </p:sp>
      <p:sp>
        <p:nvSpPr>
          <p:cNvPr id="326" name="Google Shape;326;p25"/>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Managing Time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6"/>
          <p:cNvSpPr txBox="1">
            <a:spLocks noGrp="1"/>
          </p:cNvSpPr>
          <p:nvPr>
            <p:ph type="body" idx="1"/>
          </p:nvPr>
        </p:nvSpPr>
        <p:spPr>
          <a:xfrm>
            <a:off x="734253" y="2040750"/>
            <a:ext cx="10289700" cy="4586700"/>
          </a:xfrm>
          <a:prstGeom prst="rect">
            <a:avLst/>
          </a:prstGeom>
          <a:noFill/>
          <a:ln>
            <a:noFill/>
          </a:ln>
        </p:spPr>
        <p:txBody>
          <a:bodyPr spcFirstLastPara="1" wrap="square" lIns="91425" tIns="45700" rIns="91425" bIns="45700" anchor="t" anchorCtr="0">
            <a:normAutofit/>
          </a:bodyPr>
          <a:lstStyle/>
          <a:p>
            <a:pPr marL="457200" lvl="0" indent="-381000" algn="just" rtl="0">
              <a:lnSpc>
                <a:spcPct val="150000"/>
              </a:lnSpc>
              <a:spcBef>
                <a:spcPts val="1000"/>
              </a:spcBef>
              <a:spcAft>
                <a:spcPts val="0"/>
              </a:spcAft>
              <a:buSzPts val="2400"/>
              <a:buChar char="•"/>
            </a:pPr>
            <a:r>
              <a:rPr lang="en-IN"/>
              <a:t>Make your goals clear, specific, and measurable. Avoid vague statements and instead define your goals in a way that allows you to track progress and evaluate success.</a:t>
            </a:r>
            <a:endParaRPr/>
          </a:p>
          <a:p>
            <a:pPr marL="457200" lvl="0" indent="-381000" algn="just" rtl="0">
              <a:lnSpc>
                <a:spcPct val="150000"/>
              </a:lnSpc>
              <a:spcBef>
                <a:spcPts val="1000"/>
              </a:spcBef>
              <a:spcAft>
                <a:spcPts val="0"/>
              </a:spcAft>
              <a:buSzPts val="2400"/>
              <a:buChar char="•"/>
            </a:pPr>
            <a:r>
              <a:rPr lang="en-IN"/>
              <a:t>Strive for a balance between your professional and personal goals.</a:t>
            </a:r>
            <a:endParaRPr/>
          </a:p>
        </p:txBody>
      </p:sp>
      <p:sp>
        <p:nvSpPr>
          <p:cNvPr id="333" name="Google Shape;333;p26"/>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p:txBody>
      </p:sp>
      <p:sp>
        <p:nvSpPr>
          <p:cNvPr id="334" name="Google Shape;334;p26"/>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Setting Goals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7"/>
          <p:cNvSpPr txBox="1">
            <a:spLocks noGrp="1"/>
          </p:cNvSpPr>
          <p:nvPr>
            <p:ph type="body" idx="1"/>
          </p:nvPr>
        </p:nvSpPr>
        <p:spPr>
          <a:xfrm>
            <a:off x="764771" y="2040751"/>
            <a:ext cx="10573789" cy="4586613"/>
          </a:xfrm>
          <a:prstGeom prst="rect">
            <a:avLst/>
          </a:prstGeom>
          <a:noFill/>
          <a:ln>
            <a:noFill/>
          </a:ln>
        </p:spPr>
        <p:txBody>
          <a:bodyPr spcFirstLastPara="1" wrap="square" lIns="91425" tIns="45700" rIns="91425" bIns="45700" anchor="t" anchorCtr="0">
            <a:noAutofit/>
          </a:bodyPr>
          <a:lstStyle/>
          <a:p>
            <a:pPr marL="457200" lvl="0" indent="-381000" algn="just" rtl="0">
              <a:lnSpc>
                <a:spcPct val="150000"/>
              </a:lnSpc>
              <a:spcBef>
                <a:spcPts val="1000"/>
              </a:spcBef>
              <a:spcAft>
                <a:spcPts val="0"/>
              </a:spcAft>
              <a:buSzPts val="2400"/>
              <a:buChar char="•"/>
            </a:pPr>
            <a:r>
              <a:rPr lang="en-IN"/>
              <a:t>Set both short-term and long-term goals to ensure a balanced focus on immediate tasks and future aspirations.</a:t>
            </a:r>
            <a:endParaRPr/>
          </a:p>
          <a:p>
            <a:pPr marL="457200" lvl="0" indent="-381000" algn="just" rtl="0">
              <a:lnSpc>
                <a:spcPct val="150000"/>
              </a:lnSpc>
              <a:spcBef>
                <a:spcPts val="1000"/>
              </a:spcBef>
              <a:spcAft>
                <a:spcPts val="0"/>
              </a:spcAft>
              <a:buSzPts val="2400"/>
              <a:buChar char="•"/>
            </a:pPr>
            <a:r>
              <a:rPr lang="en-IN"/>
              <a:t>Develop a detailed action plan for each goal, outlining the specific steps, resources, and timelines required to achieve them.</a:t>
            </a:r>
            <a:endParaRPr/>
          </a:p>
          <a:p>
            <a:pPr marL="457200" lvl="0" indent="-381000" algn="just" rtl="0">
              <a:lnSpc>
                <a:spcPct val="150000"/>
              </a:lnSpc>
              <a:spcBef>
                <a:spcPts val="1000"/>
              </a:spcBef>
              <a:spcAft>
                <a:spcPts val="0"/>
              </a:spcAft>
              <a:buSzPts val="2400"/>
              <a:buChar char="•"/>
            </a:pPr>
            <a:r>
              <a:rPr lang="en-IN"/>
              <a:t>Celebrate and acknowledge your achievements along the way.</a:t>
            </a:r>
            <a:endParaRPr/>
          </a:p>
          <a:p>
            <a:pPr marL="457200" lvl="0" indent="-381000" algn="just" rtl="0">
              <a:lnSpc>
                <a:spcPct val="150000"/>
              </a:lnSpc>
              <a:spcBef>
                <a:spcPts val="1000"/>
              </a:spcBef>
              <a:spcAft>
                <a:spcPts val="0"/>
              </a:spcAft>
              <a:buSzPts val="2400"/>
              <a:buChar char="•"/>
            </a:pPr>
            <a:r>
              <a:rPr lang="en-IN"/>
              <a:t> Periodically review and reassess your goals to ensure they remain relevant and aligned with your evolving needs and circumstances.</a:t>
            </a:r>
            <a:endParaRPr/>
          </a:p>
        </p:txBody>
      </p:sp>
      <p:sp>
        <p:nvSpPr>
          <p:cNvPr id="340" name="Google Shape;340;p27"/>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p:txBody>
      </p:sp>
      <p:sp>
        <p:nvSpPr>
          <p:cNvPr id="341" name="Google Shape;341;p27"/>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Setting Goals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8"/>
          <p:cNvSpPr txBox="1">
            <a:spLocks noGrp="1"/>
          </p:cNvSpPr>
          <p:nvPr>
            <p:ph type="body" idx="1"/>
          </p:nvPr>
        </p:nvSpPr>
        <p:spPr>
          <a:xfrm>
            <a:off x="734252" y="2040750"/>
            <a:ext cx="10512300" cy="4586700"/>
          </a:xfrm>
          <a:prstGeom prst="rect">
            <a:avLst/>
          </a:prstGeom>
          <a:noFill/>
          <a:ln>
            <a:noFill/>
          </a:ln>
        </p:spPr>
        <p:txBody>
          <a:bodyPr spcFirstLastPara="1" wrap="square" lIns="91425" tIns="45700" rIns="91425" bIns="45700" anchor="t" anchorCtr="0">
            <a:normAutofit/>
          </a:bodyPr>
          <a:lstStyle/>
          <a:p>
            <a:pPr marL="457200" lvl="0" indent="-381000" algn="just" rtl="0">
              <a:lnSpc>
                <a:spcPct val="150000"/>
              </a:lnSpc>
              <a:spcBef>
                <a:spcPts val="1000"/>
              </a:spcBef>
              <a:spcAft>
                <a:spcPts val="0"/>
              </a:spcAft>
              <a:buSzPts val="2400"/>
              <a:buChar char="•"/>
            </a:pPr>
            <a:r>
              <a:rPr lang="en-IN"/>
              <a:t>Take time to reflect on your current work-life balance and assess how satisfied you are with different areas of your life.</a:t>
            </a:r>
            <a:endParaRPr/>
          </a:p>
          <a:p>
            <a:pPr marL="457200" lvl="0" indent="-381000" algn="just" rtl="0">
              <a:lnSpc>
                <a:spcPct val="150000"/>
              </a:lnSpc>
              <a:spcBef>
                <a:spcPts val="1000"/>
              </a:spcBef>
              <a:spcAft>
                <a:spcPts val="0"/>
              </a:spcAft>
              <a:buSzPts val="2400"/>
              <a:buChar char="•"/>
            </a:pPr>
            <a:r>
              <a:rPr lang="en-IN"/>
              <a:t>Engage in open and honest conversations with trusted colleagues, friends, or family members. Seek their perspective on your work-life balance and listen to their observations and insights.</a:t>
            </a:r>
            <a:endParaRPr/>
          </a:p>
        </p:txBody>
      </p:sp>
      <p:sp>
        <p:nvSpPr>
          <p:cNvPr id="348" name="Google Shape;348;p28"/>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p:txBody>
      </p:sp>
      <p:sp>
        <p:nvSpPr>
          <p:cNvPr id="349" name="Google Shape;349;p28"/>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Regular Reflection and Adjustment</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body" idx="1"/>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p:txBody>
      </p:sp>
      <p:sp>
        <p:nvSpPr>
          <p:cNvPr id="120" name="Google Shape;120;p3"/>
          <p:cNvSpPr/>
          <p:nvPr/>
        </p:nvSpPr>
        <p:spPr>
          <a:xfrm>
            <a:off x="899023" y="3354402"/>
            <a:ext cx="10660918" cy="2281187"/>
          </a:xfrm>
          <a:prstGeom prst="roundRect">
            <a:avLst>
              <a:gd name="adj" fmla="val 23545"/>
            </a:avLst>
          </a:prstGeom>
          <a:solidFill>
            <a:srgbClr val="9C1621"/>
          </a:solidFill>
          <a:ln w="38100" cap="flat" cmpd="sng">
            <a:solidFill>
              <a:srgbClr val="5959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0" i="0" u="none" strike="noStrike" cap="none">
                <a:solidFill>
                  <a:schemeClr val="lt1"/>
                </a:solidFill>
                <a:latin typeface="Times New Roman"/>
                <a:ea typeface="Times New Roman"/>
                <a:cs typeface="Times New Roman"/>
                <a:sym typeface="Times New Roman"/>
              </a:rPr>
              <a:t>This module will empower participants with the knowledge and skills to  cultivate healthy habits and create a positive impact on their well-being, work-life balance, and the environment</a:t>
            </a:r>
            <a:endParaRPr sz="2400" b="0" i="0" u="none" strike="noStrike" cap="none">
              <a:solidFill>
                <a:schemeClr val="lt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9"/>
          <p:cNvSpPr txBox="1">
            <a:spLocks noGrp="1"/>
          </p:cNvSpPr>
          <p:nvPr>
            <p:ph type="body" idx="1"/>
          </p:nvPr>
        </p:nvSpPr>
        <p:spPr>
          <a:xfrm>
            <a:off x="734247" y="2040751"/>
            <a:ext cx="10920197" cy="4586613"/>
          </a:xfrm>
          <a:prstGeom prst="rect">
            <a:avLst/>
          </a:prstGeom>
          <a:noFill/>
          <a:ln>
            <a:noFill/>
          </a:ln>
        </p:spPr>
        <p:txBody>
          <a:bodyPr spcFirstLastPara="1" wrap="square" lIns="91425" tIns="45700" rIns="91425" bIns="45700" anchor="t" anchorCtr="0">
            <a:normAutofit/>
          </a:bodyPr>
          <a:lstStyle/>
          <a:p>
            <a:pPr marL="457200" lvl="0" indent="-381000" algn="just" rtl="0">
              <a:lnSpc>
                <a:spcPct val="150000"/>
              </a:lnSpc>
              <a:spcBef>
                <a:spcPts val="1000"/>
              </a:spcBef>
              <a:spcAft>
                <a:spcPts val="0"/>
              </a:spcAft>
              <a:buSzPts val="2400"/>
              <a:buChar char="•"/>
            </a:pPr>
            <a:r>
              <a:rPr lang="en-IN"/>
              <a:t>Recognize any areas where you feel overworked, overwhelmed, or neglected.</a:t>
            </a:r>
            <a:endParaRPr/>
          </a:p>
          <a:p>
            <a:pPr marL="457200" lvl="0" indent="-381000" algn="just" rtl="0">
              <a:lnSpc>
                <a:spcPct val="150000"/>
              </a:lnSpc>
              <a:spcBef>
                <a:spcPts val="1000"/>
              </a:spcBef>
              <a:spcAft>
                <a:spcPts val="0"/>
              </a:spcAft>
              <a:buSzPts val="2400"/>
              <a:buChar char="•"/>
            </a:pPr>
            <a:r>
              <a:rPr lang="en-IN"/>
              <a:t>Reflect on past experiences where your work-life balance was out of sync. Identify what contributed to the imbalance and learn from those lessons to make more informed decisions moving forward.</a:t>
            </a:r>
            <a:endParaRPr/>
          </a:p>
          <a:p>
            <a:pPr marL="457200" lvl="0" indent="-381000" algn="just" rtl="0">
              <a:lnSpc>
                <a:spcPct val="150000"/>
              </a:lnSpc>
              <a:spcBef>
                <a:spcPts val="1000"/>
              </a:spcBef>
              <a:spcAft>
                <a:spcPts val="0"/>
              </a:spcAft>
              <a:buSzPts val="2400"/>
              <a:buChar char="•"/>
            </a:pPr>
            <a:r>
              <a:rPr lang="en-IN"/>
              <a:t>Regularly check in with yourself to assess the impact of your adjustments</a:t>
            </a:r>
            <a:endParaRPr/>
          </a:p>
        </p:txBody>
      </p:sp>
      <p:sp>
        <p:nvSpPr>
          <p:cNvPr id="355" name="Google Shape;355;p29"/>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p:txBody>
      </p:sp>
      <p:sp>
        <p:nvSpPr>
          <p:cNvPr id="356" name="Google Shape;356;p29"/>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Regular Reflection and Adjustment</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9"/>
          <p:cNvSpPr txBox="1">
            <a:spLocks noGrp="1"/>
          </p:cNvSpPr>
          <p:nvPr>
            <p:ph type="body" idx="1"/>
          </p:nvPr>
        </p:nvSpPr>
        <p:spPr>
          <a:xfrm>
            <a:off x="734247" y="2040751"/>
            <a:ext cx="10920197" cy="4586613"/>
          </a:xfrm>
          <a:prstGeom prst="rect">
            <a:avLst/>
          </a:prstGeom>
          <a:noFill/>
          <a:ln>
            <a:noFill/>
          </a:ln>
        </p:spPr>
        <p:txBody>
          <a:bodyPr spcFirstLastPara="1" wrap="square" lIns="91425" tIns="45700" rIns="91425" bIns="45700" anchor="t" anchorCtr="0">
            <a:normAutofit/>
          </a:bodyPr>
          <a:lstStyle/>
          <a:p>
            <a:pPr marL="76200" indent="0">
              <a:lnSpc>
                <a:spcPct val="150000"/>
              </a:lnSpc>
              <a:buNone/>
            </a:pPr>
            <a:r>
              <a:rPr lang="en-GB" b="1" dirty="0"/>
              <a:t>The Role of Time Management</a:t>
            </a:r>
            <a:endParaRPr lang="en-GB" dirty="0"/>
          </a:p>
          <a:p>
            <a:pPr>
              <a:lnSpc>
                <a:spcPct val="150000"/>
              </a:lnSpc>
            </a:pPr>
            <a:r>
              <a:rPr lang="en-GB" dirty="0"/>
              <a:t>Key Point: Effective time management enhances productivity and reduces stress.</a:t>
            </a:r>
          </a:p>
          <a:p>
            <a:pPr>
              <a:lnSpc>
                <a:spcPct val="150000"/>
              </a:lnSpc>
            </a:pPr>
            <a:r>
              <a:rPr lang="en-GB" dirty="0"/>
              <a:t>Explain how proper time management can improve efficiency in tasks related to environmental and occupational health.</a:t>
            </a:r>
          </a:p>
          <a:p>
            <a:pPr>
              <a:lnSpc>
                <a:spcPct val="150000"/>
              </a:lnSpc>
            </a:pPr>
            <a:r>
              <a:rPr lang="en-GB" dirty="0"/>
              <a:t>Provide examples of time management techniques such as prioritization, delegation, and time blocking.</a:t>
            </a:r>
          </a:p>
          <a:p>
            <a:pPr marL="76200" lvl="0" indent="0" algn="just" rtl="0">
              <a:lnSpc>
                <a:spcPct val="150000"/>
              </a:lnSpc>
              <a:spcBef>
                <a:spcPts val="1000"/>
              </a:spcBef>
              <a:spcAft>
                <a:spcPts val="0"/>
              </a:spcAft>
              <a:buSzPts val="2400"/>
              <a:buNone/>
            </a:pPr>
            <a:endParaRPr dirty="0"/>
          </a:p>
        </p:txBody>
      </p:sp>
      <p:sp>
        <p:nvSpPr>
          <p:cNvPr id="355" name="Google Shape;355;p29"/>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dirty="0"/>
              <a:t>Environmental and Occupational Health</a:t>
            </a:r>
            <a:endParaRPr dirty="0"/>
          </a:p>
        </p:txBody>
      </p:sp>
      <p:sp>
        <p:nvSpPr>
          <p:cNvPr id="356" name="Google Shape;356;p29"/>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nSpc>
                <a:spcPct val="150000"/>
              </a:lnSpc>
            </a:pPr>
            <a:r>
              <a:rPr lang="en-IN" sz="2400" dirty="0">
                <a:latin typeface="Times New Roman" panose="02020603050405020304" pitchFamily="18" charset="0"/>
                <a:cs typeface="Times New Roman" panose="02020603050405020304" pitchFamily="18" charset="0"/>
              </a:rPr>
              <a:t>Time </a:t>
            </a:r>
            <a:r>
              <a:rPr lang="en-IN" sz="2400" dirty="0" smtClean="0">
                <a:latin typeface="Times New Roman" panose="02020603050405020304" pitchFamily="18" charset="0"/>
                <a:cs typeface="Times New Roman" panose="02020603050405020304" pitchFamily="18" charset="0"/>
              </a:rPr>
              <a:t>Management </a:t>
            </a:r>
            <a:r>
              <a:rPr lang="en-IN" sz="2400" dirty="0">
                <a:latin typeface="Times New Roman" panose="02020603050405020304" pitchFamily="18" charset="0"/>
                <a:cs typeface="Times New Roman" panose="02020603050405020304" pitchFamily="18" charset="0"/>
              </a:rPr>
              <a:t>and </a:t>
            </a:r>
            <a:r>
              <a:rPr lang="en-IN" sz="2400" dirty="0" smtClean="0">
                <a:latin typeface="Times New Roman" panose="02020603050405020304" pitchFamily="18" charset="0"/>
                <a:cs typeface="Times New Roman" panose="02020603050405020304" pitchFamily="18" charset="0"/>
              </a:rPr>
              <a:t>Goal Setting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74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9"/>
          <p:cNvSpPr txBox="1">
            <a:spLocks noGrp="1"/>
          </p:cNvSpPr>
          <p:nvPr>
            <p:ph type="body" idx="1"/>
          </p:nvPr>
        </p:nvSpPr>
        <p:spPr>
          <a:xfrm>
            <a:off x="427675" y="1713449"/>
            <a:ext cx="11573255" cy="5035369"/>
          </a:xfrm>
          <a:prstGeom prst="rect">
            <a:avLst/>
          </a:prstGeom>
          <a:noFill/>
          <a:ln>
            <a:noFill/>
          </a:ln>
        </p:spPr>
        <p:txBody>
          <a:bodyPr spcFirstLastPara="1" wrap="square" lIns="91425" tIns="45700" rIns="91425" bIns="45700" anchor="t" anchorCtr="0">
            <a:noAutofit/>
          </a:bodyPr>
          <a:lstStyle/>
          <a:p>
            <a:pPr marL="76200" indent="0">
              <a:lnSpc>
                <a:spcPct val="150000"/>
              </a:lnSpc>
              <a:buNone/>
            </a:pPr>
            <a:r>
              <a:rPr lang="en-GB" b="1" dirty="0"/>
              <a:t>Setting Goals for Success</a:t>
            </a:r>
            <a:endParaRPr lang="en-GB" dirty="0"/>
          </a:p>
          <a:p>
            <a:pPr>
              <a:lnSpc>
                <a:spcPct val="150000"/>
              </a:lnSpc>
            </a:pPr>
            <a:r>
              <a:rPr lang="en-GB" dirty="0"/>
              <a:t>Key Point: Goal setting provides direction and motivation in environmental and occupational health.</a:t>
            </a:r>
          </a:p>
          <a:p>
            <a:pPr>
              <a:lnSpc>
                <a:spcPct val="150000"/>
              </a:lnSpc>
            </a:pPr>
            <a:r>
              <a:rPr lang="en-GB" dirty="0"/>
              <a:t>Discuss the significance of setting clear, achievable goals for projects and tasks related to environmental and occupational health.</a:t>
            </a:r>
          </a:p>
          <a:p>
            <a:pPr>
              <a:lnSpc>
                <a:spcPct val="150000"/>
              </a:lnSpc>
            </a:pPr>
            <a:r>
              <a:rPr lang="en-GB" dirty="0"/>
              <a:t>Highlight the SMART (Specific, Measurable, Achievable, Relevant, Time-bound) criteria for effective goal setting.</a:t>
            </a:r>
          </a:p>
          <a:p>
            <a:pPr>
              <a:lnSpc>
                <a:spcPct val="150000"/>
              </a:lnSpc>
            </a:pPr>
            <a:r>
              <a:rPr lang="en-GB" dirty="0"/>
              <a:t>Encourage aligning goals with broader environmental and occupational health objectives</a:t>
            </a:r>
            <a:r>
              <a:rPr lang="en-GB" dirty="0" smtClean="0"/>
              <a:t>.</a:t>
            </a:r>
            <a:endParaRPr lang="en-GB" dirty="0"/>
          </a:p>
        </p:txBody>
      </p:sp>
      <p:sp>
        <p:nvSpPr>
          <p:cNvPr id="355" name="Google Shape;355;p29"/>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dirty="0"/>
              <a:t>Environmental and Occupational Health</a:t>
            </a:r>
            <a:endParaRPr dirty="0"/>
          </a:p>
        </p:txBody>
      </p:sp>
      <p:sp>
        <p:nvSpPr>
          <p:cNvPr id="356" name="Google Shape;356;p29"/>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nSpc>
                <a:spcPct val="150000"/>
              </a:lnSpc>
            </a:pPr>
            <a:r>
              <a:rPr lang="en-IN" sz="2400" dirty="0">
                <a:latin typeface="Times New Roman" panose="02020603050405020304" pitchFamily="18" charset="0"/>
                <a:cs typeface="Times New Roman" panose="02020603050405020304" pitchFamily="18" charset="0"/>
              </a:rPr>
              <a:t>Time </a:t>
            </a:r>
            <a:r>
              <a:rPr lang="en-IN" sz="2400" dirty="0" smtClean="0">
                <a:latin typeface="Times New Roman" panose="02020603050405020304" pitchFamily="18" charset="0"/>
                <a:cs typeface="Times New Roman" panose="02020603050405020304" pitchFamily="18" charset="0"/>
              </a:rPr>
              <a:t>Management </a:t>
            </a:r>
            <a:r>
              <a:rPr lang="en-IN" sz="2400" dirty="0">
                <a:latin typeface="Times New Roman" panose="02020603050405020304" pitchFamily="18" charset="0"/>
                <a:cs typeface="Times New Roman" panose="02020603050405020304" pitchFamily="18" charset="0"/>
              </a:rPr>
              <a:t>and </a:t>
            </a:r>
            <a:r>
              <a:rPr lang="en-IN" sz="2400" dirty="0" smtClean="0">
                <a:latin typeface="Times New Roman" panose="02020603050405020304" pitchFamily="18" charset="0"/>
                <a:cs typeface="Times New Roman" panose="02020603050405020304" pitchFamily="18" charset="0"/>
              </a:rPr>
              <a:t>Goal Setting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06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9"/>
          <p:cNvSpPr txBox="1">
            <a:spLocks noGrp="1"/>
          </p:cNvSpPr>
          <p:nvPr>
            <p:ph type="body" idx="1"/>
          </p:nvPr>
        </p:nvSpPr>
        <p:spPr>
          <a:xfrm>
            <a:off x="734247" y="2040751"/>
            <a:ext cx="10920197" cy="4586613"/>
          </a:xfrm>
          <a:prstGeom prst="rect">
            <a:avLst/>
          </a:prstGeom>
          <a:noFill/>
          <a:ln>
            <a:noFill/>
          </a:ln>
        </p:spPr>
        <p:txBody>
          <a:bodyPr spcFirstLastPara="1" wrap="square" lIns="91425" tIns="45700" rIns="91425" bIns="45700" anchor="t" anchorCtr="0">
            <a:normAutofit/>
          </a:bodyPr>
          <a:lstStyle/>
          <a:p>
            <a:pPr marL="76200" indent="0">
              <a:lnSpc>
                <a:spcPct val="150000"/>
              </a:lnSpc>
              <a:buNone/>
            </a:pPr>
            <a:r>
              <a:rPr lang="en-GB" b="1" dirty="0"/>
              <a:t>Benefits of Mindfulness and Relaxation</a:t>
            </a:r>
            <a:endParaRPr lang="en-GB" dirty="0"/>
          </a:p>
          <a:p>
            <a:pPr>
              <a:lnSpc>
                <a:spcPct val="150000"/>
              </a:lnSpc>
            </a:pPr>
            <a:r>
              <a:rPr lang="en-GB" dirty="0"/>
              <a:t>Key Point: Mindfulness and relaxation techniques contribute to overall well-being.</a:t>
            </a:r>
          </a:p>
          <a:p>
            <a:pPr>
              <a:lnSpc>
                <a:spcPct val="150000"/>
              </a:lnSpc>
            </a:pPr>
            <a:r>
              <a:rPr lang="en-GB" dirty="0"/>
              <a:t>Discuss the positive impact of these techniques on reducing stress, improving focus, and enhancing mental clarity in the realm of environmental and occupational health.</a:t>
            </a:r>
          </a:p>
          <a:p>
            <a:pPr>
              <a:lnSpc>
                <a:spcPct val="150000"/>
              </a:lnSpc>
            </a:pPr>
            <a:r>
              <a:rPr lang="en-GB" dirty="0"/>
              <a:t>Provide examples of situations where stress can impact decision-making in these contexts.</a:t>
            </a:r>
          </a:p>
          <a:p>
            <a:pPr marL="76200" lvl="0" indent="0" algn="just" rtl="0">
              <a:lnSpc>
                <a:spcPct val="150000"/>
              </a:lnSpc>
              <a:spcBef>
                <a:spcPts val="1000"/>
              </a:spcBef>
              <a:spcAft>
                <a:spcPts val="0"/>
              </a:spcAft>
              <a:buSzPts val="2400"/>
              <a:buNone/>
            </a:pPr>
            <a:endParaRPr dirty="0"/>
          </a:p>
        </p:txBody>
      </p:sp>
      <p:sp>
        <p:nvSpPr>
          <p:cNvPr id="355" name="Google Shape;355;p29"/>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dirty="0"/>
              <a:t>Environmental and Occupational Health</a:t>
            </a:r>
            <a:endParaRPr dirty="0"/>
          </a:p>
        </p:txBody>
      </p:sp>
      <p:sp>
        <p:nvSpPr>
          <p:cNvPr id="356" name="Google Shape;356;p29"/>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nSpc>
                <a:spcPct val="150000"/>
              </a:lnSpc>
            </a:pPr>
            <a:r>
              <a:rPr lang="en-IN" sz="2400" dirty="0">
                <a:latin typeface="Times New Roman" panose="02020603050405020304" pitchFamily="18" charset="0"/>
                <a:cs typeface="Times New Roman" panose="02020603050405020304" pitchFamily="18" charset="0"/>
              </a:rPr>
              <a:t>Mindfulness and Relaxation Techniques</a:t>
            </a:r>
          </a:p>
        </p:txBody>
      </p:sp>
    </p:spTree>
    <p:extLst>
      <p:ext uri="{BB962C8B-B14F-4D97-AF65-F5344CB8AC3E}">
        <p14:creationId xmlns:p14="http://schemas.microsoft.com/office/powerpoint/2010/main" val="455933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9"/>
          <p:cNvSpPr txBox="1">
            <a:spLocks noGrp="1"/>
          </p:cNvSpPr>
          <p:nvPr>
            <p:ph type="body" idx="1"/>
          </p:nvPr>
        </p:nvSpPr>
        <p:spPr>
          <a:xfrm>
            <a:off x="734247" y="2040751"/>
            <a:ext cx="10920197" cy="4586613"/>
          </a:xfrm>
          <a:prstGeom prst="rect">
            <a:avLst/>
          </a:prstGeom>
          <a:noFill/>
          <a:ln>
            <a:noFill/>
          </a:ln>
        </p:spPr>
        <p:txBody>
          <a:bodyPr spcFirstLastPara="1" wrap="square" lIns="91425" tIns="45700" rIns="91425" bIns="45700" anchor="t" anchorCtr="0">
            <a:normAutofit/>
          </a:bodyPr>
          <a:lstStyle/>
          <a:p>
            <a:pPr marL="76200" indent="0">
              <a:lnSpc>
                <a:spcPct val="150000"/>
              </a:lnSpc>
              <a:buNone/>
            </a:pPr>
            <a:r>
              <a:rPr lang="en-GB" b="1" dirty="0"/>
              <a:t>Practicing Mindfulness and Relaxation</a:t>
            </a:r>
            <a:endParaRPr lang="en-GB" dirty="0"/>
          </a:p>
          <a:p>
            <a:pPr>
              <a:lnSpc>
                <a:spcPct val="150000"/>
              </a:lnSpc>
            </a:pPr>
            <a:r>
              <a:rPr lang="en-GB" dirty="0"/>
              <a:t>Key Point: Techniques for incorporating mindfulness and relaxation into daily routines.</a:t>
            </a:r>
          </a:p>
          <a:p>
            <a:pPr>
              <a:lnSpc>
                <a:spcPct val="150000"/>
              </a:lnSpc>
            </a:pPr>
            <a:r>
              <a:rPr lang="en-GB" dirty="0"/>
              <a:t>Explain various techniques such as deep breathing exercises, meditation, progressive muscle relaxation, and mindful awareness.</a:t>
            </a:r>
          </a:p>
          <a:p>
            <a:pPr>
              <a:lnSpc>
                <a:spcPct val="150000"/>
              </a:lnSpc>
            </a:pPr>
            <a:r>
              <a:rPr lang="en-GB" dirty="0"/>
              <a:t>Offer practical tips for integrating these techniques during work, field activities, or in environmental and occupational health decision-making processes.</a:t>
            </a:r>
          </a:p>
          <a:p>
            <a:pPr marL="76200" lvl="0" indent="0" algn="just" rtl="0">
              <a:lnSpc>
                <a:spcPct val="150000"/>
              </a:lnSpc>
              <a:spcBef>
                <a:spcPts val="1000"/>
              </a:spcBef>
              <a:spcAft>
                <a:spcPts val="0"/>
              </a:spcAft>
              <a:buSzPts val="2400"/>
              <a:buNone/>
            </a:pPr>
            <a:endParaRPr dirty="0"/>
          </a:p>
        </p:txBody>
      </p:sp>
      <p:sp>
        <p:nvSpPr>
          <p:cNvPr id="355" name="Google Shape;355;p29"/>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dirty="0"/>
              <a:t>Environmental and Occupational Health</a:t>
            </a:r>
            <a:endParaRPr dirty="0"/>
          </a:p>
        </p:txBody>
      </p:sp>
      <p:sp>
        <p:nvSpPr>
          <p:cNvPr id="356" name="Google Shape;356;p29"/>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nSpc>
                <a:spcPct val="150000"/>
              </a:lnSpc>
            </a:pPr>
            <a:r>
              <a:rPr lang="en-IN" sz="2400" dirty="0">
                <a:latin typeface="Times New Roman" panose="02020603050405020304" pitchFamily="18" charset="0"/>
                <a:cs typeface="Times New Roman" panose="02020603050405020304" pitchFamily="18" charset="0"/>
              </a:rPr>
              <a:t>Mindfulness and Relaxation Techniques</a:t>
            </a:r>
          </a:p>
        </p:txBody>
      </p:sp>
    </p:spTree>
    <p:extLst>
      <p:ext uri="{BB962C8B-B14F-4D97-AF65-F5344CB8AC3E}">
        <p14:creationId xmlns:p14="http://schemas.microsoft.com/office/powerpoint/2010/main" val="420331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9"/>
          <p:cNvSpPr txBox="1">
            <a:spLocks noGrp="1"/>
          </p:cNvSpPr>
          <p:nvPr>
            <p:ph type="body" idx="1"/>
          </p:nvPr>
        </p:nvSpPr>
        <p:spPr>
          <a:xfrm>
            <a:off x="734247" y="2040751"/>
            <a:ext cx="10920197" cy="4586613"/>
          </a:xfrm>
          <a:prstGeom prst="rect">
            <a:avLst/>
          </a:prstGeom>
          <a:noFill/>
          <a:ln>
            <a:noFill/>
          </a:ln>
        </p:spPr>
        <p:txBody>
          <a:bodyPr spcFirstLastPara="1" wrap="square" lIns="91425" tIns="45700" rIns="91425" bIns="45700" anchor="t" anchorCtr="0">
            <a:normAutofit/>
          </a:bodyPr>
          <a:lstStyle/>
          <a:p>
            <a:pPr marL="76200" indent="0">
              <a:lnSpc>
                <a:spcPct val="150000"/>
              </a:lnSpc>
              <a:buNone/>
            </a:pPr>
            <a:r>
              <a:rPr lang="en-GB" b="1" dirty="0"/>
              <a:t>The Importance of Self-Compassion and Self-Care</a:t>
            </a:r>
            <a:endParaRPr lang="en-GB" dirty="0"/>
          </a:p>
          <a:p>
            <a:pPr>
              <a:lnSpc>
                <a:spcPct val="150000"/>
              </a:lnSpc>
            </a:pPr>
            <a:r>
              <a:rPr lang="en-GB" dirty="0"/>
              <a:t>Key Point: Self-compassion and self-care enhance resilience and performance.</a:t>
            </a:r>
          </a:p>
          <a:p>
            <a:pPr>
              <a:lnSpc>
                <a:spcPct val="150000"/>
              </a:lnSpc>
            </a:pPr>
            <a:r>
              <a:rPr lang="en-GB" dirty="0"/>
              <a:t>Discuss how the demanding nature of environmental and occupational health professions can lead to burnout and stress.</a:t>
            </a:r>
          </a:p>
          <a:p>
            <a:pPr>
              <a:lnSpc>
                <a:spcPct val="150000"/>
              </a:lnSpc>
            </a:pPr>
            <a:r>
              <a:rPr lang="en-GB" dirty="0"/>
              <a:t>Highlight the role of self-compassion and self-care in reducing the risk of burnout, improving decision-making, and maintaining a healthy work-life balance.</a:t>
            </a:r>
          </a:p>
          <a:p>
            <a:pPr marL="76200" lvl="0" indent="0" algn="just" rtl="0">
              <a:lnSpc>
                <a:spcPct val="150000"/>
              </a:lnSpc>
              <a:spcBef>
                <a:spcPts val="1000"/>
              </a:spcBef>
              <a:spcAft>
                <a:spcPts val="0"/>
              </a:spcAft>
              <a:buSzPts val="2400"/>
              <a:buNone/>
            </a:pPr>
            <a:endParaRPr dirty="0"/>
          </a:p>
        </p:txBody>
      </p:sp>
      <p:sp>
        <p:nvSpPr>
          <p:cNvPr id="355" name="Google Shape;355;p29"/>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dirty="0"/>
              <a:t>Environmental and Occupational Health</a:t>
            </a:r>
            <a:endParaRPr dirty="0"/>
          </a:p>
        </p:txBody>
      </p:sp>
      <p:sp>
        <p:nvSpPr>
          <p:cNvPr id="356" name="Google Shape;356;p29"/>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nSpc>
                <a:spcPct val="150000"/>
              </a:lnSpc>
            </a:pPr>
            <a:r>
              <a:rPr lang="en-GB" sz="2400" dirty="0">
                <a:latin typeface="Times New Roman" panose="02020603050405020304" pitchFamily="18" charset="0"/>
                <a:cs typeface="Times New Roman" panose="02020603050405020304" pitchFamily="18" charset="0"/>
              </a:rPr>
              <a:t>Practising </a:t>
            </a:r>
            <a:r>
              <a:rPr lang="en-GB" sz="2400" dirty="0" smtClean="0">
                <a:latin typeface="Times New Roman" panose="02020603050405020304" pitchFamily="18" charset="0"/>
                <a:cs typeface="Times New Roman" panose="02020603050405020304" pitchFamily="18" charset="0"/>
              </a:rPr>
              <a:t>Self-Compassion </a:t>
            </a:r>
            <a:r>
              <a:rPr lang="en-GB" sz="2400" dirty="0">
                <a:latin typeface="Times New Roman" panose="02020603050405020304" pitchFamily="18" charset="0"/>
                <a:cs typeface="Times New Roman" panose="02020603050405020304" pitchFamily="18" charset="0"/>
              </a:rPr>
              <a:t>and </a:t>
            </a:r>
            <a:r>
              <a:rPr lang="en-GB" sz="2400" dirty="0" smtClean="0">
                <a:latin typeface="Times New Roman" panose="02020603050405020304" pitchFamily="18" charset="0"/>
                <a:cs typeface="Times New Roman" panose="02020603050405020304" pitchFamily="18" charset="0"/>
              </a:rPr>
              <a:t>Self-Care </a:t>
            </a:r>
            <a:r>
              <a:rPr lang="en-GB" sz="2400" dirty="0">
                <a:latin typeface="Times New Roman" panose="02020603050405020304" pitchFamily="18" charset="0"/>
                <a:cs typeface="Times New Roman" panose="02020603050405020304" pitchFamily="18" charset="0"/>
              </a:rPr>
              <a:t>R</a:t>
            </a:r>
            <a:r>
              <a:rPr lang="en-GB" sz="2400" dirty="0" smtClean="0">
                <a:latin typeface="Times New Roman" panose="02020603050405020304" pitchFamily="18" charset="0"/>
                <a:cs typeface="Times New Roman" panose="02020603050405020304" pitchFamily="18" charset="0"/>
              </a:rPr>
              <a:t>outines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1816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9"/>
          <p:cNvSpPr txBox="1">
            <a:spLocks noGrp="1"/>
          </p:cNvSpPr>
          <p:nvPr>
            <p:ph type="body" idx="1"/>
          </p:nvPr>
        </p:nvSpPr>
        <p:spPr>
          <a:xfrm>
            <a:off x="734247" y="2040751"/>
            <a:ext cx="10920197" cy="4586613"/>
          </a:xfrm>
          <a:prstGeom prst="rect">
            <a:avLst/>
          </a:prstGeom>
          <a:noFill/>
          <a:ln>
            <a:noFill/>
          </a:ln>
        </p:spPr>
        <p:txBody>
          <a:bodyPr spcFirstLastPara="1" wrap="square" lIns="91425" tIns="45700" rIns="91425" bIns="45700" anchor="t" anchorCtr="0">
            <a:normAutofit/>
          </a:bodyPr>
          <a:lstStyle/>
          <a:p>
            <a:pPr marL="76200" indent="0">
              <a:lnSpc>
                <a:spcPct val="150000"/>
              </a:lnSpc>
              <a:buNone/>
            </a:pPr>
            <a:r>
              <a:rPr lang="en-GB" b="1" dirty="0"/>
              <a:t>Implementing Self-Compassion and Self-Care Routines</a:t>
            </a:r>
            <a:endParaRPr lang="en-GB" dirty="0"/>
          </a:p>
          <a:p>
            <a:pPr>
              <a:lnSpc>
                <a:spcPct val="150000"/>
              </a:lnSpc>
            </a:pPr>
            <a:r>
              <a:rPr lang="en-GB" dirty="0"/>
              <a:t>Key Point: Practical strategies for incorporating self-compassion and self-care into daily routines.</a:t>
            </a:r>
          </a:p>
          <a:p>
            <a:pPr>
              <a:lnSpc>
                <a:spcPct val="150000"/>
              </a:lnSpc>
            </a:pPr>
            <a:r>
              <a:rPr lang="en-GB" dirty="0"/>
              <a:t>Introduce the concept of self-compassion and how it involves treating oneself with kindness and understanding.</a:t>
            </a:r>
          </a:p>
          <a:p>
            <a:pPr>
              <a:lnSpc>
                <a:spcPct val="150000"/>
              </a:lnSpc>
            </a:pPr>
            <a:r>
              <a:rPr lang="en-GB" dirty="0"/>
              <a:t>Provide examples of self-care routines such as taking breaks, engaging in hobbies, maintaining healthy boundaries, and seeking social support.</a:t>
            </a:r>
          </a:p>
          <a:p>
            <a:pPr marL="76200" lvl="0" indent="0" algn="just" rtl="0">
              <a:lnSpc>
                <a:spcPct val="150000"/>
              </a:lnSpc>
              <a:spcBef>
                <a:spcPts val="1000"/>
              </a:spcBef>
              <a:spcAft>
                <a:spcPts val="0"/>
              </a:spcAft>
              <a:buSzPts val="2400"/>
              <a:buNone/>
            </a:pPr>
            <a:endParaRPr dirty="0"/>
          </a:p>
        </p:txBody>
      </p:sp>
      <p:sp>
        <p:nvSpPr>
          <p:cNvPr id="355" name="Google Shape;355;p29"/>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dirty="0"/>
              <a:t>Environmental and Occupational Health</a:t>
            </a:r>
            <a:endParaRPr dirty="0"/>
          </a:p>
        </p:txBody>
      </p:sp>
      <p:sp>
        <p:nvSpPr>
          <p:cNvPr id="356" name="Google Shape;356;p29"/>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nSpc>
                <a:spcPct val="150000"/>
              </a:lnSpc>
            </a:pPr>
            <a:r>
              <a:rPr lang="en-GB" sz="2400" dirty="0">
                <a:latin typeface="Times New Roman" panose="02020603050405020304" pitchFamily="18" charset="0"/>
                <a:cs typeface="Times New Roman" panose="02020603050405020304" pitchFamily="18" charset="0"/>
              </a:rPr>
              <a:t>Practising </a:t>
            </a:r>
            <a:r>
              <a:rPr lang="en-GB" sz="2400" dirty="0" smtClean="0">
                <a:latin typeface="Times New Roman" panose="02020603050405020304" pitchFamily="18" charset="0"/>
                <a:cs typeface="Times New Roman" panose="02020603050405020304" pitchFamily="18" charset="0"/>
              </a:rPr>
              <a:t>Self-Compassion </a:t>
            </a:r>
            <a:r>
              <a:rPr lang="en-GB" sz="2400" dirty="0">
                <a:latin typeface="Times New Roman" panose="02020603050405020304" pitchFamily="18" charset="0"/>
                <a:cs typeface="Times New Roman" panose="02020603050405020304" pitchFamily="18" charset="0"/>
              </a:rPr>
              <a:t>and </a:t>
            </a:r>
            <a:r>
              <a:rPr lang="en-GB" sz="2400" dirty="0" smtClean="0">
                <a:latin typeface="Times New Roman" panose="02020603050405020304" pitchFamily="18" charset="0"/>
                <a:cs typeface="Times New Roman" panose="02020603050405020304" pitchFamily="18" charset="0"/>
              </a:rPr>
              <a:t>Self-Care </a:t>
            </a:r>
            <a:r>
              <a:rPr lang="en-GB" sz="2400" dirty="0">
                <a:latin typeface="Times New Roman" panose="02020603050405020304" pitchFamily="18" charset="0"/>
                <a:cs typeface="Times New Roman" panose="02020603050405020304" pitchFamily="18" charset="0"/>
              </a:rPr>
              <a:t>R</a:t>
            </a:r>
            <a:r>
              <a:rPr lang="en-GB" sz="2400" dirty="0" smtClean="0">
                <a:latin typeface="Times New Roman" panose="02020603050405020304" pitchFamily="18" charset="0"/>
                <a:cs typeface="Times New Roman" panose="02020603050405020304" pitchFamily="18" charset="0"/>
              </a:rPr>
              <a:t>outines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21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0"/>
          <p:cNvSpPr txBox="1">
            <a:spLocks noGrp="1"/>
          </p:cNvSpPr>
          <p:nvPr>
            <p:ph type="body" idx="1"/>
          </p:nvPr>
        </p:nvSpPr>
        <p:spPr>
          <a:xfrm>
            <a:off x="847898" y="2040751"/>
            <a:ext cx="10374284" cy="4586613"/>
          </a:xfrm>
          <a:prstGeom prst="rect">
            <a:avLst/>
          </a:prstGeom>
          <a:noFill/>
          <a:ln>
            <a:noFill/>
          </a:ln>
        </p:spPr>
        <p:txBody>
          <a:bodyPr spcFirstLastPara="1" wrap="square" lIns="91425" tIns="45700" rIns="91425" bIns="45700" anchor="t" anchorCtr="0">
            <a:noAutofit/>
          </a:bodyPr>
          <a:lstStyle/>
          <a:p>
            <a:pPr marL="457200" lvl="0" indent="-381000" algn="just" rtl="0">
              <a:lnSpc>
                <a:spcPct val="160000"/>
              </a:lnSpc>
              <a:spcBef>
                <a:spcPts val="1000"/>
              </a:spcBef>
              <a:spcAft>
                <a:spcPts val="0"/>
              </a:spcAft>
              <a:buSzPts val="2400"/>
              <a:buChar char="•"/>
            </a:pPr>
            <a:r>
              <a:rPr lang="en-IN"/>
              <a:t>A sustainable lifestyle refers to living in a way that minimizes negative impacts on the environment and supports long-term well-being.</a:t>
            </a:r>
            <a:endParaRPr/>
          </a:p>
          <a:p>
            <a:pPr marL="457200" lvl="0" indent="-381000" algn="just" rtl="0">
              <a:lnSpc>
                <a:spcPct val="160000"/>
              </a:lnSpc>
              <a:spcBef>
                <a:spcPts val="1000"/>
              </a:spcBef>
              <a:spcAft>
                <a:spcPts val="0"/>
              </a:spcAft>
              <a:buSzPts val="2400"/>
              <a:buChar char="•"/>
            </a:pPr>
            <a:r>
              <a:rPr lang="en-IN"/>
              <a:t>Environmental hazards can include air pollution, water contamination, toxic chemicals, hazardous waste, radiation, natural disasters (such as hurricanes, earthquakes, and floods), climate change, and the loss of biodiversity.</a:t>
            </a:r>
            <a:endParaRPr/>
          </a:p>
          <a:p>
            <a:pPr marL="457200" lvl="0" indent="-228600" algn="just" rtl="0">
              <a:lnSpc>
                <a:spcPct val="160000"/>
              </a:lnSpc>
              <a:spcBef>
                <a:spcPts val="1000"/>
              </a:spcBef>
              <a:spcAft>
                <a:spcPts val="0"/>
              </a:spcAft>
              <a:buSzPts val="2400"/>
              <a:buNone/>
            </a:pPr>
            <a:endParaRPr/>
          </a:p>
        </p:txBody>
      </p:sp>
      <p:sp>
        <p:nvSpPr>
          <p:cNvPr id="362" name="Google Shape;362;p30"/>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a:p>
            <a:pPr marL="457200" lvl="0" indent="-228600" algn="l" rtl="0">
              <a:lnSpc>
                <a:spcPct val="90000"/>
              </a:lnSpc>
              <a:spcBef>
                <a:spcPts val="1000"/>
              </a:spcBef>
              <a:spcAft>
                <a:spcPts val="0"/>
              </a:spcAft>
              <a:buClr>
                <a:schemeClr val="accent2"/>
              </a:buClr>
              <a:buSzPts val="2800"/>
              <a:buNone/>
            </a:pPr>
            <a:endParaRPr/>
          </a:p>
          <a:p>
            <a:pPr marL="457200" lvl="0" indent="-228600" algn="l" rtl="0">
              <a:lnSpc>
                <a:spcPct val="90000"/>
              </a:lnSpc>
              <a:spcBef>
                <a:spcPts val="1000"/>
              </a:spcBef>
              <a:spcAft>
                <a:spcPts val="0"/>
              </a:spcAft>
              <a:buClr>
                <a:schemeClr val="accent2"/>
              </a:buClr>
              <a:buSzPts val="2800"/>
              <a:buNone/>
            </a:pPr>
            <a:endParaRPr/>
          </a:p>
        </p:txBody>
      </p:sp>
      <p:sp>
        <p:nvSpPr>
          <p:cNvPr id="363" name="Google Shape;363;p30"/>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Summary</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p>
            <a:pPr marL="457200" lvl="0" indent="-381000" algn="just" rtl="0">
              <a:lnSpc>
                <a:spcPct val="150000"/>
              </a:lnSpc>
              <a:spcBef>
                <a:spcPts val="1000"/>
              </a:spcBef>
              <a:spcAft>
                <a:spcPts val="0"/>
              </a:spcAft>
              <a:buSzPts val="2400"/>
              <a:buChar char="•"/>
            </a:pPr>
            <a:r>
              <a:rPr lang="en-IN"/>
              <a:t>Work-life balance refers to the ability to effectively manage and prioritize the demands of work and personal life, allowing individuals to fulfil their professional responsibilities while maintaining a healthy and fulfilling personal life.</a:t>
            </a:r>
            <a:endParaRPr/>
          </a:p>
          <a:p>
            <a:pPr marL="457200" lvl="0" indent="-381000" algn="just" rtl="0">
              <a:lnSpc>
                <a:spcPct val="150000"/>
              </a:lnSpc>
              <a:spcBef>
                <a:spcPts val="1000"/>
              </a:spcBef>
              <a:spcAft>
                <a:spcPts val="0"/>
              </a:spcAft>
              <a:buSzPts val="2400"/>
              <a:buChar char="•"/>
            </a:pPr>
            <a:r>
              <a:rPr lang="en-IN"/>
              <a:t>Promoting work-life balance involves taking intentional steps such as Time Management, Mindfulness, delegation and many more to create a healthy and harmonious integration of work and personal life.</a:t>
            </a:r>
            <a:endParaRPr/>
          </a:p>
          <a:p>
            <a:pPr marL="457200" lvl="0" indent="-228600" algn="just" rtl="0">
              <a:lnSpc>
                <a:spcPct val="150000"/>
              </a:lnSpc>
              <a:spcBef>
                <a:spcPts val="1000"/>
              </a:spcBef>
              <a:spcAft>
                <a:spcPts val="0"/>
              </a:spcAft>
              <a:buSzPts val="2400"/>
              <a:buNone/>
            </a:pPr>
            <a:endParaRPr/>
          </a:p>
        </p:txBody>
      </p:sp>
      <p:sp>
        <p:nvSpPr>
          <p:cNvPr id="369" name="Google Shape;369;p31"/>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a:p>
            <a:pPr marL="457200" lvl="0" indent="-228600" algn="l" rtl="0">
              <a:lnSpc>
                <a:spcPct val="90000"/>
              </a:lnSpc>
              <a:spcBef>
                <a:spcPts val="1000"/>
              </a:spcBef>
              <a:spcAft>
                <a:spcPts val="0"/>
              </a:spcAft>
              <a:buClr>
                <a:schemeClr val="accent2"/>
              </a:buClr>
              <a:buSzPts val="2800"/>
              <a:buNone/>
            </a:pPr>
            <a:endParaRPr/>
          </a:p>
          <a:p>
            <a:pPr marL="457200" lvl="0" indent="-228600" algn="l" rtl="0">
              <a:lnSpc>
                <a:spcPct val="90000"/>
              </a:lnSpc>
              <a:spcBef>
                <a:spcPts val="1000"/>
              </a:spcBef>
              <a:spcAft>
                <a:spcPts val="0"/>
              </a:spcAft>
              <a:buClr>
                <a:schemeClr val="accent2"/>
              </a:buClr>
              <a:buSzPts val="2800"/>
              <a:buNone/>
            </a:pPr>
            <a:endParaRPr/>
          </a:p>
        </p:txBody>
      </p:sp>
      <p:sp>
        <p:nvSpPr>
          <p:cNvPr id="370" name="Google Shape;370;p31"/>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Summary</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2"/>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lnSpcReduction="10000"/>
          </a:bodyPr>
          <a:lstStyle/>
          <a:p>
            <a:pPr marL="533400" lvl="0" indent="-457200" algn="l" rtl="0">
              <a:lnSpc>
                <a:spcPct val="90000"/>
              </a:lnSpc>
              <a:spcBef>
                <a:spcPts val="1000"/>
              </a:spcBef>
              <a:spcAft>
                <a:spcPts val="0"/>
              </a:spcAft>
              <a:buSzPts val="2400"/>
              <a:buFont typeface="Arial"/>
              <a:buAutoNum type="arabicPeriod"/>
            </a:pPr>
            <a:r>
              <a:rPr lang="en-IN" b="1" dirty="0"/>
              <a:t>What is the purpose of sustainable eating practices? </a:t>
            </a:r>
            <a:endParaRPr dirty="0"/>
          </a:p>
          <a:p>
            <a:pPr marL="533400" lvl="0" indent="-457200" algn="l" rtl="0">
              <a:lnSpc>
                <a:spcPct val="150000"/>
              </a:lnSpc>
              <a:spcBef>
                <a:spcPts val="1000"/>
              </a:spcBef>
              <a:spcAft>
                <a:spcPts val="0"/>
              </a:spcAft>
              <a:buSzPts val="2400"/>
              <a:buNone/>
            </a:pPr>
            <a:r>
              <a:rPr lang="en-IN" dirty="0"/>
              <a:t>       a)   Promote overconsumption of resources</a:t>
            </a:r>
            <a:endParaRPr dirty="0"/>
          </a:p>
          <a:p>
            <a:pPr marL="533400" lvl="0" indent="-457200" algn="l" rtl="0">
              <a:lnSpc>
                <a:spcPct val="150000"/>
              </a:lnSpc>
              <a:spcBef>
                <a:spcPts val="1000"/>
              </a:spcBef>
              <a:spcAft>
                <a:spcPts val="0"/>
              </a:spcAft>
              <a:buSzPts val="2400"/>
              <a:buNone/>
            </a:pPr>
            <a:r>
              <a:rPr lang="en-IN" dirty="0"/>
              <a:t>       b)   Maximize waste generation               </a:t>
            </a:r>
            <a:endParaRPr dirty="0"/>
          </a:p>
          <a:p>
            <a:pPr marL="533400" lvl="0" indent="-457200" algn="l" rtl="0">
              <a:lnSpc>
                <a:spcPct val="150000"/>
              </a:lnSpc>
              <a:spcBef>
                <a:spcPts val="1000"/>
              </a:spcBef>
              <a:spcAft>
                <a:spcPts val="0"/>
              </a:spcAft>
              <a:buSzPts val="2400"/>
              <a:buNone/>
            </a:pPr>
            <a:r>
              <a:rPr lang="en-IN" dirty="0"/>
              <a:t>       c)   Reduce the environmental impact of food choices </a:t>
            </a:r>
            <a:endParaRPr dirty="0"/>
          </a:p>
          <a:p>
            <a:pPr marL="533400" lvl="0" indent="-457200" algn="l" rtl="0">
              <a:lnSpc>
                <a:spcPct val="150000"/>
              </a:lnSpc>
              <a:spcBef>
                <a:spcPts val="1000"/>
              </a:spcBef>
              <a:spcAft>
                <a:spcPts val="0"/>
              </a:spcAft>
              <a:buSzPts val="2400"/>
              <a:buNone/>
            </a:pPr>
            <a:r>
              <a:rPr lang="en-IN" dirty="0"/>
              <a:t>       d)  Support unsustainable farming practices</a:t>
            </a:r>
            <a:endParaRPr dirty="0"/>
          </a:p>
          <a:p>
            <a:pPr marL="1249363" lvl="0" indent="-625475" algn="l" rtl="0">
              <a:lnSpc>
                <a:spcPct val="90000"/>
              </a:lnSpc>
              <a:spcBef>
                <a:spcPts val="1000"/>
              </a:spcBef>
              <a:spcAft>
                <a:spcPts val="0"/>
              </a:spcAft>
              <a:buSzPts val="2400"/>
              <a:buNone/>
            </a:pPr>
            <a:endParaRPr dirty="0"/>
          </a:p>
          <a:p>
            <a:pPr marL="533400" lvl="0" indent="-304800" algn="l" rtl="0">
              <a:lnSpc>
                <a:spcPct val="90000"/>
              </a:lnSpc>
              <a:spcBef>
                <a:spcPts val="1000"/>
              </a:spcBef>
              <a:spcAft>
                <a:spcPts val="0"/>
              </a:spcAft>
              <a:buSzPts val="2400"/>
              <a:buFont typeface="Times New Roman"/>
              <a:buNone/>
            </a:pPr>
            <a:endParaRPr dirty="0"/>
          </a:p>
          <a:p>
            <a:pPr marL="76200" lvl="0" indent="0" algn="l" rtl="0">
              <a:lnSpc>
                <a:spcPct val="90000"/>
              </a:lnSpc>
              <a:spcBef>
                <a:spcPts val="1000"/>
              </a:spcBef>
              <a:spcAft>
                <a:spcPts val="0"/>
              </a:spcAft>
              <a:buClr>
                <a:schemeClr val="dk1"/>
              </a:buClr>
              <a:buSzPts val="2400"/>
              <a:buNone/>
            </a:pPr>
            <a:r>
              <a:rPr lang="en-IN" b="1" dirty="0"/>
              <a:t>Answer: c)</a:t>
            </a:r>
            <a:endParaRPr dirty="0"/>
          </a:p>
        </p:txBody>
      </p:sp>
      <p:sp>
        <p:nvSpPr>
          <p:cNvPr id="376" name="Google Shape;376;p32"/>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dirty="0"/>
              <a:t>Environmental and Occupational Health</a:t>
            </a:r>
            <a:endParaRPr dirty="0"/>
          </a:p>
          <a:p>
            <a:pPr marL="457200" lvl="0" indent="-228600" algn="l" rtl="0">
              <a:lnSpc>
                <a:spcPct val="90000"/>
              </a:lnSpc>
              <a:spcBef>
                <a:spcPts val="1000"/>
              </a:spcBef>
              <a:spcAft>
                <a:spcPts val="0"/>
              </a:spcAft>
              <a:buClr>
                <a:schemeClr val="accent2"/>
              </a:buClr>
              <a:buSzPts val="28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body" idx="1"/>
          </p:nvPr>
        </p:nvSpPr>
        <p:spPr>
          <a:xfrm>
            <a:off x="618744" y="452784"/>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a:p>
            <a:pPr marL="457200" lvl="0" indent="-228600" algn="l" rtl="0">
              <a:lnSpc>
                <a:spcPct val="90000"/>
              </a:lnSpc>
              <a:spcBef>
                <a:spcPts val="1000"/>
              </a:spcBef>
              <a:spcAft>
                <a:spcPts val="0"/>
              </a:spcAft>
              <a:buClr>
                <a:schemeClr val="accent2"/>
              </a:buClr>
              <a:buSzPts val="2800"/>
              <a:buNone/>
            </a:pPr>
            <a:endParaRPr/>
          </a:p>
        </p:txBody>
      </p:sp>
      <p:grpSp>
        <p:nvGrpSpPr>
          <p:cNvPr id="126" name="Google Shape;126;p4"/>
          <p:cNvGrpSpPr/>
          <p:nvPr/>
        </p:nvGrpSpPr>
        <p:grpSpPr>
          <a:xfrm>
            <a:off x="751840" y="2640557"/>
            <a:ext cx="10621009" cy="3701730"/>
            <a:chOff x="0" y="0"/>
            <a:chExt cx="10621009" cy="3701730"/>
          </a:xfrm>
        </p:grpSpPr>
        <p:sp>
          <p:nvSpPr>
            <p:cNvPr id="127" name="Google Shape;127;p4"/>
            <p:cNvSpPr/>
            <p:nvPr/>
          </p:nvSpPr>
          <p:spPr>
            <a:xfrm>
              <a:off x="0" y="0"/>
              <a:ext cx="10621009" cy="1156790"/>
            </a:xfrm>
            <a:prstGeom prst="roundRect">
              <a:avLst>
                <a:gd name="adj" fmla="val 10000"/>
              </a:avLst>
            </a:prstGeom>
            <a:solidFill>
              <a:schemeClr val="lt1"/>
            </a:solidFill>
            <a:ln w="19050" cap="flat" cmpd="sng">
              <a:solidFill>
                <a:srgbClr val="C01E2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txBox="1"/>
            <p:nvPr/>
          </p:nvSpPr>
          <p:spPr>
            <a:xfrm>
              <a:off x="2239880" y="0"/>
              <a:ext cx="8381128" cy="115679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2400"/>
                <a:buFont typeface="Times New Roman"/>
                <a:buNone/>
              </a:pPr>
              <a:r>
                <a:rPr lang="en-IN" sz="2400" b="0" i="0" u="none" strike="noStrike" cap="none">
                  <a:solidFill>
                    <a:schemeClr val="dk1"/>
                  </a:solidFill>
                  <a:latin typeface="Times New Roman"/>
                  <a:ea typeface="Times New Roman"/>
                  <a:cs typeface="Times New Roman"/>
                  <a:sym typeface="Times New Roman"/>
                </a:rPr>
                <a:t>Explain the environmental impact of individual lifestyle choices.</a:t>
              </a:r>
              <a:endParaRPr sz="2400" b="0" i="0" u="none" strike="noStrike" cap="none">
                <a:solidFill>
                  <a:schemeClr val="dk1"/>
                </a:solidFill>
                <a:latin typeface="Times New Roman"/>
                <a:ea typeface="Times New Roman"/>
                <a:cs typeface="Times New Roman"/>
                <a:sym typeface="Times New Roman"/>
              </a:endParaRPr>
            </a:p>
          </p:txBody>
        </p:sp>
        <p:sp>
          <p:nvSpPr>
            <p:cNvPr id="129" name="Google Shape;129;p4"/>
            <p:cNvSpPr/>
            <p:nvPr/>
          </p:nvSpPr>
          <p:spPr>
            <a:xfrm>
              <a:off x="252679" y="162866"/>
              <a:ext cx="1346467" cy="831057"/>
            </a:xfrm>
            <a:prstGeom prst="roundRect">
              <a:avLst>
                <a:gd name="adj" fmla="val 10000"/>
              </a:avLst>
            </a:prstGeom>
            <a:blipFill rotWithShape="1">
              <a:blip r:embed="rId3">
                <a:alphaModFix/>
              </a:blip>
              <a:stretch>
                <a:fillRect l="-24998" r="-24998"/>
              </a:stretch>
            </a:blipFill>
            <a:ln w="19050" cap="flat" cmpd="sng">
              <a:solidFill>
                <a:srgbClr val="3856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0" y="1272470"/>
              <a:ext cx="10621009" cy="1156790"/>
            </a:xfrm>
            <a:prstGeom prst="roundRect">
              <a:avLst>
                <a:gd name="adj" fmla="val 10000"/>
              </a:avLst>
            </a:prstGeom>
            <a:solidFill>
              <a:schemeClr val="lt1"/>
            </a:solidFill>
            <a:ln w="19050" cap="flat" cmpd="sng">
              <a:solidFill>
                <a:srgbClr val="C01E2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txBox="1"/>
            <p:nvPr/>
          </p:nvSpPr>
          <p:spPr>
            <a:xfrm>
              <a:off x="2239880" y="1272470"/>
              <a:ext cx="8381128" cy="115679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2400"/>
                <a:buFont typeface="Times New Roman"/>
                <a:buNone/>
              </a:pPr>
              <a:r>
                <a:rPr lang="en-IN" sz="2400" b="0" i="0" u="none" strike="noStrike" cap="none">
                  <a:solidFill>
                    <a:schemeClr val="dk1"/>
                  </a:solidFill>
                  <a:latin typeface="Times New Roman"/>
                  <a:ea typeface="Times New Roman"/>
                  <a:cs typeface="Times New Roman"/>
                  <a:sym typeface="Times New Roman"/>
                </a:rPr>
                <a:t>Utilize strategies for achieving work-life balance and managing stress.</a:t>
              </a:r>
              <a:endParaRPr sz="2400" b="0" i="0" u="none" strike="noStrike" cap="none">
                <a:solidFill>
                  <a:schemeClr val="dk1"/>
                </a:solidFill>
                <a:latin typeface="Times New Roman"/>
                <a:ea typeface="Times New Roman"/>
                <a:cs typeface="Times New Roman"/>
                <a:sym typeface="Times New Roman"/>
              </a:endParaRPr>
            </a:p>
          </p:txBody>
        </p:sp>
        <p:sp>
          <p:nvSpPr>
            <p:cNvPr id="132" name="Google Shape;132;p4"/>
            <p:cNvSpPr/>
            <p:nvPr/>
          </p:nvSpPr>
          <p:spPr>
            <a:xfrm>
              <a:off x="252679" y="1435336"/>
              <a:ext cx="1346467" cy="831057"/>
            </a:xfrm>
            <a:prstGeom prst="roundRect">
              <a:avLst>
                <a:gd name="adj" fmla="val 10000"/>
              </a:avLst>
            </a:prstGeom>
            <a:blipFill rotWithShape="1">
              <a:blip r:embed="rId4">
                <a:alphaModFix/>
              </a:blip>
              <a:stretch>
                <a:fillRect l="-24998" r="-24998"/>
              </a:stretch>
            </a:blipFill>
            <a:ln w="19050" cap="flat" cmpd="sng">
              <a:solidFill>
                <a:srgbClr val="3856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0" y="2544940"/>
              <a:ext cx="10621009" cy="1156790"/>
            </a:xfrm>
            <a:prstGeom prst="roundRect">
              <a:avLst>
                <a:gd name="adj" fmla="val 10000"/>
              </a:avLst>
            </a:prstGeom>
            <a:solidFill>
              <a:schemeClr val="lt1"/>
            </a:solidFill>
            <a:ln w="19050" cap="flat" cmpd="sng">
              <a:solidFill>
                <a:srgbClr val="C01E2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txBox="1"/>
            <p:nvPr/>
          </p:nvSpPr>
          <p:spPr>
            <a:xfrm>
              <a:off x="2239880" y="2544940"/>
              <a:ext cx="8381128" cy="115679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2400"/>
                <a:buFont typeface="Times New Roman"/>
                <a:buNone/>
              </a:pPr>
              <a:r>
                <a:rPr lang="en-IN" sz="2400" b="0" i="0" u="none" strike="noStrike" cap="none">
                  <a:solidFill>
                    <a:schemeClr val="dk1"/>
                  </a:solidFill>
                  <a:latin typeface="Times New Roman"/>
                  <a:ea typeface="Times New Roman"/>
                  <a:cs typeface="Times New Roman"/>
                  <a:sym typeface="Times New Roman"/>
                </a:rPr>
                <a:t>Evaluate personal time management habits and identify areas for improvement</a:t>
              </a:r>
              <a:r>
                <a:rPr lang="en-IN" sz="2400" b="0" i="0" u="none" strike="noStrike" cap="none">
                  <a:solidFill>
                    <a:schemeClr val="dk1"/>
                  </a:solidFill>
                  <a:latin typeface="Arial"/>
                  <a:ea typeface="Arial"/>
                  <a:cs typeface="Arial"/>
                  <a:sym typeface="Arial"/>
                </a:rPr>
                <a:t>.</a:t>
              </a:r>
              <a:endParaRPr sz="2400" b="0" i="0" u="none" strike="noStrike" cap="none">
                <a:solidFill>
                  <a:schemeClr val="dk1"/>
                </a:solidFill>
                <a:latin typeface="Times New Roman"/>
                <a:ea typeface="Times New Roman"/>
                <a:cs typeface="Times New Roman"/>
                <a:sym typeface="Times New Roman"/>
              </a:endParaRPr>
            </a:p>
          </p:txBody>
        </p:sp>
        <p:sp>
          <p:nvSpPr>
            <p:cNvPr id="135" name="Google Shape;135;p4"/>
            <p:cNvSpPr/>
            <p:nvPr/>
          </p:nvSpPr>
          <p:spPr>
            <a:xfrm>
              <a:off x="252679" y="2707806"/>
              <a:ext cx="1346467" cy="831057"/>
            </a:xfrm>
            <a:prstGeom prst="roundRect">
              <a:avLst>
                <a:gd name="adj" fmla="val 10000"/>
              </a:avLst>
            </a:prstGeom>
            <a:blipFill rotWithShape="1">
              <a:blip r:embed="rId5">
                <a:alphaModFix/>
              </a:blip>
              <a:stretch>
                <a:fillRect l="-24998" r="-24998"/>
              </a:stretch>
            </a:blipFill>
            <a:ln w="19050" cap="flat" cmpd="sng">
              <a:solidFill>
                <a:srgbClr val="3856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p>
            <a:pPr marL="76200" lvl="0" indent="0" algn="l" rtl="0">
              <a:lnSpc>
                <a:spcPct val="90000"/>
              </a:lnSpc>
              <a:spcBef>
                <a:spcPts val="1000"/>
              </a:spcBef>
              <a:spcAft>
                <a:spcPts val="0"/>
              </a:spcAft>
              <a:buClr>
                <a:schemeClr val="dk1"/>
              </a:buClr>
              <a:buSzPts val="2400"/>
              <a:buNone/>
            </a:pPr>
            <a:r>
              <a:rPr lang="en-IN" b="1"/>
              <a:t>2. What is the primary source of indoor air pollution?</a:t>
            </a:r>
            <a:endParaRPr/>
          </a:p>
          <a:p>
            <a:pPr marL="76200" lvl="0" indent="0" algn="l" rtl="0">
              <a:lnSpc>
                <a:spcPct val="150000"/>
              </a:lnSpc>
              <a:spcBef>
                <a:spcPts val="1000"/>
              </a:spcBef>
              <a:spcAft>
                <a:spcPts val="0"/>
              </a:spcAft>
              <a:buSzPts val="2400"/>
              <a:buNone/>
            </a:pPr>
            <a:r>
              <a:rPr lang="en-IN"/>
              <a:t>     a)  Industrial emissions</a:t>
            </a:r>
            <a:endParaRPr/>
          </a:p>
          <a:p>
            <a:pPr marL="76200" lvl="0" indent="0" algn="l" rtl="0">
              <a:lnSpc>
                <a:spcPct val="150000"/>
              </a:lnSpc>
              <a:spcBef>
                <a:spcPts val="1000"/>
              </a:spcBef>
              <a:spcAft>
                <a:spcPts val="0"/>
              </a:spcAft>
              <a:buSzPts val="2400"/>
              <a:buNone/>
            </a:pPr>
            <a:r>
              <a:rPr lang="en-IN"/>
              <a:t>     b)  Vehicle exhaust </a:t>
            </a:r>
            <a:endParaRPr/>
          </a:p>
          <a:p>
            <a:pPr marL="76200" lvl="0" indent="0" algn="l" rtl="0">
              <a:lnSpc>
                <a:spcPct val="150000"/>
              </a:lnSpc>
              <a:spcBef>
                <a:spcPts val="1000"/>
              </a:spcBef>
              <a:spcAft>
                <a:spcPts val="0"/>
              </a:spcAft>
              <a:buSzPts val="2400"/>
              <a:buNone/>
            </a:pPr>
            <a:r>
              <a:rPr lang="en-IN"/>
              <a:t>     c)  Tobacco smoke</a:t>
            </a:r>
            <a:endParaRPr/>
          </a:p>
          <a:p>
            <a:pPr marL="76200" lvl="0" indent="0" algn="l" rtl="0">
              <a:lnSpc>
                <a:spcPct val="150000"/>
              </a:lnSpc>
              <a:spcBef>
                <a:spcPts val="1000"/>
              </a:spcBef>
              <a:spcAft>
                <a:spcPts val="0"/>
              </a:spcAft>
              <a:buSzPts val="2400"/>
              <a:buNone/>
            </a:pPr>
            <a:r>
              <a:rPr lang="en-IN"/>
              <a:t>     d) Ultraviolet radiation</a:t>
            </a:r>
            <a:endParaRPr/>
          </a:p>
          <a:p>
            <a:pPr marL="76200" lvl="0" indent="0" algn="l" rtl="0">
              <a:lnSpc>
                <a:spcPct val="90000"/>
              </a:lnSpc>
              <a:spcBef>
                <a:spcPts val="1000"/>
              </a:spcBef>
              <a:spcAft>
                <a:spcPts val="0"/>
              </a:spcAft>
              <a:buClr>
                <a:schemeClr val="dk1"/>
              </a:buClr>
              <a:buSzPts val="2400"/>
              <a:buNone/>
            </a:pPr>
            <a:endParaRPr/>
          </a:p>
          <a:p>
            <a:pPr marL="76200" lvl="0" indent="0" algn="l" rtl="0">
              <a:lnSpc>
                <a:spcPct val="90000"/>
              </a:lnSpc>
              <a:spcBef>
                <a:spcPts val="1000"/>
              </a:spcBef>
              <a:spcAft>
                <a:spcPts val="0"/>
              </a:spcAft>
              <a:buClr>
                <a:schemeClr val="dk1"/>
              </a:buClr>
              <a:buSzPts val="2400"/>
              <a:buNone/>
            </a:pPr>
            <a:r>
              <a:rPr lang="en-IN" b="1"/>
              <a:t>Answer: c)</a:t>
            </a:r>
            <a:endParaRPr b="1"/>
          </a:p>
        </p:txBody>
      </p:sp>
      <p:sp>
        <p:nvSpPr>
          <p:cNvPr id="382" name="Google Shape;382;p33"/>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a:p>
            <a:pPr marL="457200" lvl="0" indent="-228600" algn="l" rtl="0">
              <a:lnSpc>
                <a:spcPct val="90000"/>
              </a:lnSpc>
              <a:spcBef>
                <a:spcPts val="1000"/>
              </a:spcBef>
              <a:spcAft>
                <a:spcPts val="0"/>
              </a:spcAft>
              <a:buClr>
                <a:schemeClr val="accent2"/>
              </a:buClr>
              <a:buSzPts val="2800"/>
              <a:buNone/>
            </a:pPr>
            <a:endParaRPr/>
          </a:p>
          <a:p>
            <a:pPr marL="457200" lvl="0" indent="-228600" algn="l" rtl="0">
              <a:lnSpc>
                <a:spcPct val="90000"/>
              </a:lnSpc>
              <a:spcBef>
                <a:spcPts val="1000"/>
              </a:spcBef>
              <a:spcAft>
                <a:spcPts val="0"/>
              </a:spcAft>
              <a:buClr>
                <a:schemeClr val="accent2"/>
              </a:buClr>
              <a:buSzPts val="28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4"/>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lnSpcReduction="10000"/>
          </a:bodyPr>
          <a:lstStyle/>
          <a:p>
            <a:pPr marL="76200" lvl="0" indent="0" algn="l" rtl="0">
              <a:lnSpc>
                <a:spcPct val="150000"/>
              </a:lnSpc>
              <a:spcBef>
                <a:spcPts val="1000"/>
              </a:spcBef>
              <a:spcAft>
                <a:spcPts val="0"/>
              </a:spcAft>
              <a:buSzPts val="2400"/>
              <a:buNone/>
            </a:pPr>
            <a:r>
              <a:rPr lang="en-IN" b="1"/>
              <a:t>3. Which of the following is a sign of poor work-life balance? </a:t>
            </a:r>
            <a:endParaRPr/>
          </a:p>
          <a:p>
            <a:pPr marL="76200" lvl="0" indent="0" algn="l" rtl="0">
              <a:lnSpc>
                <a:spcPct val="150000"/>
              </a:lnSpc>
              <a:spcBef>
                <a:spcPts val="1000"/>
              </a:spcBef>
              <a:spcAft>
                <a:spcPts val="0"/>
              </a:spcAft>
              <a:buSzPts val="2400"/>
              <a:buNone/>
            </a:pPr>
            <a:r>
              <a:rPr lang="en-IN" b="1"/>
              <a:t>   </a:t>
            </a:r>
            <a:r>
              <a:rPr lang="en-IN"/>
              <a:t>a)  Feeling energized and fulfilled in both work and personal life.</a:t>
            </a:r>
            <a:endParaRPr/>
          </a:p>
          <a:p>
            <a:pPr marL="76200" lvl="0" indent="0" algn="l" rtl="0">
              <a:lnSpc>
                <a:spcPct val="150000"/>
              </a:lnSpc>
              <a:spcBef>
                <a:spcPts val="1000"/>
              </a:spcBef>
              <a:spcAft>
                <a:spcPts val="0"/>
              </a:spcAft>
              <a:buSzPts val="2400"/>
              <a:buNone/>
            </a:pPr>
            <a:r>
              <a:rPr lang="en-IN"/>
              <a:t>   b)  Constantly feeling overwhelmed and stressed.</a:t>
            </a:r>
            <a:endParaRPr/>
          </a:p>
          <a:p>
            <a:pPr marL="76200" lvl="0" indent="0" algn="l" rtl="0">
              <a:lnSpc>
                <a:spcPct val="150000"/>
              </a:lnSpc>
              <a:spcBef>
                <a:spcPts val="1000"/>
              </a:spcBef>
              <a:spcAft>
                <a:spcPts val="0"/>
              </a:spcAft>
              <a:buSzPts val="2400"/>
              <a:buNone/>
            </a:pPr>
            <a:r>
              <a:rPr lang="en-IN"/>
              <a:t>   c)  Maintaining healthy relationships with family and friends.</a:t>
            </a:r>
            <a:endParaRPr/>
          </a:p>
          <a:p>
            <a:pPr marL="76200" lvl="0" indent="0" algn="l" rtl="0">
              <a:lnSpc>
                <a:spcPct val="150000"/>
              </a:lnSpc>
              <a:spcBef>
                <a:spcPts val="1000"/>
              </a:spcBef>
              <a:spcAft>
                <a:spcPts val="0"/>
              </a:spcAft>
              <a:buSzPts val="2400"/>
              <a:buNone/>
            </a:pPr>
            <a:r>
              <a:rPr lang="en-IN"/>
              <a:t>   d)  Having clear boundaries between work and personal life.</a:t>
            </a:r>
            <a:endParaRPr/>
          </a:p>
          <a:p>
            <a:pPr marL="76200" lvl="0" indent="0" algn="l" rtl="0">
              <a:lnSpc>
                <a:spcPct val="150000"/>
              </a:lnSpc>
              <a:spcBef>
                <a:spcPts val="1000"/>
              </a:spcBef>
              <a:spcAft>
                <a:spcPts val="0"/>
              </a:spcAft>
              <a:buSzPts val="2400"/>
              <a:buNone/>
            </a:pPr>
            <a:endParaRPr/>
          </a:p>
          <a:p>
            <a:pPr marL="76200" lvl="0" indent="0" algn="l" rtl="0">
              <a:lnSpc>
                <a:spcPct val="150000"/>
              </a:lnSpc>
              <a:spcBef>
                <a:spcPts val="1000"/>
              </a:spcBef>
              <a:spcAft>
                <a:spcPts val="0"/>
              </a:spcAft>
              <a:buSzPts val="2400"/>
              <a:buNone/>
            </a:pPr>
            <a:r>
              <a:rPr lang="en-IN" b="1"/>
              <a:t>  Answer: b)</a:t>
            </a:r>
            <a:endParaRPr b="1"/>
          </a:p>
          <a:p>
            <a:pPr marL="76200" lvl="0" indent="0" algn="l" rtl="0">
              <a:lnSpc>
                <a:spcPct val="150000"/>
              </a:lnSpc>
              <a:spcBef>
                <a:spcPts val="1000"/>
              </a:spcBef>
              <a:spcAft>
                <a:spcPts val="0"/>
              </a:spcAft>
              <a:buSzPts val="2400"/>
              <a:buNone/>
            </a:pPr>
            <a:endParaRPr/>
          </a:p>
        </p:txBody>
      </p:sp>
      <p:sp>
        <p:nvSpPr>
          <p:cNvPr id="388" name="Google Shape;388;p34"/>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a:p>
            <a:pPr marL="457200" lvl="0" indent="-228600" algn="l" rtl="0">
              <a:lnSpc>
                <a:spcPct val="90000"/>
              </a:lnSpc>
              <a:spcBef>
                <a:spcPts val="1000"/>
              </a:spcBef>
              <a:spcAft>
                <a:spcPts val="0"/>
              </a:spcAft>
              <a:buClr>
                <a:schemeClr val="accent2"/>
              </a:buClr>
              <a:buSzPts val="2800"/>
              <a:buNone/>
            </a:pPr>
            <a:endParaRPr/>
          </a:p>
          <a:p>
            <a:pPr marL="457200" lvl="0" indent="-228600" algn="l" rtl="0">
              <a:lnSpc>
                <a:spcPct val="90000"/>
              </a:lnSpc>
              <a:spcBef>
                <a:spcPts val="1000"/>
              </a:spcBef>
              <a:spcAft>
                <a:spcPts val="0"/>
              </a:spcAft>
              <a:buClr>
                <a:schemeClr val="accent2"/>
              </a:buClr>
              <a:buSzPts val="28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5"/>
          <p:cNvSpPr txBox="1">
            <a:spLocks noGrp="1"/>
          </p:cNvSpPr>
          <p:nvPr>
            <p:ph type="title"/>
          </p:nvPr>
        </p:nvSpPr>
        <p:spPr>
          <a:xfrm>
            <a:off x="615175" y="487788"/>
            <a:ext cx="10515600" cy="4377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2"/>
              </a:buClr>
              <a:buSzPts val="2800"/>
              <a:buFont typeface="Calibri"/>
              <a:buNone/>
            </a:pPr>
            <a:r>
              <a:rPr lang="en-IN"/>
              <a:t>Environmental and Occupational Health</a:t>
            </a:r>
            <a:br>
              <a:rPr lang="en-IN"/>
            </a:br>
            <a:endParaRPr/>
          </a:p>
        </p:txBody>
      </p:sp>
      <p:graphicFrame>
        <p:nvGraphicFramePr>
          <p:cNvPr id="394" name="Google Shape;394;p35"/>
          <p:cNvGraphicFramePr/>
          <p:nvPr/>
        </p:nvGraphicFramePr>
        <p:xfrm>
          <a:off x="732590" y="2651760"/>
          <a:ext cx="3000000" cy="3000000"/>
        </p:xfrm>
        <a:graphic>
          <a:graphicData uri="http://schemas.openxmlformats.org/drawingml/2006/table">
            <a:tbl>
              <a:tblPr firstRow="1" bandRow="1">
                <a:noFill/>
                <a:tableStyleId>{EED07BC9-A9A1-437D-8CA5-6D322E453F62}</a:tableStyleId>
              </a:tblPr>
              <a:tblGrid>
                <a:gridCol w="1018400"/>
                <a:gridCol w="3861875"/>
                <a:gridCol w="5427325"/>
              </a:tblGrid>
              <a:tr h="577125">
                <a:tc>
                  <a:txBody>
                    <a:bodyPr/>
                    <a:lstStyle/>
                    <a:p>
                      <a:pPr marL="0" marR="0" lvl="0" indent="0" algn="l" rtl="0">
                        <a:lnSpc>
                          <a:spcPct val="100000"/>
                        </a:lnSpc>
                        <a:spcBef>
                          <a:spcPts val="0"/>
                        </a:spcBef>
                        <a:spcAft>
                          <a:spcPts val="0"/>
                        </a:spcAft>
                        <a:buNone/>
                      </a:pPr>
                      <a:r>
                        <a:rPr lang="en-IN" sz="2200" u="none" strike="noStrike" cap="none">
                          <a:solidFill>
                            <a:schemeClr val="dk1"/>
                          </a:solidFill>
                          <a:latin typeface="Times New Roman"/>
                          <a:ea typeface="Times New Roman"/>
                          <a:cs typeface="Times New Roman"/>
                          <a:sym typeface="Times New Roman"/>
                        </a:rPr>
                        <a:t>Sl. No.</a:t>
                      </a:r>
                      <a:endParaRPr/>
                    </a:p>
                  </a:txBody>
                  <a:tcPr marL="91450" marR="91450" marT="45725" marB="45725">
                    <a:solidFill>
                      <a:schemeClr val="accent3"/>
                    </a:solidFill>
                  </a:tcPr>
                </a:tc>
                <a:tc>
                  <a:txBody>
                    <a:bodyPr/>
                    <a:lstStyle/>
                    <a:p>
                      <a:pPr marL="0" marR="0" lvl="0" indent="0" algn="l" rtl="0">
                        <a:lnSpc>
                          <a:spcPct val="100000"/>
                        </a:lnSpc>
                        <a:spcBef>
                          <a:spcPts val="0"/>
                        </a:spcBef>
                        <a:spcAft>
                          <a:spcPts val="0"/>
                        </a:spcAft>
                        <a:buNone/>
                      </a:pPr>
                      <a:r>
                        <a:rPr lang="en-IN" sz="2200" u="none" strike="noStrike" cap="none">
                          <a:solidFill>
                            <a:schemeClr val="dk1"/>
                          </a:solidFill>
                          <a:latin typeface="Times New Roman"/>
                          <a:ea typeface="Times New Roman"/>
                          <a:cs typeface="Times New Roman"/>
                          <a:sym typeface="Times New Roman"/>
                        </a:rPr>
                        <a:t>Topic</a:t>
                      </a:r>
                      <a:endParaRPr/>
                    </a:p>
                  </a:txBody>
                  <a:tcPr marL="91450" marR="91450" marT="45725" marB="45725">
                    <a:solidFill>
                      <a:schemeClr val="accent3"/>
                    </a:solidFill>
                  </a:tcPr>
                </a:tc>
                <a:tc>
                  <a:txBody>
                    <a:bodyPr/>
                    <a:lstStyle/>
                    <a:p>
                      <a:pPr marL="0" marR="0" lvl="0" indent="0" algn="l" rtl="0">
                        <a:lnSpc>
                          <a:spcPct val="100000"/>
                        </a:lnSpc>
                        <a:spcBef>
                          <a:spcPts val="0"/>
                        </a:spcBef>
                        <a:spcAft>
                          <a:spcPts val="0"/>
                        </a:spcAft>
                        <a:buNone/>
                      </a:pPr>
                      <a:r>
                        <a:rPr lang="en-IN" sz="2200" u="none" strike="noStrike" cap="none">
                          <a:solidFill>
                            <a:schemeClr val="dk1"/>
                          </a:solidFill>
                          <a:latin typeface="Times New Roman"/>
                          <a:ea typeface="Times New Roman"/>
                          <a:cs typeface="Times New Roman"/>
                          <a:sym typeface="Times New Roman"/>
                        </a:rPr>
                        <a:t>Document Links</a:t>
                      </a:r>
                      <a:endParaRPr/>
                    </a:p>
                  </a:txBody>
                  <a:tcPr marL="91450" marR="91450" marT="45725" marB="45725">
                    <a:solidFill>
                      <a:schemeClr val="accent3"/>
                    </a:solidFill>
                  </a:tcPr>
                </a:tc>
              </a:tr>
              <a:tr h="577125">
                <a:tc>
                  <a:txBody>
                    <a:bodyPr/>
                    <a:lstStyle/>
                    <a:p>
                      <a:pPr marL="0" marR="0" lvl="0" indent="0" algn="l" rtl="0">
                        <a:lnSpc>
                          <a:spcPct val="100000"/>
                        </a:lnSpc>
                        <a:spcBef>
                          <a:spcPts val="0"/>
                        </a:spcBef>
                        <a:spcAft>
                          <a:spcPts val="0"/>
                        </a:spcAft>
                        <a:buNone/>
                      </a:pPr>
                      <a:r>
                        <a:rPr lang="en-IN" sz="2400" b="0" u="none" strike="noStrike" cap="none">
                          <a:latin typeface="Times New Roman"/>
                          <a:ea typeface="Times New Roman"/>
                          <a:cs typeface="Times New Roman"/>
                          <a:sym typeface="Times New Roman"/>
                        </a:rPr>
                        <a:t>1.</a:t>
                      </a:r>
                      <a:endParaRPr/>
                    </a:p>
                  </a:txBody>
                  <a:tcPr marL="91450" marR="91450" marT="45725" marB="45725">
                    <a:solidFill>
                      <a:schemeClr val="accent3"/>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IN" sz="2200" b="0" i="0" u="none" strike="noStrike" cap="none">
                          <a:solidFill>
                            <a:schemeClr val="dk1"/>
                          </a:solidFill>
                          <a:latin typeface="Times New Roman"/>
                          <a:ea typeface="Times New Roman"/>
                          <a:cs typeface="Times New Roman"/>
                          <a:sym typeface="Times New Roman"/>
                        </a:rPr>
                        <a:t>Work-Life Balance Is a Cycle, Not an Achievement</a:t>
                      </a:r>
                      <a:endParaRPr/>
                    </a:p>
                    <a:p>
                      <a:pPr marL="0" marR="0" lvl="0" indent="0" algn="l" rtl="0">
                        <a:lnSpc>
                          <a:spcPct val="100000"/>
                        </a:lnSpc>
                        <a:spcBef>
                          <a:spcPts val="0"/>
                        </a:spcBef>
                        <a:spcAft>
                          <a:spcPts val="0"/>
                        </a:spcAft>
                        <a:buNone/>
                      </a:pPr>
                      <a:endParaRPr sz="2400" b="0" u="none" strike="noStrike" cap="none">
                        <a:latin typeface="Times New Roman"/>
                        <a:ea typeface="Times New Roman"/>
                        <a:cs typeface="Times New Roman"/>
                        <a:sym typeface="Times New Roman"/>
                      </a:endParaRPr>
                    </a:p>
                  </a:txBody>
                  <a:tcPr marL="91450" marR="91450" marT="45725" marB="45725">
                    <a:solidFill>
                      <a:schemeClr val="accent3"/>
                    </a:solidFill>
                  </a:tcPr>
                </a:tc>
                <a:tc>
                  <a:txBody>
                    <a:bodyPr/>
                    <a:lstStyle/>
                    <a:p>
                      <a:pPr marL="0" marR="0" lvl="0" indent="0" algn="l" rtl="0">
                        <a:lnSpc>
                          <a:spcPct val="100000"/>
                        </a:lnSpc>
                        <a:spcBef>
                          <a:spcPts val="0"/>
                        </a:spcBef>
                        <a:spcAft>
                          <a:spcPts val="0"/>
                        </a:spcAft>
                        <a:buNone/>
                      </a:pPr>
                      <a:r>
                        <a:rPr lang="en-IN" sz="2200" u="none" strike="noStrike" cap="none">
                          <a:latin typeface="Times New Roman"/>
                          <a:ea typeface="Times New Roman"/>
                          <a:cs typeface="Times New Roman"/>
                          <a:sym typeface="Times New Roman"/>
                        </a:rPr>
                        <a:t>https://hbr.org/2021/01/work-life-balance-is-a-cycle-not-an-achievement</a:t>
                      </a:r>
                      <a:endParaRPr/>
                    </a:p>
                  </a:txBody>
                  <a:tcPr marL="91450" marR="91450" marT="45725" marB="45725">
                    <a:solidFill>
                      <a:schemeClr val="accent3"/>
                    </a:solidFill>
                  </a:tcPr>
                </a:tc>
              </a:tr>
              <a:tr h="577125">
                <a:tc>
                  <a:txBody>
                    <a:bodyPr/>
                    <a:lstStyle/>
                    <a:p>
                      <a:pPr marL="0" marR="0" lvl="0" indent="0" algn="l" rtl="0">
                        <a:lnSpc>
                          <a:spcPct val="100000"/>
                        </a:lnSpc>
                        <a:spcBef>
                          <a:spcPts val="0"/>
                        </a:spcBef>
                        <a:spcAft>
                          <a:spcPts val="0"/>
                        </a:spcAft>
                        <a:buNone/>
                      </a:pPr>
                      <a:r>
                        <a:rPr lang="en-IN" sz="2200" u="none" strike="noStrike" cap="none">
                          <a:latin typeface="Times New Roman"/>
                          <a:ea typeface="Times New Roman"/>
                          <a:cs typeface="Times New Roman"/>
                          <a:sym typeface="Times New Roman"/>
                        </a:rPr>
                        <a:t>2.</a:t>
                      </a:r>
                      <a:endParaRPr/>
                    </a:p>
                  </a:txBody>
                  <a:tcPr marL="91450" marR="91450" marT="45725" marB="45725">
                    <a:solidFill>
                      <a:schemeClr val="accent3"/>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IN" sz="2200" b="0" i="0" u="none" strike="noStrike" cap="none">
                          <a:solidFill>
                            <a:schemeClr val="dk1"/>
                          </a:solidFill>
                          <a:latin typeface="Times New Roman"/>
                          <a:ea typeface="Times New Roman"/>
                          <a:cs typeface="Times New Roman"/>
                          <a:sym typeface="Times New Roman"/>
                        </a:rPr>
                        <a:t>Bringing the Environment Down to Earth</a:t>
                      </a:r>
                      <a:endParaRPr/>
                    </a:p>
                    <a:p>
                      <a:pPr marL="0" marR="0" lvl="0" indent="0" algn="l" rtl="0">
                        <a:lnSpc>
                          <a:spcPct val="100000"/>
                        </a:lnSpc>
                        <a:spcBef>
                          <a:spcPts val="0"/>
                        </a:spcBef>
                        <a:spcAft>
                          <a:spcPts val="0"/>
                        </a:spcAft>
                        <a:buNone/>
                      </a:pPr>
                      <a:endParaRPr sz="2200" b="0" u="none" strike="noStrike" cap="none">
                        <a:latin typeface="Times New Roman"/>
                        <a:ea typeface="Times New Roman"/>
                        <a:cs typeface="Times New Roman"/>
                        <a:sym typeface="Times New Roman"/>
                      </a:endParaRPr>
                    </a:p>
                  </a:txBody>
                  <a:tcPr marL="91450" marR="91450" marT="45725" marB="45725">
                    <a:solidFill>
                      <a:schemeClr val="accent3"/>
                    </a:solidFill>
                  </a:tcPr>
                </a:tc>
                <a:tc>
                  <a:txBody>
                    <a:bodyPr/>
                    <a:lstStyle/>
                    <a:p>
                      <a:pPr marL="0" marR="0" lvl="0" indent="0" algn="l" rtl="0">
                        <a:lnSpc>
                          <a:spcPct val="100000"/>
                        </a:lnSpc>
                        <a:spcBef>
                          <a:spcPts val="0"/>
                        </a:spcBef>
                        <a:spcAft>
                          <a:spcPts val="0"/>
                        </a:spcAft>
                        <a:buNone/>
                      </a:pPr>
                      <a:r>
                        <a:rPr lang="en-IN" sz="2200" b="0" u="none" strike="noStrike" cap="none">
                          <a:latin typeface="Times New Roman"/>
                          <a:ea typeface="Times New Roman"/>
                          <a:cs typeface="Times New Roman"/>
                          <a:sym typeface="Times New Roman"/>
                        </a:rPr>
                        <a:t>https://hbr.org/1999/07/bringing-the-environment-down-to-earth</a:t>
                      </a:r>
                      <a:endParaRPr/>
                    </a:p>
                  </a:txBody>
                  <a:tcPr marL="91450" marR="91450" marT="45725" marB="45725">
                    <a:solidFill>
                      <a:schemeClr val="accent3"/>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6"/>
          <p:cNvSpPr txBox="1">
            <a:spLocks noGrp="1"/>
          </p:cNvSpPr>
          <p:nvPr>
            <p:ph type="title"/>
          </p:nvPr>
        </p:nvSpPr>
        <p:spPr>
          <a:xfrm>
            <a:off x="615175" y="487788"/>
            <a:ext cx="10515600" cy="4377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2"/>
              </a:buClr>
              <a:buSzPts val="2800"/>
              <a:buFont typeface="Calibri"/>
              <a:buNone/>
            </a:pPr>
            <a:r>
              <a:rPr lang="en-IN"/>
              <a:t>Environmental and Occupational Health</a:t>
            </a:r>
            <a:endParaRPr/>
          </a:p>
        </p:txBody>
      </p:sp>
      <p:graphicFrame>
        <p:nvGraphicFramePr>
          <p:cNvPr id="400" name="Google Shape;400;p36"/>
          <p:cNvGraphicFramePr/>
          <p:nvPr/>
        </p:nvGraphicFramePr>
        <p:xfrm>
          <a:off x="732590" y="2687319"/>
          <a:ext cx="3000000" cy="3000000"/>
        </p:xfrm>
        <a:graphic>
          <a:graphicData uri="http://schemas.openxmlformats.org/drawingml/2006/table">
            <a:tbl>
              <a:tblPr firstRow="1" bandRow="1">
                <a:noFill/>
                <a:tableStyleId>{EED07BC9-A9A1-437D-8CA5-6D322E453F62}</a:tableStyleId>
              </a:tblPr>
              <a:tblGrid>
                <a:gridCol w="1018400"/>
                <a:gridCol w="4260725"/>
                <a:gridCol w="5028475"/>
              </a:tblGrid>
              <a:tr h="568250">
                <a:tc>
                  <a:txBody>
                    <a:bodyPr/>
                    <a:lstStyle/>
                    <a:p>
                      <a:pPr marL="0" marR="0" lvl="0" indent="0" algn="l" rtl="0">
                        <a:lnSpc>
                          <a:spcPct val="100000"/>
                        </a:lnSpc>
                        <a:spcBef>
                          <a:spcPts val="0"/>
                        </a:spcBef>
                        <a:spcAft>
                          <a:spcPts val="0"/>
                        </a:spcAft>
                        <a:buNone/>
                      </a:pPr>
                      <a:r>
                        <a:rPr lang="en-IN" sz="2200" u="none" strike="noStrike" cap="none">
                          <a:solidFill>
                            <a:schemeClr val="dk1"/>
                          </a:solidFill>
                          <a:latin typeface="Times New Roman"/>
                          <a:ea typeface="Times New Roman"/>
                          <a:cs typeface="Times New Roman"/>
                          <a:sym typeface="Times New Roman"/>
                        </a:rPr>
                        <a:t>Sl. No.</a:t>
                      </a:r>
                      <a:endParaRPr/>
                    </a:p>
                  </a:txBody>
                  <a:tcPr marL="91450" marR="91450" marT="45725" marB="45725">
                    <a:solidFill>
                      <a:schemeClr val="accent3"/>
                    </a:solidFill>
                  </a:tcPr>
                </a:tc>
                <a:tc>
                  <a:txBody>
                    <a:bodyPr/>
                    <a:lstStyle/>
                    <a:p>
                      <a:pPr marL="0" marR="0" lvl="0" indent="0" algn="l" rtl="0">
                        <a:lnSpc>
                          <a:spcPct val="100000"/>
                        </a:lnSpc>
                        <a:spcBef>
                          <a:spcPts val="0"/>
                        </a:spcBef>
                        <a:spcAft>
                          <a:spcPts val="0"/>
                        </a:spcAft>
                        <a:buNone/>
                      </a:pPr>
                      <a:r>
                        <a:rPr lang="en-IN" sz="2200" u="none" strike="noStrike" cap="none">
                          <a:solidFill>
                            <a:schemeClr val="dk1"/>
                          </a:solidFill>
                          <a:latin typeface="Times New Roman"/>
                          <a:ea typeface="Times New Roman"/>
                          <a:cs typeface="Times New Roman"/>
                          <a:sym typeface="Times New Roman"/>
                        </a:rPr>
                        <a:t>Topic</a:t>
                      </a:r>
                      <a:endParaRPr/>
                    </a:p>
                  </a:txBody>
                  <a:tcPr marL="91450" marR="91450" marT="45725" marB="45725">
                    <a:solidFill>
                      <a:schemeClr val="accent3"/>
                    </a:solidFill>
                  </a:tcPr>
                </a:tc>
                <a:tc>
                  <a:txBody>
                    <a:bodyPr/>
                    <a:lstStyle/>
                    <a:p>
                      <a:pPr marL="0" marR="0" lvl="0" indent="0" algn="l" rtl="0">
                        <a:lnSpc>
                          <a:spcPct val="100000"/>
                        </a:lnSpc>
                        <a:spcBef>
                          <a:spcPts val="0"/>
                        </a:spcBef>
                        <a:spcAft>
                          <a:spcPts val="0"/>
                        </a:spcAft>
                        <a:buNone/>
                      </a:pPr>
                      <a:r>
                        <a:rPr lang="en-IN" sz="2200" u="none" strike="noStrike" cap="none">
                          <a:solidFill>
                            <a:schemeClr val="dk1"/>
                          </a:solidFill>
                          <a:latin typeface="Times New Roman"/>
                          <a:ea typeface="Times New Roman"/>
                          <a:cs typeface="Times New Roman"/>
                          <a:sym typeface="Times New Roman"/>
                        </a:rPr>
                        <a:t>Video Links</a:t>
                      </a:r>
                      <a:endParaRPr/>
                    </a:p>
                  </a:txBody>
                  <a:tcPr marL="91450" marR="91450" marT="45725" marB="45725">
                    <a:solidFill>
                      <a:schemeClr val="accent3"/>
                    </a:solidFill>
                  </a:tcPr>
                </a:tc>
              </a:tr>
              <a:tr h="568250">
                <a:tc>
                  <a:txBody>
                    <a:bodyPr/>
                    <a:lstStyle/>
                    <a:p>
                      <a:pPr marL="0" marR="0" lvl="0" indent="0" algn="l" rtl="0">
                        <a:lnSpc>
                          <a:spcPct val="100000"/>
                        </a:lnSpc>
                        <a:spcBef>
                          <a:spcPts val="0"/>
                        </a:spcBef>
                        <a:spcAft>
                          <a:spcPts val="0"/>
                        </a:spcAft>
                        <a:buNone/>
                      </a:pPr>
                      <a:r>
                        <a:rPr lang="en-IN" sz="2200" u="none" strike="noStrike" cap="none">
                          <a:solidFill>
                            <a:schemeClr val="dk1"/>
                          </a:solidFill>
                          <a:latin typeface="Times New Roman"/>
                          <a:ea typeface="Times New Roman"/>
                          <a:cs typeface="Times New Roman"/>
                          <a:sym typeface="Times New Roman"/>
                        </a:rPr>
                        <a:t>1.</a:t>
                      </a:r>
                      <a:endParaRPr/>
                    </a:p>
                  </a:txBody>
                  <a:tcPr marL="91450" marR="91450" marT="45725" marB="45725">
                    <a:solidFill>
                      <a:schemeClr val="accent3"/>
                    </a:solidFill>
                  </a:tcPr>
                </a:tc>
                <a:tc>
                  <a:txBody>
                    <a:bodyPr/>
                    <a:lstStyle/>
                    <a:p>
                      <a:pPr marL="0" marR="0" lvl="0" indent="0" algn="l" rtl="0">
                        <a:lnSpc>
                          <a:spcPct val="100000"/>
                        </a:lnSpc>
                        <a:spcBef>
                          <a:spcPts val="0"/>
                        </a:spcBef>
                        <a:spcAft>
                          <a:spcPts val="0"/>
                        </a:spcAft>
                        <a:buNone/>
                      </a:pPr>
                      <a:r>
                        <a:rPr lang="en-IN" sz="2200" u="none" strike="noStrike" cap="none">
                          <a:solidFill>
                            <a:schemeClr val="dk1"/>
                          </a:solidFill>
                          <a:latin typeface="Times New Roman"/>
                          <a:ea typeface="Times New Roman"/>
                          <a:cs typeface="Times New Roman"/>
                          <a:sym typeface="Times New Roman"/>
                        </a:rPr>
                        <a:t>3 Rules for Better work life balance</a:t>
                      </a:r>
                      <a:endParaRPr sz="2200" u="none" strike="noStrike" cap="none">
                        <a:solidFill>
                          <a:schemeClr val="dk1"/>
                        </a:solidFill>
                        <a:latin typeface="Times New Roman"/>
                        <a:ea typeface="Times New Roman"/>
                        <a:cs typeface="Times New Roman"/>
                        <a:sym typeface="Times New Roman"/>
                      </a:endParaRPr>
                    </a:p>
                  </a:txBody>
                  <a:tcPr marL="91450" marR="91450" marT="45725" marB="45725">
                    <a:solidFill>
                      <a:schemeClr val="accent3"/>
                    </a:solidFill>
                  </a:tcPr>
                </a:tc>
                <a:tc>
                  <a:txBody>
                    <a:bodyPr/>
                    <a:lstStyle/>
                    <a:p>
                      <a:pPr marL="0" marR="0" lvl="0" indent="0" algn="l" rtl="0">
                        <a:lnSpc>
                          <a:spcPct val="100000"/>
                        </a:lnSpc>
                        <a:spcBef>
                          <a:spcPts val="0"/>
                        </a:spcBef>
                        <a:spcAft>
                          <a:spcPts val="0"/>
                        </a:spcAft>
                        <a:buNone/>
                      </a:pPr>
                      <a:r>
                        <a:rPr lang="en-IN" sz="2200" u="sng" strike="noStrike" cap="none">
                          <a:solidFill>
                            <a:schemeClr val="dk1"/>
                          </a:solidFill>
                          <a:latin typeface="Times New Roman"/>
                          <a:ea typeface="Times New Roman"/>
                          <a:cs typeface="Times New Roman"/>
                          <a:sym typeface="Times New Roman"/>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https://www.youtube.com/watch?v=4c_xYLwOx-g</a:t>
                      </a:r>
                      <a:endParaRPr sz="2200" u="none" strike="noStrike" cap="none">
                        <a:solidFill>
                          <a:schemeClr val="dk1"/>
                        </a:solidFill>
                        <a:latin typeface="Times New Roman"/>
                        <a:ea typeface="Times New Roman"/>
                        <a:cs typeface="Times New Roman"/>
                        <a:sym typeface="Times New Roman"/>
                      </a:endParaRPr>
                    </a:p>
                  </a:txBody>
                  <a:tcPr marL="91450" marR="91450" marT="45725" marB="45725">
                    <a:solidFill>
                      <a:schemeClr val="accent3"/>
                    </a:solidFill>
                  </a:tcPr>
                </a:tc>
              </a:tr>
              <a:tr h="568250">
                <a:tc>
                  <a:txBody>
                    <a:bodyPr/>
                    <a:lstStyle/>
                    <a:p>
                      <a:pPr marL="0" marR="0" lvl="0" indent="0" algn="l" rtl="0">
                        <a:lnSpc>
                          <a:spcPct val="100000"/>
                        </a:lnSpc>
                        <a:spcBef>
                          <a:spcPts val="0"/>
                        </a:spcBef>
                        <a:spcAft>
                          <a:spcPts val="0"/>
                        </a:spcAft>
                        <a:buNone/>
                      </a:pPr>
                      <a:r>
                        <a:rPr lang="en-IN" sz="2200" u="none" strike="noStrike" cap="none">
                          <a:solidFill>
                            <a:schemeClr val="dk1"/>
                          </a:solidFill>
                          <a:latin typeface="Times New Roman"/>
                          <a:ea typeface="Times New Roman"/>
                          <a:cs typeface="Times New Roman"/>
                          <a:sym typeface="Times New Roman"/>
                        </a:rPr>
                        <a:t>2.</a:t>
                      </a:r>
                      <a:endParaRPr/>
                    </a:p>
                  </a:txBody>
                  <a:tcPr marL="91450" marR="91450" marT="45725" marB="45725">
                    <a:solidFill>
                      <a:schemeClr val="accent3"/>
                    </a:solidFill>
                  </a:tcPr>
                </a:tc>
                <a:tc>
                  <a:txBody>
                    <a:bodyPr/>
                    <a:lstStyle/>
                    <a:p>
                      <a:pPr marL="0" marR="0" lvl="0" indent="0" algn="l" rtl="0">
                        <a:lnSpc>
                          <a:spcPct val="100000"/>
                        </a:lnSpc>
                        <a:spcBef>
                          <a:spcPts val="0"/>
                        </a:spcBef>
                        <a:spcAft>
                          <a:spcPts val="0"/>
                        </a:spcAft>
                        <a:buNone/>
                      </a:pPr>
                      <a:r>
                        <a:rPr lang="en-IN" sz="2200" u="none" strike="noStrike" cap="none">
                          <a:solidFill>
                            <a:schemeClr val="dk1"/>
                          </a:solidFill>
                          <a:latin typeface="Times New Roman"/>
                          <a:ea typeface="Times New Roman"/>
                          <a:cs typeface="Times New Roman"/>
                          <a:sym typeface="Times New Roman"/>
                        </a:rPr>
                        <a:t>6 R’s of Sustainability</a:t>
                      </a:r>
                      <a:endParaRPr/>
                    </a:p>
                  </a:txBody>
                  <a:tcPr marL="91450" marR="91450" marT="45725" marB="45725">
                    <a:solidFill>
                      <a:schemeClr val="accent3"/>
                    </a:solidFill>
                  </a:tcPr>
                </a:tc>
                <a:tc>
                  <a:txBody>
                    <a:bodyPr/>
                    <a:lstStyle/>
                    <a:p>
                      <a:pPr marL="0" marR="0" lvl="0" indent="0" algn="l" rtl="0">
                        <a:lnSpc>
                          <a:spcPct val="100000"/>
                        </a:lnSpc>
                        <a:spcBef>
                          <a:spcPts val="0"/>
                        </a:spcBef>
                        <a:spcAft>
                          <a:spcPts val="0"/>
                        </a:spcAft>
                        <a:buNone/>
                      </a:pPr>
                      <a:r>
                        <a:rPr lang="en-IN" sz="2200" u="sng" strike="noStrike" cap="none">
                          <a:solidFill>
                            <a:schemeClr val="dk1"/>
                          </a:solidFill>
                          <a:latin typeface="Times New Roman"/>
                          <a:ea typeface="Times New Roman"/>
                          <a:cs typeface="Times New Roman"/>
                          <a:sym typeface="Times New Roman"/>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https://www.youtube.com/watch?v=5sqdPiTGq8Q</a:t>
                      </a:r>
                      <a:endParaRPr sz="2200" u="none" strike="noStrike" cap="none">
                        <a:solidFill>
                          <a:schemeClr val="dk1"/>
                        </a:solidFill>
                        <a:latin typeface="Times New Roman"/>
                        <a:ea typeface="Times New Roman"/>
                        <a:cs typeface="Times New Roman"/>
                        <a:sym typeface="Times New Roman"/>
                      </a:endParaRPr>
                    </a:p>
                  </a:txBody>
                  <a:tcPr marL="91450" marR="91450" marT="45725" marB="45725">
                    <a:solidFill>
                      <a:schemeClr val="accent3"/>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7"/>
          <p:cNvSpPr txBox="1">
            <a:spLocks noGrp="1"/>
          </p:cNvSpPr>
          <p:nvPr>
            <p:ph type="body" idx="1"/>
          </p:nvPr>
        </p:nvSpPr>
        <p:spPr>
          <a:xfrm>
            <a:off x="618744" y="444847"/>
            <a:ext cx="9472613" cy="524288"/>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5"/>
          <p:cNvSpPr txBox="1">
            <a:spLocks noGrp="1"/>
          </p:cNvSpPr>
          <p:nvPr>
            <p:ph type="body" idx="1"/>
          </p:nvPr>
        </p:nvSpPr>
        <p:spPr>
          <a:xfrm>
            <a:off x="618744" y="452784"/>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a:p>
            <a:pPr marL="457200" lvl="0" indent="-228600" algn="l" rtl="0">
              <a:lnSpc>
                <a:spcPct val="90000"/>
              </a:lnSpc>
              <a:spcBef>
                <a:spcPts val="1000"/>
              </a:spcBef>
              <a:spcAft>
                <a:spcPts val="0"/>
              </a:spcAft>
              <a:buClr>
                <a:schemeClr val="accent2"/>
              </a:buClr>
              <a:buSzPts val="2800"/>
              <a:buNone/>
            </a:pPr>
            <a:endParaRPr/>
          </a:p>
        </p:txBody>
      </p:sp>
      <p:grpSp>
        <p:nvGrpSpPr>
          <p:cNvPr id="141" name="Google Shape;141;p5"/>
          <p:cNvGrpSpPr/>
          <p:nvPr/>
        </p:nvGrpSpPr>
        <p:grpSpPr>
          <a:xfrm>
            <a:off x="751840" y="2640557"/>
            <a:ext cx="10598149" cy="3701730"/>
            <a:chOff x="0" y="0"/>
            <a:chExt cx="10598149" cy="3701730"/>
          </a:xfrm>
        </p:grpSpPr>
        <p:sp>
          <p:nvSpPr>
            <p:cNvPr id="142" name="Google Shape;142;p5"/>
            <p:cNvSpPr/>
            <p:nvPr/>
          </p:nvSpPr>
          <p:spPr>
            <a:xfrm>
              <a:off x="0" y="0"/>
              <a:ext cx="10598149" cy="1156790"/>
            </a:xfrm>
            <a:prstGeom prst="roundRect">
              <a:avLst>
                <a:gd name="adj" fmla="val 10000"/>
              </a:avLst>
            </a:prstGeom>
            <a:solidFill>
              <a:schemeClr val="lt1"/>
            </a:solidFill>
            <a:ln w="19050" cap="flat" cmpd="sng">
              <a:solidFill>
                <a:srgbClr val="C01E2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txBox="1"/>
            <p:nvPr/>
          </p:nvSpPr>
          <p:spPr>
            <a:xfrm>
              <a:off x="2235308" y="0"/>
              <a:ext cx="8362840" cy="115679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2400"/>
                <a:buFont typeface="Times New Roman"/>
                <a:buNone/>
              </a:pPr>
              <a:r>
                <a:rPr lang="en-IN" sz="2400" b="0" i="0" u="none" strike="noStrike" cap="none" dirty="0">
                  <a:solidFill>
                    <a:schemeClr val="dk1"/>
                  </a:solidFill>
                  <a:latin typeface="Times New Roman"/>
                  <a:ea typeface="Times New Roman"/>
                  <a:cs typeface="Times New Roman"/>
                  <a:sym typeface="Times New Roman"/>
                </a:rPr>
                <a:t>Recognize and assess environmental hazards in specific situations.</a:t>
              </a:r>
              <a:endParaRPr sz="2400" b="0" i="0" u="none" strike="noStrike" cap="none" dirty="0">
                <a:solidFill>
                  <a:schemeClr val="dk1"/>
                </a:solidFill>
                <a:latin typeface="Times New Roman"/>
                <a:ea typeface="Times New Roman"/>
                <a:cs typeface="Times New Roman"/>
                <a:sym typeface="Times New Roman"/>
              </a:endParaRPr>
            </a:p>
          </p:txBody>
        </p:sp>
        <p:sp>
          <p:nvSpPr>
            <p:cNvPr id="144" name="Google Shape;144;p5"/>
            <p:cNvSpPr/>
            <p:nvPr/>
          </p:nvSpPr>
          <p:spPr>
            <a:xfrm>
              <a:off x="252384" y="162866"/>
              <a:ext cx="1343569" cy="831057"/>
            </a:xfrm>
            <a:prstGeom prst="roundRect">
              <a:avLst>
                <a:gd name="adj" fmla="val 10000"/>
              </a:avLst>
            </a:prstGeom>
            <a:blipFill rotWithShape="1">
              <a:blip r:embed="rId3">
                <a:alphaModFix/>
              </a:blip>
              <a:stretch>
                <a:fillRect l="-24998" r="-24998"/>
              </a:stretch>
            </a:blipFill>
            <a:ln w="19050" cap="flat" cmpd="sng">
              <a:solidFill>
                <a:srgbClr val="3856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0" y="1272470"/>
              <a:ext cx="10598149" cy="1156790"/>
            </a:xfrm>
            <a:prstGeom prst="roundRect">
              <a:avLst>
                <a:gd name="adj" fmla="val 10000"/>
              </a:avLst>
            </a:prstGeom>
            <a:solidFill>
              <a:schemeClr val="lt1"/>
            </a:solidFill>
            <a:ln w="19050" cap="flat" cmpd="sng">
              <a:solidFill>
                <a:srgbClr val="C01E2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txBox="1"/>
            <p:nvPr/>
          </p:nvSpPr>
          <p:spPr>
            <a:xfrm>
              <a:off x="2235308" y="1272470"/>
              <a:ext cx="8362840" cy="115679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2400"/>
                <a:buFont typeface="Times New Roman"/>
                <a:buNone/>
              </a:pPr>
              <a:r>
                <a:rPr lang="en-IN" sz="2400" b="0" i="0" u="none" strike="noStrike" cap="none">
                  <a:solidFill>
                    <a:schemeClr val="dk1"/>
                  </a:solidFill>
                  <a:latin typeface="Times New Roman"/>
                  <a:ea typeface="Times New Roman"/>
                  <a:cs typeface="Times New Roman"/>
                  <a:sym typeface="Times New Roman"/>
                </a:rPr>
                <a:t>Develop a personalized work-life balance plan.</a:t>
              </a:r>
              <a:endParaRPr sz="2400" b="0" i="0" u="none" strike="noStrike" cap="none">
                <a:solidFill>
                  <a:schemeClr val="dk1"/>
                </a:solidFill>
                <a:latin typeface="Times New Roman"/>
                <a:ea typeface="Times New Roman"/>
                <a:cs typeface="Times New Roman"/>
                <a:sym typeface="Times New Roman"/>
              </a:endParaRPr>
            </a:p>
          </p:txBody>
        </p:sp>
        <p:sp>
          <p:nvSpPr>
            <p:cNvPr id="147" name="Google Shape;147;p5"/>
            <p:cNvSpPr/>
            <p:nvPr/>
          </p:nvSpPr>
          <p:spPr>
            <a:xfrm>
              <a:off x="252384" y="1435336"/>
              <a:ext cx="1343569" cy="831057"/>
            </a:xfrm>
            <a:prstGeom prst="roundRect">
              <a:avLst>
                <a:gd name="adj" fmla="val 10000"/>
              </a:avLst>
            </a:prstGeom>
            <a:blipFill rotWithShape="1">
              <a:blip r:embed="rId4">
                <a:alphaModFix/>
              </a:blip>
              <a:stretch>
                <a:fillRect l="-24998" r="-24998"/>
              </a:stretch>
            </a:blipFill>
            <a:ln w="19050" cap="flat" cmpd="sng">
              <a:solidFill>
                <a:srgbClr val="3856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0" y="2544940"/>
              <a:ext cx="10598149" cy="1156790"/>
            </a:xfrm>
            <a:prstGeom prst="roundRect">
              <a:avLst>
                <a:gd name="adj" fmla="val 10000"/>
              </a:avLst>
            </a:prstGeom>
            <a:solidFill>
              <a:schemeClr val="lt1"/>
            </a:solidFill>
            <a:ln w="19050" cap="flat" cmpd="sng">
              <a:solidFill>
                <a:srgbClr val="C01E2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txBox="1"/>
            <p:nvPr/>
          </p:nvSpPr>
          <p:spPr>
            <a:xfrm>
              <a:off x="2235308" y="2544940"/>
              <a:ext cx="8362840" cy="115679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2400"/>
                <a:buFont typeface="Times New Roman"/>
                <a:buNone/>
              </a:pPr>
              <a:r>
                <a:rPr lang="en-IN" sz="2400" b="0" i="0" u="none" strike="noStrike" cap="none">
                  <a:solidFill>
                    <a:schemeClr val="dk1"/>
                  </a:solidFill>
                  <a:latin typeface="Times New Roman"/>
                  <a:ea typeface="Times New Roman"/>
                  <a:cs typeface="Times New Roman"/>
                  <a:sym typeface="Times New Roman"/>
                </a:rPr>
                <a:t>Apply the learnt concepts.</a:t>
              </a:r>
              <a:endParaRPr sz="2400" b="0" i="0" u="none" strike="noStrike" cap="none">
                <a:solidFill>
                  <a:schemeClr val="dk1"/>
                </a:solidFill>
                <a:latin typeface="Times New Roman"/>
                <a:ea typeface="Times New Roman"/>
                <a:cs typeface="Times New Roman"/>
                <a:sym typeface="Times New Roman"/>
              </a:endParaRPr>
            </a:p>
          </p:txBody>
        </p:sp>
        <p:sp>
          <p:nvSpPr>
            <p:cNvPr id="150" name="Google Shape;150;p5"/>
            <p:cNvSpPr/>
            <p:nvPr/>
          </p:nvSpPr>
          <p:spPr>
            <a:xfrm>
              <a:off x="252384" y="2707806"/>
              <a:ext cx="1343569" cy="831057"/>
            </a:xfrm>
            <a:prstGeom prst="roundRect">
              <a:avLst>
                <a:gd name="adj" fmla="val 10000"/>
              </a:avLst>
            </a:prstGeom>
            <a:blipFill rotWithShape="1">
              <a:blip r:embed="rId5">
                <a:alphaModFix/>
              </a:blip>
              <a:stretch>
                <a:fillRect l="-24998" r="-24998"/>
              </a:stretch>
            </a:blipFill>
            <a:ln w="19050" cap="flat" cmpd="sng">
              <a:solidFill>
                <a:srgbClr val="3856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p>
            <a:pPr marL="457200" lvl="0" indent="-381000" algn="l" rtl="0">
              <a:lnSpc>
                <a:spcPct val="150000"/>
              </a:lnSpc>
              <a:spcBef>
                <a:spcPts val="1000"/>
              </a:spcBef>
              <a:spcAft>
                <a:spcPts val="0"/>
              </a:spcAft>
              <a:buSzPts val="2400"/>
              <a:buChar char="•"/>
            </a:pPr>
            <a:r>
              <a:rPr lang="en-IN" dirty="0"/>
              <a:t>Sustainable Lifestyle</a:t>
            </a:r>
            <a:endParaRPr dirty="0"/>
          </a:p>
          <a:p>
            <a:pPr marL="457200" lvl="0" indent="-381000" algn="l" rtl="0">
              <a:lnSpc>
                <a:spcPct val="150000"/>
              </a:lnSpc>
              <a:spcBef>
                <a:spcPts val="1000"/>
              </a:spcBef>
              <a:spcAft>
                <a:spcPts val="0"/>
              </a:spcAft>
              <a:buSzPts val="2400"/>
              <a:buChar char="•"/>
            </a:pPr>
            <a:r>
              <a:rPr lang="en-IN" dirty="0"/>
              <a:t>Promoting Sustainable Lifestyle</a:t>
            </a:r>
            <a:endParaRPr dirty="0"/>
          </a:p>
          <a:p>
            <a:pPr marL="457200" lvl="0" indent="-381000" algn="l" rtl="0">
              <a:lnSpc>
                <a:spcPct val="150000"/>
              </a:lnSpc>
              <a:spcBef>
                <a:spcPts val="1000"/>
              </a:spcBef>
              <a:spcAft>
                <a:spcPts val="0"/>
              </a:spcAft>
              <a:buSzPts val="2400"/>
              <a:buChar char="•"/>
            </a:pPr>
            <a:r>
              <a:rPr lang="en-IN" dirty="0"/>
              <a:t>Environmental Hazards </a:t>
            </a:r>
            <a:endParaRPr dirty="0"/>
          </a:p>
          <a:p>
            <a:pPr marL="457200" lvl="0" indent="-381000" algn="l" rtl="0">
              <a:lnSpc>
                <a:spcPct val="150000"/>
              </a:lnSpc>
              <a:spcBef>
                <a:spcPts val="1000"/>
              </a:spcBef>
              <a:spcAft>
                <a:spcPts val="0"/>
              </a:spcAft>
              <a:buSzPts val="2400"/>
              <a:buChar char="•"/>
            </a:pPr>
            <a:r>
              <a:rPr lang="en-IN" dirty="0"/>
              <a:t>Work –Life Balance</a:t>
            </a:r>
            <a:endParaRPr dirty="0"/>
          </a:p>
          <a:p>
            <a:pPr marL="457200" lvl="0" indent="-381000" algn="l" rtl="0">
              <a:lnSpc>
                <a:spcPct val="150000"/>
              </a:lnSpc>
              <a:spcBef>
                <a:spcPts val="1000"/>
              </a:spcBef>
              <a:spcAft>
                <a:spcPts val="0"/>
              </a:spcAft>
              <a:buSzPts val="2400"/>
              <a:buChar char="•"/>
            </a:pPr>
            <a:r>
              <a:rPr lang="en-IN" dirty="0"/>
              <a:t>Self Care-Personal Hygiene</a:t>
            </a:r>
            <a:endParaRPr dirty="0"/>
          </a:p>
          <a:p>
            <a:pPr marL="457200" lvl="0" indent="-381000" algn="l" rtl="0">
              <a:lnSpc>
                <a:spcPct val="150000"/>
              </a:lnSpc>
              <a:spcBef>
                <a:spcPts val="1000"/>
              </a:spcBef>
              <a:spcAft>
                <a:spcPts val="0"/>
              </a:spcAft>
              <a:buSzPts val="2400"/>
              <a:buChar char="•"/>
            </a:pPr>
            <a:r>
              <a:rPr lang="en-IN" dirty="0"/>
              <a:t>How to maintain Work-Life Balance</a:t>
            </a:r>
            <a:endParaRPr dirty="0"/>
          </a:p>
          <a:p>
            <a:pPr marL="457200" lvl="0" indent="-228600" algn="l" rtl="0">
              <a:lnSpc>
                <a:spcPct val="150000"/>
              </a:lnSpc>
              <a:spcBef>
                <a:spcPts val="1000"/>
              </a:spcBef>
              <a:spcAft>
                <a:spcPts val="0"/>
              </a:spcAft>
              <a:buSzPts val="2400"/>
              <a:buNone/>
            </a:pPr>
            <a:endParaRPr dirty="0"/>
          </a:p>
          <a:p>
            <a:pPr marL="457200" lvl="0" indent="-228600" algn="l" rtl="0">
              <a:lnSpc>
                <a:spcPct val="150000"/>
              </a:lnSpc>
              <a:spcBef>
                <a:spcPts val="1000"/>
              </a:spcBef>
              <a:spcAft>
                <a:spcPts val="0"/>
              </a:spcAft>
              <a:buSzPts val="2400"/>
              <a:buNone/>
            </a:pPr>
            <a:endParaRPr dirty="0"/>
          </a:p>
          <a:p>
            <a:pPr marL="457200" lvl="0" indent="-228600" algn="l" rtl="0">
              <a:lnSpc>
                <a:spcPct val="150000"/>
              </a:lnSpc>
              <a:spcBef>
                <a:spcPts val="1000"/>
              </a:spcBef>
              <a:spcAft>
                <a:spcPts val="0"/>
              </a:spcAft>
              <a:buSzPts val="2400"/>
              <a:buNone/>
            </a:pPr>
            <a:endParaRPr dirty="0"/>
          </a:p>
        </p:txBody>
      </p:sp>
      <p:sp>
        <p:nvSpPr>
          <p:cNvPr id="156" name="Google Shape;156;p6"/>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a:p>
            <a:pPr marL="457200" lvl="0" indent="-228600" algn="l" rtl="0">
              <a:lnSpc>
                <a:spcPct val="90000"/>
              </a:lnSpc>
              <a:spcBef>
                <a:spcPts val="1000"/>
              </a:spcBef>
              <a:spcAft>
                <a:spcPts val="0"/>
              </a:spcAft>
              <a:buClr>
                <a:schemeClr val="accent2"/>
              </a:buClr>
              <a:buSzPts val="2800"/>
              <a:buNone/>
            </a:pPr>
            <a:endParaRPr/>
          </a:p>
          <a:p>
            <a:pPr marL="457200" lvl="0" indent="-228600" algn="l" rtl="0">
              <a:lnSpc>
                <a:spcPct val="90000"/>
              </a:lnSpc>
              <a:spcBef>
                <a:spcPts val="1000"/>
              </a:spcBef>
              <a:spcAft>
                <a:spcPts val="0"/>
              </a:spcAft>
              <a:buClr>
                <a:schemeClr val="accent2"/>
              </a:buClr>
              <a:buSzPts val="2800"/>
              <a:buNone/>
            </a:pPr>
            <a:endParaRPr/>
          </a:p>
        </p:txBody>
      </p:sp>
      <p:sp>
        <p:nvSpPr>
          <p:cNvPr id="157" name="Google Shape;157;p6"/>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b="0" i="0" u="none" strike="noStrike" cap="none" dirty="0">
                <a:solidFill>
                  <a:schemeClr val="dk1"/>
                </a:solidFill>
                <a:latin typeface="Times New Roman"/>
                <a:ea typeface="Times New Roman"/>
                <a:cs typeface="Times New Roman"/>
                <a:sym typeface="Times New Roman"/>
              </a:rPr>
              <a:t>Table Of Contents</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p>
            <a:pPr>
              <a:lnSpc>
                <a:spcPct val="150000"/>
              </a:lnSpc>
            </a:pPr>
            <a:r>
              <a:rPr lang="en-IN" dirty="0"/>
              <a:t>Time management and goal </a:t>
            </a:r>
            <a:r>
              <a:rPr lang="en-IN" dirty="0" smtClean="0"/>
              <a:t>setting</a:t>
            </a:r>
          </a:p>
          <a:p>
            <a:pPr>
              <a:lnSpc>
                <a:spcPct val="150000"/>
              </a:lnSpc>
            </a:pPr>
            <a:r>
              <a:rPr lang="en-IN" dirty="0" smtClean="0"/>
              <a:t> </a:t>
            </a:r>
            <a:r>
              <a:rPr lang="en-IN" dirty="0"/>
              <a:t>Mindfulness and relaxation </a:t>
            </a:r>
            <a:r>
              <a:rPr lang="en-IN" dirty="0" smtClean="0"/>
              <a:t>techniques</a:t>
            </a:r>
          </a:p>
          <a:p>
            <a:pPr>
              <a:lnSpc>
                <a:spcPct val="150000"/>
              </a:lnSpc>
            </a:pPr>
            <a:r>
              <a:rPr lang="en-IN" dirty="0" smtClean="0"/>
              <a:t> </a:t>
            </a:r>
            <a:r>
              <a:rPr lang="en-IN" dirty="0"/>
              <a:t>Practising self-compassion and self-care routines</a:t>
            </a:r>
          </a:p>
        </p:txBody>
      </p:sp>
      <p:sp>
        <p:nvSpPr>
          <p:cNvPr id="156" name="Google Shape;156;p6"/>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a:p>
            <a:pPr marL="457200" lvl="0" indent="-228600" algn="l" rtl="0">
              <a:lnSpc>
                <a:spcPct val="90000"/>
              </a:lnSpc>
              <a:spcBef>
                <a:spcPts val="1000"/>
              </a:spcBef>
              <a:spcAft>
                <a:spcPts val="0"/>
              </a:spcAft>
              <a:buClr>
                <a:schemeClr val="accent2"/>
              </a:buClr>
              <a:buSzPts val="2800"/>
              <a:buNone/>
            </a:pPr>
            <a:endParaRPr/>
          </a:p>
          <a:p>
            <a:pPr marL="457200" lvl="0" indent="-228600" algn="l" rtl="0">
              <a:lnSpc>
                <a:spcPct val="90000"/>
              </a:lnSpc>
              <a:spcBef>
                <a:spcPts val="1000"/>
              </a:spcBef>
              <a:spcAft>
                <a:spcPts val="0"/>
              </a:spcAft>
              <a:buClr>
                <a:schemeClr val="accent2"/>
              </a:buClr>
              <a:buSzPts val="2800"/>
              <a:buNone/>
            </a:pPr>
            <a:endParaRPr/>
          </a:p>
        </p:txBody>
      </p:sp>
      <p:sp>
        <p:nvSpPr>
          <p:cNvPr id="157" name="Google Shape;157;p6"/>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b="0" i="0" u="none" strike="noStrike" cap="none" dirty="0">
                <a:solidFill>
                  <a:schemeClr val="dk1"/>
                </a:solidFill>
                <a:latin typeface="Times New Roman"/>
                <a:ea typeface="Times New Roman"/>
                <a:cs typeface="Times New Roman"/>
                <a:sym typeface="Times New Roman"/>
              </a:rPr>
              <a:t>Table Of Contents</a:t>
            </a:r>
            <a:endParaRPr dirty="0"/>
          </a:p>
        </p:txBody>
      </p:sp>
    </p:spTree>
    <p:extLst>
      <p:ext uri="{BB962C8B-B14F-4D97-AF65-F5344CB8AC3E}">
        <p14:creationId xmlns:p14="http://schemas.microsoft.com/office/powerpoint/2010/main" val="3814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7"/>
          <p:cNvSpPr txBox="1">
            <a:spLocks noGrp="1"/>
          </p:cNvSpPr>
          <p:nvPr>
            <p:ph type="body" idx="1"/>
          </p:nvPr>
        </p:nvSpPr>
        <p:spPr>
          <a:xfrm>
            <a:off x="500772" y="2050475"/>
            <a:ext cx="10701300" cy="4586700"/>
          </a:xfrm>
          <a:prstGeom prst="rect">
            <a:avLst/>
          </a:prstGeom>
          <a:noFill/>
          <a:ln>
            <a:noFill/>
          </a:ln>
        </p:spPr>
        <p:txBody>
          <a:bodyPr spcFirstLastPara="1" wrap="square" lIns="91425" tIns="45700" rIns="91425" bIns="45700" anchor="t" anchorCtr="0">
            <a:noAutofit/>
          </a:bodyPr>
          <a:lstStyle/>
          <a:p>
            <a:pPr marL="457200" lvl="0" indent="-381000" algn="just" rtl="0">
              <a:lnSpc>
                <a:spcPct val="150000"/>
              </a:lnSpc>
              <a:spcBef>
                <a:spcPts val="1000"/>
              </a:spcBef>
              <a:spcAft>
                <a:spcPts val="0"/>
              </a:spcAft>
              <a:buSzPts val="2400"/>
              <a:buFont typeface="Arial"/>
              <a:buChar char="•"/>
            </a:pPr>
            <a:r>
              <a:rPr lang="en-IN"/>
              <a:t>A sustainable lifestyle involves making conscious choices and adopting behaviours that minimize our negative impact on the environment and support the long-term well-being of the planet. </a:t>
            </a:r>
            <a:endParaRPr/>
          </a:p>
          <a:p>
            <a:pPr marL="457200" lvl="0" indent="-381000" algn="just" rtl="0">
              <a:lnSpc>
                <a:spcPct val="150000"/>
              </a:lnSpc>
              <a:spcBef>
                <a:spcPts val="1000"/>
              </a:spcBef>
              <a:spcAft>
                <a:spcPts val="0"/>
              </a:spcAft>
              <a:buSzPts val="2400"/>
              <a:buFont typeface="Arial"/>
              <a:buChar char="•"/>
            </a:pPr>
            <a:r>
              <a:rPr lang="en-IN"/>
              <a:t>A sustainable lifestyle and health go hand in hand, as taking care of our well-being is essential for living sustainably.</a:t>
            </a:r>
            <a:endParaRPr/>
          </a:p>
        </p:txBody>
      </p:sp>
      <p:sp>
        <p:nvSpPr>
          <p:cNvPr id="164" name="Google Shape;164;p7"/>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p:txBody>
      </p:sp>
      <p:sp>
        <p:nvSpPr>
          <p:cNvPr id="165" name="Google Shape;165;p7"/>
          <p:cNvSpPr txBox="1"/>
          <p:nvPr/>
        </p:nvSpPr>
        <p:spPr>
          <a:xfrm>
            <a:off x="1890445" y="1394072"/>
            <a:ext cx="18185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 name="Google Shape;166;p7"/>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Sustainable Lifestyle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a:spLocks noGrp="1"/>
          </p:cNvSpPr>
          <p:nvPr>
            <p:ph type="body" idx="1"/>
          </p:nvPr>
        </p:nvSpPr>
        <p:spPr>
          <a:xfrm>
            <a:off x="286775" y="2050475"/>
            <a:ext cx="10959900" cy="4586700"/>
          </a:xfrm>
          <a:prstGeom prst="rect">
            <a:avLst/>
          </a:prstGeom>
          <a:noFill/>
          <a:ln>
            <a:noFill/>
          </a:ln>
        </p:spPr>
        <p:txBody>
          <a:bodyPr spcFirstLastPara="1" wrap="square" lIns="91425" tIns="45700" rIns="91425" bIns="45700" anchor="t" anchorCtr="0">
            <a:normAutofit/>
          </a:bodyPr>
          <a:lstStyle/>
          <a:p>
            <a:pPr marL="457200" lvl="0" indent="-381000" algn="just" rtl="0">
              <a:lnSpc>
                <a:spcPct val="160000"/>
              </a:lnSpc>
              <a:spcBef>
                <a:spcPts val="1000"/>
              </a:spcBef>
              <a:spcAft>
                <a:spcPts val="0"/>
              </a:spcAft>
              <a:buSzPts val="2400"/>
              <a:buFont typeface="Arial"/>
              <a:buChar char="•"/>
            </a:pPr>
            <a:r>
              <a:rPr lang="en-IN"/>
              <a:t>Minimizing the use of plastics and synthetic materials reduces exposure to chemicals that can affect our health.</a:t>
            </a:r>
            <a:endParaRPr/>
          </a:p>
          <a:p>
            <a:pPr marL="457200" lvl="0" indent="-381000" algn="just" rtl="0">
              <a:lnSpc>
                <a:spcPct val="160000"/>
              </a:lnSpc>
              <a:spcBef>
                <a:spcPts val="1000"/>
              </a:spcBef>
              <a:spcAft>
                <a:spcPts val="0"/>
              </a:spcAft>
              <a:buSzPts val="2400"/>
              <a:buFont typeface="Arial"/>
              <a:buChar char="•"/>
            </a:pPr>
            <a:r>
              <a:rPr lang="en-IN"/>
              <a:t>Consuming locally sourced, organic, and seasonal foods promotes nutrient-rich and environmentally friendly eating habits</a:t>
            </a:r>
            <a:endParaRPr/>
          </a:p>
        </p:txBody>
      </p:sp>
      <p:sp>
        <p:nvSpPr>
          <p:cNvPr id="173" name="Google Shape;173;p8"/>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accent2"/>
              </a:buClr>
              <a:buSzPts val="2800"/>
              <a:buNone/>
            </a:pPr>
            <a:r>
              <a:rPr lang="en-IN"/>
              <a:t>Environmental and Occupational Health</a:t>
            </a:r>
            <a:endParaRPr/>
          </a:p>
          <a:p>
            <a:pPr marL="457200" lvl="0" indent="-228600" algn="l" rtl="0">
              <a:lnSpc>
                <a:spcPct val="90000"/>
              </a:lnSpc>
              <a:spcBef>
                <a:spcPts val="1000"/>
              </a:spcBef>
              <a:spcAft>
                <a:spcPts val="0"/>
              </a:spcAft>
              <a:buClr>
                <a:schemeClr val="accent2"/>
              </a:buClr>
              <a:buSzPts val="2800"/>
              <a:buNone/>
            </a:pPr>
            <a:endParaRPr/>
          </a:p>
        </p:txBody>
      </p:sp>
      <p:sp>
        <p:nvSpPr>
          <p:cNvPr id="174" name="Google Shape;174;p8"/>
          <p:cNvSpPr txBox="1">
            <a:spLocks noGrp="1"/>
          </p:cNvSpPr>
          <p:nvPr>
            <p:ph type="sldNum" idx="4294967295"/>
          </p:nvPr>
        </p:nvSpPr>
        <p:spPr>
          <a:xfrm>
            <a:off x="8540750" y="6356350"/>
            <a:ext cx="365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accent2"/>
              </a:buClr>
              <a:buSzPts val="1200"/>
              <a:buFont typeface="Times New Roman"/>
              <a:buNone/>
            </a:pPr>
            <a:fld id="{00000000-1234-1234-1234-123412341234}" type="slidenum">
              <a:rPr lang="en-IN"/>
              <a:t>9</a:t>
            </a:fld>
            <a:endParaRPr/>
          </a:p>
        </p:txBody>
      </p:sp>
      <p:sp>
        <p:nvSpPr>
          <p:cNvPr id="175" name="Google Shape;175;p8"/>
          <p:cNvSpPr/>
          <p:nvPr/>
        </p:nvSpPr>
        <p:spPr>
          <a:xfrm>
            <a:off x="1654822" y="1334845"/>
            <a:ext cx="9698978" cy="487786"/>
          </a:xfrm>
          <a:prstGeom prst="roundRect">
            <a:avLst>
              <a:gd name="adj" fmla="val 50000"/>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82563" marR="0" lvl="0" indent="0" algn="l" rtl="0">
              <a:spcBef>
                <a:spcPts val="0"/>
              </a:spcBef>
              <a:spcAft>
                <a:spcPts val="0"/>
              </a:spcAft>
              <a:buNone/>
            </a:pPr>
            <a:r>
              <a:rPr lang="en-IN" sz="2600">
                <a:solidFill>
                  <a:schemeClr val="dk1"/>
                </a:solidFill>
                <a:latin typeface="Times New Roman"/>
                <a:ea typeface="Times New Roman"/>
                <a:cs typeface="Times New Roman"/>
                <a:sym typeface="Times New Roman"/>
              </a:rPr>
              <a:t>Promoting Sustainable Lifestyle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2378</Words>
  <Application>Microsoft Office PowerPoint</Application>
  <PresentationFormat>Widescreen</PresentationFormat>
  <Paragraphs>272</Paragraphs>
  <Slides>44</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Times New Roman</vt:lpstr>
      <vt:lpstr>1_Office Theme</vt:lpstr>
      <vt:lpstr>PowerPoint Presentation</vt:lpstr>
      <vt:lpstr>HEALTH AND WELLNESS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Environmental and Occupational Health </vt:lpstr>
      <vt:lpstr>Environmental and Occupational Health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dc:creator>
  <cp:lastModifiedBy>Admin</cp:lastModifiedBy>
  <cp:revision>4</cp:revision>
  <dcterms:created xsi:type="dcterms:W3CDTF">2023-05-05T05:09:20Z</dcterms:created>
  <dcterms:modified xsi:type="dcterms:W3CDTF">2023-08-09T11:58:24Z</dcterms:modified>
</cp:coreProperties>
</file>