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2" r:id="rId3"/>
    <p:sldId id="265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266" r:id="rId13"/>
    <p:sldId id="360" r:id="rId14"/>
    <p:sldId id="375" r:id="rId15"/>
    <p:sldId id="267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268" r:id="rId27"/>
    <p:sldId id="269" r:id="rId28"/>
    <p:sldId id="272" r:id="rId29"/>
    <p:sldId id="273" r:id="rId30"/>
    <p:sldId id="274" r:id="rId31"/>
    <p:sldId id="371" r:id="rId32"/>
    <p:sldId id="372" r:id="rId33"/>
    <p:sldId id="373" r:id="rId34"/>
    <p:sldId id="275" r:id="rId35"/>
    <p:sldId id="276" r:id="rId36"/>
    <p:sldId id="376" r:id="rId37"/>
    <p:sldId id="277" r:id="rId38"/>
    <p:sldId id="380" r:id="rId39"/>
    <p:sldId id="378" r:id="rId40"/>
    <p:sldId id="379" r:id="rId41"/>
    <p:sldId id="377" r:id="rId42"/>
    <p:sldId id="381" r:id="rId43"/>
    <p:sldId id="382" r:id="rId44"/>
  </p:sldIdLst>
  <p:sldSz cx="12192000" cy="6858000"/>
  <p:notesSz cx="6858000" cy="9144000"/>
  <p:embeddedFontLst>
    <p:embeddedFont>
      <p:font typeface="Helvetica Neue" panose="020B0604020202020204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gZDHQF/jy4NHzOwMbz7HACA/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57443-035E-4ACE-808B-C1F603FC4C6E}">
  <a:tblStyle styleId="{B0F57443-035E-4ACE-808B-C1F603FC4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16B731-C2B0-49EA-9338-85D76AAD2D1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19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45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5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73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9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https://rsdlearning.redmondschools.org/2020/01/07/coding-a-natural-way-to-bring-about-computational-thinkers/</a:t>
            </a:r>
            <a:endParaRPr/>
          </a:p>
        </p:txBody>
      </p:sp>
      <p:sp>
        <p:nvSpPr>
          <p:cNvPr id="178" name="Google Shape;178;p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https://rsdlearning.redmondschools.org/2020/01/07/coding-a-natural-way-to-bring-about-computational-thinkers/</a:t>
            </a:r>
            <a:endParaRPr/>
          </a:p>
        </p:txBody>
      </p:sp>
      <p:sp>
        <p:nvSpPr>
          <p:cNvPr id="178" name="Google Shape;178;p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554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https://rsdlearning.redmondschools.org/2020/01/07/coding-a-natural-way-to-bring-about-computational-thinkers/</a:t>
            </a:r>
            <a:endParaRPr/>
          </a:p>
        </p:txBody>
      </p:sp>
      <p:sp>
        <p:nvSpPr>
          <p:cNvPr id="178" name="Google Shape;178;p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074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https://rsdlearning.redmondschools.org/2020/01/07/coding-a-natural-way-to-bring-about-computational-thinkers/</a:t>
            </a:r>
            <a:endParaRPr/>
          </a:p>
        </p:txBody>
      </p:sp>
      <p:sp>
        <p:nvSpPr>
          <p:cNvPr id="178" name="Google Shape;178;p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746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79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https://www.researchgate.net/figure/The-elements-of-computational-thinking_fig1_333826796</a:t>
            </a:r>
            <a:endParaRPr/>
          </a:p>
        </p:txBody>
      </p:sp>
      <p:sp>
        <p:nvSpPr>
          <p:cNvPr id="135" name="Google Shape;13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907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58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03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857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058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613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2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https://www.techtarget.com/whatis/definition/logic-gate-AND-OR-XOR-NOT-NAND-NOR-and-XNOR</a:t>
            </a:r>
            <a:endParaRPr/>
          </a:p>
        </p:txBody>
      </p:sp>
      <p:sp>
        <p:nvSpPr>
          <p:cNvPr id="238" name="Google Shape;238;p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https://www.techtarget.com/whatis/definition/logic-gate-AND-OR-XOR-NOT-NAND-NOR-and-XNOR</a:t>
            </a:r>
            <a:endParaRPr/>
          </a:p>
        </p:txBody>
      </p:sp>
      <p:sp>
        <p:nvSpPr>
          <p:cNvPr id="238" name="Google Shape;238;p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1620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https://www.techtarget.com/whatis/definition/logic-gate-AND-OR-XOR-NOT-NAND-NOR-and-XNOR</a:t>
            </a:r>
            <a:endParaRPr/>
          </a:p>
        </p:txBody>
      </p:sp>
      <p:sp>
        <p:nvSpPr>
          <p:cNvPr id="238" name="Google Shape;238;p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629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https://www.techtarget.com/whatis/definition/logic-gate-AND-OR-XOR-NOT-NAND-NOR-and-XNOR</a:t>
            </a:r>
            <a:endParaRPr/>
          </a:p>
        </p:txBody>
      </p:sp>
      <p:sp>
        <p:nvSpPr>
          <p:cNvPr id="238" name="Google Shape;238;p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208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Source:Computational thinking - A beginner's guide to problem solving &amp; programming Karl Beecher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https://www.techtarget.com/whatis/definition/logic-gate-AND-OR-XOR-NOT-NAND-NOR-and-XNOR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052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79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6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915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0111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p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35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12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4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19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59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3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4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4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6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7"/>
          <p:cNvSpPr txBox="1">
            <a:spLocks noGrp="1"/>
          </p:cNvSpPr>
          <p:nvPr>
            <p:ph type="title"/>
          </p:nvPr>
        </p:nvSpPr>
        <p:spPr>
          <a:xfrm>
            <a:off x="286018" y="136525"/>
            <a:ext cx="1135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9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86824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0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2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2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1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2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3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25.png"/><Relationship Id="rId4" Type="http://schemas.microsoft.com/office/2007/relationships/hdphoto" Target="../media/hdphoto13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120770" y="138023"/>
            <a:ext cx="11904453" cy="1863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3219385" y="2277375"/>
            <a:ext cx="579695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2537" y="512002"/>
            <a:ext cx="3418941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01656" y="2397830"/>
            <a:ext cx="11438162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Subject: </a:t>
            </a:r>
            <a:r>
              <a:rPr lang="en-US" sz="35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Maths</a:t>
            </a:r>
            <a:r>
              <a:rPr lang="en-US" sz="35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-II</a:t>
            </a:r>
            <a:endParaRPr sz="31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Number: 2</a:t>
            </a:r>
            <a:endParaRPr sz="22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 Module: 1.1</a:t>
            </a:r>
          </a:p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 Name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</a:t>
            </a:r>
            <a:r>
              <a:rPr lang="en-IN" sz="2000" b="1" dirty="0">
                <a:solidFill>
                  <a:schemeClr val="dk1"/>
                </a:solidFill>
                <a:latin typeface="Helvetica Neue"/>
              </a:rPr>
              <a:t>Correlation</a:t>
            </a:r>
            <a:r>
              <a:rPr lang="en-IN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dk1"/>
                </a:solidFill>
                <a:latin typeface="Helvetica Neue"/>
              </a:rPr>
              <a:t>and Regression Analysis     </a:t>
            </a:r>
            <a:endParaRPr sz="2000" b="1" dirty="0">
              <a:solidFill>
                <a:schemeClr val="dk1"/>
              </a:solidFill>
              <a:latin typeface="Helvetica Neue"/>
              <a:sym typeface="Helvetica Neue"/>
            </a:endParaRPr>
          </a:p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Calculate the correlation coefficient between the following sets of data: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X {9,8,7,6,5,4,3,2,1}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Y {15,16,14,13,11,12,10,8,9}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2" y="4549744"/>
            <a:ext cx="6084516" cy="13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4804" cy="3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3" y="206326"/>
            <a:ext cx="9874546" cy="82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2"/>
            <a:ext cx="10555811" cy="56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30472" cy="458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n = no. of pair of observation  = 9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dirty="0"/>
              <a:t>∑ XY= 597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dirty="0"/>
              <a:t>∑ X = 45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dirty="0"/>
              <a:t>∑ Y= 108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dirty="0"/>
              <a:t>∑ X² = 285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dirty="0"/>
              <a:t>∑Y² = 1356</a:t>
            </a:r>
          </a:p>
          <a:p>
            <a:pPr>
              <a:lnSpc>
                <a:spcPct val="150000"/>
              </a:lnSpc>
              <a:buSzPts val="2000"/>
            </a:pPr>
            <a:endParaRPr lang="en-IN" dirty="0"/>
          </a:p>
          <a:p>
            <a:pPr>
              <a:lnSpc>
                <a:spcPct val="150000"/>
              </a:lnSpc>
              <a:buSzPts val="2000"/>
            </a:pPr>
            <a:endParaRPr lang="en-US" dirty="0"/>
          </a:p>
          <a:p>
            <a:pPr>
              <a:lnSpc>
                <a:spcPct val="150000"/>
              </a:lnSpc>
              <a:buSzPts val="2000"/>
            </a:pPr>
            <a:endParaRPr lang="en-IN" dirty="0"/>
          </a:p>
          <a:p>
            <a:pPr>
              <a:lnSpc>
                <a:spcPct val="150000"/>
              </a:lnSpc>
              <a:buSzPts val="2000"/>
            </a:pPr>
            <a:endParaRPr lang="en-US" dirty="0"/>
          </a:p>
          <a:p>
            <a:pPr>
              <a:lnSpc>
                <a:spcPct val="150000"/>
              </a:lnSpc>
              <a:buSzPts val="2000"/>
            </a:pPr>
            <a:r>
              <a:rPr lang="en-US" dirty="0"/>
              <a:t> r =</a:t>
            </a:r>
          </a:p>
          <a:p>
            <a:pPr>
              <a:lnSpc>
                <a:spcPct val="150000"/>
              </a:lnSpc>
              <a:buSzPts val="2000"/>
            </a:pPr>
            <a:endParaRPr lang="en-US" dirty="0"/>
          </a:p>
          <a:p>
            <a:pPr>
              <a:lnSpc>
                <a:spcPct val="150000"/>
              </a:lnSpc>
              <a:buSzPts val="2000"/>
            </a:pPr>
            <a:r>
              <a:rPr lang="en-US" dirty="0"/>
              <a:t>  </a:t>
            </a:r>
          </a:p>
          <a:p>
            <a:pPr>
              <a:lnSpc>
                <a:spcPct val="150000"/>
              </a:lnSpc>
              <a:buSzPts val="2000"/>
            </a:pPr>
            <a:endParaRPr lang="en-US" dirty="0"/>
          </a:p>
          <a:p>
            <a:pPr>
              <a:lnSpc>
                <a:spcPct val="150000"/>
              </a:lnSpc>
              <a:buSzPts val="2000"/>
            </a:pPr>
            <a:r>
              <a:rPr lang="en-US" dirty="0"/>
              <a:t>                               r = 0.95 </a:t>
            </a:r>
            <a:endParaRPr lang="en-IN" dirty="0"/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777606"/>
              </p:ext>
            </p:extLst>
          </p:nvPr>
        </p:nvGraphicFramePr>
        <p:xfrm>
          <a:off x="6499497" y="1451065"/>
          <a:ext cx="4316550" cy="3695580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863310">
                  <a:extLst>
                    <a:ext uri="{9D8B030D-6E8A-4147-A177-3AD203B41FA5}">
                      <a16:colId xmlns:a16="http://schemas.microsoft.com/office/drawing/2014/main" val="3004943344"/>
                    </a:ext>
                  </a:extLst>
                </a:gridCol>
                <a:gridCol w="863310">
                  <a:extLst>
                    <a:ext uri="{9D8B030D-6E8A-4147-A177-3AD203B41FA5}">
                      <a16:colId xmlns:a16="http://schemas.microsoft.com/office/drawing/2014/main" val="1458726399"/>
                    </a:ext>
                  </a:extLst>
                </a:gridCol>
                <a:gridCol w="863310">
                  <a:extLst>
                    <a:ext uri="{9D8B030D-6E8A-4147-A177-3AD203B41FA5}">
                      <a16:colId xmlns:a16="http://schemas.microsoft.com/office/drawing/2014/main" val="2432270536"/>
                    </a:ext>
                  </a:extLst>
                </a:gridCol>
                <a:gridCol w="863310">
                  <a:extLst>
                    <a:ext uri="{9D8B030D-6E8A-4147-A177-3AD203B41FA5}">
                      <a16:colId xmlns:a16="http://schemas.microsoft.com/office/drawing/2014/main" val="2903941948"/>
                    </a:ext>
                  </a:extLst>
                </a:gridCol>
                <a:gridCol w="863310">
                  <a:extLst>
                    <a:ext uri="{9D8B030D-6E8A-4147-A177-3AD203B41FA5}">
                      <a16:colId xmlns:a16="http://schemas.microsoft.com/office/drawing/2014/main" val="177405984"/>
                    </a:ext>
                  </a:extLst>
                </a:gridCol>
              </a:tblGrid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06368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31362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55185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25015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59261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67019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76638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76763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97036"/>
                  </a:ext>
                </a:extLst>
              </a:tr>
              <a:tr h="36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0136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26" y="4496984"/>
            <a:ext cx="3267531" cy="581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3188"/>
          <a:stretch/>
        </p:blipFill>
        <p:spPr>
          <a:xfrm>
            <a:off x="891720" y="5460231"/>
            <a:ext cx="321001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8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3" name="Google Shape;173;p238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8"/>
          <p:cNvSpPr txBox="1"/>
          <p:nvPr/>
        </p:nvSpPr>
        <p:spPr>
          <a:xfrm>
            <a:off x="488632" y="14262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Significance of Single Correlation Coefficient: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A single correlation coefficient indicates the strength and direction of the relationship between two variables.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Significance testing determines if the correlation coefficient is significantly different from zero, implying that the relationship observed is not due to chance.</a:t>
            </a:r>
            <a:endParaRPr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Calculate the linear correlation coefficient for the following data. 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X = 4,8,12,16 and Y = 5, 10, 15, 20.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155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Calculate the correlation coefficient between the following sets of data: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X {9,8,7,6,5,4,3,2,1}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Y {15,16,14,13,11,12,10,8,9}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2" y="4549744"/>
            <a:ext cx="6084516" cy="13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8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1" name="Google Shape;181;p23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9"/>
          <p:cNvSpPr txBox="1"/>
          <p:nvPr/>
        </p:nvSpPr>
        <p:spPr>
          <a:xfrm>
            <a:off x="264216" y="1101763"/>
            <a:ext cx="11113546" cy="551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2000"/>
              <a:buFont typeface="Arial"/>
              <a:buChar char="•"/>
            </a:pPr>
            <a:r>
              <a:rPr lang="en-US" sz="2400" dirty="0"/>
              <a:t>Significance of Multiple Correlation Coefficients:</a:t>
            </a:r>
          </a:p>
          <a:p>
            <a:pPr marL="342900" lvl="0" indent="-342900">
              <a:buSzPts val="2000"/>
              <a:buFont typeface="Arial"/>
              <a:buChar char="•"/>
            </a:pPr>
            <a:endParaRPr lang="en-US" sz="2400" dirty="0"/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Involves multiple independent variables and one dependent variable.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It assesses the combined predictive power of multiple independent variables on the dependent variable.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Significance testing determines whether the set of independent variables as a whole significantly predicts the dependent variable.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400" dirty="0"/>
              <a:t>Concepts of Multiple Correlation and Partial Correlation:</a:t>
            </a:r>
          </a:p>
          <a:p>
            <a:pPr>
              <a:buSzPts val="2000"/>
            </a:pPr>
            <a:endParaRPr lang="en-IN" sz="2400" dirty="0"/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Multiple correlation: Measures the relationship between a dependent variable and multiple independent variables simultaneously.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Partial correlation: Measures the relationship between two variables while controlling for the effect of one or more other variables.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1" name="Google Shape;181;p23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9"/>
          <p:cNvSpPr txBox="1"/>
          <p:nvPr/>
        </p:nvSpPr>
        <p:spPr>
          <a:xfrm>
            <a:off x="232741" y="1101763"/>
            <a:ext cx="11113546" cy="551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2000"/>
              <a:buFont typeface="Arial"/>
              <a:buChar char="•"/>
            </a:pPr>
            <a:r>
              <a:rPr lang="en-US" sz="2400" dirty="0"/>
              <a:t>Significance of Multiple Correlation Coefficients:</a:t>
            </a:r>
          </a:p>
          <a:p>
            <a:pPr marL="342900" lvl="0" indent="-342900">
              <a:buSzPts val="2000"/>
              <a:buFont typeface="Arial"/>
              <a:buChar char="•"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57489"/>
              </p:ext>
            </p:extLst>
          </p:nvPr>
        </p:nvGraphicFramePr>
        <p:xfrm>
          <a:off x="577668" y="2870683"/>
          <a:ext cx="3654698" cy="1422644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3654698">
                  <a:extLst>
                    <a:ext uri="{9D8B030D-6E8A-4147-A177-3AD203B41FA5}">
                      <a16:colId xmlns:a16="http://schemas.microsoft.com/office/drawing/2014/main" val="396569829"/>
                    </a:ext>
                  </a:extLst>
                </a:gridCol>
              </a:tblGrid>
              <a:tr h="14226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Dependent</a:t>
                      </a:r>
                      <a:r>
                        <a:rPr lang="en-US" baseline="0" dirty="0"/>
                        <a:t> Variable</a:t>
                      </a:r>
                    </a:p>
                    <a:p>
                      <a:pPr algn="ctr"/>
                      <a:endParaRPr lang="en-US" baseline="0" dirty="0"/>
                    </a:p>
                    <a:p>
                      <a:pPr algn="ctr"/>
                      <a:endParaRPr lang="en-US" baseline="0" dirty="0"/>
                    </a:p>
                    <a:p>
                      <a:pPr algn="ctr"/>
                      <a:endParaRPr lang="en-US" baseline="0" dirty="0"/>
                    </a:p>
                    <a:p>
                      <a:pPr algn="ctr"/>
                      <a:endParaRPr lang="en-US" baseline="0" dirty="0"/>
                    </a:p>
                    <a:p>
                      <a:pPr algn="ctr"/>
                      <a:r>
                        <a:rPr lang="en-US" baseline="0" dirty="0"/>
                        <a:t>Weight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25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734388"/>
              </p:ext>
            </p:extLst>
          </p:nvPr>
        </p:nvGraphicFramePr>
        <p:xfrm>
          <a:off x="6625771" y="2870683"/>
          <a:ext cx="3654698" cy="1422644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3654698">
                  <a:extLst>
                    <a:ext uri="{9D8B030D-6E8A-4147-A177-3AD203B41FA5}">
                      <a16:colId xmlns:a16="http://schemas.microsoft.com/office/drawing/2014/main" val="396569829"/>
                    </a:ext>
                  </a:extLst>
                </a:gridCol>
              </a:tblGrid>
              <a:tr h="1422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Independent</a:t>
                      </a:r>
                      <a:r>
                        <a:rPr lang="en-US" baseline="0" dirty="0"/>
                        <a:t> Variable</a:t>
                      </a:r>
                      <a:endParaRPr lang="en-IN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Height</a:t>
                      </a:r>
                      <a:r>
                        <a:rPr lang="en-US" baseline="0" dirty="0"/>
                        <a:t> + 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8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27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1" name="Google Shape;181;p23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9"/>
          <p:cNvSpPr txBox="1"/>
          <p:nvPr/>
        </p:nvSpPr>
        <p:spPr>
          <a:xfrm>
            <a:off x="232741" y="1101763"/>
            <a:ext cx="11113546" cy="551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2000"/>
              <a:buFont typeface="Arial"/>
              <a:buChar char="•"/>
            </a:pPr>
            <a:r>
              <a:rPr lang="en-US" sz="2400" dirty="0"/>
              <a:t>Significance of Multiple Correlation Coefficients:</a:t>
            </a:r>
          </a:p>
          <a:p>
            <a:pPr marL="342900" lvl="0" indent="-342900">
              <a:buSzPts val="2000"/>
              <a:buFont typeface="Arial"/>
              <a:buChar char="•"/>
            </a:pP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0311" y="1715948"/>
            <a:ext cx="8432559" cy="44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1" name="Google Shape;181;p23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9"/>
          <p:cNvSpPr txBox="1"/>
          <p:nvPr/>
        </p:nvSpPr>
        <p:spPr>
          <a:xfrm>
            <a:off x="232741" y="1101763"/>
            <a:ext cx="11113546" cy="551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2000"/>
              <a:buFont typeface="Arial"/>
              <a:buChar char="•"/>
            </a:pPr>
            <a:r>
              <a:rPr lang="en-US" sz="2400" dirty="0"/>
              <a:t>Significance of Multiple Correlation Coefficients:</a:t>
            </a:r>
          </a:p>
          <a:p>
            <a:pPr lvl="0">
              <a:buSzPts val="2000"/>
            </a:pPr>
            <a:endParaRPr lang="en-US" sz="2400" strike="sngStrike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07" y="1594747"/>
            <a:ext cx="696557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The following zero order correlation coefficients are given: 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dirty="0"/>
              <a:t> </a:t>
            </a:r>
            <a:r>
              <a:rPr lang="en-US" sz="2000" dirty="0"/>
              <a:t>R</a:t>
            </a:r>
            <a:r>
              <a:rPr lang="en-US" sz="1600" baseline="-25000" dirty="0"/>
              <a:t>12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= 0.98, </a:t>
            </a:r>
            <a:r>
              <a:rPr lang="en-US" sz="2000" dirty="0"/>
              <a:t>R</a:t>
            </a:r>
            <a:r>
              <a:rPr lang="en-US" sz="2000" baseline="-25000" dirty="0"/>
              <a:t>13</a:t>
            </a:r>
            <a:r>
              <a:rPr lang="en-US" sz="2000" dirty="0"/>
              <a:t> </a:t>
            </a:r>
            <a:r>
              <a:rPr lang="en-US" sz="2000" baseline="-25000" dirty="0"/>
              <a:t>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=0.44 and </a:t>
            </a:r>
            <a:r>
              <a:rPr lang="en-US" sz="2000" dirty="0"/>
              <a:t>R</a:t>
            </a:r>
            <a:r>
              <a:rPr lang="en-US" sz="2000" baseline="-25000" dirty="0"/>
              <a:t>23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=0.54 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calculate multiple correlation coefficient treating first variable as dependent and second and third variables as independent. </a:t>
            </a:r>
          </a:p>
          <a:p>
            <a:pPr>
              <a:lnSpc>
                <a:spcPct val="150000"/>
              </a:lnSpc>
              <a:buSzPts val="2000"/>
            </a:pPr>
            <a:endParaRPr lang="en-US" sz="2000" b="1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</a:p>
          <a:p>
            <a:pPr>
              <a:lnSpc>
                <a:spcPct val="150000"/>
              </a:lnSpc>
              <a:buSzPts val="2000"/>
            </a:pPr>
            <a:endParaRPr lang="en-US" sz="2000" b="1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8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562022" y="1096657"/>
            <a:ext cx="10784265" cy="626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Correlation Analysis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Correlation analysis is a statistical technique used to measure the strength and direction of the relationship between two variables.</a:t>
            </a:r>
          </a:p>
          <a:p>
            <a:pPr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</a:p>
          <a:p>
            <a:pPr marL="34290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Times New Roman"/>
                <a:cs typeface="Times New Roman"/>
              </a:rPr>
              <a:t>Correlation analysis deals with association between two or more variables.</a:t>
            </a:r>
          </a:p>
          <a:p>
            <a:pPr>
              <a:lnSpc>
                <a:spcPct val="150000"/>
              </a:lnSpc>
              <a:buSzPts val="2000"/>
            </a:pPr>
            <a:endParaRPr lang="en-IN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Times New Roman"/>
                <a:cs typeface="Times New Roman"/>
              </a:rPr>
              <a:t>The degree of relationship between the variables under consideration is measured through the correlation analysis.</a:t>
            </a:r>
          </a:p>
          <a:p>
            <a:pPr>
              <a:lnSpc>
                <a:spcPct val="150000"/>
              </a:lnSpc>
              <a:buSzPts val="2000"/>
            </a:pPr>
            <a:endParaRPr lang="en-IN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SzPts val="2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latin typeface="Times New Roman"/>
                <a:cs typeface="Times New Roman"/>
              </a:rPr>
              <a:t>The measure of correlation called the “correlation coefficient"  or "correlation index" summarizes</a:t>
            </a:r>
          </a:p>
          <a:p>
            <a:pPr>
              <a:lnSpc>
                <a:spcPct val="150000"/>
              </a:lnSpc>
              <a:buSzPts val="2000"/>
            </a:pPr>
            <a:r>
              <a:rPr lang="en-IN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 in one figure the direction &amp; degree of correlation.</a:t>
            </a:r>
          </a:p>
          <a:p>
            <a:endParaRPr lang="en-IN" dirty="0"/>
          </a:p>
          <a:p>
            <a:pPr>
              <a:lnSpc>
                <a:spcPct val="150000"/>
              </a:lnSpc>
              <a:buSzPts val="2000"/>
            </a:pPr>
            <a:endParaRPr lang="en-US" sz="2000" b="1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8"/>
          <p:cNvSpPr txBox="1"/>
          <p:nvPr/>
        </p:nvSpPr>
        <p:spPr>
          <a:xfrm>
            <a:off x="488632" y="463332"/>
            <a:ext cx="991266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3254"/>
          <a:stretch/>
        </p:blipFill>
        <p:spPr>
          <a:xfrm>
            <a:off x="2203269" y="1402407"/>
            <a:ext cx="7020851" cy="531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9673" y="2644170"/>
            <a:ext cx="9414588" cy="2241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Calculate the correlation coefficient between the following sets of data: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X {9,8,7,6,5,4,3,2,1}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Y {225,86,140,13,11,12,10,8,9}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43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2986" y="6356350"/>
            <a:ext cx="585241" cy="36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192863" y="206326"/>
            <a:ext cx="9881914" cy="82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7893698" y="1408922"/>
            <a:ext cx="2778044" cy="32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0" i="0" u="none" strike="noStrike" cap="none" dirty="0">
                <a:solidFill>
                  <a:srgbClr val="000000"/>
                </a:solidFill>
                <a:sym typeface="Arial"/>
              </a:rPr>
              <a:t>X-5         Y-11</a:t>
            </a:r>
            <a:endParaRPr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182386" y="1868160"/>
            <a:ext cx="11739225" cy="458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Shortcut Method</a:t>
            </a: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dx = Deviated of X      {x-a }{ x-a/h}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dy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= Deviated of  Y      {y-b}{y-b/h}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  N, ∑dx, ∑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dy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, ∑dx², ∑dy², ∑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dxdy</a:t>
            </a: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77364"/>
              </p:ext>
            </p:extLst>
          </p:nvPr>
        </p:nvGraphicFramePr>
        <p:xfrm>
          <a:off x="6156461" y="1822512"/>
          <a:ext cx="5479145" cy="3352800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782735">
                  <a:extLst>
                    <a:ext uri="{9D8B030D-6E8A-4147-A177-3AD203B41FA5}">
                      <a16:colId xmlns:a16="http://schemas.microsoft.com/office/drawing/2014/main" val="253384076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24685963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3850070406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785510380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930412804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3499805243"/>
                    </a:ext>
                  </a:extLst>
                </a:gridCol>
                <a:gridCol w="782735">
                  <a:extLst>
                    <a:ext uri="{9D8B030D-6E8A-4147-A177-3AD203B41FA5}">
                      <a16:colId xmlns:a16="http://schemas.microsoft.com/office/drawing/2014/main" val="844719807"/>
                    </a:ext>
                  </a:extLst>
                </a:gridCol>
              </a:tblGrid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dx²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32514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6923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94066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05924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8880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22313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808505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4601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09418"/>
                  </a:ext>
                </a:extLst>
              </a:tr>
              <a:tr h="268781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57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7373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90" y="1184633"/>
            <a:ext cx="5178490" cy="1367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86" y="3311205"/>
            <a:ext cx="592664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1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23</a:t>
            </a:fld>
            <a:endParaRPr lang="en-US"/>
          </a:p>
        </p:txBody>
      </p:sp>
      <p:sp>
        <p:nvSpPr>
          <p:cNvPr id="164" name="Google Shape;164;p237"/>
          <p:cNvSpPr txBox="1"/>
          <p:nvPr/>
        </p:nvSpPr>
        <p:spPr>
          <a:xfrm>
            <a:off x="192863" y="206326"/>
            <a:ext cx="9881914" cy="82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192863" y="1868160"/>
            <a:ext cx="11739225" cy="458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sz="2000" b="0" dirty="0">
                <a:solidFill>
                  <a:srgbClr val="333333"/>
                </a:solidFill>
                <a:latin typeface="Times New Roman"/>
                <a:cs typeface="Times New Roman"/>
              </a:rPr>
              <a:t>    r =  </a:t>
            </a:r>
            <a:r>
              <a:rPr lang="en-US" sz="2000" b="0" u="sng" dirty="0">
                <a:solidFill>
                  <a:srgbClr val="333333"/>
                </a:solidFill>
                <a:latin typeface="Times New Roman"/>
                <a:cs typeface="Times New Roman"/>
              </a:rPr>
              <a:t>          9(57) – 0(9)          .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     √ 9(60) –(0)² √9(69)-(9)²</a:t>
            </a: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r = </a:t>
            </a:r>
            <a:r>
              <a:rPr lang="en-US" sz="2000" u="sng" dirty="0">
                <a:solidFill>
                  <a:srgbClr val="333333"/>
                </a:solidFill>
                <a:latin typeface="Times New Roman"/>
                <a:cs typeface="Times New Roman"/>
              </a:rPr>
              <a:t>          513         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    √540 √540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r = 513\540 = 0.95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E5723E-15C4-A2BD-FF36-6D91AC467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48131" y="2509927"/>
            <a:ext cx="592664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2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find the coefficient correlation of the following of the data  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X {9,8,7,6,5,4,3,2,1}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Y {15,16,14,13,11,12,10,8,9}</a:t>
            </a:r>
          </a:p>
          <a:p>
            <a:pPr>
              <a:lnSpc>
                <a:spcPct val="150000"/>
              </a:lnSpc>
              <a:buSzPts val="2000"/>
            </a:pPr>
            <a:endParaRPr lang="en-US" sz="2000" b="1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Solution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334" y="1404655"/>
            <a:ext cx="1151733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6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8248261" y="1474237"/>
            <a:ext cx="2515940" cy="39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ea typeface="Times New Roman"/>
              </a:rPr>
              <a:t>X-17.5    y-50</a:t>
            </a:r>
            <a:endParaRPr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N, ∑dx, ∑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dy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, ∑dx², ∑dy², ∑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dxdy</a:t>
            </a: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58172"/>
              </p:ext>
            </p:extLst>
          </p:nvPr>
        </p:nvGraphicFramePr>
        <p:xfrm>
          <a:off x="6063089" y="1868161"/>
          <a:ext cx="5693480" cy="3255174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711685">
                  <a:extLst>
                    <a:ext uri="{9D8B030D-6E8A-4147-A177-3AD203B41FA5}">
                      <a16:colId xmlns:a16="http://schemas.microsoft.com/office/drawing/2014/main" val="3246281175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2195950985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143187336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796258610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549530866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369119303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2151433459"/>
                    </a:ext>
                  </a:extLst>
                </a:gridCol>
                <a:gridCol w="711685">
                  <a:extLst>
                    <a:ext uri="{9D8B030D-6E8A-4147-A177-3AD203B41FA5}">
                      <a16:colId xmlns:a16="http://schemas.microsoft.com/office/drawing/2014/main" val="4061540590"/>
                    </a:ext>
                  </a:extLst>
                </a:gridCol>
              </a:tblGrid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X(mid)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Dx²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dxdy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06244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13810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66756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17-18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21806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244077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17099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34349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894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-106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11981"/>
                  </a:ext>
                </a:extLst>
              </a:tr>
              <a:tr h="36168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335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t="3800"/>
          <a:stretch/>
        </p:blipFill>
        <p:spPr>
          <a:xfrm>
            <a:off x="877133" y="2612571"/>
            <a:ext cx="3928134" cy="36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0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189" name="Google Shape;189;p240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0"/>
          <p:cNvSpPr txBox="1"/>
          <p:nvPr/>
        </p:nvSpPr>
        <p:spPr>
          <a:xfrm>
            <a:off x="258651" y="1247754"/>
            <a:ext cx="10515600" cy="510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ym typeface="Times New Roman"/>
              </a:rPr>
              <a:t>Introduction to Linear Model: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The linear model represents the relationship between a dependent variable and one or more independent variables as a linear function.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It assumes a straight-line relationship between variables.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Problem: Given a simple linear regression model y = 3x + 5, find the predicted value of y when x = 8.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Solution: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Substitute x = 8 into the equation: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y = 3(8) + 5 = 24 + 5 = 29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  <a:sym typeface="Times New Roman"/>
              </a:rPr>
              <a:t>Therefore, the predicted value of y when x = 8 is 29.</a:t>
            </a:r>
          </a:p>
          <a:p>
            <a:pPr marL="34290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1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98" name="Google Shape;198;p241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1"/>
          <p:cNvSpPr txBox="1"/>
          <p:nvPr/>
        </p:nvSpPr>
        <p:spPr>
          <a:xfrm>
            <a:off x="381000" y="12223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813588"/>
                </a:solidFill>
                <a:latin typeface="Times New Roman"/>
                <a:ea typeface="Roboto"/>
                <a:cs typeface="Times New Roman"/>
                <a:sym typeface="Times New Roman"/>
              </a:rPr>
              <a:t>Linear Module</a:t>
            </a:r>
            <a:br>
              <a:rPr lang="en-US" sz="1400" b="0" i="0" u="none" strike="noStrike" cap="none" dirty="0">
                <a:solidFill>
                  <a:srgbClr val="813588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1"/>
          <p:cNvSpPr txBox="1"/>
          <p:nvPr/>
        </p:nvSpPr>
        <p:spPr>
          <a:xfrm>
            <a:off x="381000" y="15363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sz="2400" dirty="0"/>
              <a:t>Concepts of Factor, Effect, Residuals, Dependency, Independence: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Factor: Independent variable(s) in the linear model that affect the dependent variable.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Effect: The change in the dependent variable associated with a one-unit change in the independent variable(s).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Residuals: Differences between observed and predicted values in the linear model.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Dependency: The relationship between variables in a linear model.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Independence: Assumption that the errors or residuals in a linear model are independent of each other.</a:t>
            </a:r>
            <a:endParaRPr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4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24" name="Google Shape;224;p244"/>
          <p:cNvSpPr txBox="1"/>
          <p:nvPr/>
        </p:nvSpPr>
        <p:spPr>
          <a:xfrm>
            <a:off x="535766" y="471823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4"/>
          <p:cNvSpPr txBox="1"/>
          <p:nvPr/>
        </p:nvSpPr>
        <p:spPr>
          <a:xfrm>
            <a:off x="0" y="1302779"/>
            <a:ext cx="609420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2400" dirty="0"/>
              <a:t>Assumptions of Linear Model: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0A939-BC25-4898-6293-1F960130C133}"/>
              </a:ext>
            </a:extLst>
          </p:cNvPr>
          <p:cNvSpPr txBox="1"/>
          <p:nvPr/>
        </p:nvSpPr>
        <p:spPr>
          <a:xfrm>
            <a:off x="963892" y="1902923"/>
            <a:ext cx="9754384" cy="2560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IN" sz="2000" dirty="0">
                <a:solidFill>
                  <a:srgbClr val="273239"/>
                </a:solidFill>
                <a:latin typeface="Times New Roman"/>
                <a:cs typeface="Times New Roman"/>
              </a:rPr>
              <a:t>Linearity: Relationship between variables is linear.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IN" sz="2000" dirty="0">
                <a:solidFill>
                  <a:srgbClr val="273239"/>
                </a:solidFill>
                <a:latin typeface="Times New Roman"/>
                <a:cs typeface="Times New Roman"/>
              </a:rPr>
              <a:t>Independence: Residuals are independent of each other.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IN" sz="2000" dirty="0">
                <a:solidFill>
                  <a:srgbClr val="273239"/>
                </a:solidFill>
                <a:latin typeface="Times New Roman"/>
                <a:cs typeface="Times New Roman"/>
              </a:rPr>
              <a:t>Homoscedasticity: Residuals have constant variance.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IN" sz="2000" dirty="0">
                <a:solidFill>
                  <a:srgbClr val="273239"/>
                </a:solidFill>
                <a:latin typeface="Times New Roman"/>
                <a:cs typeface="Times New Roman"/>
              </a:rPr>
              <a:t>Normality: Residuals are normally distributed.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IN" sz="2000" dirty="0">
                <a:solidFill>
                  <a:srgbClr val="273239"/>
                </a:solidFill>
                <a:latin typeface="Times New Roman"/>
                <a:cs typeface="Times New Roman"/>
              </a:rPr>
              <a:t>No multicollinearity: Independent variables are not highly correlated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5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33" name="Google Shape;233;p245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5"/>
          <p:cNvSpPr txBox="1"/>
          <p:nvPr/>
        </p:nvSpPr>
        <p:spPr>
          <a:xfrm>
            <a:off x="1191134" y="1551395"/>
            <a:ext cx="9809732" cy="30469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Arial"/>
              <a:buNone/>
            </a:pPr>
            <a:r>
              <a:rPr lang="en-US" sz="2400" dirty="0">
                <a:sym typeface="Times New Roman"/>
              </a:rPr>
              <a:t>Difference Between Linear and Nonlinear Model: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+mj-lt"/>
              <a:buAutoNum type="arabicPeriod"/>
            </a:pPr>
            <a:endParaRPr lang="en-US" sz="2400" dirty="0">
              <a:sym typeface="Times New Roman"/>
            </a:endParaRPr>
          </a:p>
          <a:p>
            <a:pPr marL="285750" lvl="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Linear model assumes a linear relationship between variables, while nonlinear model allows for curved relationships.</a:t>
            </a:r>
          </a:p>
          <a:p>
            <a:pPr marL="285750" lvl="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Linear models are simpler and more interpretable, whereas nonlinear models can capture more complex relationships but may be harder to interpret.</a:t>
            </a:r>
          </a:p>
          <a:p>
            <a:pPr marL="285750" lvl="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Estimation of Parameters of Regression Coefficients for Simple and Multiple Linear </a:t>
            </a:r>
            <a:endParaRPr sz="2000" dirty="0">
              <a:solidFill>
                <a:srgbClr val="273239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12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buSzPts val="2000"/>
            </a:pPr>
            <a:r>
              <a:rPr lang="en-US"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Problem: Calculate the correlation coefficient between the following sets of data: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Hours of Study (x): [5, 7, 8, 10, 14]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Exam Scores (y): [80, 85, 87, 90, 100]</a:t>
            </a:r>
          </a:p>
          <a:p>
            <a:pPr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Solution: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6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41" name="Google Shape;241;p246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6"/>
          <p:cNvSpPr txBox="1"/>
          <p:nvPr/>
        </p:nvSpPr>
        <p:spPr>
          <a:xfrm>
            <a:off x="580072" y="1440463"/>
            <a:ext cx="112271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Clr>
                <a:srgbClr val="273239"/>
              </a:buClr>
              <a:buSzPts val="2000"/>
              <a:buNone/>
            </a:pPr>
            <a:r>
              <a:rPr lang="en-US" sz="2400" dirty="0">
                <a:sym typeface="Times New Roman"/>
              </a:rPr>
              <a:t>Regression Model: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Simple linear regression: Estimates the slope and intercept of the line that best fits the relationship between two variables.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Multiple linear regression: Estimates the coefficients for each independent variable to best predict the dependent variable.</a:t>
            </a:r>
          </a:p>
          <a:p>
            <a:pPr algn="just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273239"/>
              </a:solidFill>
              <a:latin typeface="Times New Roman"/>
              <a:cs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6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41" name="Google Shape;241;p246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6"/>
          <p:cNvSpPr txBox="1"/>
          <p:nvPr/>
        </p:nvSpPr>
        <p:spPr>
          <a:xfrm>
            <a:off x="580072" y="1440463"/>
            <a:ext cx="112271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 algn="just">
              <a:buClr>
                <a:srgbClr val="273239"/>
              </a:buClr>
              <a:buSzPts val="2000"/>
              <a:buNone/>
            </a:pPr>
            <a:r>
              <a:rPr lang="en-US" sz="2400" dirty="0">
                <a:sym typeface="Times New Roman"/>
              </a:rPr>
              <a:t>Regression Model: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Regression Analysis is the technique for measuring or estimating the relationship among variables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Regression Analysis provides estimates of values of the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dependent variable </a:t>
            </a: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from the values of the independent variable.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The device used to accomplish this estimation procedure is the regression line.</a:t>
            </a:r>
          </a:p>
          <a:p>
            <a:pPr marL="285750" indent="-285750" algn="just">
              <a:lnSpc>
                <a:spcPct val="150000"/>
              </a:lnSpc>
              <a:buSzPts val="2000"/>
              <a:buFont typeface="Arial"/>
              <a:buChar char="•"/>
            </a:pPr>
            <a:r>
              <a:rPr lang="en-US" sz="2000" dirty="0">
                <a:solidFill>
                  <a:srgbClr val="273239"/>
                </a:solidFill>
                <a:latin typeface="Times New Roman"/>
                <a:cs typeface="Times New Roman"/>
                <a:sym typeface="Times New Roman"/>
              </a:rPr>
              <a:t>The regression line describes the average relationship existing between x and y</a:t>
            </a:r>
          </a:p>
          <a:p>
            <a:pPr algn="just">
              <a:lnSpc>
                <a:spcPct val="150000"/>
              </a:lnSpc>
              <a:buSzPts val="2000"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2465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Correlation Analysis</a:t>
            </a:r>
            <a:endParaRPr lang="en-IN" dirty="0"/>
          </a:p>
          <a:p>
            <a:pPr>
              <a:buFont typeface="+mj-lt"/>
              <a:buAutoNum type="arabicParenR"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Correlation coefficient is a measure of degree of  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covariability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' between x &amp; y. </a:t>
            </a:r>
          </a:p>
          <a:p>
            <a:pPr>
              <a:buFont typeface="+mj-lt"/>
              <a:buAutoNum type="arabicParenR"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In correlation analysis we can not say that one variable is the cause &amp; other the effect</a:t>
            </a:r>
          </a:p>
          <a:p>
            <a:pPr lvl="0">
              <a:buFont typeface="+mj-lt"/>
              <a:buAutoNum type="arabicParenR"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In correlation analysis both 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Rxy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 &amp; 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Ryx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. Are symmetric (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Rxy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=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Ryx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)</a:t>
            </a:r>
          </a:p>
          <a:p>
            <a:pPr>
              <a:buFont typeface="+mj-lt"/>
              <a:buAutoNum type="arabicParenR"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There may be nonsense correlation which has no Practical relevance such as increase in income &amp; increase in weight.</a:t>
            </a:r>
          </a:p>
          <a:p>
            <a:pPr>
              <a:buFont typeface="+mj-lt"/>
              <a:buAutoNum type="arabicParenR"/>
            </a:pP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Correlation </a:t>
            </a:r>
            <a:r>
              <a:rPr lang="en-US" sz="22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coeff</a:t>
            </a:r>
            <a:r>
              <a:rPr lang="en-US" sz="22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. is independent of change of  scale &amp; origin.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Regression Analysis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Objective of regression analysis is to study the 'nature of relationship’ between variables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In regression analysis it is possible to study cause &amp; effect relationship.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 In regression analysis </a:t>
            </a:r>
            <a:r>
              <a:rPr lang="en-US" sz="26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bxy</a:t>
            </a: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 &amp; </a:t>
            </a:r>
            <a:r>
              <a:rPr lang="en-US" sz="26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byx</a:t>
            </a: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  <a:sym typeface="Arial"/>
              </a:rPr>
              <a:t> </a:t>
            </a: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are not symmetric. (</a:t>
            </a:r>
            <a:r>
              <a:rPr lang="en-US" sz="26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bxy</a:t>
            </a: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 ≠ </a:t>
            </a:r>
            <a:r>
              <a:rPr lang="en-US" sz="2600" dirty="0" err="1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byx</a:t>
            </a: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) </a:t>
            </a:r>
          </a:p>
          <a:p>
            <a:pPr>
              <a:lnSpc>
                <a:spcPct val="110000"/>
              </a:lnSpc>
              <a:buFont typeface="+mj-lt"/>
              <a:buAutoNum type="arabicParenR"/>
            </a:pP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There is nothing like non-sense regression.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2600" dirty="0">
              <a:solidFill>
                <a:srgbClr val="273239"/>
              </a:solidFill>
              <a:latin typeface="Times New Roman"/>
              <a:ea typeface="Arial"/>
              <a:cs typeface="Times New Roman"/>
            </a:endParaRPr>
          </a:p>
          <a:p>
            <a:pPr marL="628650" indent="-514350">
              <a:lnSpc>
                <a:spcPct val="110000"/>
              </a:lnSpc>
              <a:buFont typeface="+mj-lt"/>
              <a:buAutoNum type="arabicParenR" startAt="5"/>
            </a:pPr>
            <a:r>
              <a:rPr lang="en-US" sz="2600" dirty="0">
                <a:solidFill>
                  <a:srgbClr val="273239"/>
                </a:solidFill>
                <a:latin typeface="Times New Roman"/>
                <a:ea typeface="Arial"/>
                <a:cs typeface="Times New Roman"/>
              </a:rPr>
              <a:t>Regression coefficients are independent of change of origin but not of scale</a:t>
            </a:r>
            <a:endParaRPr lang="en-IN" sz="2600" dirty="0">
              <a:solidFill>
                <a:srgbClr val="273239"/>
              </a:solidFill>
              <a:latin typeface="Times New Roman"/>
              <a:ea typeface="Arial"/>
              <a:cs typeface="Times New Roman"/>
            </a:endParaRPr>
          </a:p>
        </p:txBody>
      </p:sp>
      <p:sp>
        <p:nvSpPr>
          <p:cNvPr id="240" name="Google Shape;240;p2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41" name="Google Shape;241;p246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905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6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41" name="Google Shape;241;p246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055" y="1100941"/>
            <a:ext cx="1147922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5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49" name="Google Shape;249;p247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7"/>
          <p:cNvSpPr txBox="1"/>
          <p:nvPr/>
        </p:nvSpPr>
        <p:spPr>
          <a:xfrm>
            <a:off x="488632" y="1182498"/>
            <a:ext cx="11529508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273239"/>
              </a:buClr>
              <a:buSzPts val="2000"/>
            </a:pPr>
            <a:r>
              <a:rPr lang="en-US" sz="2400" dirty="0">
                <a:sym typeface="Times New Roman"/>
              </a:rPr>
              <a:t>Properties of Regression Coefficients:</a:t>
            </a:r>
          </a:p>
          <a:p>
            <a:pPr lvl="0" algn="just">
              <a:buClr>
                <a:srgbClr val="273239"/>
              </a:buClr>
              <a:buSzPts val="2000"/>
            </a:pPr>
            <a:endParaRPr lang="en-US" sz="2400" dirty="0"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coefficients represent the change in the dependent variable for a one-unit change in the independent variable, holding other variables constant.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indicate the strength and direction of the relationship between variables.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ym typeface="Times New Roman"/>
              </a:rPr>
              <a:t>Significance of Regression Coefficients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Significance testing determines whether the regression coefficients are significantly different from zero, indicating whether the independent variables have a significant effect on the dependent variable.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196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8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57" name="Google Shape;257;p248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8"/>
          <p:cNvSpPr txBox="1"/>
          <p:nvPr/>
        </p:nvSpPr>
        <p:spPr>
          <a:xfrm>
            <a:off x="152829" y="1423558"/>
            <a:ext cx="1178052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Clr>
                <a:srgbClr val="273239"/>
              </a:buClr>
              <a:buSzPts val="2000"/>
              <a:buFont typeface="Arial"/>
              <a:buNone/>
            </a:pPr>
            <a:r>
              <a:rPr lang="en-US" sz="2400" dirty="0">
                <a:sym typeface="Times New Roman"/>
              </a:rPr>
              <a:t>Diagnostic Testing: Autocorrelation, Multicollinearity, Heteroscedasticity, Normality:</a:t>
            </a:r>
          </a:p>
          <a:p>
            <a:pPr marL="0" indent="0" algn="just">
              <a:buClr>
                <a:srgbClr val="273239"/>
              </a:buClr>
              <a:buSzPts val="2000"/>
              <a:buFont typeface="Arial"/>
              <a:buNone/>
            </a:pPr>
            <a:endParaRPr lang="en-US" sz="2400" dirty="0">
              <a:sym typeface="Times New Roman"/>
            </a:endParaRPr>
          </a:p>
          <a:p>
            <a:pPr marL="3429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Autocorrelation: Presence of correlation between the residuals of a time series model.</a:t>
            </a:r>
          </a:p>
          <a:p>
            <a:pPr marL="3429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Multicollinearity: High correlation between independent variables in a regression model, which can affect the stability and interpretation of coefficients.</a:t>
            </a:r>
          </a:p>
          <a:p>
            <a:pPr marL="3429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Heteroscedasticity: Unequal variance of residuals across levels of the independent variables.</a:t>
            </a:r>
          </a:p>
          <a:p>
            <a:pPr marL="342900" marR="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Normality: Residuals should be normally distributed for valid inference from the model.</a:t>
            </a:r>
          </a:p>
          <a:p>
            <a:pPr marL="0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267" name="Google Shape;267;p24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9"/>
          <p:cNvSpPr txBox="1"/>
          <p:nvPr/>
        </p:nvSpPr>
        <p:spPr>
          <a:xfrm>
            <a:off x="258651" y="1253331"/>
            <a:ext cx="11823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rgbClr val="273239"/>
              </a:buClr>
              <a:buSzPts val="2000"/>
            </a:pPr>
            <a:r>
              <a:rPr lang="en-US" sz="2400" dirty="0"/>
              <a:t>Significance of Estimated Parameters in Multiple Linear Regression: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Determines the importance of each independent variable in predicting the dependent variable.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Significant parameters indicate variables that significantly contribute to explaining the variation in the dependent variable.</a:t>
            </a:r>
            <a:endParaRPr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263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267" name="Google Shape;267;p24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9"/>
          <p:cNvSpPr txBox="1"/>
          <p:nvPr/>
        </p:nvSpPr>
        <p:spPr>
          <a:xfrm>
            <a:off x="258651" y="1253331"/>
            <a:ext cx="11823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rgbClr val="273239"/>
              </a:buClr>
              <a:buSzPts val="2000"/>
            </a:pPr>
            <a:r>
              <a:rPr lang="en-US" sz="2400" dirty="0"/>
              <a:t>Problem 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Find both regression lines (x on y &amp; y on x) for the following data: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X { 6,2,10,4,8}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/>
              <a:t>Y {9,11,5,8,7}</a:t>
            </a:r>
          </a:p>
          <a:p>
            <a:pPr lvl="0" algn="just">
              <a:lnSpc>
                <a:spcPct val="150000"/>
              </a:lnSpc>
            </a:pPr>
            <a:endParaRPr lang="en-US" sz="2400" dirty="0"/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267" name="Google Shape;267;p24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9"/>
          <p:cNvSpPr txBox="1"/>
          <p:nvPr/>
        </p:nvSpPr>
        <p:spPr>
          <a:xfrm>
            <a:off x="258651" y="1253331"/>
            <a:ext cx="11823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X on Y =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Y on X  =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0" y="1317300"/>
            <a:ext cx="1810003" cy="552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70" y="2334653"/>
            <a:ext cx="1705213" cy="50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1" y="3304374"/>
            <a:ext cx="2353003" cy="7525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50915" y="1398972"/>
            <a:ext cx="356894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b="1" dirty="0">
                <a:solidFill>
                  <a:srgbClr val="333333"/>
                </a:solidFill>
                <a:latin typeface="Times New Roman"/>
                <a:cs typeface="Times New Roman"/>
              </a:rPr>
              <a:t>N, ∑</a:t>
            </a:r>
            <a:r>
              <a:rPr lang="en-US" b="1" dirty="0" err="1">
                <a:solidFill>
                  <a:srgbClr val="333333"/>
                </a:solidFill>
                <a:latin typeface="Times New Roman"/>
                <a:cs typeface="Times New Roman"/>
              </a:rPr>
              <a:t>xy</a:t>
            </a:r>
            <a:r>
              <a:rPr lang="en-US" b="1" dirty="0">
                <a:solidFill>
                  <a:srgbClr val="333333"/>
                </a:solidFill>
                <a:latin typeface="Times New Roman"/>
                <a:cs typeface="Times New Roman"/>
              </a:rPr>
              <a:t>, ∑x, ∑y, ∑x², ∑y²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35729"/>
              </p:ext>
            </p:extLst>
          </p:nvPr>
        </p:nvGraphicFramePr>
        <p:xfrm>
          <a:off x="5978849" y="2552236"/>
          <a:ext cx="4723365" cy="2256856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944673">
                  <a:extLst>
                    <a:ext uri="{9D8B030D-6E8A-4147-A177-3AD203B41FA5}">
                      <a16:colId xmlns:a16="http://schemas.microsoft.com/office/drawing/2014/main" val="3810225008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2644476626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346360280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3215760903"/>
                    </a:ext>
                  </a:extLst>
                </a:gridCol>
                <a:gridCol w="944673">
                  <a:extLst>
                    <a:ext uri="{9D8B030D-6E8A-4147-A177-3AD203B41FA5}">
                      <a16:colId xmlns:a16="http://schemas.microsoft.com/office/drawing/2014/main" val="922862831"/>
                    </a:ext>
                  </a:extLst>
                </a:gridCol>
              </a:tblGrid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12142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5875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35187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98149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16588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50973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340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214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0459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51" y="4530875"/>
            <a:ext cx="3458058" cy="952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815" y="5717417"/>
            <a:ext cx="342947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2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374" y="1219278"/>
            <a:ext cx="3305636" cy="1657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0430" y="2876859"/>
            <a:ext cx="1577523" cy="1036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077" y="3990470"/>
            <a:ext cx="2672942" cy="2544548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173857" y="1476205"/>
            <a:ext cx="6172200" cy="4873625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X on y = X-6 = -(1.3) (Y-8)</a:t>
            </a:r>
          </a:p>
          <a:p>
            <a:pPr marL="25400" indent="0">
              <a:buNone/>
            </a:pPr>
            <a:r>
              <a:rPr lang="en-US" dirty="0"/>
              <a:t>                X-6 = -(1.3)Y +(1.3)8</a:t>
            </a:r>
          </a:p>
          <a:p>
            <a:pPr marL="25400" indent="0">
              <a:buNone/>
            </a:pPr>
            <a:r>
              <a:rPr lang="en-US" dirty="0"/>
              <a:t>                 X= -(1.3)Y +10.4 +6</a:t>
            </a:r>
          </a:p>
          <a:p>
            <a:pPr marL="2540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X= -(1.3)Y +16.4</a:t>
            </a:r>
          </a:p>
          <a:p>
            <a:pPr marL="25400" indent="0">
              <a:buNone/>
            </a:pPr>
            <a:r>
              <a:rPr lang="en-US" dirty="0"/>
              <a:t>Y on x = Y-8 = -0.65 (X-6)</a:t>
            </a:r>
          </a:p>
          <a:p>
            <a:pPr marL="25400" indent="0">
              <a:buNone/>
            </a:pPr>
            <a:r>
              <a:rPr lang="en-US" dirty="0"/>
              <a:t>                Y-8 = -(0.65)X + (0.65)(6)</a:t>
            </a:r>
          </a:p>
          <a:p>
            <a:pPr marL="2540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Y = -(0.65)X+ 4.9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1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Type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Correlation: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12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arenR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Positive Correlation:  If both the variable varies in same direction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           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Eg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:- 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Height &amp; Weight , Rainfall &amp; Yield</a:t>
            </a:r>
            <a:endParaRPr lang="en-US" dirty="0"/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arenR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arenR" startAt="2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Negative Correlation: If both the variable varies in opposite direction.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                            </a:t>
            </a:r>
            <a:r>
              <a:rPr lang="en-US" sz="2000" dirty="0" err="1">
                <a:solidFill>
                  <a:srgbClr val="FF0000"/>
                </a:solidFill>
                <a:latin typeface="Times New Roman"/>
                <a:cs typeface="Times New Roman"/>
              </a:rPr>
              <a:t>Eg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:- Price &amp; Demand</a:t>
            </a: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611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7747" y="1118431"/>
            <a:ext cx="961053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3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9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267" name="Google Shape;267;p249"/>
          <p:cNvSpPr txBox="1"/>
          <p:nvPr/>
        </p:nvSpPr>
        <p:spPr>
          <a:xfrm>
            <a:off x="488632" y="463332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9"/>
          <p:cNvSpPr txBox="1"/>
          <p:nvPr/>
        </p:nvSpPr>
        <p:spPr>
          <a:xfrm>
            <a:off x="258651" y="1253331"/>
            <a:ext cx="118235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X on Y =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Y on X  =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70" y="1317300"/>
            <a:ext cx="1810003" cy="552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770" y="2334653"/>
            <a:ext cx="1705213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492" y="5003824"/>
            <a:ext cx="3267531" cy="1390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50915" y="1398972"/>
            <a:ext cx="356894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b="1" dirty="0">
                <a:solidFill>
                  <a:srgbClr val="333333"/>
                </a:solidFill>
                <a:latin typeface="Times New Roman"/>
                <a:cs typeface="Times New Roman"/>
              </a:rPr>
              <a:t>X-5   y-12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92" y="4090361"/>
            <a:ext cx="3429479" cy="7811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13" y="2971852"/>
            <a:ext cx="3458058" cy="952633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85530"/>
              </p:ext>
            </p:extLst>
          </p:nvPr>
        </p:nvGraphicFramePr>
        <p:xfrm>
          <a:off x="4714431" y="2133786"/>
          <a:ext cx="6925387" cy="3532474"/>
        </p:xfrm>
        <a:graphic>
          <a:graphicData uri="http://schemas.openxmlformats.org/drawingml/2006/table">
            <a:tbl>
              <a:tblPr firstRow="1" bandRow="1">
                <a:tableStyleId>{B0F57443-035E-4ACE-808B-C1F603FC4C6E}</a:tableStyleId>
              </a:tblPr>
              <a:tblGrid>
                <a:gridCol w="989341">
                  <a:extLst>
                    <a:ext uri="{9D8B030D-6E8A-4147-A177-3AD203B41FA5}">
                      <a16:colId xmlns:a16="http://schemas.microsoft.com/office/drawing/2014/main" val="3478465773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2301456951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3246833792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3447937459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3814264749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3842380413"/>
                    </a:ext>
                  </a:extLst>
                </a:gridCol>
                <a:gridCol w="989341">
                  <a:extLst>
                    <a:ext uri="{9D8B030D-6E8A-4147-A177-3AD203B41FA5}">
                      <a16:colId xmlns:a16="http://schemas.microsoft.com/office/drawing/2014/main" val="3981748925"/>
                    </a:ext>
                  </a:extLst>
                </a:gridCol>
              </a:tblGrid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dX²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dY²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99575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682619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37185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980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89798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15415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23765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598402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90153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45980"/>
                  </a:ext>
                </a:extLst>
              </a:tr>
              <a:tr h="32113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108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2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81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862" y="1293991"/>
            <a:ext cx="3191320" cy="34675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9584" y="1293991"/>
            <a:ext cx="4601430" cy="44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48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4604" y="1287624"/>
            <a:ext cx="10453396" cy="3970176"/>
          </a:xfrm>
        </p:spPr>
        <p:txBody>
          <a:bodyPr/>
          <a:lstStyle/>
          <a:p>
            <a:pPr algn="l"/>
            <a:r>
              <a:rPr lang="en-US" dirty="0"/>
              <a:t>B)    r= √</a:t>
            </a:r>
            <a:r>
              <a:rPr lang="en-US" sz="1800" dirty="0" err="1"/>
              <a:t>b</a:t>
            </a:r>
            <a:r>
              <a:rPr lang="en-US" sz="1200" dirty="0" err="1"/>
              <a:t>xy</a:t>
            </a:r>
            <a:r>
              <a:rPr lang="en-US" sz="1200" dirty="0"/>
              <a:t> </a:t>
            </a:r>
            <a:r>
              <a:rPr lang="en-US" sz="1800" dirty="0"/>
              <a:t>*</a:t>
            </a:r>
            <a:r>
              <a:rPr lang="en-US" sz="1200" dirty="0"/>
              <a:t> </a:t>
            </a:r>
            <a:r>
              <a:rPr lang="en-US" sz="1800" dirty="0" err="1"/>
              <a:t>b</a:t>
            </a:r>
            <a:r>
              <a:rPr lang="en-US" sz="1200" dirty="0" err="1"/>
              <a:t>yx</a:t>
            </a:r>
            <a:endParaRPr lang="en-US" sz="1200" dirty="0"/>
          </a:p>
          <a:p>
            <a:pPr algn="l"/>
            <a:r>
              <a:rPr lang="en-US" dirty="0"/>
              <a:t>             √</a:t>
            </a:r>
            <a:r>
              <a:rPr lang="en-US" sz="1800" dirty="0"/>
              <a:t>0.95*0.95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           </a:t>
            </a:r>
            <a:r>
              <a:rPr lang="en-US" sz="1800" b="1" dirty="0">
                <a:solidFill>
                  <a:srgbClr val="FF0000"/>
                </a:solidFill>
              </a:rPr>
              <a:t>r = 0.95</a:t>
            </a:r>
          </a:p>
          <a:p>
            <a:pPr algn="l"/>
            <a:endParaRPr lang="en-US" sz="1800" dirty="0"/>
          </a:p>
          <a:p>
            <a:pPr marL="508000" indent="-457200" algn="l">
              <a:buAutoNum type="alphaLcParenR" startAt="3"/>
            </a:pPr>
            <a:r>
              <a:rPr lang="en-US" dirty="0"/>
              <a:t>Y = (0.95)6.2 +7.2</a:t>
            </a:r>
          </a:p>
          <a:p>
            <a:pPr marL="50800" indent="0" algn="l"/>
            <a:r>
              <a:rPr lang="en-US" dirty="0"/>
              <a:t>         y = 5.89+7.25</a:t>
            </a:r>
          </a:p>
          <a:p>
            <a:pPr marL="50800" indent="0" algn="l"/>
            <a:r>
              <a:rPr lang="en-US" b="1" dirty="0">
                <a:solidFill>
                  <a:srgbClr val="FF0000"/>
                </a:solidFill>
              </a:rPr>
              <a:t>         y = 13.14</a:t>
            </a:r>
          </a:p>
          <a:p>
            <a:pPr algn="l"/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52939" y="1511559"/>
            <a:ext cx="1194318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52939" y="1959429"/>
            <a:ext cx="1194318" cy="27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 of Correlation Coefficients: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12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Range: Correlation coefficients range from -1 to +1.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Direction: Positive correlation (r &gt; 0) indicates that as one variable increases, the other variable also tends to increase. Negative correlation (r &lt; 0) indicates that as one variable increases, the other tends to decrease.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Strength: The closer the correlation coefficient is to -1 or +1, the stronger the relationship. A correlation coefficient close to 0 suggests a weak relationship.</a:t>
            </a:r>
          </a:p>
          <a:p>
            <a:pPr marL="342900" lvl="0" indent="-342900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Independence: Correlation does not imply causation. It only indicates the degree of association between variables.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7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coefficient: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 = ( -1 to 1)</a:t>
            </a:r>
          </a:p>
          <a:p>
            <a:pPr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R= 1 then perfect Positive Correlation</a:t>
            </a:r>
          </a:p>
          <a:p>
            <a:pPr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(0.8, 0.9, 0.95) Strong positive correlation</a:t>
            </a:r>
          </a:p>
          <a:p>
            <a:pPr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R= -1 then perfect Negative Correlation</a:t>
            </a:r>
          </a:p>
          <a:p>
            <a:pPr lvl="0"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(-0.8, -0.9, -0.95) Strong negative correlation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R= 0 then  No Correlation</a:t>
            </a:r>
          </a:p>
          <a:p>
            <a:pPr lvl="0" algn="ctr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(0.1, -0.1, 0.2, -0.2) very week correlation</a:t>
            </a: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17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of Finding Correlation coefficient: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Karl Pearson’s Product Moment Method</a:t>
            </a: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Spearman's Rank Correlation </a:t>
            </a:r>
            <a:r>
              <a:rPr lang="en-US" sz="2000" dirty="0" err="1">
                <a:solidFill>
                  <a:srgbClr val="333333"/>
                </a:solidFill>
                <a:latin typeface="Times New Roman"/>
                <a:cs typeface="Times New Roman"/>
              </a:rPr>
              <a:t>coeff</a:t>
            </a: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Scatter Diagram Method</a:t>
            </a: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Coeff. Of Concurrent Deviations </a:t>
            </a:r>
          </a:p>
          <a:p>
            <a:pPr lvl="0">
              <a:lnSpc>
                <a:spcPct val="150000"/>
              </a:lnSpc>
              <a:buSzPts val="2000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9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of Finding Correlation coefficient: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Karl Pearson’s Product Moment Method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630" r="5210" b="13190"/>
          <a:stretch/>
        </p:blipFill>
        <p:spPr>
          <a:xfrm>
            <a:off x="1332412" y="2659640"/>
            <a:ext cx="9109166" cy="36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7"/>
          <p:cNvSpPr txBox="1">
            <a:spLocks noGrp="1"/>
          </p:cNvSpPr>
          <p:nvPr>
            <p:ph type="sldNum" idx="12"/>
          </p:nvPr>
        </p:nvSpPr>
        <p:spPr>
          <a:xfrm>
            <a:off x="11346287" y="6356350"/>
            <a:ext cx="587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237"/>
          <p:cNvSpPr txBox="1"/>
          <p:nvPr/>
        </p:nvSpPr>
        <p:spPr>
          <a:xfrm>
            <a:off x="248602" y="206326"/>
            <a:ext cx="991266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and Regression Analysis                                                              </a:t>
            </a:r>
            <a:endParaRPr lang="en-IN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7"/>
          <p:cNvSpPr txBox="1"/>
          <p:nvPr/>
        </p:nvSpPr>
        <p:spPr>
          <a:xfrm>
            <a:off x="167640" y="1170911"/>
            <a:ext cx="10596562" cy="56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of Finding Correlation coefficient: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rgbClr val="8135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37"/>
          <p:cNvSpPr txBox="1"/>
          <p:nvPr/>
        </p:nvSpPr>
        <p:spPr>
          <a:xfrm>
            <a:off x="248602" y="1868161"/>
            <a:ext cx="11775758" cy="46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Karl Pearson’s Product Moment Method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0" algn="ctr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lvl="0">
              <a:lnSpc>
                <a:spcPct val="150000"/>
              </a:lnSpc>
              <a:buSzPts val="2000"/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528" y="3117859"/>
            <a:ext cx="6084516" cy="13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2502</Words>
  <Application>Microsoft Office PowerPoint</Application>
  <PresentationFormat>Widescreen</PresentationFormat>
  <Paragraphs>760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Times New Roman</vt:lpstr>
      <vt:lpstr>Helvetica Neue</vt:lpstr>
      <vt:lpstr>Wingdings</vt:lpstr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Anand</dc:creator>
  <cp:lastModifiedBy>21118 Ingale Harshada</cp:lastModifiedBy>
  <cp:revision>39</cp:revision>
  <dcterms:created xsi:type="dcterms:W3CDTF">2018-01-29T06:10:27Z</dcterms:created>
  <dcterms:modified xsi:type="dcterms:W3CDTF">2024-04-02T10:06:12Z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2A2F74B6-5F9B-456D-9EF6-77A09EEE3A5C</vt:lpwstr>
  </property>
  <property fmtid="{D5CDD505-2E9C-101B-9397-08002B2CF9AE}" pid="3" name="ArticulatePath">
    <vt:lpwstr>Unit 01_ADA</vt:lpwstr>
  </property>
</Properties>
</file>