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0BEED2-4678-441D-9943-DDE052DD2E62}">
          <p14:sldIdLst>
            <p14:sldId id="256"/>
          </p14:sldIdLst>
        </p14:section>
        <p14:section name="Untitled Section" id="{599D8CF0-E884-40BB-BDD7-42B74A8434D1}">
          <p14:sldIdLst>
            <p14:sldId id="257"/>
            <p14:sldId id="258"/>
            <p14:sldId id="259"/>
            <p14:sldId id="260"/>
            <p14:sldId id="261"/>
            <p14:sldId id="262"/>
            <p14:sldId id="263"/>
            <p14:sldId id="264"/>
            <p14:sldId id="265"/>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758022-3EFE-4F5E-841D-DB5BB6AC2B7D}" v="174" dt="2024-03-31T21:29:10.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020"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B846F-C910-43BC-9B29-BEB809EB03F4}"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35D29-E652-4EE0-9EFC-BE6925A1305B}" type="slidenum">
              <a:rPr lang="en-IN" smtClean="0"/>
              <a:t>‹#›</a:t>
            </a:fld>
            <a:endParaRPr lang="en-IN"/>
          </a:p>
        </p:txBody>
      </p:sp>
    </p:spTree>
    <p:extLst>
      <p:ext uri="{BB962C8B-B14F-4D97-AF65-F5344CB8AC3E}">
        <p14:creationId xmlns:p14="http://schemas.microsoft.com/office/powerpoint/2010/main" val="108701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2</a:t>
            </a:fld>
            <a:endParaRPr lang="en-IN"/>
          </a:p>
        </p:txBody>
      </p:sp>
    </p:spTree>
    <p:extLst>
      <p:ext uri="{BB962C8B-B14F-4D97-AF65-F5344CB8AC3E}">
        <p14:creationId xmlns:p14="http://schemas.microsoft.com/office/powerpoint/2010/main" val="279790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11</a:t>
            </a:fld>
            <a:endParaRPr lang="en-IN"/>
          </a:p>
        </p:txBody>
      </p:sp>
    </p:spTree>
    <p:extLst>
      <p:ext uri="{BB962C8B-B14F-4D97-AF65-F5344CB8AC3E}">
        <p14:creationId xmlns:p14="http://schemas.microsoft.com/office/powerpoint/2010/main" val="4058692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3</a:t>
            </a:fld>
            <a:endParaRPr lang="en-IN"/>
          </a:p>
        </p:txBody>
      </p:sp>
    </p:spTree>
    <p:extLst>
      <p:ext uri="{BB962C8B-B14F-4D97-AF65-F5344CB8AC3E}">
        <p14:creationId xmlns:p14="http://schemas.microsoft.com/office/powerpoint/2010/main" val="132978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4</a:t>
            </a:fld>
            <a:endParaRPr lang="en-IN"/>
          </a:p>
        </p:txBody>
      </p:sp>
    </p:spTree>
    <p:extLst>
      <p:ext uri="{BB962C8B-B14F-4D97-AF65-F5344CB8AC3E}">
        <p14:creationId xmlns:p14="http://schemas.microsoft.com/office/powerpoint/2010/main" val="254090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Too Many Startup Programs</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 Fragmented Hard Drive</a:t>
            </a:r>
          </a:p>
          <a:p>
            <a:pPr marL="342900" indent="-342900">
              <a:buFont typeface="Wingdings" panose="05000000000000000000" pitchFamily="2" charset="2"/>
              <a:buChar char="q"/>
            </a:pPr>
            <a:r>
              <a:rPr lang="en-US" sz="1200" dirty="0">
                <a:latin typeface="Calibri" panose="020F0502020204030204" pitchFamily="34" charset="0"/>
                <a:ea typeface="Calibri" panose="020F0502020204030204" pitchFamily="34" charset="0"/>
                <a:cs typeface="Calibri" panose="020F0502020204030204" pitchFamily="34" charset="0"/>
              </a:rPr>
              <a:t>Outdated Hardware Drivers or Firmware</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Insufficient RAM</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Malware or Virus Infections</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Background Services and Processes</a:t>
            </a:r>
          </a:p>
          <a:p>
            <a:endParaRPr lang="en-US" sz="1200" b="1" dirty="0"/>
          </a:p>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5</a:t>
            </a:fld>
            <a:endParaRPr lang="en-IN"/>
          </a:p>
        </p:txBody>
      </p:sp>
    </p:spTree>
    <p:extLst>
      <p:ext uri="{BB962C8B-B14F-4D97-AF65-F5344CB8AC3E}">
        <p14:creationId xmlns:p14="http://schemas.microsoft.com/office/powerpoint/2010/main" val="841396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Too Many Startup Programs</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 Fragmented Hard Drive</a:t>
            </a:r>
          </a:p>
          <a:p>
            <a:pPr marL="342900" indent="-342900">
              <a:buFont typeface="Wingdings" panose="05000000000000000000" pitchFamily="2" charset="2"/>
              <a:buChar char="q"/>
            </a:pPr>
            <a:r>
              <a:rPr lang="en-US" sz="1200" dirty="0">
                <a:latin typeface="Calibri" panose="020F0502020204030204" pitchFamily="34" charset="0"/>
                <a:ea typeface="Calibri" panose="020F0502020204030204" pitchFamily="34" charset="0"/>
                <a:cs typeface="Calibri" panose="020F0502020204030204" pitchFamily="34" charset="0"/>
              </a:rPr>
              <a:t>Outdated Hardware Drivers or Firmware</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Insufficient RAM</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Malware or Virus Infections</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Background Services and Processes</a:t>
            </a:r>
          </a:p>
          <a:p>
            <a:endParaRPr lang="en-US" sz="1200" b="1" dirty="0"/>
          </a:p>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6</a:t>
            </a:fld>
            <a:endParaRPr lang="en-IN"/>
          </a:p>
        </p:txBody>
      </p:sp>
    </p:spTree>
    <p:extLst>
      <p:ext uri="{BB962C8B-B14F-4D97-AF65-F5344CB8AC3E}">
        <p14:creationId xmlns:p14="http://schemas.microsoft.com/office/powerpoint/2010/main" val="406114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Too Many Startup Programs</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 Fragmented Hard Drive</a:t>
            </a:r>
          </a:p>
          <a:p>
            <a:pPr marL="342900" indent="-342900">
              <a:buFont typeface="Wingdings" panose="05000000000000000000" pitchFamily="2" charset="2"/>
              <a:buChar char="q"/>
            </a:pPr>
            <a:r>
              <a:rPr lang="en-US" sz="1200" dirty="0">
                <a:latin typeface="Calibri" panose="020F0502020204030204" pitchFamily="34" charset="0"/>
                <a:ea typeface="Calibri" panose="020F0502020204030204" pitchFamily="34" charset="0"/>
                <a:cs typeface="Calibri" panose="020F0502020204030204" pitchFamily="34" charset="0"/>
              </a:rPr>
              <a:t>Outdated Hardware Drivers or Firmware</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Insufficient RAM</a:t>
            </a: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Malware or Virus Infections</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1200" dirty="0">
                <a:latin typeface="Calibri" panose="020F0502020204030204" pitchFamily="34" charset="0"/>
                <a:ea typeface="Calibri" panose="020F0502020204030204" pitchFamily="34" charset="0"/>
                <a:cs typeface="Calibri" panose="020F0502020204030204" pitchFamily="34" charset="0"/>
              </a:rPr>
              <a:t>Background Services and Processes</a:t>
            </a:r>
          </a:p>
          <a:p>
            <a:endParaRPr lang="en-US" sz="1200" b="1" dirty="0"/>
          </a:p>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7</a:t>
            </a:fld>
            <a:endParaRPr lang="en-IN"/>
          </a:p>
        </p:txBody>
      </p:sp>
    </p:spTree>
    <p:extLst>
      <p:ext uri="{BB962C8B-B14F-4D97-AF65-F5344CB8AC3E}">
        <p14:creationId xmlns:p14="http://schemas.microsoft.com/office/powerpoint/2010/main" val="209496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8</a:t>
            </a:fld>
            <a:endParaRPr lang="en-IN"/>
          </a:p>
        </p:txBody>
      </p:sp>
    </p:spTree>
    <p:extLst>
      <p:ext uri="{BB962C8B-B14F-4D97-AF65-F5344CB8AC3E}">
        <p14:creationId xmlns:p14="http://schemas.microsoft.com/office/powerpoint/2010/main" val="3795904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9</a:t>
            </a:fld>
            <a:endParaRPr lang="en-IN"/>
          </a:p>
        </p:txBody>
      </p:sp>
    </p:spTree>
    <p:extLst>
      <p:ext uri="{BB962C8B-B14F-4D97-AF65-F5344CB8AC3E}">
        <p14:creationId xmlns:p14="http://schemas.microsoft.com/office/powerpoint/2010/main" val="1182689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F35D29-E652-4EE0-9EFC-BE6925A1305B}" type="slidenum">
              <a:rPr lang="en-IN" smtClean="0"/>
              <a:t>10</a:t>
            </a:fld>
            <a:endParaRPr lang="en-IN"/>
          </a:p>
        </p:txBody>
      </p:sp>
    </p:spTree>
    <p:extLst>
      <p:ext uri="{BB962C8B-B14F-4D97-AF65-F5344CB8AC3E}">
        <p14:creationId xmlns:p14="http://schemas.microsoft.com/office/powerpoint/2010/main" val="237534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181973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48360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415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1079041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3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2033917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297342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349499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429082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06884-7723-45BD-94B8-F0C4D211324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96548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06884-7723-45BD-94B8-F0C4D211324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337390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06884-7723-45BD-94B8-F0C4D211324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261518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06884-7723-45BD-94B8-F0C4D211324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218242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06884-7723-45BD-94B8-F0C4D211324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238351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806884-7723-45BD-94B8-F0C4D211324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411941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806884-7723-45BD-94B8-F0C4D211324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F91FE-84FE-4874-B8F0-4D6A5D6DBE35}" type="slidenum">
              <a:rPr lang="en-IN" smtClean="0"/>
              <a:t>‹#›</a:t>
            </a:fld>
            <a:endParaRPr lang="en-IN"/>
          </a:p>
        </p:txBody>
      </p:sp>
    </p:spTree>
    <p:extLst>
      <p:ext uri="{BB962C8B-B14F-4D97-AF65-F5344CB8AC3E}">
        <p14:creationId xmlns:p14="http://schemas.microsoft.com/office/powerpoint/2010/main" val="222221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06884-7723-45BD-94B8-F0C4D2113240}"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4F91FE-84FE-4874-B8F0-4D6A5D6DBE35}" type="slidenum">
              <a:rPr lang="en-IN" smtClean="0"/>
              <a:t>‹#›</a:t>
            </a:fld>
            <a:endParaRPr lang="en-IN"/>
          </a:p>
        </p:txBody>
      </p:sp>
    </p:spTree>
    <p:extLst>
      <p:ext uri="{BB962C8B-B14F-4D97-AF65-F5344CB8AC3E}">
        <p14:creationId xmlns:p14="http://schemas.microsoft.com/office/powerpoint/2010/main" val="17895212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731EF35-2760-22E6-C6EA-0274B50050D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2">
            <a:extLst>
              <a:ext uri="{FF2B5EF4-FFF2-40B4-BE49-F238E27FC236}">
                <a16:creationId xmlns:a16="http://schemas.microsoft.com/office/drawing/2014/main" id="{4D066744-AF81-4483-7DBD-4AF28A13CF6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2049D06A-A76A-0FC3-DC88-9B33F9CD6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0"/>
            <a:ext cx="6858000" cy="6858000"/>
          </a:xfrm>
          <a:prstGeom prst="rect">
            <a:avLst/>
          </a:prstGeom>
        </p:spPr>
      </p:pic>
      <p:sp>
        <p:nvSpPr>
          <p:cNvPr id="11" name="TextBox 10">
            <a:extLst>
              <a:ext uri="{FF2B5EF4-FFF2-40B4-BE49-F238E27FC236}">
                <a16:creationId xmlns:a16="http://schemas.microsoft.com/office/drawing/2014/main" id="{F8B5ADEB-D57D-999F-A135-77408E14DCFF}"/>
              </a:ext>
            </a:extLst>
          </p:cNvPr>
          <p:cNvSpPr txBox="1"/>
          <p:nvPr/>
        </p:nvSpPr>
        <p:spPr>
          <a:xfrm>
            <a:off x="152400" y="304800"/>
            <a:ext cx="4347595" cy="984885"/>
          </a:xfrm>
          <a:prstGeom prst="rect">
            <a:avLst/>
          </a:prstGeom>
          <a:noFill/>
        </p:spPr>
        <p:txBody>
          <a:bodyPr wrap="square" rtlCol="0">
            <a:spAutoFit/>
          </a:bodyPr>
          <a:lstStyle/>
          <a:p>
            <a:pPr lvl="1" algn="ctr"/>
            <a:r>
              <a:rPr lang="en-US" sz="4000" dirty="0">
                <a:latin typeface="Calisto MT" panose="02040603050505030304" pitchFamily="18" charset="0"/>
              </a:rPr>
              <a:t> </a:t>
            </a:r>
          </a:p>
          <a:p>
            <a:endParaRPr lang="en-IN" dirty="0"/>
          </a:p>
        </p:txBody>
      </p:sp>
      <p:sp>
        <p:nvSpPr>
          <p:cNvPr id="12" name="TextBox 11">
            <a:extLst>
              <a:ext uri="{FF2B5EF4-FFF2-40B4-BE49-F238E27FC236}">
                <a16:creationId xmlns:a16="http://schemas.microsoft.com/office/drawing/2014/main" id="{8F124564-DE2C-AEFA-5A24-FE2DD79707F7}"/>
              </a:ext>
            </a:extLst>
          </p:cNvPr>
          <p:cNvSpPr txBox="1"/>
          <p:nvPr/>
        </p:nvSpPr>
        <p:spPr>
          <a:xfrm>
            <a:off x="285135" y="1442084"/>
            <a:ext cx="4896465" cy="3385717"/>
          </a:xfrm>
          <a:prstGeom prst="rect">
            <a:avLst/>
          </a:prstGeom>
          <a:noFill/>
        </p:spPr>
        <p:txBody>
          <a:bodyPr wrap="square" rtlCol="0">
            <a:spAutoFit/>
          </a:bodyPr>
          <a:lstStyle/>
          <a:p>
            <a:r>
              <a:rPr lang="en-US" sz="5400" b="1" spc="600" dirty="0">
                <a:latin typeface="Calisto MT" panose="02040603050505030304" pitchFamily="18" charset="0"/>
              </a:rPr>
              <a:t>Case Study </a:t>
            </a:r>
          </a:p>
          <a:p>
            <a:r>
              <a:rPr lang="en-US" sz="5400" b="1" spc="600" dirty="0">
                <a:latin typeface="Calisto MT" panose="02040603050505030304" pitchFamily="18" charset="0"/>
              </a:rPr>
              <a:t>Of </a:t>
            </a:r>
          </a:p>
          <a:p>
            <a:r>
              <a:rPr lang="en-US" sz="5400" b="1" spc="600" dirty="0">
                <a:latin typeface="Calisto MT" panose="02040603050505030304" pitchFamily="18" charset="0"/>
              </a:rPr>
              <a:t>Boot Process </a:t>
            </a:r>
            <a:endParaRPr lang="en-IN" sz="5400" b="1" spc="600" dirty="0">
              <a:latin typeface="Calisto MT" panose="02040603050505030304" pitchFamily="18" charset="0"/>
            </a:endParaRPr>
          </a:p>
        </p:txBody>
      </p:sp>
      <p:sp>
        <p:nvSpPr>
          <p:cNvPr id="13" name="TextBox 12">
            <a:extLst>
              <a:ext uri="{FF2B5EF4-FFF2-40B4-BE49-F238E27FC236}">
                <a16:creationId xmlns:a16="http://schemas.microsoft.com/office/drawing/2014/main" id="{5CF071BD-E380-3D4B-6F8F-E93CC5D6DE47}"/>
              </a:ext>
            </a:extLst>
          </p:cNvPr>
          <p:cNvSpPr txBox="1"/>
          <p:nvPr/>
        </p:nvSpPr>
        <p:spPr>
          <a:xfrm>
            <a:off x="220505" y="5936085"/>
            <a:ext cx="4503895" cy="923330"/>
          </a:xfrm>
          <a:prstGeom prst="rect">
            <a:avLst/>
          </a:prstGeom>
          <a:noFill/>
        </p:spPr>
        <p:txBody>
          <a:bodyPr wrap="square" rtlCol="0">
            <a:spAutoFit/>
          </a:bodyPr>
          <a:lstStyle/>
          <a:p>
            <a:r>
              <a:rPr lang="en-US" dirty="0">
                <a:latin typeface="Bahnschrift Light" panose="020B0502040204020203" pitchFamily="34" charset="0"/>
              </a:rPr>
              <a:t>By Udbhav Chandravanshi, Tushar sahu , sabib sidar.</a:t>
            </a:r>
          </a:p>
          <a:p>
            <a:r>
              <a:rPr lang="en-US" dirty="0">
                <a:latin typeface="Bahnschrift Light" panose="020B0502040204020203" pitchFamily="34" charset="0"/>
              </a:rPr>
              <a:t>Guided by Miss. Anjali Goswami </a:t>
            </a:r>
            <a:endParaRPr lang="en-IN" dirty="0">
              <a:latin typeface="Bahnschrift Light" panose="020B0502040204020203" pitchFamily="34" charset="0"/>
            </a:endParaRPr>
          </a:p>
        </p:txBody>
      </p:sp>
    </p:spTree>
    <p:extLst>
      <p:ext uri="{BB962C8B-B14F-4D97-AF65-F5344CB8AC3E}">
        <p14:creationId xmlns:p14="http://schemas.microsoft.com/office/powerpoint/2010/main" val="2352366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B18358-E07A-C87B-40D7-AFBE103EC01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4908" y="33800"/>
            <a:ext cx="12206908" cy="6824199"/>
          </a:xfrm>
          <a:prstGeom prst="rect">
            <a:avLst/>
          </a:prstGeom>
        </p:spPr>
      </p:pic>
      <p:sp>
        <p:nvSpPr>
          <p:cNvPr id="6" name="TextBox 5">
            <a:extLst>
              <a:ext uri="{FF2B5EF4-FFF2-40B4-BE49-F238E27FC236}">
                <a16:creationId xmlns:a16="http://schemas.microsoft.com/office/drawing/2014/main" id="{7869C25E-87AE-1005-BF25-8D5D22757D0D}"/>
              </a:ext>
            </a:extLst>
          </p:cNvPr>
          <p:cNvSpPr txBox="1"/>
          <p:nvPr/>
        </p:nvSpPr>
        <p:spPr>
          <a:xfrm>
            <a:off x="954157" y="-63187"/>
            <a:ext cx="10018644" cy="830997"/>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algn="ctr"/>
            <a:r>
              <a:rPr lang="en-IN" sz="4800" dirty="0">
                <a:ln>
                  <a:solidFill>
                    <a:srgbClr val="FF0000"/>
                  </a:solidFill>
                </a:ln>
                <a:latin typeface="Lucida Fax" panose="02060602050505020204" pitchFamily="18" charset="0"/>
              </a:rPr>
              <a:t>Importance Of Boot Process</a:t>
            </a:r>
          </a:p>
        </p:txBody>
      </p:sp>
      <p:sp>
        <p:nvSpPr>
          <p:cNvPr id="2" name="TextBox 1">
            <a:extLst>
              <a:ext uri="{FF2B5EF4-FFF2-40B4-BE49-F238E27FC236}">
                <a16:creationId xmlns:a16="http://schemas.microsoft.com/office/drawing/2014/main" id="{C2714206-661C-03B0-71D2-59E0D0F8CC53}"/>
              </a:ext>
            </a:extLst>
          </p:cNvPr>
          <p:cNvSpPr txBox="1"/>
          <p:nvPr/>
        </p:nvSpPr>
        <p:spPr>
          <a:xfrm>
            <a:off x="32301" y="914400"/>
            <a:ext cx="12045818" cy="59400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lgn="l">
              <a:buFont typeface="Wingdings" panose="05000000000000000000" pitchFamily="2" charset="2"/>
              <a:buChar char="q"/>
            </a:pPr>
            <a:r>
              <a:rPr lang="en-US" sz="2000" b="1" i="0" dirty="0">
                <a:solidFill>
                  <a:srgbClr val="ECECEC"/>
                </a:solidFill>
                <a:effectLst/>
                <a:latin typeface="Söhne"/>
              </a:rPr>
              <a:t>System Initialization</a:t>
            </a:r>
            <a:r>
              <a:rPr lang="en-US" sz="2000" b="0" i="0" dirty="0">
                <a:solidFill>
                  <a:srgbClr val="ECECEC"/>
                </a:solidFill>
                <a:effectLst/>
                <a:latin typeface="Söhne"/>
              </a:rPr>
              <a:t>: The boot process initializes the hardware components of the computer system, ensuring that all essential components are powered on, tested, and ready for operation.</a:t>
            </a:r>
          </a:p>
          <a:p>
            <a:pPr marL="342900" indent="-342900" algn="l">
              <a:buFont typeface="Wingdings" panose="05000000000000000000" pitchFamily="2" charset="2"/>
              <a:buChar char="q"/>
            </a:pPr>
            <a:r>
              <a:rPr lang="en-US" sz="2000" b="1" i="0" dirty="0">
                <a:solidFill>
                  <a:srgbClr val="ECECEC"/>
                </a:solidFill>
                <a:effectLst/>
                <a:latin typeface="Söhne"/>
              </a:rPr>
              <a:t>Loading Operating System</a:t>
            </a:r>
            <a:r>
              <a:rPr lang="en-US" sz="2000" b="0" i="0" dirty="0">
                <a:solidFill>
                  <a:srgbClr val="ECECEC"/>
                </a:solidFill>
                <a:effectLst/>
                <a:latin typeface="Söhne"/>
              </a:rPr>
              <a:t>: It loads the operating system kernel into memory, allowing the system to transition from a powered-off state to a fully functional state where users can interact.</a:t>
            </a:r>
          </a:p>
          <a:p>
            <a:pPr marL="342900" indent="-342900" algn="l">
              <a:buFont typeface="Wingdings" panose="05000000000000000000" pitchFamily="2" charset="2"/>
              <a:buChar char="q"/>
            </a:pPr>
            <a:r>
              <a:rPr lang="en-US" sz="2000" b="1" i="0" dirty="0">
                <a:solidFill>
                  <a:srgbClr val="ECECEC"/>
                </a:solidFill>
                <a:effectLst/>
                <a:latin typeface="Söhne"/>
              </a:rPr>
              <a:t>Troubleshooting and Diagnostics</a:t>
            </a:r>
            <a:r>
              <a:rPr lang="en-US" sz="2000" b="0" i="0" dirty="0">
                <a:solidFill>
                  <a:srgbClr val="ECECEC"/>
                </a:solidFill>
                <a:effectLst/>
                <a:latin typeface="Söhne"/>
              </a:rPr>
              <a:t>: Helps in troubleshooting and diagnosing system issues identifying any errors or abnormalities, users can pinpoint the root cause of problems and take appropriate corrective actions.</a:t>
            </a:r>
          </a:p>
          <a:p>
            <a:pPr marL="342900" indent="-342900" algn="l">
              <a:buFont typeface="Wingdings" panose="05000000000000000000" pitchFamily="2" charset="2"/>
              <a:buChar char="q"/>
            </a:pPr>
            <a:r>
              <a:rPr lang="en-US" sz="2000" b="1" i="0" dirty="0">
                <a:solidFill>
                  <a:srgbClr val="ECECEC"/>
                </a:solidFill>
                <a:effectLst/>
                <a:latin typeface="Söhne"/>
              </a:rPr>
              <a:t>Ensuring System Integrity</a:t>
            </a:r>
            <a:r>
              <a:rPr lang="en-US" sz="2000" b="0" i="0" dirty="0">
                <a:solidFill>
                  <a:srgbClr val="ECECEC"/>
                </a:solidFill>
                <a:effectLst/>
                <a:latin typeface="Söhne"/>
              </a:rPr>
              <a:t>: During the boot process, various integrity checks are performed, such as the Power-On Self-Test (POST), which verifies the functionality of hardware components. This helps ensure that the system is in a stable and reliable state for operation.</a:t>
            </a:r>
            <a:endParaRPr lang="en-US" sz="2000" dirty="0">
              <a:solidFill>
                <a:srgbClr val="ECECEC"/>
              </a:solidFill>
              <a:latin typeface="Söhne"/>
            </a:endParaRPr>
          </a:p>
          <a:p>
            <a:pPr marL="342900" indent="-342900" algn="l">
              <a:buFont typeface="Wingdings" panose="05000000000000000000" pitchFamily="2" charset="2"/>
              <a:buChar char="q"/>
            </a:pPr>
            <a:r>
              <a:rPr lang="en-US" sz="2000" b="1" i="0" dirty="0">
                <a:solidFill>
                  <a:srgbClr val="ECECEC"/>
                </a:solidFill>
                <a:effectLst/>
                <a:latin typeface="Söhne"/>
              </a:rPr>
              <a:t>Performance Optimization</a:t>
            </a:r>
            <a:r>
              <a:rPr lang="en-US" sz="2000" b="0" i="0" dirty="0">
                <a:solidFill>
                  <a:srgbClr val="ECECEC"/>
                </a:solidFill>
                <a:effectLst/>
                <a:latin typeface="Söhne"/>
              </a:rPr>
              <a:t>: Optimizing the boot process can improve system performance and efficiency.</a:t>
            </a:r>
          </a:p>
          <a:p>
            <a:pPr marL="342900" indent="-342900" algn="l">
              <a:buFont typeface="Wingdings" panose="05000000000000000000" pitchFamily="2" charset="2"/>
              <a:buChar char="q"/>
            </a:pPr>
            <a:r>
              <a:rPr lang="en-US" sz="2000" b="1" i="0" dirty="0">
                <a:solidFill>
                  <a:srgbClr val="ECECEC"/>
                </a:solidFill>
                <a:effectLst/>
                <a:latin typeface="Söhne"/>
              </a:rPr>
              <a:t>Security Initialization</a:t>
            </a:r>
            <a:r>
              <a:rPr lang="en-US" sz="2000" b="0" i="0" dirty="0">
                <a:solidFill>
                  <a:srgbClr val="ECECEC"/>
                </a:solidFill>
                <a:effectLst/>
                <a:latin typeface="Söhne"/>
              </a:rPr>
              <a:t>: Modern boot processes incorporate security features such as Secure Boot, which verifies the integrity of the bootloader and operating system, protecting against unauthorized modifications and boot-time malware attacks.</a:t>
            </a:r>
          </a:p>
          <a:p>
            <a:pPr marL="342900" indent="-342900" algn="l">
              <a:buFont typeface="Wingdings" panose="05000000000000000000" pitchFamily="2" charset="2"/>
              <a:buChar char="q"/>
            </a:pPr>
            <a:r>
              <a:rPr lang="en-US" sz="2000" b="1" i="0" dirty="0">
                <a:solidFill>
                  <a:srgbClr val="ECECEC"/>
                </a:solidFill>
                <a:effectLst/>
                <a:latin typeface="Söhne"/>
              </a:rPr>
              <a:t>User Experience</a:t>
            </a:r>
            <a:r>
              <a:rPr lang="en-US" sz="2000" b="0" i="0" dirty="0">
                <a:solidFill>
                  <a:srgbClr val="ECECEC"/>
                </a:solidFill>
                <a:effectLst/>
                <a:latin typeface="Söhne"/>
              </a:rPr>
              <a:t>: A smooth and efficient boot process enhances the overall user experience by providing faster access to the system and applications. Conversely, a slow or problematic boot process can frustrate users and impact productivity.</a:t>
            </a:r>
          </a:p>
          <a:p>
            <a:pPr marL="342900" indent="-342900" algn="l">
              <a:buFont typeface="Wingdings" panose="05000000000000000000" pitchFamily="2" charset="2"/>
              <a:buChar char="q"/>
            </a:pPr>
            <a:r>
              <a:rPr lang="en-US" sz="2000" b="1" i="0" dirty="0">
                <a:solidFill>
                  <a:srgbClr val="ECECEC"/>
                </a:solidFill>
                <a:effectLst/>
                <a:latin typeface="Söhne"/>
              </a:rPr>
              <a:t>Foundation for System Functionality</a:t>
            </a:r>
            <a:r>
              <a:rPr lang="en-US" sz="2000" b="0" i="0" dirty="0">
                <a:solidFill>
                  <a:srgbClr val="ECECEC"/>
                </a:solidFill>
                <a:effectLst/>
                <a:latin typeface="Söhne"/>
              </a:rPr>
              <a:t>: Ultimately, the boot process serves as the foundation for the functionality and operation of the entire computer system. It establishes the initial state of the system and sets the stage for subsequent operations, making it a fundamental aspect of computing.</a:t>
            </a:r>
            <a:endParaRPr lang="en-IN" sz="2000" dirty="0"/>
          </a:p>
        </p:txBody>
      </p:sp>
    </p:spTree>
    <p:extLst>
      <p:ext uri="{BB962C8B-B14F-4D97-AF65-F5344CB8AC3E}">
        <p14:creationId xmlns:p14="http://schemas.microsoft.com/office/powerpoint/2010/main" val="210186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731EF35-2760-22E6-C6EA-0274B50050D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2">
            <a:extLst>
              <a:ext uri="{FF2B5EF4-FFF2-40B4-BE49-F238E27FC236}">
                <a16:creationId xmlns:a16="http://schemas.microsoft.com/office/drawing/2014/main" id="{4D066744-AF81-4483-7DBD-4AF28A13CF6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2049D06A-A76A-0FC3-DC88-9B33F9CD6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327" y="0"/>
            <a:ext cx="6539947" cy="6858000"/>
          </a:xfrm>
          <a:prstGeom prst="rect">
            <a:avLst/>
          </a:prstGeom>
        </p:spPr>
      </p:pic>
      <p:sp>
        <p:nvSpPr>
          <p:cNvPr id="11" name="TextBox 10">
            <a:extLst>
              <a:ext uri="{FF2B5EF4-FFF2-40B4-BE49-F238E27FC236}">
                <a16:creationId xmlns:a16="http://schemas.microsoft.com/office/drawing/2014/main" id="{F8B5ADEB-D57D-999F-A135-77408E14DCFF}"/>
              </a:ext>
            </a:extLst>
          </p:cNvPr>
          <p:cNvSpPr txBox="1"/>
          <p:nvPr/>
        </p:nvSpPr>
        <p:spPr>
          <a:xfrm>
            <a:off x="152400" y="304800"/>
            <a:ext cx="4347595" cy="984885"/>
          </a:xfrm>
          <a:prstGeom prst="rect">
            <a:avLst/>
          </a:prstGeom>
          <a:noFill/>
        </p:spPr>
        <p:txBody>
          <a:bodyPr wrap="square" rtlCol="0">
            <a:spAutoFit/>
          </a:bodyPr>
          <a:lstStyle/>
          <a:p>
            <a:pPr lvl="1" algn="ctr"/>
            <a:r>
              <a:rPr lang="en-US" sz="4000" dirty="0">
                <a:latin typeface="Calisto MT" panose="02040603050505030304" pitchFamily="18" charset="0"/>
              </a:rPr>
              <a:t> </a:t>
            </a:r>
          </a:p>
          <a:p>
            <a:endParaRPr lang="en-IN" dirty="0"/>
          </a:p>
        </p:txBody>
      </p:sp>
      <p:sp>
        <p:nvSpPr>
          <p:cNvPr id="12" name="TextBox 11">
            <a:extLst>
              <a:ext uri="{FF2B5EF4-FFF2-40B4-BE49-F238E27FC236}">
                <a16:creationId xmlns:a16="http://schemas.microsoft.com/office/drawing/2014/main" id="{8F124564-DE2C-AEFA-5A24-FE2DD79707F7}"/>
              </a:ext>
            </a:extLst>
          </p:cNvPr>
          <p:cNvSpPr txBox="1"/>
          <p:nvPr/>
        </p:nvSpPr>
        <p:spPr>
          <a:xfrm>
            <a:off x="603188" y="-95309"/>
            <a:ext cx="4896465" cy="923330"/>
          </a:xfrm>
          <a:prstGeom prst="rect">
            <a:avLst/>
          </a:prstGeom>
          <a:noFill/>
        </p:spPr>
        <p:txBody>
          <a:bodyPr wrap="square" rtlCol="0">
            <a:spAutoFit/>
          </a:bodyPr>
          <a:lstStyle/>
          <a:p>
            <a:r>
              <a:rPr lang="en-US" sz="4800" b="1" spc="600" dirty="0">
                <a:latin typeface="Calisto MT" panose="02040603050505030304" pitchFamily="18" charset="0"/>
              </a:rPr>
              <a:t>Conclusion</a:t>
            </a:r>
            <a:r>
              <a:rPr lang="en-US" sz="5400" b="1" spc="600" dirty="0">
                <a:latin typeface="Calisto MT" panose="02040603050505030304" pitchFamily="18" charset="0"/>
              </a:rPr>
              <a:t> </a:t>
            </a:r>
            <a:endParaRPr lang="en-IN" sz="5400" b="1" spc="600" dirty="0">
              <a:latin typeface="Calisto MT" panose="02040603050505030304" pitchFamily="18" charset="0"/>
            </a:endParaRPr>
          </a:p>
        </p:txBody>
      </p:sp>
      <p:sp>
        <p:nvSpPr>
          <p:cNvPr id="4" name="TextBox 3">
            <a:extLst>
              <a:ext uri="{FF2B5EF4-FFF2-40B4-BE49-F238E27FC236}">
                <a16:creationId xmlns:a16="http://schemas.microsoft.com/office/drawing/2014/main" id="{7A0AF20F-8DC3-70FC-EA88-6EF8E9ABA7F2}"/>
              </a:ext>
            </a:extLst>
          </p:cNvPr>
          <p:cNvSpPr txBox="1"/>
          <p:nvPr/>
        </p:nvSpPr>
        <p:spPr>
          <a:xfrm>
            <a:off x="152400" y="1196876"/>
            <a:ext cx="5489927" cy="4616648"/>
          </a:xfrm>
          <a:prstGeom prst="rect">
            <a:avLst/>
          </a:prstGeom>
          <a:noFill/>
        </p:spPr>
        <p:txBody>
          <a:bodyPr wrap="square" rtlCol="0">
            <a:spAutoFit/>
          </a:bodyPr>
          <a:lstStyle/>
          <a:p>
            <a:r>
              <a:rPr lang="en-US" sz="2100" dirty="0"/>
              <a:t>In conclusion, the case study on the boot process highlights the critical importance of understanding the sequence of operations that occur when a computer system starts up. From the initial hardware checks to the loading of the operating system kernel and the initialization of user space processes, each stage plays a vital role in preparing the system for operation. By comprehending the boot process, users can effectively troubleshoot issues, optimize performance, and ensure system reliability. Ultimately, a thorough understanding of the boot process is essential for maintaining a stable and efficient computing environment.</a:t>
            </a:r>
            <a:endParaRPr lang="en-IN" sz="2100" dirty="0"/>
          </a:p>
        </p:txBody>
      </p:sp>
    </p:spTree>
    <p:extLst>
      <p:ext uri="{BB962C8B-B14F-4D97-AF65-F5344CB8AC3E}">
        <p14:creationId xmlns:p14="http://schemas.microsoft.com/office/powerpoint/2010/main" val="176909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78F0-DB2F-4C1B-A2BF-002189565616}"/>
              </a:ext>
            </a:extLst>
          </p:cNvPr>
          <p:cNvSpPr>
            <a:spLocks noGrp="1"/>
          </p:cNvSpPr>
          <p:nvPr>
            <p:ph type="title"/>
          </p:nvPr>
        </p:nvSpPr>
        <p:spPr>
          <a:xfrm>
            <a:off x="831850" y="1709739"/>
            <a:ext cx="10515600" cy="1947862"/>
          </a:xfrm>
        </p:spPr>
        <p:txBody>
          <a:bodyPr/>
          <a:lstStyle/>
          <a:p>
            <a:r>
              <a:rPr lang="en-IN" dirty="0"/>
              <a:t>                     Thank you</a:t>
            </a:r>
          </a:p>
        </p:txBody>
      </p:sp>
      <p:sp>
        <p:nvSpPr>
          <p:cNvPr id="3" name="Text Placeholder 2">
            <a:extLst>
              <a:ext uri="{FF2B5EF4-FFF2-40B4-BE49-F238E27FC236}">
                <a16:creationId xmlns:a16="http://schemas.microsoft.com/office/drawing/2014/main" id="{64304949-56A5-421D-8DE4-9598F94C875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9580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67619D-E449-6A64-76F7-6285E8D8BB5E}"/>
              </a:ext>
            </a:extLst>
          </p:cNvPr>
          <p:cNvSpPr txBox="1"/>
          <p:nvPr/>
        </p:nvSpPr>
        <p:spPr>
          <a:xfrm>
            <a:off x="194918" y="195845"/>
            <a:ext cx="6661409" cy="923330"/>
          </a:xfrm>
          <a:prstGeom prst="rect">
            <a:avLst/>
          </a:prstGeom>
          <a:noFill/>
        </p:spPr>
        <p:txBody>
          <a:bodyPr wrap="square" rtlCol="0">
            <a:spAutoFit/>
          </a:bodyPr>
          <a:lstStyle/>
          <a:p>
            <a:pPr algn="ctr"/>
            <a:r>
              <a:rPr lang="en-US" sz="3600" spc="300" dirty="0">
                <a:latin typeface="Sitka Small Semibold" pitchFamily="2" charset="0"/>
              </a:rPr>
              <a:t>What is Boot Process </a:t>
            </a:r>
            <a:r>
              <a:rPr lang="en-US" sz="5400" dirty="0"/>
              <a:t>? </a:t>
            </a:r>
            <a:endParaRPr lang="en-IN" sz="5400" dirty="0"/>
          </a:p>
        </p:txBody>
      </p:sp>
      <p:sp>
        <p:nvSpPr>
          <p:cNvPr id="15" name="TextBox 14">
            <a:extLst>
              <a:ext uri="{FF2B5EF4-FFF2-40B4-BE49-F238E27FC236}">
                <a16:creationId xmlns:a16="http://schemas.microsoft.com/office/drawing/2014/main" id="{7E1A1F4C-9132-B92E-6EE2-DC524B73448E}"/>
              </a:ext>
            </a:extLst>
          </p:cNvPr>
          <p:cNvSpPr txBox="1"/>
          <p:nvPr/>
        </p:nvSpPr>
        <p:spPr>
          <a:xfrm>
            <a:off x="110124" y="1315020"/>
            <a:ext cx="6876000" cy="5220000"/>
          </a:xfrm>
          <a:prstGeom prst="rect">
            <a:avLst/>
          </a:prstGeom>
          <a:solidFill>
            <a:schemeClr val="tx1">
              <a:alpha val="2000"/>
            </a:schemeClr>
          </a:solidFill>
          <a:ln w="19050">
            <a:solidFill>
              <a:schemeClr val="tx1">
                <a:lumMod val="95000"/>
                <a:lumOff val="5000"/>
              </a:schemeClr>
            </a:solidFill>
            <a:extLst>
              <a:ext uri="{C807C97D-BFC1-408E-A445-0C87EB9F89A2}">
                <ask:lineSketchStyleProps xmlns="" xmlns:ask="http://schemas.microsoft.com/office/drawing/2018/sketchyshapes">
                  <ask:type>
                    <ask:lineSketchNone/>
                  </ask:type>
                </ask:lineSketchStyleProps>
              </a:ext>
            </a:extLst>
          </a:ln>
          <a:effectLst>
            <a:glow rad="63500">
              <a:schemeClr val="accent2">
                <a:satMod val="175000"/>
                <a:alpha val="32000"/>
              </a:schemeClr>
            </a:glow>
            <a:outerShdw blurRad="393700" dist="38100" dir="8100000" algn="tr" rotWithShape="0">
              <a:schemeClr val="accent2">
                <a:alpha val="0"/>
              </a:schemeClr>
            </a:outerShdw>
            <a:softEdge rad="12700"/>
          </a:effectLst>
        </p:spPr>
        <p:style>
          <a:lnRef idx="0">
            <a:scrgbClr r="0" g="0" b="0"/>
          </a:lnRef>
          <a:fillRef idx="0">
            <a:scrgbClr r="0" g="0" b="0"/>
          </a:fillRef>
          <a:effectRef idx="0">
            <a:scrgbClr r="0" g="0" b="0"/>
          </a:effectRef>
          <a:fontRef idx="minor">
            <a:schemeClr val="lt1"/>
          </a:fontRef>
        </p:style>
        <p:txBody>
          <a:bodyPr wrap="square" rtlCol="0">
            <a:spAutoFit/>
          </a:bodyPr>
          <a:lstStyle/>
          <a:p>
            <a:pPr marL="457200" indent="-457200">
              <a:buFont typeface="Wingdings" panose="05000000000000000000" pitchFamily="2" charset="2"/>
              <a:buChar char="q"/>
            </a:pPr>
            <a:r>
              <a:rPr lang="en-US" sz="2800" i="0" spc="-150" dirty="0">
                <a:solidFill>
                  <a:schemeClr val="tx1"/>
                </a:solidFill>
                <a:latin typeface="Aptos" panose="020B0004020202020204" pitchFamily="34" charset="0"/>
              </a:rPr>
              <a:t>The boot process is the sequence of operations that a computer system performs to load the operating system into memory and prepare it for execution.</a:t>
            </a:r>
          </a:p>
          <a:p>
            <a:pPr marL="457200" indent="-457200">
              <a:buFont typeface="Wingdings" panose="05000000000000000000" pitchFamily="2" charset="2"/>
              <a:buChar char="q"/>
            </a:pPr>
            <a:r>
              <a:rPr lang="en-US" sz="2800" spc="-150" dirty="0">
                <a:solidFill>
                  <a:schemeClr val="tx1"/>
                </a:solidFill>
                <a:latin typeface="Aptos" panose="020B0004020202020204" pitchFamily="34" charset="0"/>
              </a:rPr>
              <a:t> When you power on your computer, it initiates the boot process.</a:t>
            </a:r>
          </a:p>
          <a:p>
            <a:pPr marL="457200" indent="-457200">
              <a:buFont typeface="Wingdings" panose="05000000000000000000" pitchFamily="2" charset="2"/>
              <a:buChar char="q"/>
            </a:pPr>
            <a:r>
              <a:rPr lang="en-US" sz="2800" spc="-150" dirty="0">
                <a:solidFill>
                  <a:schemeClr val="tx1"/>
                </a:solidFill>
                <a:latin typeface="Aptos" panose="020B0004020202020204" pitchFamily="34" charset="0"/>
              </a:rPr>
              <a:t>Pressing this button sends a signal to the power supply unit, which provides the necessary electrical power to the various components of the computer and ends when the operating system is fully loaded and ready for user interaction.</a:t>
            </a:r>
          </a:p>
          <a:p>
            <a:pPr marL="285750" indent="-285750">
              <a:buFont typeface="Wingdings" panose="05000000000000000000" pitchFamily="2" charset="2"/>
              <a:buChar char="q"/>
            </a:pPr>
            <a:endParaRPr lang="en-US" spc="-150" dirty="0">
              <a:ln>
                <a:solidFill>
                  <a:schemeClr val="accent1"/>
                </a:solidFill>
              </a:ln>
              <a:blipFill>
                <a:blip r:embed="rId3"/>
                <a:tile tx="0" ty="0" sx="100000" sy="100000" flip="none" algn="tl"/>
              </a:blipFill>
              <a:latin typeface="Franklin Gothic Medium" panose="020B0603020102020204" pitchFamily="34" charset="0"/>
            </a:endParaRPr>
          </a:p>
          <a:p>
            <a:pPr marL="285750" indent="-285750">
              <a:buFont typeface="Wingdings" panose="05000000000000000000" pitchFamily="2" charset="2"/>
              <a:buChar char="q"/>
            </a:pPr>
            <a:endParaRPr lang="en-US" i="0" spc="-150" dirty="0">
              <a:effectLst/>
              <a:latin typeface="Franklin Gothic Medium" panose="020B0603020102020204" pitchFamily="34" charset="0"/>
            </a:endParaRPr>
          </a:p>
          <a:p>
            <a:endParaRPr lang="en-IN" dirty="0"/>
          </a:p>
        </p:txBody>
      </p:sp>
      <p:pic>
        <p:nvPicPr>
          <p:cNvPr id="18" name="Picture 17">
            <a:extLst>
              <a:ext uri="{FF2B5EF4-FFF2-40B4-BE49-F238E27FC236}">
                <a16:creationId xmlns:a16="http://schemas.microsoft.com/office/drawing/2014/main" id="{8EBE53D4-296A-433C-221F-1024B3DB8A2E}"/>
              </a:ext>
            </a:extLst>
          </p:cNvPr>
          <p:cNvPicPr>
            <a:picLocks noChangeAspect="1"/>
          </p:cNvPicPr>
          <p:nvPr/>
        </p:nvPicPr>
        <p:blipFill rotWithShape="1">
          <a:blip r:embed="rId4">
            <a:extLst>
              <a:ext uri="{28A0092B-C50C-407E-A947-70E740481C1C}">
                <a14:useLocalDpi xmlns:a14="http://schemas.microsoft.com/office/drawing/2010/main" val="0"/>
              </a:ext>
            </a:extLst>
          </a:blip>
          <a:srcRect l="1048" t="15933" r="629" b="21803"/>
          <a:stretch/>
        </p:blipFill>
        <p:spPr>
          <a:xfrm>
            <a:off x="7350102" y="383165"/>
            <a:ext cx="4393828" cy="2782446"/>
          </a:xfrm>
          <a:prstGeom prst="rect">
            <a:avLst/>
          </a:prstGeom>
          <a:solidFill>
            <a:schemeClr val="tx1"/>
          </a:solidFill>
          <a:ln>
            <a:solidFill>
              <a:schemeClr val="tx1"/>
            </a:solid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E1459CB5-FED9-44A2-B680-F46B7187821F}"/>
              </a:ext>
            </a:extLst>
          </p:cNvPr>
          <p:cNvPicPr>
            <a:picLocks noChangeAspect="1"/>
          </p:cNvPicPr>
          <p:nvPr/>
        </p:nvPicPr>
        <p:blipFill rotWithShape="1">
          <a:blip r:embed="rId5">
            <a:extLst>
              <a:ext uri="{28A0092B-C50C-407E-A947-70E740481C1C}">
                <a14:useLocalDpi xmlns:a14="http://schemas.microsoft.com/office/drawing/2010/main" val="0"/>
              </a:ext>
            </a:extLst>
          </a:blip>
          <a:srcRect l="30114" t="13647" r="23560" b="18124"/>
          <a:stretch/>
        </p:blipFill>
        <p:spPr>
          <a:xfrm>
            <a:off x="7193929" y="3548775"/>
            <a:ext cx="4887945" cy="313126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671452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67619D-E449-6A64-76F7-6285E8D8BB5E}"/>
              </a:ext>
            </a:extLst>
          </p:cNvPr>
          <p:cNvSpPr txBox="1"/>
          <p:nvPr/>
        </p:nvSpPr>
        <p:spPr>
          <a:xfrm>
            <a:off x="4442650" y="1297834"/>
            <a:ext cx="2793322" cy="2554545"/>
          </a:xfrm>
          <a:prstGeom prst="rect">
            <a:avLst/>
          </a:prstGeom>
          <a:noFill/>
        </p:spPr>
        <p:txBody>
          <a:bodyPr wrap="square" rtlCol="0">
            <a:spAutoFit/>
          </a:bodyPr>
          <a:lstStyle/>
          <a:p>
            <a:pPr algn="ctr"/>
            <a:r>
              <a:rPr lang="en-IN" sz="3200" spc="300" dirty="0">
                <a:latin typeface="Sitka Small Semibold" pitchFamily="2" charset="0"/>
              </a:rPr>
              <a:t>Overview</a:t>
            </a:r>
          </a:p>
          <a:p>
            <a:pPr algn="ctr"/>
            <a:r>
              <a:rPr lang="en-US" sz="3200" spc="300" dirty="0">
                <a:latin typeface="Sitka Small Semibold" pitchFamily="2" charset="0"/>
              </a:rPr>
              <a:t>of</a:t>
            </a:r>
          </a:p>
          <a:p>
            <a:pPr algn="ctr"/>
            <a:r>
              <a:rPr lang="en-US" sz="3200" spc="300" dirty="0">
                <a:latin typeface="Sitka Small Semibold" pitchFamily="2" charset="0"/>
              </a:rPr>
              <a:t> Boot</a:t>
            </a:r>
          </a:p>
          <a:p>
            <a:pPr algn="ctr"/>
            <a:r>
              <a:rPr lang="en-US" sz="3200" spc="300" dirty="0">
                <a:latin typeface="Sitka Small Semibold" pitchFamily="2" charset="0"/>
              </a:rPr>
              <a:t>Process</a:t>
            </a:r>
          </a:p>
          <a:p>
            <a:pPr algn="ctr"/>
            <a:r>
              <a:rPr lang="en-US" sz="3200" spc="300" dirty="0">
                <a:latin typeface="Sitka Small Semibold" pitchFamily="2" charset="0"/>
              </a:rPr>
              <a:t>Stages:</a:t>
            </a:r>
            <a:endParaRPr lang="en-IN" sz="4800" spc="300" dirty="0">
              <a:latin typeface="Sitka Small Semibold" pitchFamily="2" charset="0"/>
            </a:endParaRPr>
          </a:p>
        </p:txBody>
      </p:sp>
      <p:sp>
        <p:nvSpPr>
          <p:cNvPr id="15" name="TextBox 14">
            <a:extLst>
              <a:ext uri="{FF2B5EF4-FFF2-40B4-BE49-F238E27FC236}">
                <a16:creationId xmlns:a16="http://schemas.microsoft.com/office/drawing/2014/main" id="{7E1A1F4C-9132-B92E-6EE2-DC524B73448E}"/>
              </a:ext>
            </a:extLst>
          </p:cNvPr>
          <p:cNvSpPr txBox="1"/>
          <p:nvPr/>
        </p:nvSpPr>
        <p:spPr>
          <a:xfrm>
            <a:off x="164675" y="296649"/>
            <a:ext cx="4032000" cy="2304000"/>
          </a:xfrm>
          <a:prstGeom prst="rect">
            <a:avLst/>
          </a:prstGeom>
          <a:solidFill>
            <a:schemeClr val="accent2">
              <a:alpha val="2000"/>
            </a:schemeClr>
          </a:solidFill>
          <a:ln w="19050">
            <a:solidFill>
              <a:schemeClr val="tx1"/>
            </a:solidFill>
            <a:extLst>
              <a:ext uri="{C807C97D-BFC1-408E-A445-0C87EB9F89A2}">
                <ask:lineSketchStyleProps xmlns="" xmlns:ask="http://schemas.microsoft.com/office/drawing/2018/sketchyshapes">
                  <ask:type>
                    <ask:lineSketchNone/>
                  </ask:type>
                </ask:lineSketchStyleProps>
              </a:ext>
            </a:extLst>
          </a:ln>
          <a:effectLst>
            <a:glow rad="63500">
              <a:schemeClr val="accent2">
                <a:satMod val="175000"/>
                <a:alpha val="32000"/>
              </a:schemeClr>
            </a:glow>
            <a:outerShdw blurRad="393700" dist="38100" dir="8100000" algn="tr" rotWithShape="0">
              <a:schemeClr val="accent2">
                <a:alpha val="0"/>
              </a:schemeClr>
            </a:outerShdw>
            <a:softEdge rad="12700"/>
          </a:effectLst>
        </p:spPr>
        <p:style>
          <a:lnRef idx="0">
            <a:scrgbClr r="0" g="0" b="0"/>
          </a:lnRef>
          <a:fillRef idx="0">
            <a:scrgbClr r="0" g="0" b="0"/>
          </a:fillRef>
          <a:effectRef idx="0">
            <a:scrgbClr r="0" g="0" b="0"/>
          </a:effectRef>
          <a:fontRef idx="minor">
            <a:schemeClr val="lt1"/>
          </a:fontRef>
        </p:style>
        <p:txBody>
          <a:bodyPr wrap="square" rtlCol="0">
            <a:spAutoFit/>
          </a:bodyPr>
          <a:lstStyle/>
          <a:p>
            <a:pPr marL="514350" indent="-514350">
              <a:buFont typeface="+mj-lt"/>
              <a:buAutoNum type="romanUcPeriod"/>
            </a:pPr>
            <a:r>
              <a:rPr lang="en-IN" sz="2000" dirty="0">
                <a:solidFill>
                  <a:schemeClr val="tx1"/>
                </a:solidFill>
                <a:latin typeface="Sitka Small Semibold" pitchFamily="2" charset="0"/>
              </a:rPr>
              <a:t>Power-On Self-Test (POST):</a:t>
            </a:r>
          </a:p>
          <a:p>
            <a:pPr marL="342900" indent="-342900">
              <a:buFont typeface="Wingdings" panose="05000000000000000000" pitchFamily="2" charset="2"/>
              <a:buChar char="q"/>
            </a:pPr>
            <a:r>
              <a:rPr lang="en-US" sz="2000" dirty="0">
                <a:solidFill>
                  <a:schemeClr val="tx1"/>
                </a:solidFill>
                <a:latin typeface="Aptos Display" panose="020B0004020202020204" pitchFamily="34" charset="0"/>
              </a:rPr>
              <a:t>Initial hardware diagnostic test.</a:t>
            </a:r>
          </a:p>
          <a:p>
            <a:pPr marL="342900" indent="-342900">
              <a:buFont typeface="Wingdings" panose="05000000000000000000" pitchFamily="2" charset="2"/>
              <a:buChar char="q"/>
            </a:pPr>
            <a:r>
              <a:rPr lang="en-US" sz="2000" dirty="0">
                <a:solidFill>
                  <a:schemeClr val="tx1"/>
                </a:solidFill>
                <a:latin typeface="Aptos Display" panose="020B0004020202020204" pitchFamily="34" charset="0"/>
              </a:rPr>
              <a:t>Checks CPU, RAM, storage, and peripherals.</a:t>
            </a:r>
          </a:p>
          <a:p>
            <a:pPr marL="342900" indent="-342900">
              <a:buFont typeface="Wingdings" panose="05000000000000000000" pitchFamily="2" charset="2"/>
              <a:buChar char="q"/>
            </a:pPr>
            <a:r>
              <a:rPr lang="en-US" sz="2000" dirty="0">
                <a:solidFill>
                  <a:schemeClr val="tx1"/>
                </a:solidFill>
                <a:latin typeface="Aptos Display" panose="020B0004020202020204" pitchFamily="34" charset="0"/>
              </a:rPr>
              <a:t>Displays error messages if issues are found.</a:t>
            </a:r>
            <a:endParaRPr lang="en-IN" sz="2000" dirty="0">
              <a:solidFill>
                <a:schemeClr val="tx1"/>
              </a:solidFill>
              <a:latin typeface="Aptos Display" panose="020B0004020202020204" pitchFamily="34" charset="0"/>
            </a:endParaRPr>
          </a:p>
          <a:p>
            <a:endParaRPr lang="en-IN" sz="2000" dirty="0">
              <a:solidFill>
                <a:schemeClr val="tx1"/>
              </a:solidFill>
              <a:latin typeface="Aptos Display" panose="020B0004020202020204" pitchFamily="34" charset="0"/>
            </a:endParaRPr>
          </a:p>
          <a:p>
            <a:endParaRPr lang="en-IN" dirty="0">
              <a:solidFill>
                <a:schemeClr val="tx1"/>
              </a:solidFill>
            </a:endParaRPr>
          </a:p>
        </p:txBody>
      </p:sp>
      <p:sp>
        <p:nvSpPr>
          <p:cNvPr id="3" name="TextBox 2">
            <a:extLst>
              <a:ext uri="{FF2B5EF4-FFF2-40B4-BE49-F238E27FC236}">
                <a16:creationId xmlns:a16="http://schemas.microsoft.com/office/drawing/2014/main" id="{6543DE95-9320-2FB9-8D36-B687A3918E59}"/>
              </a:ext>
            </a:extLst>
          </p:cNvPr>
          <p:cNvSpPr txBox="1"/>
          <p:nvPr/>
        </p:nvSpPr>
        <p:spPr>
          <a:xfrm>
            <a:off x="285769" y="2824228"/>
            <a:ext cx="4032000" cy="1631216"/>
          </a:xfrm>
          <a:prstGeom prst="rect">
            <a:avLst/>
          </a:prstGeom>
          <a:solidFill>
            <a:schemeClr val="accent2">
              <a:alpha val="2000"/>
            </a:schemeClr>
          </a:solidFill>
          <a:ln>
            <a:solidFill>
              <a:schemeClr val="tx1"/>
            </a:solidFill>
          </a:ln>
          <a:effectLst>
            <a:glow rad="1397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lgn="l">
              <a:buFont typeface="+mj-lt"/>
              <a:buAutoNum type="arabicPeriod" startAt="2"/>
            </a:pPr>
            <a:r>
              <a:rPr lang="en-US" b="1" i="0" dirty="0">
                <a:solidFill>
                  <a:schemeClr val="tx1"/>
                </a:solidFill>
                <a:effectLst/>
                <a:latin typeface="Sitka Small Semibold" pitchFamily="2" charset="0"/>
              </a:rPr>
              <a:t>BIOS/UEFI </a:t>
            </a:r>
            <a:r>
              <a:rPr lang="en-US" sz="2000" b="1" i="0" dirty="0">
                <a:solidFill>
                  <a:schemeClr val="tx1"/>
                </a:solidFill>
                <a:effectLst/>
                <a:latin typeface="Sitka Small Semibold" pitchFamily="2" charset="0"/>
              </a:rPr>
              <a:t>Initialization</a:t>
            </a:r>
            <a:r>
              <a:rPr lang="en-US" b="0" i="0" dirty="0">
                <a:solidFill>
                  <a:schemeClr val="tx1"/>
                </a:solidFill>
                <a:effectLst/>
                <a:latin typeface="Elephant" panose="02020904090505020303" pitchFamily="18" charset="0"/>
              </a:rPr>
              <a:t>:</a:t>
            </a:r>
          </a:p>
          <a:p>
            <a:pPr marL="342900" indent="-342900" algn="l">
              <a:buFont typeface="Wingdings" panose="05000000000000000000" pitchFamily="2" charset="2"/>
              <a:buChar char="q"/>
            </a:pPr>
            <a:r>
              <a:rPr lang="en-US" sz="2000" b="0" i="0" dirty="0">
                <a:solidFill>
                  <a:schemeClr val="tx1"/>
                </a:solidFill>
                <a:effectLst/>
                <a:latin typeface="Aptos Display" panose="020B0004020202020204" pitchFamily="34" charset="0"/>
              </a:rPr>
              <a:t>Initializes hardware components.</a:t>
            </a:r>
          </a:p>
          <a:p>
            <a:pPr marL="342900" indent="-342900" algn="l">
              <a:buFont typeface="Wingdings" panose="05000000000000000000" pitchFamily="2" charset="2"/>
              <a:buChar char="q"/>
            </a:pPr>
            <a:r>
              <a:rPr lang="en-US" sz="2000" b="0" i="0" dirty="0">
                <a:solidFill>
                  <a:schemeClr val="tx1"/>
                </a:solidFill>
                <a:effectLst/>
                <a:latin typeface="Aptos Display" panose="020B0004020202020204" pitchFamily="34" charset="0"/>
              </a:rPr>
              <a:t>Loads the boot loader.</a:t>
            </a:r>
          </a:p>
          <a:p>
            <a:pPr marL="342900" indent="-342900" algn="l">
              <a:buFont typeface="Wingdings" panose="05000000000000000000" pitchFamily="2" charset="2"/>
              <a:buChar char="q"/>
            </a:pPr>
            <a:r>
              <a:rPr lang="en-US" sz="2000" b="0" i="0" dirty="0">
                <a:solidFill>
                  <a:schemeClr val="tx1"/>
                </a:solidFill>
                <a:effectLst/>
                <a:latin typeface="Aptos Display" panose="020B0004020202020204" pitchFamily="34" charset="0"/>
              </a:rPr>
              <a:t>Provides firmware interface for configuring settings.</a:t>
            </a:r>
          </a:p>
        </p:txBody>
      </p:sp>
      <p:pic>
        <p:nvPicPr>
          <p:cNvPr id="4" name="Picture 3">
            <a:extLst>
              <a:ext uri="{FF2B5EF4-FFF2-40B4-BE49-F238E27FC236}">
                <a16:creationId xmlns:a16="http://schemas.microsoft.com/office/drawing/2014/main" id="{CFA0F953-989A-02AA-F15D-6674B011D0C5}"/>
              </a:ext>
            </a:extLst>
          </p:cNvPr>
          <p:cNvPicPr>
            <a:picLocks noChangeAspect="1"/>
          </p:cNvPicPr>
          <p:nvPr/>
        </p:nvPicPr>
        <p:blipFill>
          <a:blip r:embed="rId3"/>
          <a:stretch>
            <a:fillRect/>
          </a:stretch>
        </p:blipFill>
        <p:spPr>
          <a:xfrm>
            <a:off x="164675" y="4604661"/>
            <a:ext cx="4354990" cy="2237426"/>
          </a:xfrm>
          <a:prstGeom prst="rect">
            <a:avLst/>
          </a:prstGeom>
          <a:effectLst>
            <a:glow rad="139700">
              <a:schemeClr val="accent2">
                <a:satMod val="175000"/>
                <a:alpha val="12000"/>
              </a:schemeClr>
            </a:glow>
          </a:effectLst>
        </p:spPr>
      </p:pic>
      <p:pic>
        <p:nvPicPr>
          <p:cNvPr id="5" name="Picture 4">
            <a:extLst>
              <a:ext uri="{FF2B5EF4-FFF2-40B4-BE49-F238E27FC236}">
                <a16:creationId xmlns:a16="http://schemas.microsoft.com/office/drawing/2014/main" id="{26A0D7CF-3790-65BF-5169-72CA73A4AC3F}"/>
              </a:ext>
            </a:extLst>
          </p:cNvPr>
          <p:cNvPicPr>
            <a:picLocks noChangeAspect="1"/>
          </p:cNvPicPr>
          <p:nvPr/>
        </p:nvPicPr>
        <p:blipFill>
          <a:blip r:embed="rId3"/>
          <a:stretch>
            <a:fillRect/>
          </a:stretch>
        </p:blipFill>
        <p:spPr>
          <a:xfrm>
            <a:off x="7382064" y="344504"/>
            <a:ext cx="4663844" cy="2784773"/>
          </a:xfrm>
          <a:prstGeom prst="rect">
            <a:avLst/>
          </a:prstGeom>
          <a:effectLst>
            <a:glow rad="139700">
              <a:schemeClr val="accent2">
                <a:alpha val="40000"/>
              </a:schemeClr>
            </a:glow>
          </a:effectLst>
        </p:spPr>
      </p:pic>
      <p:sp>
        <p:nvSpPr>
          <p:cNvPr id="7" name="TextBox 6">
            <a:extLst>
              <a:ext uri="{FF2B5EF4-FFF2-40B4-BE49-F238E27FC236}">
                <a16:creationId xmlns:a16="http://schemas.microsoft.com/office/drawing/2014/main" id="{D7375B09-C068-302A-F320-2AB1DD87F2C0}"/>
              </a:ext>
            </a:extLst>
          </p:cNvPr>
          <p:cNvSpPr txBox="1"/>
          <p:nvPr/>
        </p:nvSpPr>
        <p:spPr>
          <a:xfrm>
            <a:off x="285769" y="4791225"/>
            <a:ext cx="4275136" cy="1938992"/>
          </a:xfrm>
          <a:prstGeom prst="rect">
            <a:avLst/>
          </a:prstGeom>
          <a:noFill/>
          <a:effectLst>
            <a:glow rad="101600">
              <a:schemeClr val="accent2">
                <a:satMod val="175000"/>
                <a:alpha val="40000"/>
              </a:schemeClr>
            </a:glow>
          </a:effectLst>
        </p:spPr>
        <p:txBody>
          <a:bodyPr wrap="square">
            <a:spAutoFit/>
          </a:bodyPr>
          <a:lstStyle/>
          <a:p>
            <a:pPr marL="457200" indent="-457200" algn="l">
              <a:buFont typeface="+mj-lt"/>
              <a:buAutoNum type="arabicPeriod" startAt="3"/>
            </a:pPr>
            <a:r>
              <a:rPr lang="en-US" sz="2000" b="1" i="0" dirty="0">
                <a:effectLst/>
                <a:latin typeface="Sitka Small Semibold" pitchFamily="2" charset="0"/>
              </a:rPr>
              <a:t>Boot Loader Stage</a:t>
            </a:r>
            <a:r>
              <a:rPr lang="en-US" b="0" i="0" dirty="0">
                <a:effectLst/>
                <a:latin typeface="Söhne"/>
              </a:rPr>
              <a:t>:</a:t>
            </a:r>
          </a:p>
          <a:p>
            <a:pPr marL="285750" indent="-285750" algn="l">
              <a:buFont typeface="Wingdings" panose="05000000000000000000" pitchFamily="2" charset="2"/>
              <a:buChar char="q"/>
            </a:pPr>
            <a:r>
              <a:rPr lang="en-US" sz="2000" b="0" i="0" dirty="0">
                <a:effectLst/>
                <a:latin typeface="Aptos Display" panose="020B0004020202020204" pitchFamily="34" charset="0"/>
              </a:rPr>
              <a:t>Loads the operating system kernel into memory.</a:t>
            </a:r>
          </a:p>
          <a:p>
            <a:pPr marL="285750" indent="-285750" algn="l">
              <a:buFont typeface="Wingdings" panose="05000000000000000000" pitchFamily="2" charset="2"/>
              <a:buChar char="q"/>
            </a:pPr>
            <a:r>
              <a:rPr lang="en-US" sz="2000" b="0" i="0" dirty="0">
                <a:effectLst/>
                <a:latin typeface="Aptos Display" panose="020B0004020202020204" pitchFamily="34" charset="0"/>
              </a:rPr>
              <a:t>Configures boot options.</a:t>
            </a:r>
          </a:p>
          <a:p>
            <a:pPr marL="285750" indent="-285750" algn="l">
              <a:buFont typeface="Wingdings" panose="05000000000000000000" pitchFamily="2" charset="2"/>
              <a:buChar char="q"/>
            </a:pPr>
            <a:r>
              <a:rPr lang="en-US" sz="2000" b="0" i="0" dirty="0">
                <a:effectLst/>
                <a:latin typeface="Aptos Display" panose="020B0004020202020204" pitchFamily="34" charset="0"/>
              </a:rPr>
              <a:t>Examples include GRUB for Linux and NTLDR for Windows</a:t>
            </a:r>
          </a:p>
        </p:txBody>
      </p:sp>
      <p:pic>
        <p:nvPicPr>
          <p:cNvPr id="8" name="Picture 7">
            <a:extLst>
              <a:ext uri="{FF2B5EF4-FFF2-40B4-BE49-F238E27FC236}">
                <a16:creationId xmlns:a16="http://schemas.microsoft.com/office/drawing/2014/main" id="{7F6D37B1-79CE-08C3-EED2-029DD15DEB1F}"/>
              </a:ext>
            </a:extLst>
          </p:cNvPr>
          <p:cNvPicPr>
            <a:picLocks noChangeAspect="1"/>
          </p:cNvPicPr>
          <p:nvPr/>
        </p:nvPicPr>
        <p:blipFill>
          <a:blip r:embed="rId4"/>
          <a:stretch>
            <a:fillRect/>
          </a:stretch>
        </p:blipFill>
        <p:spPr>
          <a:xfrm>
            <a:off x="7360853" y="3336731"/>
            <a:ext cx="4663844" cy="2631990"/>
          </a:xfrm>
          <a:prstGeom prst="rect">
            <a:avLst/>
          </a:prstGeom>
          <a:effectLst>
            <a:glow rad="127000">
              <a:schemeClr val="accent2">
                <a:alpha val="31000"/>
              </a:schemeClr>
            </a:glow>
          </a:effectLst>
        </p:spPr>
      </p:pic>
      <p:sp>
        <p:nvSpPr>
          <p:cNvPr id="13" name="TextBox 12">
            <a:extLst>
              <a:ext uri="{FF2B5EF4-FFF2-40B4-BE49-F238E27FC236}">
                <a16:creationId xmlns:a16="http://schemas.microsoft.com/office/drawing/2014/main" id="{8C482304-B1ED-7E5F-D6FD-08DA40B2915F}"/>
              </a:ext>
            </a:extLst>
          </p:cNvPr>
          <p:cNvSpPr txBox="1"/>
          <p:nvPr/>
        </p:nvSpPr>
        <p:spPr>
          <a:xfrm>
            <a:off x="7545569" y="452226"/>
            <a:ext cx="4336834" cy="2554545"/>
          </a:xfrm>
          <a:prstGeom prst="rect">
            <a:avLst/>
          </a:prstGeom>
          <a:noFill/>
          <a:effectLst>
            <a:glow rad="228600">
              <a:schemeClr val="accent2">
                <a:alpha val="40000"/>
              </a:schemeClr>
            </a:glow>
          </a:effectLst>
        </p:spPr>
        <p:txBody>
          <a:bodyPr wrap="square">
            <a:spAutoFit/>
          </a:bodyPr>
          <a:lstStyle/>
          <a:p>
            <a:pPr marL="457200" indent="-457200">
              <a:buFont typeface="+mj-lt"/>
              <a:buAutoNum type="arabicPeriod" startAt="4"/>
            </a:pPr>
            <a:r>
              <a:rPr lang="en-US" sz="2000" dirty="0">
                <a:latin typeface="Sitka Small Semibold" pitchFamily="2" charset="0"/>
              </a:rPr>
              <a:t>Operating System Kernel Initialization:</a:t>
            </a:r>
          </a:p>
          <a:p>
            <a:pPr marL="285750" indent="-285750">
              <a:buFont typeface="Wingdings" panose="05000000000000000000" pitchFamily="2" charset="2"/>
              <a:buChar char="q"/>
            </a:pPr>
            <a:r>
              <a:rPr lang="en-US" sz="2000" dirty="0"/>
              <a:t>Takes control after the boot loader.</a:t>
            </a:r>
          </a:p>
          <a:p>
            <a:pPr marL="285750" indent="-285750">
              <a:buFont typeface="Wingdings" panose="05000000000000000000" pitchFamily="2" charset="2"/>
              <a:buChar char="q"/>
            </a:pPr>
            <a:r>
              <a:rPr lang="en-US" sz="2000" dirty="0"/>
              <a:t>Initializes essential system components like memory management and device drivers.</a:t>
            </a:r>
          </a:p>
          <a:p>
            <a:pPr marL="285750" indent="-285750">
              <a:buFont typeface="Wingdings" panose="05000000000000000000" pitchFamily="2" charset="2"/>
              <a:buChar char="q"/>
            </a:pPr>
            <a:r>
              <a:rPr lang="en-US" sz="2000" dirty="0"/>
              <a:t>Sets up environment for running applications.</a:t>
            </a:r>
            <a:endParaRPr lang="en-IN" sz="2000" dirty="0"/>
          </a:p>
        </p:txBody>
      </p:sp>
      <p:sp>
        <p:nvSpPr>
          <p:cNvPr id="14" name="TextBox 13">
            <a:extLst>
              <a:ext uri="{FF2B5EF4-FFF2-40B4-BE49-F238E27FC236}">
                <a16:creationId xmlns:a16="http://schemas.microsoft.com/office/drawing/2014/main" id="{533377F7-1674-657A-D8B6-2E75782FF583}"/>
              </a:ext>
            </a:extLst>
          </p:cNvPr>
          <p:cNvSpPr txBox="1"/>
          <p:nvPr/>
        </p:nvSpPr>
        <p:spPr>
          <a:xfrm>
            <a:off x="7603989" y="3544730"/>
            <a:ext cx="4153092" cy="2215991"/>
          </a:xfrm>
          <a:prstGeom prst="rect">
            <a:avLst/>
          </a:prstGeom>
          <a:noFill/>
          <a:effectLst>
            <a:glow rad="139700">
              <a:schemeClr val="accent2">
                <a:alpha val="40000"/>
              </a:schemeClr>
            </a:glow>
          </a:effectLst>
        </p:spPr>
        <p:txBody>
          <a:bodyPr wrap="square" rtlCol="0">
            <a:spAutoFit/>
          </a:bodyPr>
          <a:lstStyle/>
          <a:p>
            <a:pPr marL="342900" indent="-342900">
              <a:buFont typeface="+mj-lt"/>
              <a:buAutoNum type="arabicPeriod" startAt="5"/>
            </a:pPr>
            <a:r>
              <a:rPr lang="en-IN" dirty="0">
                <a:latin typeface="Sitka Small Semibold" pitchFamily="2" charset="0"/>
              </a:rPr>
              <a:t>User Space Initialization:</a:t>
            </a:r>
          </a:p>
          <a:p>
            <a:pPr marL="285750" indent="-285750">
              <a:buFont typeface="Wingdings" panose="05000000000000000000" pitchFamily="2" charset="2"/>
              <a:buChar char="q"/>
            </a:pPr>
            <a:r>
              <a:rPr lang="en-IN" sz="2000" dirty="0"/>
              <a:t>Starts user space processes.</a:t>
            </a:r>
          </a:p>
          <a:p>
            <a:pPr marL="285750" indent="-285750">
              <a:buFont typeface="Wingdings" panose="05000000000000000000" pitchFamily="2" charset="2"/>
              <a:buChar char="q"/>
            </a:pPr>
            <a:r>
              <a:rPr lang="en-IN" sz="2000" dirty="0"/>
              <a:t>Loads system services, daemons, and user applications.</a:t>
            </a:r>
          </a:p>
          <a:p>
            <a:pPr marL="285750" indent="-285750">
              <a:buFont typeface="Wingdings" panose="05000000000000000000" pitchFamily="2" charset="2"/>
              <a:buChar char="q"/>
            </a:pPr>
            <a:r>
              <a:rPr lang="en-IN" sz="2000" dirty="0"/>
              <a:t>Initializes graphical user interface (GUI) components for user interaction</a:t>
            </a:r>
            <a:r>
              <a:rPr lang="en-IN" dirty="0"/>
              <a:t>.</a:t>
            </a:r>
          </a:p>
        </p:txBody>
      </p:sp>
    </p:spTree>
    <p:extLst>
      <p:ext uri="{BB962C8B-B14F-4D97-AF65-F5344CB8AC3E}">
        <p14:creationId xmlns:p14="http://schemas.microsoft.com/office/powerpoint/2010/main" val="32917258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E1A1F4C-9132-B92E-6EE2-DC524B73448E}"/>
              </a:ext>
            </a:extLst>
          </p:cNvPr>
          <p:cNvSpPr txBox="1"/>
          <p:nvPr/>
        </p:nvSpPr>
        <p:spPr>
          <a:xfrm>
            <a:off x="36562" y="0"/>
            <a:ext cx="6203464" cy="6432530"/>
          </a:xfrm>
          <a:prstGeom prst="rect">
            <a:avLst/>
          </a:prstGeom>
          <a:solidFill>
            <a:schemeClr val="dk1">
              <a:alpha val="50000"/>
            </a:schemeClr>
          </a:solidFill>
          <a:ln w="28575">
            <a:noFill/>
          </a:ln>
          <a:effectLst>
            <a:glow rad="63500">
              <a:schemeClr val="accent1">
                <a:satMod val="175000"/>
                <a:alpha val="4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IN" sz="5400" spc="600" dirty="0">
              <a:ln>
                <a:solidFill>
                  <a:schemeClr val="accent1"/>
                </a:solidFill>
              </a:ln>
              <a:solidFill>
                <a:schemeClr val="bg1"/>
              </a:solidFill>
              <a:latin typeface="Footlight MT Light" panose="0204060206030A020304" pitchFamily="18" charset="0"/>
            </a:endParaRPr>
          </a:p>
          <a:p>
            <a:pPr algn="ctr"/>
            <a:endParaRPr lang="en-IN" sz="5400" spc="600" dirty="0">
              <a:ln>
                <a:solidFill>
                  <a:schemeClr val="accent1"/>
                </a:solidFill>
              </a:ln>
              <a:solidFill>
                <a:schemeClr val="bg1"/>
              </a:solidFill>
              <a:latin typeface="Footlight MT Light" panose="0204060206030A020304" pitchFamily="18" charset="0"/>
            </a:endParaRPr>
          </a:p>
          <a:p>
            <a:pPr algn="ctr"/>
            <a:r>
              <a:rPr lang="en-IN" sz="5400" spc="600" dirty="0">
                <a:ln>
                  <a:solidFill>
                    <a:schemeClr val="accent1"/>
                  </a:solidFill>
                </a:ln>
                <a:solidFill>
                  <a:schemeClr val="bg1"/>
                </a:solidFill>
                <a:latin typeface="Footlight MT Light" panose="0204060206030A020304" pitchFamily="18" charset="0"/>
              </a:rPr>
              <a:t>Case Study</a:t>
            </a:r>
          </a:p>
          <a:p>
            <a:pPr algn="ctr"/>
            <a:r>
              <a:rPr lang="en-IN" sz="5400" spc="600" dirty="0">
                <a:ln>
                  <a:solidFill>
                    <a:schemeClr val="accent1"/>
                  </a:solidFill>
                </a:ln>
                <a:solidFill>
                  <a:schemeClr val="bg1"/>
                </a:solidFill>
                <a:latin typeface="Footlight MT Light" panose="0204060206030A020304" pitchFamily="18" charset="0"/>
              </a:rPr>
              <a:t>  Of</a:t>
            </a:r>
          </a:p>
          <a:p>
            <a:pPr algn="ctr"/>
            <a:r>
              <a:rPr lang="en-IN" sz="5400" spc="600" dirty="0">
                <a:ln>
                  <a:solidFill>
                    <a:schemeClr val="accent1"/>
                  </a:solidFill>
                </a:ln>
                <a:solidFill>
                  <a:schemeClr val="bg1"/>
                </a:solidFill>
                <a:latin typeface="Footlight MT Light" panose="0204060206030A020304" pitchFamily="18" charset="0"/>
              </a:rPr>
              <a:t>Boot Process &amp; Solution -</a:t>
            </a:r>
            <a:endParaRPr lang="en-US" sz="8800" i="0" spc="600" dirty="0">
              <a:solidFill>
                <a:schemeClr val="bg1"/>
              </a:solidFill>
              <a:effectLst/>
              <a:latin typeface="Franklin Gothic Medium" panose="020B0603020102020204" pitchFamily="34" charset="0"/>
            </a:endParaRPr>
          </a:p>
          <a:p>
            <a:endParaRPr lang="en-IN" sz="8800" dirty="0"/>
          </a:p>
        </p:txBody>
      </p:sp>
      <p:pic>
        <p:nvPicPr>
          <p:cNvPr id="9" name="Picture 8">
            <a:extLst>
              <a:ext uri="{FF2B5EF4-FFF2-40B4-BE49-F238E27FC236}">
                <a16:creationId xmlns:a16="http://schemas.microsoft.com/office/drawing/2014/main" id="{F7B5EF0A-4E7F-2E76-67F2-457ABCC97C6E}"/>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6240026" y="18000"/>
            <a:ext cx="5951974" cy="6840000"/>
          </a:xfrm>
          <a:prstGeom prst="rect">
            <a:avLst/>
          </a:prstGeom>
        </p:spPr>
      </p:pic>
    </p:spTree>
    <p:extLst>
      <p:ext uri="{BB962C8B-B14F-4D97-AF65-F5344CB8AC3E}">
        <p14:creationId xmlns:p14="http://schemas.microsoft.com/office/powerpoint/2010/main" val="12532079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E1A1F4C-9132-B92E-6EE2-DC524B73448E}"/>
              </a:ext>
            </a:extLst>
          </p:cNvPr>
          <p:cNvSpPr txBox="1"/>
          <p:nvPr/>
        </p:nvSpPr>
        <p:spPr>
          <a:xfrm>
            <a:off x="1" y="-80386"/>
            <a:ext cx="12191999" cy="8367728"/>
          </a:xfrm>
          <a:prstGeom prst="rect">
            <a:avLst/>
          </a:prstGeom>
          <a:solidFill>
            <a:schemeClr val="dk1">
              <a:alpha val="50000"/>
            </a:schemeClr>
          </a:solidFill>
          <a:ln w="28575">
            <a:noFill/>
          </a:ln>
          <a:effectLst>
            <a:glow rad="228600">
              <a:schemeClr val="accent1">
                <a:satMod val="175000"/>
                <a:alpha val="2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5400" spc="600" dirty="0">
                <a:ln>
                  <a:solidFill>
                    <a:schemeClr val="accent1"/>
                  </a:solidFill>
                </a:ln>
                <a:solidFill>
                  <a:schemeClr val="bg1"/>
                </a:solidFill>
                <a:latin typeface="Footlight MT Light" panose="0204060206030A020304" pitchFamily="18" charset="0"/>
              </a:rPr>
              <a:t>Case Study 1</a:t>
            </a:r>
          </a:p>
          <a:p>
            <a:r>
              <a:rPr lang="en-US" sz="3200" b="1" dirty="0">
                <a:latin typeface="Sitka Display" pitchFamily="2" charset="0"/>
              </a:rPr>
              <a:t> Slow Boot Time</a:t>
            </a:r>
            <a:r>
              <a:rPr lang="en-US" sz="3200" b="1" dirty="0"/>
              <a:t>:</a:t>
            </a:r>
            <a:endParaRPr lang="en-US" sz="2400" dirty="0"/>
          </a:p>
          <a:p>
            <a:r>
              <a:rPr lang="en-US" sz="2400" b="1" dirty="0"/>
              <a:t>  Issue:</a:t>
            </a:r>
            <a:r>
              <a:rPr lang="en-US" sz="2400" dirty="0"/>
              <a:t> A computer takes an unusually long time to boot up.</a:t>
            </a:r>
          </a:p>
          <a:p>
            <a:r>
              <a:rPr lang="en-US" sz="2400" b="1" dirty="0"/>
              <a:t>Solution:</a:t>
            </a:r>
            <a:endParaRPr lang="en-US" sz="2400" dirty="0"/>
          </a:p>
          <a:p>
            <a:pPr marL="742950" lvl="1" indent="-285750">
              <a:buFont typeface="Wingdings" panose="05000000000000000000" pitchFamily="2" charset="2"/>
              <a:buChar char="q"/>
            </a:pPr>
            <a:r>
              <a:rPr lang="en-US" sz="2400" dirty="0"/>
              <a:t>Check for unnecessary startup programs and disable them.</a:t>
            </a:r>
          </a:p>
          <a:p>
            <a:pPr marL="742950" lvl="1" indent="-285750">
              <a:buFont typeface="Wingdings" panose="05000000000000000000" pitchFamily="2" charset="2"/>
              <a:buChar char="q"/>
            </a:pPr>
            <a:r>
              <a:rPr lang="en-US" sz="2400" dirty="0"/>
              <a:t>Ensure that the hard drive is not fragmented; defragment if necessary.</a:t>
            </a:r>
          </a:p>
          <a:p>
            <a:pPr marL="742950" lvl="1" indent="-285750">
              <a:buFont typeface="Wingdings" panose="05000000000000000000" pitchFamily="2" charset="2"/>
              <a:buChar char="q"/>
            </a:pPr>
            <a:r>
              <a:rPr lang="en-US" sz="2400" dirty="0"/>
              <a:t>Update device drivers and firmware.</a:t>
            </a:r>
          </a:p>
          <a:p>
            <a:pPr marL="742950" lvl="1" indent="-285750">
              <a:buFont typeface="Wingdings" panose="05000000000000000000" pitchFamily="2" charset="2"/>
              <a:buChar char="q"/>
            </a:pPr>
            <a:r>
              <a:rPr lang="en-US" sz="2400" dirty="0"/>
              <a:t>If using an HDD, consider upgrading to an SSD for faster boot times.</a:t>
            </a:r>
          </a:p>
          <a:p>
            <a:r>
              <a:rPr lang="en-US" sz="2400" b="1" dirty="0"/>
              <a:t>Reasons:  </a:t>
            </a:r>
            <a:endParaRPr lang="en-US" sz="2400" dirty="0"/>
          </a:p>
          <a:p>
            <a:pPr marL="742950" lvl="1" indent="-285750">
              <a:buFont typeface="Wingdings" panose="05000000000000000000" pitchFamily="2" charset="2"/>
              <a:buChar char="q"/>
            </a:pPr>
            <a:r>
              <a:rPr lang="en-IN" sz="2400" dirty="0"/>
              <a:t>Malware or Virus Infections</a:t>
            </a:r>
            <a:endParaRPr lang="en-US" sz="2400" dirty="0"/>
          </a:p>
          <a:p>
            <a:pPr marL="742950" lvl="1" indent="-285750">
              <a:buFont typeface="Wingdings" panose="05000000000000000000" pitchFamily="2" charset="2"/>
              <a:buChar char="q"/>
            </a:pPr>
            <a:r>
              <a:rPr lang="en-IN" sz="2400" dirty="0"/>
              <a:t>Hardware Issues</a:t>
            </a:r>
          </a:p>
          <a:p>
            <a:pPr marL="742950" lvl="1" indent="-285750">
              <a:buFont typeface="Wingdings" panose="05000000000000000000" pitchFamily="2" charset="2"/>
              <a:buChar char="q"/>
            </a:pPr>
            <a:r>
              <a:rPr lang="en-US" sz="2400" dirty="0"/>
              <a:t> </a:t>
            </a:r>
            <a:r>
              <a:rPr lang="en-IN" sz="2400" dirty="0"/>
              <a:t>Background Services and Processes</a:t>
            </a:r>
          </a:p>
          <a:p>
            <a:pPr marL="742950" lvl="1" indent="-285750">
              <a:buFont typeface="Wingdings" panose="05000000000000000000" pitchFamily="2" charset="2"/>
              <a:buChar char="q"/>
            </a:pPr>
            <a:r>
              <a:rPr lang="en-IN" sz="2400" dirty="0"/>
              <a:t>Insufficient RAM:</a:t>
            </a:r>
          </a:p>
          <a:p>
            <a:pPr marL="742950" lvl="1" indent="-285750">
              <a:buFont typeface="Wingdings" panose="05000000000000000000" pitchFamily="2" charset="2"/>
              <a:buChar char="q"/>
            </a:pPr>
            <a:r>
              <a:rPr lang="en-IN" sz="2400" dirty="0"/>
              <a:t>Too Many Startup Programs</a:t>
            </a:r>
          </a:p>
          <a:p>
            <a:pPr marL="742950" lvl="1" indent="-285750">
              <a:buFont typeface="Wingdings" panose="05000000000000000000" pitchFamily="2" charset="2"/>
              <a:buChar char="q"/>
            </a:pPr>
            <a:r>
              <a:rPr lang="en-IN" sz="2400" dirty="0"/>
              <a:t>Fragmented or Outdated Hard Drive</a:t>
            </a:r>
            <a:r>
              <a:rPr lang="en-US" sz="2400" dirty="0"/>
              <a:t> </a:t>
            </a:r>
          </a:p>
          <a:p>
            <a:endParaRPr lang="en-US" sz="3200" dirty="0"/>
          </a:p>
          <a:p>
            <a:endParaRPr lang="en-US" sz="3200" b="1" dirty="0"/>
          </a:p>
          <a:p>
            <a:endParaRPr lang="en-US" sz="3200" b="1" dirty="0"/>
          </a:p>
          <a:p>
            <a:endParaRPr lang="en-US" sz="3200" b="1" dirty="0"/>
          </a:p>
        </p:txBody>
      </p:sp>
      <p:pic>
        <p:nvPicPr>
          <p:cNvPr id="4" name="Picture 3">
            <a:extLst>
              <a:ext uri="{FF2B5EF4-FFF2-40B4-BE49-F238E27FC236}">
                <a16:creationId xmlns:a16="http://schemas.microsoft.com/office/drawing/2014/main" id="{D5AF216C-D8DD-B3E4-5045-DFCB4BBBE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516" y="3893379"/>
            <a:ext cx="4717867" cy="26341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a:extLst>
              <a:ext uri="{FF2B5EF4-FFF2-40B4-BE49-F238E27FC236}">
                <a16:creationId xmlns:a16="http://schemas.microsoft.com/office/drawing/2014/main" id="{49D10405-6DAD-02DF-68C6-758C17E3A9E1}"/>
              </a:ext>
            </a:extLst>
          </p:cNvPr>
          <p:cNvSpPr txBox="1"/>
          <p:nvPr/>
        </p:nvSpPr>
        <p:spPr>
          <a:xfrm>
            <a:off x="10043490" y="4790661"/>
            <a:ext cx="998883" cy="369332"/>
          </a:xfrm>
          <a:prstGeom prst="rect">
            <a:avLst/>
          </a:prstGeom>
          <a:noFill/>
        </p:spPr>
        <p:txBody>
          <a:bodyPr wrap="square" rtlCol="0">
            <a:spAutoFit/>
          </a:bodyPr>
          <a:lstStyle/>
          <a:p>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42030434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E1A1F4C-9132-B92E-6EE2-DC524B73448E}"/>
              </a:ext>
            </a:extLst>
          </p:cNvPr>
          <p:cNvSpPr txBox="1"/>
          <p:nvPr/>
        </p:nvSpPr>
        <p:spPr>
          <a:xfrm>
            <a:off x="56228" y="0"/>
            <a:ext cx="12135772" cy="8987076"/>
          </a:xfrm>
          <a:prstGeom prst="rect">
            <a:avLst/>
          </a:prstGeom>
          <a:solidFill>
            <a:schemeClr val="dk1">
              <a:alpha val="50000"/>
            </a:schemeClr>
          </a:solidFill>
          <a:ln w="28575">
            <a:noFill/>
          </a:ln>
          <a:effectLst>
            <a:glow rad="228600">
              <a:schemeClr val="accent1">
                <a:satMod val="175000"/>
                <a:alpha val="2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5400" spc="600" dirty="0">
                <a:ln>
                  <a:solidFill>
                    <a:schemeClr val="accent1"/>
                  </a:solidFill>
                </a:ln>
                <a:solidFill>
                  <a:schemeClr val="bg1"/>
                </a:solidFill>
                <a:latin typeface="Footlight MT Light" panose="0204060206030A020304" pitchFamily="18" charset="0"/>
              </a:rPr>
              <a:t>Case Study 2</a:t>
            </a:r>
          </a:p>
          <a:p>
            <a:r>
              <a:rPr lang="en-US" sz="3200" b="1" dirty="0">
                <a:latin typeface="Sitka Display" pitchFamily="2" charset="0"/>
              </a:rPr>
              <a:t> Boot Loop</a:t>
            </a:r>
            <a:r>
              <a:rPr lang="en-US" sz="3200" b="1" dirty="0"/>
              <a:t>:</a:t>
            </a:r>
            <a:endParaRPr lang="en-US" sz="2400" dirty="0"/>
          </a:p>
          <a:p>
            <a:r>
              <a:rPr lang="en-US" sz="2400" b="1" dirty="0"/>
              <a:t>  Issue:</a:t>
            </a:r>
            <a:r>
              <a:rPr lang="en-US" sz="2400" b="0" i="0" dirty="0">
                <a:solidFill>
                  <a:srgbClr val="ECECEC"/>
                </a:solidFill>
                <a:effectLst/>
                <a:latin typeface="Söhne"/>
              </a:rPr>
              <a:t> The computer displays an error message indicating that the boot device cannot be found.</a:t>
            </a:r>
            <a:endParaRPr lang="en-US" sz="2400" dirty="0"/>
          </a:p>
          <a:p>
            <a:r>
              <a:rPr lang="en-US" sz="2400" b="1" dirty="0"/>
              <a:t>Solution:</a:t>
            </a:r>
            <a:endParaRPr lang="en-US" sz="2400" b="0" i="0" dirty="0">
              <a:solidFill>
                <a:srgbClr val="ECECEC"/>
              </a:solidFill>
              <a:effectLst/>
              <a:latin typeface="Söhne"/>
            </a:endParaRPr>
          </a:p>
          <a:p>
            <a:pPr marL="742950" lvl="1" indent="-285750">
              <a:buFont typeface="Wingdings" panose="05000000000000000000" pitchFamily="2" charset="2"/>
              <a:buChar char="q"/>
            </a:pPr>
            <a:r>
              <a:rPr lang="en-US" sz="2400" b="0" i="0" dirty="0">
                <a:solidFill>
                  <a:srgbClr val="ECECEC"/>
                </a:solidFill>
                <a:effectLst/>
                <a:latin typeface="Söhne"/>
              </a:rPr>
              <a:t>Boot into Safe Mode to troubleshoot potential software conflicts</a:t>
            </a:r>
          </a:p>
          <a:p>
            <a:pPr marL="742950" lvl="1" indent="-285750">
              <a:buFont typeface="Wingdings" panose="05000000000000000000" pitchFamily="2" charset="2"/>
              <a:buChar char="q"/>
            </a:pPr>
            <a:r>
              <a:rPr lang="en-US" sz="2400" b="0" i="0" dirty="0">
                <a:solidFill>
                  <a:srgbClr val="ECECEC"/>
                </a:solidFill>
                <a:effectLst/>
                <a:latin typeface="Söhne"/>
              </a:rPr>
              <a:t>Check hardware connections and ensure all components are properly seated.</a:t>
            </a:r>
          </a:p>
          <a:p>
            <a:pPr marL="742950" lvl="1" indent="-285750">
              <a:buFont typeface="Wingdings" panose="05000000000000000000" pitchFamily="2" charset="2"/>
              <a:buChar char="q"/>
            </a:pPr>
            <a:r>
              <a:rPr lang="en-US" sz="2400" b="0" i="0" dirty="0">
                <a:solidFill>
                  <a:srgbClr val="ECECEC"/>
                </a:solidFill>
                <a:effectLst/>
                <a:latin typeface="Söhne"/>
              </a:rPr>
              <a:t>Reset BIOS/UEFI settings to default</a:t>
            </a:r>
            <a:r>
              <a:rPr lang="en-US" sz="2400" dirty="0"/>
              <a:t>.</a:t>
            </a:r>
          </a:p>
          <a:p>
            <a:pPr marL="742950" lvl="1" indent="-285750">
              <a:buFont typeface="Wingdings" panose="05000000000000000000" pitchFamily="2" charset="2"/>
              <a:buChar char="q"/>
            </a:pPr>
            <a:r>
              <a:rPr lang="en-US" sz="2400" b="0" i="0" dirty="0">
                <a:solidFill>
                  <a:srgbClr val="ECECEC"/>
                </a:solidFill>
                <a:effectLst/>
                <a:latin typeface="Söhne"/>
              </a:rPr>
              <a:t>Repair or reinstall the operating system if necessary.</a:t>
            </a:r>
            <a:endParaRPr lang="en-US" sz="2400" dirty="0"/>
          </a:p>
          <a:p>
            <a:r>
              <a:rPr lang="en-US" sz="2400" b="1" dirty="0"/>
              <a:t>Reasons:  </a:t>
            </a:r>
            <a:endParaRPr lang="en-US" sz="2400" dirty="0"/>
          </a:p>
          <a:p>
            <a:pPr marL="742950" lvl="1" indent="-285750">
              <a:buFont typeface="Wingdings" panose="05000000000000000000" pitchFamily="2" charset="2"/>
              <a:buChar char="q"/>
            </a:pPr>
            <a:r>
              <a:rPr lang="en-US" sz="2400" dirty="0"/>
              <a:t>BIOS/UEFI Configuration-</a:t>
            </a:r>
          </a:p>
          <a:p>
            <a:pPr marL="800100" lvl="1" indent="-342900">
              <a:buFont typeface="Arial" panose="020B0604020202020204" pitchFamily="34" charset="0"/>
              <a:buChar char="•"/>
            </a:pPr>
            <a:r>
              <a:rPr lang="en-US" sz="2000" dirty="0"/>
              <a:t>BIOS/UEFI Update</a:t>
            </a:r>
          </a:p>
          <a:p>
            <a:pPr marL="800100" lvl="1" indent="-342900">
              <a:buFont typeface="Arial" panose="020B0604020202020204" pitchFamily="34" charset="0"/>
              <a:buChar char="•"/>
            </a:pPr>
            <a:r>
              <a:rPr lang="en-US" sz="2000" dirty="0"/>
              <a:t>Incorrect Boot Order: </a:t>
            </a:r>
            <a:r>
              <a:rPr lang="en-US" sz="2000" dirty="0">
                <a:solidFill>
                  <a:srgbClr val="ECECEC"/>
                </a:solidFill>
                <a:latin typeface="Söhne"/>
              </a:rPr>
              <a:t>C</a:t>
            </a:r>
            <a:r>
              <a:rPr lang="en-US" sz="2000" b="0" i="0" dirty="0">
                <a:solidFill>
                  <a:srgbClr val="ECECEC"/>
                </a:solidFill>
                <a:effectLst/>
                <a:latin typeface="Söhne"/>
              </a:rPr>
              <a:t>ause the system to repeatedly attempt to boot from an invalid or non-bootable device.</a:t>
            </a:r>
            <a:endParaRPr lang="en-US" sz="2000" dirty="0"/>
          </a:p>
          <a:p>
            <a:pPr marL="800100" lvl="1" indent="-342900">
              <a:buFont typeface="Wingdings" panose="05000000000000000000" pitchFamily="2" charset="2"/>
              <a:buChar char="q"/>
            </a:pPr>
            <a:r>
              <a:rPr lang="en-US" sz="2400" dirty="0"/>
              <a:t> Software Issues-</a:t>
            </a:r>
          </a:p>
          <a:p>
            <a:pPr marL="800100" lvl="1" indent="-342900">
              <a:buFont typeface="Arial" panose="020B0604020202020204" pitchFamily="34" charset="0"/>
              <a:buChar char="•"/>
            </a:pPr>
            <a:r>
              <a:rPr lang="en-US" sz="2000" i="0" dirty="0">
                <a:solidFill>
                  <a:srgbClr val="ECECEC"/>
                </a:solidFill>
                <a:effectLst/>
              </a:rPr>
              <a:t>Operating System Errors</a:t>
            </a:r>
            <a:r>
              <a:rPr lang="en-US" sz="2400" b="0" i="0" dirty="0">
                <a:solidFill>
                  <a:srgbClr val="ECECEC"/>
                </a:solidFill>
                <a:effectLst/>
                <a:latin typeface="Söhne"/>
              </a:rPr>
              <a:t>: </a:t>
            </a:r>
            <a:r>
              <a:rPr lang="en-US" sz="2000" b="0" i="0" dirty="0">
                <a:solidFill>
                  <a:srgbClr val="ECECEC"/>
                </a:solidFill>
                <a:effectLst/>
                <a:latin typeface="Söhne"/>
              </a:rPr>
              <a:t>Corrupted system files, incompatible drivers, or software conflicts</a:t>
            </a:r>
          </a:p>
          <a:p>
            <a:pPr marL="800100" lvl="1" indent="-342900">
              <a:buFont typeface="Arial" panose="020B0604020202020204" pitchFamily="34" charset="0"/>
              <a:buChar char="•"/>
            </a:pPr>
            <a:r>
              <a:rPr lang="en-US" sz="2000" i="0" dirty="0">
                <a:solidFill>
                  <a:srgbClr val="ECECEC"/>
                </a:solidFill>
                <a:effectLst/>
                <a:latin typeface="Söhne"/>
              </a:rPr>
              <a:t>Virus or Malware Infections</a:t>
            </a:r>
            <a:r>
              <a:rPr lang="en-US" sz="2000" b="0" i="0" dirty="0">
                <a:solidFill>
                  <a:srgbClr val="ECECEC"/>
                </a:solidFill>
                <a:effectLst/>
                <a:latin typeface="Söhne"/>
              </a:rPr>
              <a:t>: Malicious software can disrupt system operations and manipulate system operations</a:t>
            </a:r>
            <a:endParaRPr lang="en-US" sz="2000" dirty="0"/>
          </a:p>
          <a:p>
            <a:pPr algn="l"/>
            <a:endParaRPr lang="en-IN" sz="2400" dirty="0"/>
          </a:p>
          <a:p>
            <a:endParaRPr lang="en-US" sz="3200" b="1" dirty="0"/>
          </a:p>
          <a:p>
            <a:endParaRPr lang="en-US" sz="3200" b="1" dirty="0"/>
          </a:p>
          <a:p>
            <a:endParaRPr lang="en-US" sz="3200" b="1" dirty="0"/>
          </a:p>
          <a:p>
            <a:endParaRPr lang="en-US" sz="3200" b="1" dirty="0"/>
          </a:p>
        </p:txBody>
      </p:sp>
      <p:pic>
        <p:nvPicPr>
          <p:cNvPr id="4" name="Picture 3">
            <a:extLst>
              <a:ext uri="{FF2B5EF4-FFF2-40B4-BE49-F238E27FC236}">
                <a16:creationId xmlns:a16="http://schemas.microsoft.com/office/drawing/2014/main" id="{62D88CDA-678D-7802-9B63-5595993C673B}"/>
              </a:ext>
            </a:extLst>
          </p:cNvPr>
          <p:cNvPicPr>
            <a:picLocks noChangeAspect="1"/>
          </p:cNvPicPr>
          <p:nvPr/>
        </p:nvPicPr>
        <p:blipFill rotWithShape="1">
          <a:blip r:embed="rId3">
            <a:extLst>
              <a:ext uri="{28A0092B-C50C-407E-A947-70E740481C1C}">
                <a14:useLocalDpi xmlns:a14="http://schemas.microsoft.com/office/drawing/2010/main" val="0"/>
              </a:ext>
            </a:extLst>
          </a:blip>
          <a:srcRect l="16274" t="18099" r="10148" b="14414"/>
          <a:stretch/>
        </p:blipFill>
        <p:spPr>
          <a:xfrm>
            <a:off x="9770164" y="2961860"/>
            <a:ext cx="1564256" cy="1434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957841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E1A1F4C-9132-B92E-6EE2-DC524B73448E}"/>
              </a:ext>
            </a:extLst>
          </p:cNvPr>
          <p:cNvSpPr txBox="1"/>
          <p:nvPr/>
        </p:nvSpPr>
        <p:spPr>
          <a:xfrm>
            <a:off x="59302" y="0"/>
            <a:ext cx="12132698" cy="7448193"/>
          </a:xfrm>
          <a:prstGeom prst="rect">
            <a:avLst/>
          </a:prstGeom>
          <a:solidFill>
            <a:schemeClr val="dk1">
              <a:alpha val="50000"/>
            </a:schemeClr>
          </a:solidFill>
          <a:ln w="28575">
            <a:noFill/>
          </a:ln>
          <a:effectLst>
            <a:glow rad="228600">
              <a:schemeClr val="accent1">
                <a:satMod val="175000"/>
                <a:alpha val="2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5400" spc="600" dirty="0">
                <a:ln>
                  <a:solidFill>
                    <a:schemeClr val="accent1"/>
                  </a:solidFill>
                </a:ln>
                <a:solidFill>
                  <a:schemeClr val="bg1"/>
                </a:solidFill>
                <a:latin typeface="Footlight MT Light" panose="0204060206030A020304" pitchFamily="18" charset="0"/>
              </a:rPr>
              <a:t>Case Study 2</a:t>
            </a:r>
            <a:endParaRPr lang="en-US" sz="2400" dirty="0"/>
          </a:p>
          <a:p>
            <a:r>
              <a:rPr lang="en-US" sz="2400" b="1" dirty="0"/>
              <a:t>  Issue:</a:t>
            </a:r>
            <a:r>
              <a:rPr lang="en-US" sz="2400" b="0" i="0" dirty="0">
                <a:solidFill>
                  <a:srgbClr val="ECECEC"/>
                </a:solidFill>
                <a:effectLst/>
                <a:latin typeface="Söhne"/>
              </a:rPr>
              <a:t> The computer displays an error message indicating that the boot device cannot be found.</a:t>
            </a:r>
            <a:endParaRPr lang="en-US" sz="2400" dirty="0"/>
          </a:p>
          <a:p>
            <a:r>
              <a:rPr lang="en-US" sz="2400" b="1" dirty="0"/>
              <a:t>Reasons:  </a:t>
            </a:r>
            <a:endParaRPr lang="en-US" sz="2400" dirty="0"/>
          </a:p>
          <a:p>
            <a:pPr marL="742950" lvl="1" indent="-285750">
              <a:buFont typeface="Wingdings" panose="05000000000000000000" pitchFamily="2" charset="2"/>
              <a:buChar char="q"/>
            </a:pPr>
            <a:r>
              <a:rPr lang="en-US" sz="2400" dirty="0"/>
              <a:t>Hardware Issues:-</a:t>
            </a:r>
          </a:p>
          <a:p>
            <a:pPr marL="800100" lvl="1" indent="-342900">
              <a:buFont typeface="Arial" panose="020B0604020202020204" pitchFamily="34" charset="0"/>
              <a:buChar char="•"/>
            </a:pPr>
            <a:r>
              <a:rPr lang="en-IN" sz="2400" dirty="0"/>
              <a:t>Overheating </a:t>
            </a:r>
          </a:p>
          <a:p>
            <a:pPr marL="800100" lvl="1" indent="-342900">
              <a:buFont typeface="Arial" panose="020B0604020202020204" pitchFamily="34" charset="0"/>
              <a:buChar char="•"/>
            </a:pPr>
            <a:r>
              <a:rPr lang="en-IN" sz="2400" dirty="0"/>
              <a:t>Faulty Power Supply</a:t>
            </a:r>
          </a:p>
          <a:p>
            <a:pPr marL="800100" lvl="1" indent="-342900">
              <a:buFont typeface="Arial" panose="020B0604020202020204" pitchFamily="34" charset="0"/>
              <a:buChar char="•"/>
            </a:pPr>
            <a:r>
              <a:rPr lang="en-IN" sz="2400" dirty="0"/>
              <a:t>Faulty Hardware Component</a:t>
            </a:r>
          </a:p>
          <a:p>
            <a:pPr marL="800100" lvl="1" indent="-342900">
              <a:buFont typeface="Arial" panose="020B0604020202020204" pitchFamily="34" charset="0"/>
              <a:buChar char="•"/>
            </a:pPr>
            <a:endParaRPr lang="en-US" sz="2400" dirty="0"/>
          </a:p>
          <a:p>
            <a:pPr marL="800100" lvl="1" indent="-342900">
              <a:buFont typeface="Wingdings" panose="05000000000000000000" pitchFamily="2" charset="2"/>
              <a:buChar char="q"/>
            </a:pPr>
            <a:r>
              <a:rPr lang="en-US" sz="2400" dirty="0"/>
              <a:t>Driver or Software Updates:-</a:t>
            </a:r>
          </a:p>
          <a:p>
            <a:pPr marL="800100" lvl="1" indent="-342900">
              <a:buFont typeface="Arial" panose="020B0604020202020204" pitchFamily="34" charset="0"/>
              <a:buChar char="•"/>
            </a:pPr>
            <a:r>
              <a:rPr lang="en-US" sz="2400" i="0" dirty="0">
                <a:solidFill>
                  <a:srgbClr val="ECECEC"/>
                </a:solidFill>
                <a:effectLst/>
                <a:latin typeface="Söhne"/>
              </a:rPr>
              <a:t>Driver Conflicts</a:t>
            </a:r>
            <a:r>
              <a:rPr lang="en-US" sz="2400" b="0" i="0" dirty="0">
                <a:solidFill>
                  <a:srgbClr val="ECECEC"/>
                </a:solidFill>
                <a:effectLst/>
                <a:latin typeface="Söhne"/>
              </a:rPr>
              <a:t>: Incompatible or outdated device drivers can lead to system crashes and restarts</a:t>
            </a:r>
          </a:p>
          <a:p>
            <a:pPr marL="800100" lvl="1" indent="-342900">
              <a:buFont typeface="Arial" panose="020B0604020202020204" pitchFamily="34" charset="0"/>
              <a:buChar char="•"/>
            </a:pPr>
            <a:r>
              <a:rPr lang="en-US" sz="2400" i="0" dirty="0">
                <a:solidFill>
                  <a:srgbClr val="ECECEC"/>
                </a:solidFill>
                <a:effectLst/>
                <a:latin typeface="Söhne"/>
              </a:rPr>
              <a:t>Recent Software Installation</a:t>
            </a:r>
            <a:r>
              <a:rPr lang="en-US" sz="2400" b="0" i="0" dirty="0">
                <a:solidFill>
                  <a:srgbClr val="ECECEC"/>
                </a:solidFill>
                <a:effectLst/>
                <a:latin typeface="Söhne"/>
              </a:rPr>
              <a:t>: </a:t>
            </a:r>
            <a:r>
              <a:rPr lang="en-US" sz="2000" b="0" i="0" dirty="0">
                <a:solidFill>
                  <a:srgbClr val="ECECEC"/>
                </a:solidFill>
                <a:effectLst/>
                <a:latin typeface="Söhne"/>
              </a:rPr>
              <a:t>Newly installed software or updates may introduce bugs or conflicts that cause the system to restart unexpectedly</a:t>
            </a:r>
            <a:r>
              <a:rPr lang="en-US" sz="2400" b="0" i="0" dirty="0">
                <a:solidFill>
                  <a:srgbClr val="ECECEC"/>
                </a:solidFill>
                <a:effectLst/>
                <a:latin typeface="Söhne"/>
              </a:rPr>
              <a:t>.</a:t>
            </a:r>
          </a:p>
          <a:p>
            <a:pPr marL="800100" lvl="1" indent="-342900">
              <a:buFont typeface="Arial" panose="020B0604020202020204" pitchFamily="34" charset="0"/>
              <a:buChar char="•"/>
            </a:pPr>
            <a:endParaRPr lang="en-US" sz="2400" b="0" i="0" dirty="0">
              <a:solidFill>
                <a:srgbClr val="ECECEC"/>
              </a:solidFill>
              <a:effectLst/>
              <a:latin typeface="Söhne"/>
            </a:endParaRPr>
          </a:p>
          <a:p>
            <a:pPr marL="800100" lvl="1" indent="-342900">
              <a:buFont typeface="Wingdings" panose="05000000000000000000" pitchFamily="2" charset="2"/>
              <a:buChar char="q"/>
            </a:pPr>
            <a:r>
              <a:rPr lang="en-US" sz="2400" dirty="0">
                <a:solidFill>
                  <a:srgbClr val="ECECEC"/>
                </a:solidFill>
                <a:latin typeface="Söhne"/>
              </a:rPr>
              <a:t> </a:t>
            </a:r>
            <a:r>
              <a:rPr lang="en-US" sz="2400" i="0" dirty="0">
                <a:solidFill>
                  <a:srgbClr val="ECECEC"/>
                </a:solidFill>
                <a:effectLst/>
                <a:latin typeface="Söhne"/>
              </a:rPr>
              <a:t>Power Surges or Fluctuations</a:t>
            </a:r>
            <a:r>
              <a:rPr lang="en-US" sz="2000" b="0" i="0" dirty="0">
                <a:solidFill>
                  <a:srgbClr val="ECECEC"/>
                </a:solidFill>
                <a:effectLst/>
                <a:latin typeface="Söhne"/>
              </a:rPr>
              <a:t>: </a:t>
            </a:r>
            <a:r>
              <a:rPr lang="en-US" sz="2400" b="0" i="0" dirty="0">
                <a:solidFill>
                  <a:srgbClr val="ECECEC"/>
                </a:solidFill>
                <a:effectLst/>
                <a:latin typeface="Söhne"/>
              </a:rPr>
              <a:t>Power surges, electrical fluctuations, or issues with the electrical supply can cause the system to restart abruptly</a:t>
            </a:r>
            <a:endParaRPr lang="en-US" sz="2400" b="1" dirty="0"/>
          </a:p>
          <a:p>
            <a:endParaRPr lang="en-US" sz="3200" b="1" dirty="0"/>
          </a:p>
          <a:p>
            <a:endParaRPr lang="en-US" sz="3200" b="1" dirty="0"/>
          </a:p>
        </p:txBody>
      </p:sp>
      <p:pic>
        <p:nvPicPr>
          <p:cNvPr id="8" name="Picture 7">
            <a:extLst>
              <a:ext uri="{FF2B5EF4-FFF2-40B4-BE49-F238E27FC236}">
                <a16:creationId xmlns:a16="http://schemas.microsoft.com/office/drawing/2014/main" id="{0EBE56A4-D2C6-4BCB-B072-907D92505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678" y="1073427"/>
            <a:ext cx="2971799" cy="2971799"/>
          </a:xfrm>
          <a:prstGeom prst="rect">
            <a:avLst/>
          </a:prstGeom>
        </p:spPr>
      </p:pic>
    </p:spTree>
    <p:extLst>
      <p:ext uri="{BB962C8B-B14F-4D97-AF65-F5344CB8AC3E}">
        <p14:creationId xmlns:p14="http://schemas.microsoft.com/office/powerpoint/2010/main" val="26742922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B18358-E07A-C87B-40D7-AFBE103EC01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7869C25E-87AE-1005-BF25-8D5D22757D0D}"/>
              </a:ext>
            </a:extLst>
          </p:cNvPr>
          <p:cNvSpPr txBox="1"/>
          <p:nvPr/>
        </p:nvSpPr>
        <p:spPr>
          <a:xfrm>
            <a:off x="3677479" y="163093"/>
            <a:ext cx="7116417" cy="92333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IN" sz="5400" dirty="0">
                <a:ln>
                  <a:solidFill>
                    <a:srgbClr val="FF0000"/>
                  </a:solidFill>
                </a:ln>
                <a:latin typeface="Lucida Fax" panose="02060602050505020204" pitchFamily="18" charset="0"/>
              </a:rPr>
              <a:t>Case Study 3</a:t>
            </a:r>
          </a:p>
        </p:txBody>
      </p:sp>
      <p:sp>
        <p:nvSpPr>
          <p:cNvPr id="7" name="TextBox 6">
            <a:extLst>
              <a:ext uri="{FF2B5EF4-FFF2-40B4-BE49-F238E27FC236}">
                <a16:creationId xmlns:a16="http://schemas.microsoft.com/office/drawing/2014/main" id="{8FECEC52-E5AE-24BD-C37A-F8C9291A7B42}"/>
              </a:ext>
            </a:extLst>
          </p:cNvPr>
          <p:cNvSpPr txBox="1"/>
          <p:nvPr/>
        </p:nvSpPr>
        <p:spPr>
          <a:xfrm>
            <a:off x="0" y="911304"/>
            <a:ext cx="10280374" cy="4339650"/>
          </a:xfrm>
          <a:prstGeom prst="rect">
            <a:avLst/>
          </a:prstGeom>
          <a:noFill/>
        </p:spPr>
        <p:txBody>
          <a:bodyPr wrap="square" rtlCol="0">
            <a:spAutoFit/>
          </a:bodyPr>
          <a:lstStyle/>
          <a:p>
            <a:r>
              <a:rPr lang="en-US" sz="2800" b="1" dirty="0">
                <a:solidFill>
                  <a:schemeClr val="bg1"/>
                </a:solidFill>
                <a:latin typeface="Century" panose="02040604050505020304" pitchFamily="18" charset="0"/>
              </a:rPr>
              <a:t>Blue Screen of Death (BSOD) During Boot</a:t>
            </a:r>
            <a:r>
              <a:rPr lang="en-US" sz="2800" b="1" dirty="0">
                <a:solidFill>
                  <a:schemeClr val="bg1"/>
                </a:solidFill>
              </a:rPr>
              <a:t>:</a:t>
            </a:r>
          </a:p>
          <a:p>
            <a:r>
              <a:rPr lang="en-US" sz="2400" b="1" dirty="0">
                <a:solidFill>
                  <a:schemeClr val="bg1"/>
                </a:solidFill>
                <a:latin typeface="Century" panose="02040604050505020304" pitchFamily="18" charset="0"/>
              </a:rPr>
              <a:t>Issue</a:t>
            </a:r>
            <a:r>
              <a:rPr lang="en-US" sz="2000" dirty="0">
                <a:solidFill>
                  <a:schemeClr val="bg1"/>
                </a:solidFill>
              </a:rPr>
              <a:t>: The system encounters a critical error and displays a blue screen during the boot process.</a:t>
            </a:r>
          </a:p>
          <a:p>
            <a:r>
              <a:rPr lang="en-US" sz="2400" b="1" dirty="0">
                <a:solidFill>
                  <a:schemeClr val="bg1"/>
                </a:solidFill>
                <a:latin typeface="Aptos Display" panose="020B0004020202020204" pitchFamily="34" charset="0"/>
              </a:rPr>
              <a:t>Solution</a:t>
            </a:r>
            <a:r>
              <a:rPr lang="en-US" sz="2400" dirty="0">
                <a:solidFill>
                  <a:schemeClr val="bg1"/>
                </a:solidFill>
              </a:rPr>
              <a:t>:</a:t>
            </a:r>
          </a:p>
          <a:p>
            <a:pPr marL="800100" lvl="1" indent="-342900">
              <a:buFont typeface="Wingdings" panose="05000000000000000000" pitchFamily="2" charset="2"/>
              <a:buChar char="q"/>
            </a:pPr>
            <a:r>
              <a:rPr lang="en-US" sz="2000" dirty="0">
                <a:solidFill>
                  <a:schemeClr val="bg1"/>
                </a:solidFill>
              </a:rPr>
              <a:t>Boot into Safe Mode and uninstall recently installed drivers or software.</a:t>
            </a:r>
          </a:p>
          <a:p>
            <a:pPr marL="800100" lvl="1" indent="-342900">
              <a:buFont typeface="Wingdings" panose="05000000000000000000" pitchFamily="2" charset="2"/>
              <a:buChar char="q"/>
            </a:pPr>
            <a:r>
              <a:rPr lang="en-US" sz="2000" dirty="0">
                <a:solidFill>
                  <a:schemeClr val="bg1"/>
                </a:solidFill>
              </a:rPr>
              <a:t>Run memory diagnostics to check for RAM errors.</a:t>
            </a:r>
          </a:p>
          <a:p>
            <a:pPr marL="800100" lvl="1" indent="-342900">
              <a:buFont typeface="Wingdings" panose="05000000000000000000" pitchFamily="2" charset="2"/>
              <a:buChar char="q"/>
            </a:pPr>
            <a:r>
              <a:rPr lang="en-US" sz="2000" dirty="0">
                <a:solidFill>
                  <a:schemeClr val="bg1"/>
                </a:solidFill>
              </a:rPr>
              <a:t>Check for overheating issues and ensure proper ventilation.</a:t>
            </a:r>
          </a:p>
          <a:p>
            <a:pPr marL="800100" lvl="1" indent="-342900">
              <a:buFont typeface="Wingdings" panose="05000000000000000000" pitchFamily="2" charset="2"/>
              <a:buChar char="q"/>
            </a:pPr>
            <a:r>
              <a:rPr lang="en-US" sz="2000" dirty="0">
                <a:solidFill>
                  <a:schemeClr val="bg1"/>
                </a:solidFill>
              </a:rPr>
              <a:t>Update BIOS/UEFI firmware if available.</a:t>
            </a:r>
          </a:p>
          <a:p>
            <a:pPr marL="800100" lvl="1" indent="-342900">
              <a:buFont typeface="Wingdings" panose="05000000000000000000" pitchFamily="2" charset="2"/>
              <a:buChar char="q"/>
            </a:pPr>
            <a:r>
              <a:rPr lang="en-US" sz="2000" dirty="0">
                <a:solidFill>
                  <a:schemeClr val="bg1"/>
                </a:solidFill>
              </a:rPr>
              <a:t> Check the </a:t>
            </a:r>
            <a:r>
              <a:rPr lang="en-IN" sz="2000" dirty="0">
                <a:solidFill>
                  <a:schemeClr val="bg1"/>
                </a:solidFill>
              </a:rPr>
              <a:t>configuration &amp; compatibility of software and hardware.</a:t>
            </a:r>
            <a:endParaRPr lang="en-US" sz="2000" dirty="0">
              <a:solidFill>
                <a:schemeClr val="bg1"/>
              </a:solidFill>
            </a:endParaRPr>
          </a:p>
          <a:p>
            <a:pPr lvl="1"/>
            <a:endParaRPr lang="en-IN" sz="2000" dirty="0">
              <a:solidFill>
                <a:schemeClr val="bg1"/>
              </a:solidFill>
            </a:endParaRPr>
          </a:p>
          <a:p>
            <a:pPr lvl="1"/>
            <a:endParaRPr lang="en-IN" sz="2000" dirty="0">
              <a:solidFill>
                <a:schemeClr val="bg1"/>
              </a:solidFill>
            </a:endParaRPr>
          </a:p>
          <a:p>
            <a:pPr lvl="1"/>
            <a:endParaRPr lang="en-IN" sz="2000" dirty="0">
              <a:solidFill>
                <a:schemeClr val="bg1"/>
              </a:solidFill>
            </a:endParaRPr>
          </a:p>
          <a:p>
            <a:pPr lvl="1"/>
            <a:endParaRPr lang="en-IN" sz="2000" dirty="0">
              <a:solidFill>
                <a:schemeClr val="bg1"/>
              </a:solidFill>
            </a:endParaRPr>
          </a:p>
          <a:p>
            <a:pPr lvl="1"/>
            <a:endParaRPr lang="en-US" sz="2000" dirty="0">
              <a:solidFill>
                <a:schemeClr val="bg1"/>
              </a:solidFill>
            </a:endParaRPr>
          </a:p>
        </p:txBody>
      </p:sp>
      <p:sp>
        <p:nvSpPr>
          <p:cNvPr id="9" name="TextBox 8">
            <a:extLst>
              <a:ext uri="{FF2B5EF4-FFF2-40B4-BE49-F238E27FC236}">
                <a16:creationId xmlns:a16="http://schemas.microsoft.com/office/drawing/2014/main" id="{524B618C-1FA1-E569-CEC8-7C5040AA8257}"/>
              </a:ext>
            </a:extLst>
          </p:cNvPr>
          <p:cNvSpPr txBox="1"/>
          <p:nvPr/>
        </p:nvSpPr>
        <p:spPr>
          <a:xfrm flipH="1">
            <a:off x="135834" y="3776871"/>
            <a:ext cx="11920331" cy="3354765"/>
          </a:xfrm>
          <a:prstGeom prst="rect">
            <a:avLst/>
          </a:prstGeom>
          <a:noFill/>
        </p:spPr>
        <p:txBody>
          <a:bodyPr wrap="square" rtlCol="0">
            <a:spAutoFit/>
          </a:bodyPr>
          <a:lstStyle/>
          <a:p>
            <a:r>
              <a:rPr lang="en-IN" sz="2400" b="1" dirty="0">
                <a:solidFill>
                  <a:schemeClr val="bg1"/>
                </a:solidFill>
              </a:rPr>
              <a:t>Reasons:</a:t>
            </a:r>
          </a:p>
          <a:p>
            <a:pPr marL="800100" lvl="1" indent="-342900">
              <a:buFont typeface="Wingdings" panose="05000000000000000000" pitchFamily="2" charset="2"/>
              <a:buChar char="q"/>
            </a:pPr>
            <a:r>
              <a:rPr lang="en-US" sz="2000" b="1" i="0" dirty="0">
                <a:solidFill>
                  <a:srgbClr val="ECECEC"/>
                </a:solidFill>
                <a:effectLst/>
                <a:latin typeface="Söhne"/>
              </a:rPr>
              <a:t>Faulty RAM (Random Access Memory</a:t>
            </a:r>
            <a:r>
              <a:rPr lang="en-US" b="1" i="0" dirty="0">
                <a:solidFill>
                  <a:srgbClr val="ECECEC"/>
                </a:solidFill>
                <a:effectLst/>
                <a:latin typeface="Söhne"/>
              </a:rPr>
              <a:t>)</a:t>
            </a:r>
            <a:r>
              <a:rPr lang="en-US" b="0" i="0" dirty="0">
                <a:solidFill>
                  <a:srgbClr val="ECECEC"/>
                </a:solidFill>
                <a:effectLst/>
                <a:latin typeface="Söhne"/>
              </a:rPr>
              <a:t>: </a:t>
            </a:r>
            <a:r>
              <a:rPr lang="en-US" sz="2000" b="0" i="0" dirty="0">
                <a:solidFill>
                  <a:srgbClr val="ECECEC"/>
                </a:solidFill>
                <a:effectLst/>
                <a:latin typeface="Söhne"/>
              </a:rPr>
              <a:t>Corrupted or defective RAM modules can cause BSOD errors during boot.</a:t>
            </a:r>
            <a:endParaRPr lang="en-IN" sz="2000" b="1" i="0" dirty="0">
              <a:solidFill>
                <a:schemeClr val="bg1"/>
              </a:solidFill>
              <a:effectLst/>
              <a:latin typeface="Söhne"/>
            </a:endParaRPr>
          </a:p>
          <a:p>
            <a:pPr marL="742950" lvl="1" indent="-285750">
              <a:buFont typeface="Wingdings" panose="05000000000000000000" pitchFamily="2" charset="2"/>
              <a:buChar char="q"/>
            </a:pPr>
            <a:r>
              <a:rPr lang="en-US" sz="2000" b="1" i="0" dirty="0">
                <a:solidFill>
                  <a:srgbClr val="ECECEC"/>
                </a:solidFill>
                <a:effectLst/>
                <a:latin typeface="Söhne"/>
              </a:rPr>
              <a:t>Incompatible Hardware</a:t>
            </a:r>
            <a:r>
              <a:rPr lang="en-US" sz="2000" b="0" i="0" dirty="0">
                <a:solidFill>
                  <a:srgbClr val="ECECEC"/>
                </a:solidFill>
                <a:effectLst/>
                <a:latin typeface="Söhne"/>
              </a:rPr>
              <a:t>: Certain hardware configurations may be incompatible with specific software or drivers, leading to BSOD errors during boot.</a:t>
            </a:r>
          </a:p>
          <a:p>
            <a:pPr marL="800100" lvl="1" indent="-342900">
              <a:buFont typeface="Wingdings" panose="05000000000000000000" pitchFamily="2" charset="2"/>
              <a:buChar char="q"/>
            </a:pPr>
            <a:r>
              <a:rPr lang="en-US" sz="2000" b="1" i="0" dirty="0">
                <a:solidFill>
                  <a:srgbClr val="ECECEC"/>
                </a:solidFill>
                <a:effectLst/>
                <a:latin typeface="Söhne"/>
              </a:rPr>
              <a:t>Software Compatibility Issues</a:t>
            </a:r>
            <a:r>
              <a:rPr lang="en-US" sz="2000" b="0" i="0" dirty="0">
                <a:solidFill>
                  <a:srgbClr val="ECECEC"/>
                </a:solidFill>
                <a:effectLst/>
                <a:latin typeface="Söhne"/>
              </a:rPr>
              <a:t>: Certain software applications or drivers may not be compatible with the operating system version or other installed software, resulting in BSOD errors during boot.</a:t>
            </a:r>
          </a:p>
          <a:p>
            <a:pPr marL="800100" lvl="1" indent="-342900">
              <a:buFont typeface="Wingdings" panose="05000000000000000000" pitchFamily="2" charset="2"/>
              <a:buChar char="q"/>
            </a:pPr>
            <a:r>
              <a:rPr lang="en-US" sz="2000" dirty="0">
                <a:solidFill>
                  <a:srgbClr val="ECECEC"/>
                </a:solidFill>
                <a:latin typeface="Söhne"/>
              </a:rPr>
              <a:t> </a:t>
            </a:r>
            <a:r>
              <a:rPr lang="en-US" sz="2000" b="1" i="0" dirty="0">
                <a:solidFill>
                  <a:srgbClr val="ECECEC"/>
                </a:solidFill>
                <a:effectLst/>
                <a:latin typeface="Söhne"/>
              </a:rPr>
              <a:t>Corrupted System Files</a:t>
            </a:r>
            <a:r>
              <a:rPr lang="en-US" sz="2000" b="0" i="0" dirty="0">
                <a:solidFill>
                  <a:srgbClr val="ECECEC"/>
                </a:solidFill>
                <a:effectLst/>
                <a:latin typeface="Söhne"/>
              </a:rPr>
              <a:t>: System files necessary for booting may become corrupted due to improper shutdowns, software conflicts, or malware infections, leading to BSOD errors during boot.</a:t>
            </a:r>
          </a:p>
          <a:p>
            <a:pPr marL="342900" indent="-342900">
              <a:buFont typeface="Wingdings" panose="05000000000000000000" pitchFamily="2" charset="2"/>
              <a:buChar char="q"/>
            </a:pPr>
            <a:endParaRPr lang="en-IN" sz="2400" b="1" dirty="0">
              <a:solidFill>
                <a:schemeClr val="bg1"/>
              </a:solidFill>
            </a:endParaRPr>
          </a:p>
        </p:txBody>
      </p:sp>
      <p:pic>
        <p:nvPicPr>
          <p:cNvPr id="10" name="Picture 9">
            <a:extLst>
              <a:ext uri="{FF2B5EF4-FFF2-40B4-BE49-F238E27FC236}">
                <a16:creationId xmlns:a16="http://schemas.microsoft.com/office/drawing/2014/main" id="{F681EABB-43BA-A3B2-34EA-4A17CA26FED4}"/>
              </a:ext>
            </a:extLst>
          </p:cNvPr>
          <p:cNvPicPr>
            <a:picLocks noChangeAspect="1"/>
          </p:cNvPicPr>
          <p:nvPr/>
        </p:nvPicPr>
        <p:blipFill rotWithShape="1">
          <a:blip r:embed="rId4">
            <a:extLst>
              <a:ext uri="{28A0092B-C50C-407E-A947-70E740481C1C}">
                <a14:useLocalDpi xmlns:a14="http://schemas.microsoft.com/office/drawing/2010/main" val="0"/>
              </a:ext>
            </a:extLst>
          </a:blip>
          <a:srcRect l="4392" t="8953" r="10106" b="9753"/>
          <a:stretch/>
        </p:blipFill>
        <p:spPr>
          <a:xfrm>
            <a:off x="8614327" y="1877487"/>
            <a:ext cx="3332093" cy="21121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04898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B18358-E07A-C87B-40D7-AFBE103EC01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7869C25E-87AE-1005-BF25-8D5D22757D0D}"/>
              </a:ext>
            </a:extLst>
          </p:cNvPr>
          <p:cNvSpPr txBox="1"/>
          <p:nvPr/>
        </p:nvSpPr>
        <p:spPr>
          <a:xfrm>
            <a:off x="3677479" y="163093"/>
            <a:ext cx="7116417" cy="92333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IN" sz="5400" dirty="0">
                <a:ln>
                  <a:solidFill>
                    <a:srgbClr val="FF0000"/>
                  </a:solidFill>
                </a:ln>
                <a:latin typeface="Lucida Fax" panose="02060602050505020204" pitchFamily="18" charset="0"/>
              </a:rPr>
              <a:t>Case Study 4</a:t>
            </a:r>
          </a:p>
        </p:txBody>
      </p:sp>
      <p:sp>
        <p:nvSpPr>
          <p:cNvPr id="7" name="TextBox 6">
            <a:extLst>
              <a:ext uri="{FF2B5EF4-FFF2-40B4-BE49-F238E27FC236}">
                <a16:creationId xmlns:a16="http://schemas.microsoft.com/office/drawing/2014/main" id="{8FECEC52-E5AE-24BD-C37A-F8C9291A7B42}"/>
              </a:ext>
            </a:extLst>
          </p:cNvPr>
          <p:cNvSpPr txBox="1"/>
          <p:nvPr/>
        </p:nvSpPr>
        <p:spPr>
          <a:xfrm>
            <a:off x="-1" y="904352"/>
            <a:ext cx="11618841" cy="4389455"/>
          </a:xfrm>
          <a:prstGeom prst="rect">
            <a:avLst/>
          </a:prstGeom>
          <a:noFill/>
        </p:spPr>
        <p:txBody>
          <a:bodyPr wrap="square" rtlCol="0">
            <a:spAutoFit/>
          </a:bodyPr>
          <a:lstStyle/>
          <a:p>
            <a:r>
              <a:rPr lang="en-US" sz="2800" b="1" i="0" dirty="0">
                <a:solidFill>
                  <a:srgbClr val="ECECEC"/>
                </a:solidFill>
                <a:effectLst/>
                <a:latin typeface="Century" panose="02040604050505020304" pitchFamily="18" charset="0"/>
              </a:rPr>
              <a:t>Boot Error: "Operating System Not Found":</a:t>
            </a:r>
            <a:endParaRPr lang="en-US" sz="2800" b="1" dirty="0">
              <a:solidFill>
                <a:schemeClr val="bg1"/>
              </a:solidFill>
              <a:latin typeface="Century" panose="02040604050505020304" pitchFamily="18" charset="0"/>
            </a:endParaRPr>
          </a:p>
          <a:p>
            <a:r>
              <a:rPr lang="en-US" sz="2000" b="1" dirty="0">
                <a:solidFill>
                  <a:schemeClr val="bg1"/>
                </a:solidFill>
                <a:latin typeface="Century" panose="02040604050505020304" pitchFamily="18" charset="0"/>
              </a:rPr>
              <a:t>  </a:t>
            </a:r>
            <a:r>
              <a:rPr lang="en-US" sz="2400" b="1" dirty="0">
                <a:solidFill>
                  <a:schemeClr val="bg1"/>
                </a:solidFill>
                <a:latin typeface="Century" panose="02040604050505020304" pitchFamily="18" charset="0"/>
              </a:rPr>
              <a:t>Issue</a:t>
            </a:r>
            <a:r>
              <a:rPr lang="en-US" sz="2000" dirty="0">
                <a:solidFill>
                  <a:schemeClr val="bg1"/>
                </a:solidFill>
              </a:rPr>
              <a:t>: </a:t>
            </a:r>
            <a:r>
              <a:rPr lang="en-US" sz="2000" b="0" i="0" dirty="0">
                <a:solidFill>
                  <a:srgbClr val="ECECEC"/>
                </a:solidFill>
                <a:effectLst/>
                <a:latin typeface="Söhne"/>
              </a:rPr>
              <a:t>The system fails to find the operating system during boot.</a:t>
            </a:r>
            <a:endParaRPr lang="en-US" sz="2000" dirty="0">
              <a:solidFill>
                <a:schemeClr val="bg1"/>
              </a:solidFill>
            </a:endParaRPr>
          </a:p>
          <a:p>
            <a:r>
              <a:rPr lang="en-US" sz="2400" b="1" dirty="0">
                <a:solidFill>
                  <a:schemeClr val="bg1"/>
                </a:solidFill>
                <a:latin typeface="Aptos Display" panose="020B0004020202020204" pitchFamily="34" charset="0"/>
              </a:rPr>
              <a:t>Solution</a:t>
            </a:r>
            <a:r>
              <a:rPr lang="en-US" sz="2400" dirty="0">
                <a:solidFill>
                  <a:schemeClr val="bg1"/>
                </a:solidFill>
              </a:rPr>
              <a:t>:</a:t>
            </a:r>
          </a:p>
          <a:p>
            <a:pPr marL="800100" lvl="1" indent="-342900">
              <a:buFont typeface="Wingdings" panose="05000000000000000000" pitchFamily="2" charset="2"/>
              <a:buChar char="q"/>
            </a:pPr>
            <a:r>
              <a:rPr lang="en-US" sz="2000" b="0" i="0" dirty="0">
                <a:solidFill>
                  <a:srgbClr val="ECECEC"/>
                </a:solidFill>
                <a:effectLst/>
                <a:latin typeface="Söhne"/>
              </a:rPr>
              <a:t>Ensure that the boot device containing the operating system is connected and recognized by the system.</a:t>
            </a:r>
            <a:r>
              <a:rPr lang="en-US" sz="2000" dirty="0">
                <a:solidFill>
                  <a:schemeClr val="bg1"/>
                </a:solidFill>
              </a:rPr>
              <a:t>.</a:t>
            </a:r>
          </a:p>
          <a:p>
            <a:pPr marL="800100" lvl="1" indent="-342900">
              <a:buFont typeface="Wingdings" panose="05000000000000000000" pitchFamily="2" charset="2"/>
              <a:buChar char="q"/>
            </a:pPr>
            <a:r>
              <a:rPr lang="en-US" sz="2000" b="0" i="0" dirty="0">
                <a:solidFill>
                  <a:srgbClr val="ECECEC"/>
                </a:solidFill>
                <a:effectLst/>
                <a:latin typeface="Söhne"/>
              </a:rPr>
              <a:t>Use bootable recovery media to repair or reinstall the operating system</a:t>
            </a:r>
            <a:r>
              <a:rPr lang="en-US" sz="2000" dirty="0">
                <a:solidFill>
                  <a:schemeClr val="bg1"/>
                </a:solidFill>
              </a:rPr>
              <a:t>.</a:t>
            </a:r>
          </a:p>
          <a:p>
            <a:pPr marL="800100" lvl="1" indent="-342900">
              <a:buFont typeface="Wingdings" panose="05000000000000000000" pitchFamily="2" charset="2"/>
              <a:buChar char="q"/>
            </a:pPr>
            <a:r>
              <a:rPr lang="en-US" sz="2000" b="0" i="0" dirty="0">
                <a:solidFill>
                  <a:srgbClr val="ECECEC"/>
                </a:solidFill>
                <a:effectLst/>
                <a:latin typeface="Söhne"/>
              </a:rPr>
              <a:t>Check for corrupted system files using system repair tools</a:t>
            </a:r>
            <a:r>
              <a:rPr lang="en-US" sz="2000" dirty="0">
                <a:solidFill>
                  <a:schemeClr val="bg1"/>
                </a:solidFill>
              </a:rPr>
              <a:t>.</a:t>
            </a:r>
          </a:p>
          <a:p>
            <a:pPr marL="800100" lvl="1" indent="-342900">
              <a:buFont typeface="Wingdings" panose="05000000000000000000" pitchFamily="2" charset="2"/>
              <a:buChar char="q"/>
            </a:pPr>
            <a:r>
              <a:rPr lang="en-US" sz="2000" dirty="0">
                <a:solidFill>
                  <a:srgbClr val="ECECEC"/>
                </a:solidFill>
                <a:latin typeface="Söhne"/>
              </a:rPr>
              <a:t>P</a:t>
            </a:r>
            <a:r>
              <a:rPr lang="en-US" sz="2000" b="0" i="0" dirty="0">
                <a:solidFill>
                  <a:srgbClr val="ECECEC"/>
                </a:solidFill>
                <a:effectLst/>
                <a:latin typeface="Söhne"/>
              </a:rPr>
              <a:t>erform a disk check to identify and fix any disk errors</a:t>
            </a:r>
            <a:r>
              <a:rPr lang="en-US" sz="2000" dirty="0">
                <a:solidFill>
                  <a:schemeClr val="bg1"/>
                </a:solidFill>
              </a:rPr>
              <a:t>. </a:t>
            </a:r>
            <a:r>
              <a:rPr lang="en-IN" sz="2000" dirty="0">
                <a:solidFill>
                  <a:schemeClr val="bg1"/>
                </a:solidFill>
              </a:rPr>
              <a:t>.</a:t>
            </a:r>
            <a:endParaRPr lang="en-US" sz="2000" dirty="0">
              <a:solidFill>
                <a:schemeClr val="bg1"/>
              </a:solidFill>
            </a:endParaRPr>
          </a:p>
          <a:p>
            <a:pPr lvl="1"/>
            <a:endParaRPr lang="en-IN" sz="2000" dirty="0">
              <a:solidFill>
                <a:schemeClr val="bg1"/>
              </a:solidFill>
            </a:endParaRPr>
          </a:p>
          <a:p>
            <a:pPr lvl="1"/>
            <a:endParaRPr lang="en-IN" sz="2000" dirty="0">
              <a:solidFill>
                <a:schemeClr val="bg1"/>
              </a:solidFill>
            </a:endParaRPr>
          </a:p>
          <a:p>
            <a:pPr lvl="1"/>
            <a:endParaRPr lang="en-IN" sz="2000" dirty="0">
              <a:solidFill>
                <a:schemeClr val="bg1"/>
              </a:solidFill>
            </a:endParaRPr>
          </a:p>
          <a:p>
            <a:pPr lvl="1"/>
            <a:endParaRPr lang="en-IN" sz="2000" dirty="0">
              <a:solidFill>
                <a:schemeClr val="bg1"/>
              </a:solidFill>
            </a:endParaRPr>
          </a:p>
          <a:p>
            <a:pPr lvl="1"/>
            <a:endParaRPr lang="en-US" sz="2000" dirty="0">
              <a:solidFill>
                <a:schemeClr val="bg1"/>
              </a:solidFill>
            </a:endParaRPr>
          </a:p>
        </p:txBody>
      </p:sp>
      <p:sp>
        <p:nvSpPr>
          <p:cNvPr id="9" name="TextBox 8">
            <a:extLst>
              <a:ext uri="{FF2B5EF4-FFF2-40B4-BE49-F238E27FC236}">
                <a16:creationId xmlns:a16="http://schemas.microsoft.com/office/drawing/2014/main" id="{524B618C-1FA1-E569-CEC8-7C5040AA8257}"/>
              </a:ext>
            </a:extLst>
          </p:cNvPr>
          <p:cNvSpPr txBox="1"/>
          <p:nvPr/>
        </p:nvSpPr>
        <p:spPr>
          <a:xfrm flipH="1">
            <a:off x="135834" y="3666328"/>
            <a:ext cx="11920331" cy="3354765"/>
          </a:xfrm>
          <a:prstGeom prst="rect">
            <a:avLst/>
          </a:prstGeom>
          <a:noFill/>
        </p:spPr>
        <p:txBody>
          <a:bodyPr wrap="square" rtlCol="0">
            <a:spAutoFit/>
          </a:bodyPr>
          <a:lstStyle/>
          <a:p>
            <a:r>
              <a:rPr lang="en-IN" sz="2400" b="1" dirty="0">
                <a:solidFill>
                  <a:schemeClr val="bg1"/>
                </a:solidFill>
              </a:rPr>
              <a:t>Reasons:</a:t>
            </a:r>
          </a:p>
          <a:p>
            <a:pPr marL="800100" lvl="1" indent="-342900">
              <a:buFont typeface="Wingdings" panose="05000000000000000000" pitchFamily="2" charset="2"/>
              <a:buChar char="q"/>
            </a:pPr>
            <a:r>
              <a:rPr lang="en-US" sz="2000" b="1" i="0" dirty="0">
                <a:solidFill>
                  <a:srgbClr val="ECECEC"/>
                </a:solidFill>
                <a:effectLst/>
                <a:latin typeface="Söhne"/>
              </a:rPr>
              <a:t>Faulty RAM (Random Access Memory</a:t>
            </a:r>
            <a:r>
              <a:rPr lang="en-US" b="1" i="0" dirty="0">
                <a:solidFill>
                  <a:srgbClr val="ECECEC"/>
                </a:solidFill>
                <a:effectLst/>
                <a:latin typeface="Söhne"/>
              </a:rPr>
              <a:t>)</a:t>
            </a:r>
            <a:r>
              <a:rPr lang="en-US" b="0" i="0" dirty="0">
                <a:solidFill>
                  <a:srgbClr val="ECECEC"/>
                </a:solidFill>
                <a:effectLst/>
                <a:latin typeface="Söhne"/>
              </a:rPr>
              <a:t>: </a:t>
            </a:r>
            <a:r>
              <a:rPr lang="en-US" sz="2000" b="0" i="0" dirty="0">
                <a:solidFill>
                  <a:srgbClr val="ECECEC"/>
                </a:solidFill>
                <a:effectLst/>
                <a:latin typeface="Söhne"/>
              </a:rPr>
              <a:t>Corrupted or defective RAM modules can cause BSOD errors during boot.</a:t>
            </a:r>
            <a:endParaRPr lang="en-IN" sz="2000" b="1" i="0" dirty="0">
              <a:solidFill>
                <a:schemeClr val="bg1"/>
              </a:solidFill>
              <a:effectLst/>
              <a:latin typeface="Söhne"/>
            </a:endParaRPr>
          </a:p>
          <a:p>
            <a:pPr marL="742950" lvl="1" indent="-285750">
              <a:buFont typeface="Wingdings" panose="05000000000000000000" pitchFamily="2" charset="2"/>
              <a:buChar char="q"/>
            </a:pPr>
            <a:r>
              <a:rPr lang="en-US" sz="2000" b="1" i="0" dirty="0">
                <a:solidFill>
                  <a:srgbClr val="ECECEC"/>
                </a:solidFill>
                <a:effectLst/>
                <a:latin typeface="Söhne"/>
              </a:rPr>
              <a:t>Incompatible Hardware</a:t>
            </a:r>
            <a:r>
              <a:rPr lang="en-US" sz="2000" b="0" i="0" dirty="0">
                <a:solidFill>
                  <a:srgbClr val="ECECEC"/>
                </a:solidFill>
                <a:effectLst/>
                <a:latin typeface="Söhne"/>
              </a:rPr>
              <a:t>: Certain hardware configurations may be incompatible with specific software or drivers, leading to BSOD errors during boot.</a:t>
            </a:r>
          </a:p>
          <a:p>
            <a:pPr marL="800100" lvl="1" indent="-342900">
              <a:buFont typeface="Wingdings" panose="05000000000000000000" pitchFamily="2" charset="2"/>
              <a:buChar char="q"/>
            </a:pPr>
            <a:r>
              <a:rPr lang="en-US" sz="2000" b="1" i="0" dirty="0">
                <a:solidFill>
                  <a:srgbClr val="ECECEC"/>
                </a:solidFill>
                <a:effectLst/>
                <a:latin typeface="Söhne"/>
              </a:rPr>
              <a:t>Software Compatibility Issues</a:t>
            </a:r>
            <a:r>
              <a:rPr lang="en-US" sz="2000" b="0" i="0" dirty="0">
                <a:solidFill>
                  <a:srgbClr val="ECECEC"/>
                </a:solidFill>
                <a:effectLst/>
                <a:latin typeface="Söhne"/>
              </a:rPr>
              <a:t>: Certain software applications or drivers may not be compatible with the operating system version or other installed software, resulting in BSOD errors during boot.</a:t>
            </a:r>
          </a:p>
          <a:p>
            <a:pPr marL="800100" lvl="1" indent="-342900">
              <a:buFont typeface="Wingdings" panose="05000000000000000000" pitchFamily="2" charset="2"/>
              <a:buChar char="q"/>
            </a:pPr>
            <a:r>
              <a:rPr lang="en-US" sz="2000" dirty="0">
                <a:solidFill>
                  <a:srgbClr val="ECECEC"/>
                </a:solidFill>
                <a:latin typeface="Söhne"/>
              </a:rPr>
              <a:t> </a:t>
            </a:r>
            <a:r>
              <a:rPr lang="en-US" sz="2000" b="1" i="0" dirty="0">
                <a:solidFill>
                  <a:srgbClr val="ECECEC"/>
                </a:solidFill>
                <a:effectLst/>
                <a:latin typeface="Söhne"/>
              </a:rPr>
              <a:t>Corrupted System Files</a:t>
            </a:r>
            <a:r>
              <a:rPr lang="en-US" sz="2000" b="0" i="0" dirty="0">
                <a:solidFill>
                  <a:srgbClr val="ECECEC"/>
                </a:solidFill>
                <a:effectLst/>
                <a:latin typeface="Söhne"/>
              </a:rPr>
              <a:t>: System files necessary for booting may become corrupted due to improper shutdowns, software conflicts, or malware infections, leading to BSOD errors during boot.</a:t>
            </a:r>
          </a:p>
          <a:p>
            <a:pPr marL="342900" indent="-342900">
              <a:buFont typeface="Wingdings" panose="05000000000000000000" pitchFamily="2" charset="2"/>
              <a:buChar char="q"/>
            </a:pPr>
            <a:endParaRPr lang="en-IN" sz="2400" b="1" dirty="0">
              <a:solidFill>
                <a:schemeClr val="bg1"/>
              </a:solidFill>
            </a:endParaRPr>
          </a:p>
        </p:txBody>
      </p:sp>
      <p:pic>
        <p:nvPicPr>
          <p:cNvPr id="4" name="Picture 3">
            <a:extLst>
              <a:ext uri="{FF2B5EF4-FFF2-40B4-BE49-F238E27FC236}">
                <a16:creationId xmlns:a16="http://schemas.microsoft.com/office/drawing/2014/main" id="{C1E59BC9-CCE9-787C-A9B2-24667D99D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930" y="92091"/>
            <a:ext cx="2632488" cy="188240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a:extLst>
              <a:ext uri="{FF2B5EF4-FFF2-40B4-BE49-F238E27FC236}">
                <a16:creationId xmlns:a16="http://schemas.microsoft.com/office/drawing/2014/main" id="{86C90FC0-9CCF-A220-2DB4-F30D64B54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6110" y="214543"/>
            <a:ext cx="2438592" cy="17437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 name="Picture 9">
            <a:extLst>
              <a:ext uri="{FF2B5EF4-FFF2-40B4-BE49-F238E27FC236}">
                <a16:creationId xmlns:a16="http://schemas.microsoft.com/office/drawing/2014/main" id="{E2088E39-300F-0BA3-B2A6-8B206AA2A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244" y="335240"/>
            <a:ext cx="2299597" cy="164436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333030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TotalTime>
  <Words>1416</Words>
  <Application>Microsoft Office PowerPoint</Application>
  <PresentationFormat>Widescreen</PresentationFormat>
  <Paragraphs>164</Paragraphs>
  <Slides>12</Slides>
  <Notes>10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12</vt:i4>
      </vt:variant>
    </vt:vector>
  </HeadingPairs>
  <TitlesOfParts>
    <vt:vector size="30" baseType="lpstr">
      <vt:lpstr>Aptos</vt:lpstr>
      <vt:lpstr>Aptos Display</vt:lpstr>
      <vt:lpstr>Arial</vt:lpstr>
      <vt:lpstr>Bahnschrift Light</vt:lpstr>
      <vt:lpstr>Calibri</vt:lpstr>
      <vt:lpstr>Calisto MT</vt:lpstr>
      <vt:lpstr>Century</vt:lpstr>
      <vt:lpstr>Elephant</vt:lpstr>
      <vt:lpstr>Footlight MT Light</vt:lpstr>
      <vt:lpstr>Franklin Gothic Medium</vt:lpstr>
      <vt:lpstr>Lucida Fax</vt:lpstr>
      <vt:lpstr>Sitka Display</vt:lpstr>
      <vt:lpstr>Sitka Small Semibold</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Solanki</dc:creator>
  <cp:lastModifiedBy>asus</cp:lastModifiedBy>
  <cp:revision>4</cp:revision>
  <dcterms:created xsi:type="dcterms:W3CDTF">2024-03-31T19:28:23Z</dcterms:created>
  <dcterms:modified xsi:type="dcterms:W3CDTF">2024-04-01T08:57:51Z</dcterms:modified>
</cp:coreProperties>
</file>