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2" roundtripDataSignature="AMtx7mjVdu2J0f7ZANInHRRdAQquE1ZQ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214049-7801-4BD2-A1BE-980460D7F5BC}">
  <a:tblStyle styleId="{FC214049-7801-4BD2-A1BE-980460D7F5B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8"/>
          <p:cNvSpPr txBox="1"/>
          <p:nvPr>
            <p:ph type="title"/>
          </p:nvPr>
        </p:nvSpPr>
        <p:spPr>
          <a:xfrm>
            <a:off x="838200" y="353769"/>
            <a:ext cx="10515600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8"/>
          <p:cNvSpPr txBox="1"/>
          <p:nvPr>
            <p:ph idx="12" type="sldNum"/>
          </p:nvPr>
        </p:nvSpPr>
        <p:spPr>
          <a:xfrm>
            <a:off x="8156601" y="6356350"/>
            <a:ext cx="3651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Clr>
                <a:schemeClr val="accent2"/>
              </a:buClr>
              <a:buSzPts val="1200"/>
              <a:buFont typeface="Times New Roman"/>
              <a:buNone/>
              <a:defRPr/>
            </a:lvl1pPr>
            <a:lvl2pPr indent="0" lvl="1" marL="0" marR="0" algn="r">
              <a:spcBef>
                <a:spcPts val="0"/>
              </a:spcBef>
              <a:buClr>
                <a:schemeClr val="accent2"/>
              </a:buClr>
              <a:buSzPts val="1200"/>
              <a:buFont typeface="Times New Roman"/>
              <a:buNone/>
              <a:defRPr/>
            </a:lvl2pPr>
            <a:lvl3pPr indent="0" lvl="2" marL="0" marR="0" algn="r">
              <a:spcBef>
                <a:spcPts val="0"/>
              </a:spcBef>
              <a:buClr>
                <a:schemeClr val="accent2"/>
              </a:buClr>
              <a:buSzPts val="1200"/>
              <a:buFont typeface="Times New Roman"/>
              <a:buNone/>
              <a:defRPr/>
            </a:lvl3pPr>
            <a:lvl4pPr indent="0" lvl="3" marL="0" marR="0" algn="r">
              <a:spcBef>
                <a:spcPts val="0"/>
              </a:spcBef>
              <a:buClr>
                <a:schemeClr val="accent2"/>
              </a:buClr>
              <a:buSzPts val="1200"/>
              <a:buFont typeface="Times New Roman"/>
              <a:buNone/>
              <a:defRPr/>
            </a:lvl4pPr>
            <a:lvl5pPr indent="0" lvl="4" marL="0" marR="0" algn="r">
              <a:spcBef>
                <a:spcPts val="0"/>
              </a:spcBef>
              <a:buClr>
                <a:schemeClr val="accent2"/>
              </a:buClr>
              <a:buSzPts val="1200"/>
              <a:buFont typeface="Times New Roman"/>
              <a:buNone/>
              <a:defRPr/>
            </a:lvl5pPr>
            <a:lvl6pPr indent="0" lvl="5" marL="0" marR="0" algn="r">
              <a:spcBef>
                <a:spcPts val="0"/>
              </a:spcBef>
              <a:buClr>
                <a:schemeClr val="accent2"/>
              </a:buClr>
              <a:buSzPts val="1200"/>
              <a:buFont typeface="Times New Roman"/>
              <a:buNone/>
              <a:defRPr/>
            </a:lvl6pPr>
            <a:lvl7pPr indent="0" lvl="6" marL="0" marR="0" algn="r">
              <a:spcBef>
                <a:spcPts val="0"/>
              </a:spcBef>
              <a:buClr>
                <a:schemeClr val="accent2"/>
              </a:buClr>
              <a:buSzPts val="1200"/>
              <a:buFont typeface="Times New Roman"/>
              <a:buNone/>
              <a:defRPr/>
            </a:lvl7pPr>
            <a:lvl8pPr indent="0" lvl="7" marL="0" marR="0" algn="r">
              <a:spcBef>
                <a:spcPts val="0"/>
              </a:spcBef>
              <a:buClr>
                <a:schemeClr val="accent2"/>
              </a:buClr>
              <a:buSzPts val="1200"/>
              <a:buFont typeface="Times New Roman"/>
              <a:buNone/>
              <a:defRPr/>
            </a:lvl8pPr>
            <a:lvl9pPr indent="0" lvl="8" marL="0" marR="0" algn="r">
              <a:spcBef>
                <a:spcPts val="0"/>
              </a:spcBef>
              <a:buClr>
                <a:schemeClr val="accent2"/>
              </a:buClr>
              <a:buSzPts val="1200"/>
              <a:buFont typeface="Times New Roman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5" y="0"/>
            <a:ext cx="1218963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untain pen next to red Thank You journal" id="54" name="Google Shape;54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1"/>
            <a:ext cx="12192001" cy="68480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7"/>
          <p:cNvSpPr txBox="1"/>
          <p:nvPr>
            <p:ph idx="1" type="body"/>
          </p:nvPr>
        </p:nvSpPr>
        <p:spPr>
          <a:xfrm>
            <a:off x="618744" y="444847"/>
            <a:ext cx="9472613" cy="52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8"/>
          <p:cNvSpPr txBox="1"/>
          <p:nvPr>
            <p:ph type="title"/>
          </p:nvPr>
        </p:nvSpPr>
        <p:spPr>
          <a:xfrm>
            <a:off x="613317" y="454334"/>
            <a:ext cx="10740483" cy="504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Free vector linear flat abstract lines pattern" id="58" name="Google Shape;58;p58"/>
          <p:cNvPicPr preferRelativeResize="0"/>
          <p:nvPr/>
        </p:nvPicPr>
        <p:blipFill rotWithShape="1">
          <a:blip r:embed="rId2">
            <a:alphaModFix/>
          </a:blip>
          <a:srcRect b="7779" l="0" r="0" t="7779"/>
          <a:stretch/>
        </p:blipFill>
        <p:spPr>
          <a:xfrm rot="5400000">
            <a:off x="-1434168" y="1519786"/>
            <a:ext cx="6776191" cy="38116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vector linear flat abstract lines pattern" id="59" name="Google Shape;59;p58"/>
          <p:cNvPicPr preferRelativeResize="0"/>
          <p:nvPr/>
        </p:nvPicPr>
        <p:blipFill rotWithShape="1">
          <a:blip r:embed="rId2">
            <a:alphaModFix/>
          </a:blip>
          <a:srcRect b="7779" l="0" r="0" t="7779"/>
          <a:stretch/>
        </p:blipFill>
        <p:spPr>
          <a:xfrm rot="5400000">
            <a:off x="2377439" y="1519785"/>
            <a:ext cx="6776191" cy="38116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vector linear flat abstract lines pattern" id="60" name="Google Shape;60;p58"/>
          <p:cNvPicPr preferRelativeResize="0"/>
          <p:nvPr/>
        </p:nvPicPr>
        <p:blipFill rotWithShape="1">
          <a:blip r:embed="rId2">
            <a:alphaModFix/>
          </a:blip>
          <a:srcRect b="7779" l="0" r="0" t="7779"/>
          <a:stretch/>
        </p:blipFill>
        <p:spPr>
          <a:xfrm rot="5400000">
            <a:off x="6189046" y="1519784"/>
            <a:ext cx="6776191" cy="38116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vector linear flat abstract lines pattern" id="61" name="Google Shape;61;p58"/>
          <p:cNvPicPr preferRelativeResize="0"/>
          <p:nvPr/>
        </p:nvPicPr>
        <p:blipFill rotWithShape="1">
          <a:blip r:embed="rId2">
            <a:alphaModFix/>
          </a:blip>
          <a:srcRect b="21" l="0" r="0" t="85337"/>
          <a:stretch/>
        </p:blipFill>
        <p:spPr>
          <a:xfrm rot="5400000">
            <a:off x="8430284" y="3092417"/>
            <a:ext cx="6776191" cy="6708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58"/>
          <p:cNvGrpSpPr/>
          <p:nvPr/>
        </p:nvGrpSpPr>
        <p:grpSpPr>
          <a:xfrm>
            <a:off x="48124" y="35228"/>
            <a:ext cx="12105690" cy="6778456"/>
            <a:chOff x="48124" y="37493"/>
            <a:chExt cx="12105690" cy="6778456"/>
          </a:xfrm>
        </p:grpSpPr>
        <p:pic>
          <p:nvPicPr>
            <p:cNvPr descr="Free vector linear flat abstract lines pattern" id="63" name="Google Shape;63;p58"/>
            <p:cNvPicPr preferRelativeResize="0"/>
            <p:nvPr/>
          </p:nvPicPr>
          <p:blipFill rotWithShape="1">
            <a:blip r:embed="rId2">
              <a:alphaModFix/>
            </a:blip>
            <a:srcRect b="7779" l="0" r="0" t="7779"/>
            <a:stretch/>
          </p:blipFill>
          <p:spPr>
            <a:xfrm rot="5400000">
              <a:off x="-1434168" y="1519787"/>
              <a:ext cx="6776191" cy="3811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ree vector linear flat abstract lines pattern" id="64" name="Google Shape;64;p58"/>
            <p:cNvPicPr preferRelativeResize="0"/>
            <p:nvPr/>
          </p:nvPicPr>
          <p:blipFill rotWithShape="1">
            <a:blip r:embed="rId2">
              <a:alphaModFix/>
            </a:blip>
            <a:srcRect b="7779" l="0" r="0" t="7779"/>
            <a:stretch/>
          </p:blipFill>
          <p:spPr>
            <a:xfrm rot="5400000">
              <a:off x="2377439" y="1519786"/>
              <a:ext cx="6776191" cy="3811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ree vector linear flat abstract lines pattern" id="65" name="Google Shape;65;p58"/>
            <p:cNvPicPr preferRelativeResize="0"/>
            <p:nvPr/>
          </p:nvPicPr>
          <p:blipFill rotWithShape="1">
            <a:blip r:embed="rId2">
              <a:alphaModFix amt="0"/>
            </a:blip>
            <a:srcRect b="7779" l="0" r="0" t="7779"/>
            <a:stretch/>
          </p:blipFill>
          <p:spPr>
            <a:xfrm rot="5400000">
              <a:off x="6189046" y="1519785"/>
              <a:ext cx="6776191" cy="3811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ree vector linear flat abstract lines pattern" id="66" name="Google Shape;66;p58"/>
            <p:cNvPicPr preferRelativeResize="0"/>
            <p:nvPr/>
          </p:nvPicPr>
          <p:blipFill rotWithShape="1">
            <a:blip r:embed="rId2">
              <a:alphaModFix/>
            </a:blip>
            <a:srcRect b="21" l="0" r="0" t="85337"/>
            <a:stretch/>
          </p:blipFill>
          <p:spPr>
            <a:xfrm rot="5400000">
              <a:off x="8430284" y="3092418"/>
              <a:ext cx="6776191" cy="67087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Free vector flat university concept background" id="67" name="Google Shape;67;p58"/>
          <p:cNvPicPr preferRelativeResize="0"/>
          <p:nvPr/>
        </p:nvPicPr>
        <p:blipFill rotWithShape="1">
          <a:blip r:embed="rId3">
            <a:alphaModFix/>
          </a:blip>
          <a:srcRect b="27497" l="9711" r="8843" t="31664"/>
          <a:stretch/>
        </p:blipFill>
        <p:spPr>
          <a:xfrm>
            <a:off x="5611262" y="1654694"/>
            <a:ext cx="6532614" cy="3275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 organic corner shape" id="68" name="Google Shape;68;p58"/>
          <p:cNvPicPr preferRelativeResize="0"/>
          <p:nvPr/>
        </p:nvPicPr>
        <p:blipFill rotWithShape="1">
          <a:blip r:embed="rId4">
            <a:alphaModFix/>
          </a:blip>
          <a:srcRect b="0" l="13523" r="0" t="0"/>
          <a:stretch/>
        </p:blipFill>
        <p:spPr>
          <a:xfrm rot="5400000">
            <a:off x="372656" y="-264752"/>
            <a:ext cx="6767105" cy="74360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 organic corner shape" id="69" name="Google Shape;69;p58"/>
          <p:cNvPicPr preferRelativeResize="0"/>
          <p:nvPr/>
        </p:nvPicPr>
        <p:blipFill rotWithShape="1">
          <a:blip r:embed="rId4">
            <a:alphaModFix/>
          </a:blip>
          <a:srcRect b="0" l="13523" r="0" t="47294"/>
          <a:stretch/>
        </p:blipFill>
        <p:spPr>
          <a:xfrm rot="5400000">
            <a:off x="476178" y="-365635"/>
            <a:ext cx="6767106" cy="7623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58"/>
          <p:cNvSpPr/>
          <p:nvPr/>
        </p:nvSpPr>
        <p:spPr>
          <a:xfrm>
            <a:off x="1896177" y="1375845"/>
            <a:ext cx="3715085" cy="3667221"/>
          </a:xfrm>
          <a:prstGeom prst="ellipse">
            <a:avLst/>
          </a:prstGeom>
          <a:gradFill>
            <a:gsLst>
              <a:gs pos="0">
                <a:srgbClr val="5F060E"/>
              </a:gs>
              <a:gs pos="50000">
                <a:srgbClr val="8A0913"/>
              </a:gs>
              <a:gs pos="100000">
                <a:srgbClr val="A60B18"/>
              </a:gs>
            </a:gsLst>
            <a:lin ang="18900000" scaled="0"/>
          </a:gradFill>
          <a:ln cap="flat" cmpd="sng" w="19050">
            <a:solidFill>
              <a:srgbClr val="C01E2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AND EMPLOYABILITY SKILLS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ionery Illustration in PNG, SVG" id="72" name="Google Shape;72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4026" y="1482315"/>
            <a:ext cx="3763478" cy="37487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gher education Illustration in PNG, SVG" id="73" name="Google Shape;7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3984" y="748022"/>
            <a:ext cx="2854016" cy="285401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9"/>
          <p:cNvSpPr txBox="1"/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3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9"/>
          <p:cNvSpPr txBox="1"/>
          <p:nvPr>
            <p:ph idx="1" type="subTitle"/>
          </p:nvPr>
        </p:nvSpPr>
        <p:spPr>
          <a:xfrm>
            <a:off x="1524000" y="3602038"/>
            <a:ext cx="9144000" cy="468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rgbClr val="C01E2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6" name="Google Shape;76;p59"/>
          <p:cNvSpPr txBox="1"/>
          <p:nvPr>
            <p:ph idx="2" type="body"/>
          </p:nvPr>
        </p:nvSpPr>
        <p:spPr>
          <a:xfrm>
            <a:off x="1524000" y="4259263"/>
            <a:ext cx="9144000" cy="781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1" sz="6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b="1" sz="2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60"/>
          <p:cNvSpPr txBox="1"/>
          <p:nvPr>
            <p:ph idx="12" type="sldNum"/>
          </p:nvPr>
        </p:nvSpPr>
        <p:spPr>
          <a:xfrm>
            <a:off x="8156601" y="6356350"/>
            <a:ext cx="3651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1"/>
          <p:cNvSpPr txBox="1"/>
          <p:nvPr>
            <p:ph type="title"/>
          </p:nvPr>
        </p:nvSpPr>
        <p:spPr>
          <a:xfrm>
            <a:off x="615175" y="487788"/>
            <a:ext cx="10515600" cy="437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  <a:defRPr b="1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1" type="body"/>
          </p:nvPr>
        </p:nvSpPr>
        <p:spPr>
          <a:xfrm>
            <a:off x="6172200" y="1674796"/>
            <a:ext cx="5181600" cy="4502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61"/>
          <p:cNvSpPr txBox="1"/>
          <p:nvPr>
            <p:ph idx="2" type="body"/>
          </p:nvPr>
        </p:nvSpPr>
        <p:spPr>
          <a:xfrm>
            <a:off x="615175" y="1674796"/>
            <a:ext cx="5181600" cy="4502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5" name="Google Shape;85;p61"/>
          <p:cNvGrpSpPr/>
          <p:nvPr/>
        </p:nvGrpSpPr>
        <p:grpSpPr>
          <a:xfrm>
            <a:off x="615175" y="879162"/>
            <a:ext cx="10608058" cy="924026"/>
            <a:chOff x="745742" y="1116725"/>
            <a:chExt cx="10608058" cy="924026"/>
          </a:xfrm>
        </p:grpSpPr>
        <p:sp>
          <p:nvSpPr>
            <p:cNvPr id="86" name="Google Shape;86;p61"/>
            <p:cNvSpPr/>
            <p:nvPr/>
          </p:nvSpPr>
          <p:spPr>
            <a:xfrm>
              <a:off x="1654822" y="1334845"/>
              <a:ext cx="9698978" cy="487786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825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Subtitle</a:t>
              </a:r>
              <a:endParaRPr/>
            </a:p>
          </p:txBody>
        </p:sp>
        <p:pic>
          <p:nvPicPr>
            <p:cNvPr descr="An open book" id="87" name="Google Shape;87;p6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45742" y="1116725"/>
              <a:ext cx="924026" cy="924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2"/>
          <p:cNvGrpSpPr/>
          <p:nvPr/>
        </p:nvGrpSpPr>
        <p:grpSpPr>
          <a:xfrm>
            <a:off x="745742" y="1116725"/>
            <a:ext cx="10608058" cy="924026"/>
            <a:chOff x="745742" y="1116725"/>
            <a:chExt cx="10608058" cy="924026"/>
          </a:xfrm>
        </p:grpSpPr>
        <p:sp>
          <p:nvSpPr>
            <p:cNvPr id="90" name="Google Shape;90;p62"/>
            <p:cNvSpPr/>
            <p:nvPr/>
          </p:nvSpPr>
          <p:spPr>
            <a:xfrm>
              <a:off x="1654822" y="1334845"/>
              <a:ext cx="9698978" cy="487786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825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Subtitle</a:t>
              </a:r>
              <a:endParaRPr/>
            </a:p>
          </p:txBody>
        </p:sp>
        <p:pic>
          <p:nvPicPr>
            <p:cNvPr descr="An open book" id="91" name="Google Shape;91;p6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45742" y="1116725"/>
              <a:ext cx="924026" cy="924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6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63"/>
          <p:cNvSpPr txBox="1"/>
          <p:nvPr>
            <p:ph idx="12" type="sldNum"/>
          </p:nvPr>
        </p:nvSpPr>
        <p:spPr>
          <a:xfrm>
            <a:off x="8156601" y="6356350"/>
            <a:ext cx="3651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97" name="Google Shape;97;p63"/>
          <p:cNvCxnSpPr/>
          <p:nvPr/>
        </p:nvCxnSpPr>
        <p:spPr>
          <a:xfrm>
            <a:off x="618744" y="1011936"/>
            <a:ext cx="10967373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63"/>
          <p:cNvSpPr txBox="1"/>
          <p:nvPr>
            <p:ph idx="3" type="body"/>
          </p:nvPr>
        </p:nvSpPr>
        <p:spPr>
          <a:xfrm>
            <a:off x="618744" y="444847"/>
            <a:ext cx="9472613" cy="52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3_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e vector online education isometric concept, laptop on book, internet course for learning on home" id="17" name="Google Shape;17;p49"/>
          <p:cNvPicPr preferRelativeResize="0"/>
          <p:nvPr/>
        </p:nvPicPr>
        <p:blipFill rotWithShape="1">
          <a:blip r:embed="rId2">
            <a:alphaModFix/>
          </a:blip>
          <a:srcRect b="8815" l="0" r="6276" t="7324"/>
          <a:stretch/>
        </p:blipFill>
        <p:spPr>
          <a:xfrm>
            <a:off x="4908883" y="1270474"/>
            <a:ext cx="7225364" cy="490549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9"/>
          <p:cNvSpPr txBox="1"/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36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9"/>
          <p:cNvSpPr txBox="1"/>
          <p:nvPr>
            <p:ph idx="1" type="subTitle"/>
          </p:nvPr>
        </p:nvSpPr>
        <p:spPr>
          <a:xfrm>
            <a:off x="1524000" y="3602038"/>
            <a:ext cx="9144000" cy="468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rgbClr val="C01E2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49"/>
          <p:cNvSpPr txBox="1"/>
          <p:nvPr>
            <p:ph idx="2" type="body"/>
          </p:nvPr>
        </p:nvSpPr>
        <p:spPr>
          <a:xfrm>
            <a:off x="1524000" y="4259263"/>
            <a:ext cx="9144000" cy="781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2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Higher education Illustration in PNG, SVG" id="21" name="Google Shape;2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20995" y="0"/>
            <a:ext cx="3055881" cy="3055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0"/>
          <p:cNvSpPr txBox="1"/>
          <p:nvPr>
            <p:ph idx="1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4" name="Google Shape;24;p50"/>
          <p:cNvGrpSpPr/>
          <p:nvPr/>
        </p:nvGrpSpPr>
        <p:grpSpPr>
          <a:xfrm>
            <a:off x="899023" y="1311537"/>
            <a:ext cx="3855858" cy="924026"/>
            <a:chOff x="899023" y="1311537"/>
            <a:chExt cx="3855858" cy="924026"/>
          </a:xfrm>
        </p:grpSpPr>
        <p:sp>
          <p:nvSpPr>
            <p:cNvPr id="25" name="Google Shape;25;p50"/>
            <p:cNvSpPr/>
            <p:nvPr/>
          </p:nvSpPr>
          <p:spPr>
            <a:xfrm>
              <a:off x="1905080" y="1529657"/>
              <a:ext cx="2849801" cy="487786"/>
            </a:xfrm>
            <a:prstGeom prst="roundRect">
              <a:avLst>
                <a:gd fmla="val 50000" name="adj"/>
              </a:avLst>
            </a:prstGeom>
            <a:noFill/>
            <a:ln cap="flat" cmpd="sng" w="19050">
              <a:solidFill>
                <a:srgbClr val="9C16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82563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2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AIM</a:t>
              </a:r>
              <a:endParaRPr/>
            </a:p>
          </p:txBody>
        </p:sp>
        <p:pic>
          <p:nvPicPr>
            <p:cNvPr descr="Bullseye with solid fill" id="26" name="Google Shape;26;p5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99023" y="1311537"/>
              <a:ext cx="924026" cy="9240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Google Shape;27;p50"/>
          <p:cNvSpPr txBox="1"/>
          <p:nvPr/>
        </p:nvSpPr>
        <p:spPr>
          <a:xfrm>
            <a:off x="4765040" y="4255120"/>
            <a:ext cx="26619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 Aim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1"/>
          <p:cNvSpPr txBox="1"/>
          <p:nvPr>
            <p:ph idx="1" type="body"/>
          </p:nvPr>
        </p:nvSpPr>
        <p:spPr>
          <a:xfrm>
            <a:off x="618744" y="452784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1"/>
          <p:cNvSpPr/>
          <p:nvPr/>
        </p:nvSpPr>
        <p:spPr>
          <a:xfrm>
            <a:off x="1945881" y="1529657"/>
            <a:ext cx="4379283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9C16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endParaRPr/>
          </a:p>
        </p:txBody>
      </p:sp>
      <p:pic>
        <p:nvPicPr>
          <p:cNvPr descr="Lightbulb and gear with solid fill" id="31" name="Google Shape;3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725" y="1311537"/>
            <a:ext cx="924026" cy="92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2"/>
          <p:cNvSpPr txBox="1"/>
          <p:nvPr>
            <p:ph idx="1" type="body"/>
          </p:nvPr>
        </p:nvSpPr>
        <p:spPr>
          <a:xfrm>
            <a:off x="618744" y="452784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2"/>
          <p:cNvSpPr/>
          <p:nvPr/>
        </p:nvSpPr>
        <p:spPr>
          <a:xfrm>
            <a:off x="1945881" y="1529657"/>
            <a:ext cx="4379283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9C16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OUTCOMES</a:t>
            </a:r>
            <a:endParaRPr/>
          </a:p>
        </p:txBody>
      </p:sp>
      <p:pic>
        <p:nvPicPr>
          <p:cNvPr descr="Lightbulb and gear with solid fill" id="35" name="Google Shape;35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725" y="1311537"/>
            <a:ext cx="924026" cy="92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3"/>
          <p:cNvSpPr txBox="1"/>
          <p:nvPr>
            <p:ph idx="1" type="body"/>
          </p:nvPr>
        </p:nvSpPr>
        <p:spPr>
          <a:xfrm>
            <a:off x="734247" y="2040751"/>
            <a:ext cx="10515600" cy="4586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3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n open book" id="39" name="Google Shape;39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5742" y="1116725"/>
            <a:ext cx="924026" cy="92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1_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4"/>
          <p:cNvSpPr txBox="1"/>
          <p:nvPr>
            <p:ph idx="1" type="body"/>
          </p:nvPr>
        </p:nvSpPr>
        <p:spPr>
          <a:xfrm>
            <a:off x="734247" y="2040751"/>
            <a:ext cx="10515600" cy="4586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4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Questions with solid fill" id="43" name="Google Shape;43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1407" y="1194833"/>
            <a:ext cx="767810" cy="76781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4"/>
          <p:cNvSpPr/>
          <p:nvPr/>
        </p:nvSpPr>
        <p:spPr>
          <a:xfrm>
            <a:off x="1793763" y="1272941"/>
            <a:ext cx="5492561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9C16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Assessment Questions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1_Two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5"/>
          <p:cNvSpPr txBox="1"/>
          <p:nvPr>
            <p:ph type="title"/>
          </p:nvPr>
        </p:nvSpPr>
        <p:spPr>
          <a:xfrm>
            <a:off x="615175" y="487788"/>
            <a:ext cx="10515600" cy="437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  <a:defRPr b="1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/>
          <p:nvPr/>
        </p:nvSpPr>
        <p:spPr>
          <a:xfrm>
            <a:off x="1793763" y="1272941"/>
            <a:ext cx="5492561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9C16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Document Links</a:t>
            </a:r>
            <a:endParaRPr/>
          </a:p>
        </p:txBody>
      </p:sp>
      <p:pic>
        <p:nvPicPr>
          <p:cNvPr descr="Checklist with solid fill" id="48" name="Google Shape;48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2590" y="1059634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1_Two Content 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6"/>
          <p:cNvSpPr txBox="1"/>
          <p:nvPr>
            <p:ph type="title"/>
          </p:nvPr>
        </p:nvSpPr>
        <p:spPr>
          <a:xfrm>
            <a:off x="615175" y="487788"/>
            <a:ext cx="10515600" cy="437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  <a:defRPr b="1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6"/>
          <p:cNvSpPr/>
          <p:nvPr/>
        </p:nvSpPr>
        <p:spPr>
          <a:xfrm>
            <a:off x="1793763" y="1272941"/>
            <a:ext cx="5492561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9C16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Links</a:t>
            </a:r>
            <a:endParaRPr/>
          </a:p>
        </p:txBody>
      </p:sp>
      <p:pic>
        <p:nvPicPr>
          <p:cNvPr descr="Video camera with solid fill" id="52" name="Google Shape;52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3300" y="98330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56777" y="1700070"/>
            <a:ext cx="9470584" cy="40532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F99D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99D1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47"/>
          <p:cNvSpPr txBox="1"/>
          <p:nvPr>
            <p:ph type="title"/>
          </p:nvPr>
        </p:nvSpPr>
        <p:spPr>
          <a:xfrm>
            <a:off x="838200" y="353769"/>
            <a:ext cx="10515600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7"/>
          <p:cNvSpPr txBox="1"/>
          <p:nvPr>
            <p:ph idx="1" type="body"/>
          </p:nvPr>
        </p:nvSpPr>
        <p:spPr>
          <a:xfrm>
            <a:off x="838200" y="1940638"/>
            <a:ext cx="10515600" cy="4258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7"/>
          <p:cNvSpPr txBox="1"/>
          <p:nvPr>
            <p:ph idx="12" type="sldNum"/>
          </p:nvPr>
        </p:nvSpPr>
        <p:spPr>
          <a:xfrm>
            <a:off x="8156601" y="6356350"/>
            <a:ext cx="3651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Clr>
                <a:schemeClr val="accent2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" name="Google Shape;11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51862" y="353769"/>
            <a:ext cx="1791569" cy="7667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idx="12" type="sldNum"/>
          </p:nvPr>
        </p:nvSpPr>
        <p:spPr>
          <a:xfrm>
            <a:off x="8156601" y="6356350"/>
            <a:ext cx="3651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618744" y="1622738"/>
            <a:ext cx="10631103" cy="5525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99792"/>
              <a:buChar char="•"/>
            </a:pPr>
            <a:r>
              <a:rPr b="1" lang="en-GB" sz="2600"/>
              <a:t>Himalayas</a:t>
            </a:r>
            <a:r>
              <a:rPr lang="en-GB" sz="2600"/>
              <a:t>: The Himalayan mountain range forms a natural northern barrier, with towering peaks like Mount Everest. It is not only a geological wonder but also a cultural and spiritual centre for many communities.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99792"/>
              <a:buChar char="•"/>
            </a:pPr>
            <a:r>
              <a:rPr b="1" lang="en-GB" sz="2600"/>
              <a:t>Western and Eastern Ghats</a:t>
            </a:r>
            <a:r>
              <a:rPr lang="en-GB" sz="2600"/>
              <a:t>: These parallel ranges run along the coasts. The Western Ghats are known for their lush forests and UNESCO-listed biodiversity hotspots. The Eastern Ghats contribute to the region's water resources and support local livelihoods.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99792"/>
              <a:buChar char="•"/>
            </a:pPr>
            <a:r>
              <a:rPr b="1" lang="en-GB" sz="2600"/>
              <a:t>Hill Stations</a:t>
            </a:r>
            <a:r>
              <a:rPr lang="en-GB" sz="2600"/>
              <a:t>: Many hill stations, such as Shimla, Darjeeling, and Ooty, are located in these mountain ranges. They provide cool retreats and attract tourists seeking respite from the heat.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Geographical Features and Diversity of India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313900" y="1763404"/>
            <a:ext cx="11546004" cy="4896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Ganges River</a:t>
            </a:r>
            <a:r>
              <a:rPr lang="en-GB"/>
              <a:t>: Often called the lifeline of India, the Ganges is spiritually revered and ecologically vital. It irrigates the fertile Gangetic plains and supports diverse communities along its course.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Brahmaputra River</a:t>
            </a:r>
            <a:r>
              <a:rPr lang="en-GB"/>
              <a:t>: Flowing through the north-eastern region, the Brahmaputra contributes significantly to the area's agriculture and supports diverse aquatic life.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Indus River</a:t>
            </a:r>
            <a:r>
              <a:rPr lang="en-GB"/>
              <a:t>: Originating in Tibet and flowing through north-western India, the Indus River supports agricultural activities and has historical significance, giving rise to one of the world's oldest civilizations.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76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Rivers and Plains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idx="1" type="body"/>
          </p:nvPr>
        </p:nvSpPr>
        <p:spPr>
          <a:xfrm>
            <a:off x="313900" y="1763404"/>
            <a:ext cx="11546004" cy="5094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Arabian Sea Coast</a:t>
            </a:r>
            <a:r>
              <a:rPr lang="en-GB"/>
              <a:t>: The western coast is dotted with bustling ports like Mumbai and historic cities like Kochi. It's famous for its trade connections and picturesque beaches.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Bay of Bengal Coast</a:t>
            </a:r>
            <a:r>
              <a:rPr lang="en-GB"/>
              <a:t>: The eastern coast features coastal cities like Chennai and Kolkata, with cultural and economic significance. It's known for its diverse marine life and iconic fishing communities.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Indian Ocean Coast</a:t>
            </a:r>
            <a:r>
              <a:rPr lang="en-GB"/>
              <a:t>: The southern coast offers serene beach destinations like Goa and Kerala. It's a hub of maritime trade and cultural exchange due to historical connections with other Indian Ocean countries.</a:t>
            </a:r>
            <a:endParaRPr/>
          </a:p>
          <a:p>
            <a:pPr indent="0" lvl="0" marL="76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82" name="Google Shape;182;p12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3" name="Google Shape;183;p12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76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Coastal Diversity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/>
          <p:nvPr>
            <p:ph idx="1" type="body"/>
          </p:nvPr>
        </p:nvSpPr>
        <p:spPr>
          <a:xfrm>
            <a:off x="300251" y="2040750"/>
            <a:ext cx="11559653" cy="4455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Administrative Divisions</a:t>
            </a:r>
            <a:r>
              <a:rPr lang="en-GB"/>
              <a:t>: India is divided into 28 states and 8 union territories, each with its own government and administrative structure.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Local Governance</a:t>
            </a:r>
            <a:r>
              <a:rPr lang="en-GB"/>
              <a:t>: States and union territories play a vital role in local governance, managing education, healthcare, law enforcement, and other essential services.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Cultural Diversity</a:t>
            </a:r>
            <a:r>
              <a:rPr lang="en-GB"/>
              <a:t>: These divisions reflect India's rich cultural tapestry, with each region boasting unique traditions, languages, festivals, and cuisine.</a:t>
            </a:r>
            <a:endParaRPr/>
          </a:p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0" name="Google Shape;190;p13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3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India's States and Union </a:t>
            </a:r>
            <a:r>
              <a:rPr lang="en-GB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territories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300251" y="2040750"/>
            <a:ext cx="11559653" cy="4455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Uttar Pradesh</a:t>
            </a:r>
            <a:r>
              <a:rPr lang="en-GB"/>
              <a:t>: Known for the iconic Taj Mahal, it holds historical importance with cities like Varanasi, a spiritual centre on the banks of the Ganges.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Maharashtra</a:t>
            </a:r>
            <a:r>
              <a:rPr lang="en-GB"/>
              <a:t>: Beyond Mumbai, it embraces the bustling city of Pune, the vibrant Ganesh Chaturthi celebrations, and the serene hill stations of the Western Ghats.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Karnataka</a:t>
            </a:r>
            <a:r>
              <a:rPr lang="en-GB"/>
              <a:t>: Besides being a tech hub, it's famous for the cultural city of Mysore, ancient Hampi ruins, and the lush Coorg district known for its coffee plantations.</a:t>
            </a:r>
            <a:endParaRPr/>
          </a:p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8" name="Google Shape;198;p14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9" name="Google Shape;199;p14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States of India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idx="1" type="body"/>
          </p:nvPr>
        </p:nvSpPr>
        <p:spPr>
          <a:xfrm>
            <a:off x="300251" y="2040750"/>
            <a:ext cx="11559653" cy="4455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Rajasthan</a:t>
            </a:r>
            <a:r>
              <a:rPr lang="en-GB"/>
              <a:t>: The land of forts and palaces, it showcases the majestic Mehrangarh Fort in Jodhpur and the romantic Udaipur with its serene lakes.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Kerala</a:t>
            </a:r>
            <a:r>
              <a:rPr lang="en-GB"/>
              <a:t>: Renowned for the tranquil backwaters of Alleppey, it boasts Ayurvedic wellness, traditional Kathakali dance, and the charming hill station of Munnar.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West Bengal</a:t>
            </a:r>
            <a:r>
              <a:rPr lang="en-GB"/>
              <a:t>: Kolkata's historic Howrah Bridge and Victoria Memorial are highlights, along with the peaceful retreat of Darjeeling and its tea plantations.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6" name="Google Shape;206;p15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7" name="Google Shape;207;p15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States and Union Territories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idx="1" type="body"/>
          </p:nvPr>
        </p:nvSpPr>
        <p:spPr>
          <a:xfrm>
            <a:off x="300251" y="2040750"/>
            <a:ext cx="11559653" cy="4455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Delhi</a:t>
            </a:r>
            <a:r>
              <a:rPr lang="en-GB"/>
              <a:t>: The seat of India's government, it encompasses historical landmarks like India Gate and Qutub Minar, as well as bustling markets and diverse neighborhoods.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Jammu and Kashmir</a:t>
            </a:r>
            <a:r>
              <a:rPr lang="en-GB"/>
              <a:t>: Showcasing the stunning landscapes of the Kashmir Valley, it's also home to the sacred Amarnath Cave and the bustling city of Jammu.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Puducherry</a:t>
            </a:r>
            <a:r>
              <a:rPr lang="en-GB"/>
              <a:t>: With its French architecture and Aurobindo Ashram, Puducherry provides a unique blend of spirituality, colonial heritage, and seaside charm.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14" name="Google Shape;214;p16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Union Territories and Special Cases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idx="1" type="body"/>
          </p:nvPr>
        </p:nvSpPr>
        <p:spPr>
          <a:xfrm>
            <a:off x="286603" y="2040751"/>
            <a:ext cx="11573301" cy="4455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GB"/>
              <a:t>Indus Valley Civilization (approx. 3300–1300 BCE)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Ancient Urban Centres</a:t>
            </a:r>
            <a:r>
              <a:rPr lang="en-GB"/>
              <a:t>: The Indus Valley Civilization, also known as the Harappan Civilization, flourished along the Indus River with advanced urban planning and drainage systems.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Trade and Culture</a:t>
            </a:r>
            <a:r>
              <a:rPr lang="en-GB"/>
              <a:t>: This period witnessed trade networks extending to Mesopotamia and ancient Egypt, with artifacts reflecting a rich culture and writing system that remains undeciphered.</a:t>
            </a:r>
            <a:endParaRPr/>
          </a:p>
        </p:txBody>
      </p:sp>
      <p:sp>
        <p:nvSpPr>
          <p:cNvPr id="222" name="Google Shape;222;p17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Historical Periods and Empires in India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idx="1" type="body"/>
          </p:nvPr>
        </p:nvSpPr>
        <p:spPr>
          <a:xfrm>
            <a:off x="286603" y="2040751"/>
            <a:ext cx="11573301" cy="4455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Maurya Empire</a:t>
            </a:r>
            <a:r>
              <a:rPr lang="en-GB"/>
              <a:t>: Under Emperor Ashoka, the Maurya Empire expanded across much of the Indian subcontinent, spreading Buddhism and implementing innovative governance.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Golden Age: Gupta Empire</a:t>
            </a:r>
            <a:r>
              <a:rPr lang="en-GB"/>
              <a:t>: The Gupta Empire marked a Golden Age of art, science, and literature. It saw advancements in mathematics (notably the concept of zero), medicine, and the creation of exquisite sculptures.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Cultural Flourish</a:t>
            </a:r>
            <a:r>
              <a:rPr lang="en-GB"/>
              <a:t>: During this period, great works like the Kamasutra and the timeless epic Ramayana were composed, leaving an indelible impact on Indian culture.</a:t>
            </a:r>
            <a:endParaRPr/>
          </a:p>
        </p:txBody>
      </p:sp>
      <p:sp>
        <p:nvSpPr>
          <p:cNvPr id="230" name="Google Shape;230;p18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Maurya and Gupta Empires (c. 322 BCE – 550 CE)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>
            <p:ph idx="1" type="body"/>
          </p:nvPr>
        </p:nvSpPr>
        <p:spPr>
          <a:xfrm>
            <a:off x="232013" y="1763404"/>
            <a:ext cx="11627892" cy="473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Babur and Akbar</a:t>
            </a:r>
            <a:r>
              <a:rPr lang="en-GB"/>
              <a:t>: The Mughal Empire was founded by Babur and reached its zenith under Akbar, who embraced religious tolerance and cultural diversity.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Architectural Marvels</a:t>
            </a:r>
            <a:r>
              <a:rPr lang="en-GB"/>
              <a:t>: The Mughals left behind iconic architectural marvels like the Taj Mahal, Fatehpur Sikri, and the Red Fort, reflecting a fusion of Persian and Indian artistic styles.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Decline and British Influence</a:t>
            </a:r>
            <a:r>
              <a:rPr lang="en-GB"/>
              <a:t>: The empire's decline was marked by power struggles and the rise of British influence. The Sepoy Mutiny of 1857 marked a turning point, leading to direct British rule.</a:t>
            </a:r>
            <a:endParaRPr/>
          </a:p>
        </p:txBody>
      </p:sp>
      <p:sp>
        <p:nvSpPr>
          <p:cNvPr id="238" name="Google Shape;238;p19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Mughal Empire (1526–1857)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idx="1" type="subTitle"/>
          </p:nvPr>
        </p:nvSpPr>
        <p:spPr>
          <a:xfrm>
            <a:off x="1019033" y="3602038"/>
            <a:ext cx="9144000" cy="468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Module - 1</a:t>
            </a:r>
            <a:endParaRPr/>
          </a:p>
        </p:txBody>
      </p:sp>
      <p:sp>
        <p:nvSpPr>
          <p:cNvPr id="109" name="Google Shape;109;p2"/>
          <p:cNvSpPr txBox="1"/>
          <p:nvPr>
            <p:ph idx="2" type="body"/>
          </p:nvPr>
        </p:nvSpPr>
        <p:spPr>
          <a:xfrm>
            <a:off x="568657" y="4243233"/>
            <a:ext cx="9144000" cy="781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/>
              <a:t>Introduction to India and its History</a:t>
            </a:r>
            <a:endParaRPr/>
          </a:p>
        </p:txBody>
      </p:sp>
      <p:sp>
        <p:nvSpPr>
          <p:cNvPr id="110" name="Google Shape;110;p2"/>
          <p:cNvSpPr txBox="1"/>
          <p:nvPr>
            <p:ph type="ctrTitle"/>
          </p:nvPr>
        </p:nvSpPr>
        <p:spPr>
          <a:xfrm>
            <a:off x="1019033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GB"/>
              <a:t>Understanding India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/>
          <p:nvPr>
            <p:ph idx="1" type="body"/>
          </p:nvPr>
        </p:nvSpPr>
        <p:spPr>
          <a:xfrm>
            <a:off x="232013" y="1763404"/>
            <a:ext cx="11627892" cy="473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British Colonial Domination</a:t>
            </a:r>
            <a:r>
              <a:rPr lang="en-GB"/>
              <a:t>: India came under direct British rule in 1858 after the Sepoy Mutiny. The exploitation of resources and policies led to widespread discontent.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Gandhi and Non-Violent Resistance</a:t>
            </a:r>
            <a:r>
              <a:rPr lang="en-GB"/>
              <a:t>: Mahatma Gandhi led a non-violent independence movement, emphasizing civil disobedience and protests against British policies.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Independence and Partition</a:t>
            </a:r>
            <a:r>
              <a:rPr lang="en-GB"/>
              <a:t>: India gained independence in 1947, but it was accompanied by the tragic partition into India and Pakistan, leading to widespread displacement and communal tensions.</a:t>
            </a:r>
            <a:endParaRPr/>
          </a:p>
        </p:txBody>
      </p:sp>
      <p:sp>
        <p:nvSpPr>
          <p:cNvPr id="246" name="Google Shape;246;p20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British Colonial Rule and Independence Movement (1858–1947)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idx="1" type="body"/>
          </p:nvPr>
        </p:nvSpPr>
        <p:spPr>
          <a:xfrm>
            <a:off x="218363" y="1881858"/>
            <a:ext cx="11737075" cy="461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GB"/>
              <a:t>Hinduism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Ancient Roots</a:t>
            </a:r>
            <a:r>
              <a:rPr lang="en-GB"/>
              <a:t>: Hinduism is one of the world's oldest religions, with its origins tracing back thousands of years. It's deeply intertwined with India's cultural and historical heritage.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Beliefs and Practices</a:t>
            </a:r>
            <a:r>
              <a:rPr lang="en-GB"/>
              <a:t>: Hinduism encompasses a wide range of beliefs and practices, including the concepts of karma, dharma, and moksha. It emphasizes the pursuit of spiritual and moral growth.</a:t>
            </a:r>
            <a:endParaRPr/>
          </a:p>
        </p:txBody>
      </p:sp>
      <p:sp>
        <p:nvSpPr>
          <p:cNvPr id="254" name="Google Shape;254;p21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1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Major Religions and Languages in India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idx="1" type="body"/>
          </p:nvPr>
        </p:nvSpPr>
        <p:spPr>
          <a:xfrm>
            <a:off x="218363" y="1881858"/>
            <a:ext cx="11737075" cy="461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Early Presence</a:t>
            </a:r>
            <a:r>
              <a:rPr lang="en-GB"/>
              <a:t>: Christianity has an ancient presence in India, with traditions suggesting that apostle Thomas arrived in Kerala in the 1st century CE.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Diversity in Practices</a:t>
            </a:r>
            <a:r>
              <a:rPr lang="en-GB"/>
              <a:t>: India's Christian population consists of various denominations, including Catholic, Protestant, and Orthodox. Each has unique practices and worship styles.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Cultural Impact</a:t>
            </a:r>
            <a:r>
              <a:rPr lang="en-GB"/>
              <a:t>: Christian institutions, such as schools and hospitals, have played a vital role in education and healthcare across the country.</a:t>
            </a:r>
            <a:endParaRPr/>
          </a:p>
        </p:txBody>
      </p:sp>
      <p:sp>
        <p:nvSpPr>
          <p:cNvPr id="262" name="Google Shape;262;p22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Christianity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idx="1" type="body"/>
          </p:nvPr>
        </p:nvSpPr>
        <p:spPr>
          <a:xfrm>
            <a:off x="218363" y="1881858"/>
            <a:ext cx="11737075" cy="461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Introduction and Spread</a:t>
            </a:r>
            <a:r>
              <a:rPr lang="en-GB"/>
              <a:t>: Islam arrived in India during the 7th century through trade and conquest. Over time, it gained a significant following, especially in the northern regions.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Principles and Beliefs</a:t>
            </a:r>
            <a:r>
              <a:rPr lang="en-GB"/>
              <a:t>: Islam is based on the teachings of the Prophet Muhammad as recorded in the Quran. The Five Pillars of Islam—faith, prayer, fasting, almsgiving, and pilgrimage-guide its adherents.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Cultural Synthesis</a:t>
            </a:r>
            <a:r>
              <a:rPr lang="en-GB"/>
              <a:t>: Islam's influence is visible in India's art, architecture, and cuisine. Notable examples include the Mughal architecture of monuments like the Taj Mahal.</a:t>
            </a:r>
            <a:endParaRPr/>
          </a:p>
        </p:txBody>
      </p:sp>
      <p:sp>
        <p:nvSpPr>
          <p:cNvPr id="270" name="Google Shape;270;p23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3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Islam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>
            <p:ph idx="1" type="body"/>
          </p:nvPr>
        </p:nvSpPr>
        <p:spPr>
          <a:xfrm>
            <a:off x="218363" y="1881858"/>
            <a:ext cx="11737075" cy="486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Linguistic Diversity</a:t>
            </a:r>
            <a:r>
              <a:rPr lang="en-GB"/>
              <a:t>: India is a linguistic treasure trove, with over 22 officially recognized languages and countless dialects. Each state often has its own language.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Major Language Families</a:t>
            </a:r>
            <a:r>
              <a:rPr lang="en-GB"/>
              <a:t>: Languages in India belong to diverse language families, including Indo-Aryan (Hindi, Bengali), Dravidian (Tamil, Telugu), and Tibeto-Burman (Manipuri, Bodo).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Language's Role</a:t>
            </a:r>
            <a:r>
              <a:rPr lang="en-GB"/>
              <a:t>: Languages in India play a vital role in cultural identity and communication. The Indian Constitution recognizes the importance of preserving linguistic diversity.</a:t>
            </a:r>
            <a:endParaRPr/>
          </a:p>
        </p:txBody>
      </p:sp>
      <p:sp>
        <p:nvSpPr>
          <p:cNvPr id="278" name="Google Shape;278;p24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Languages in India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idx="1" type="body"/>
          </p:nvPr>
        </p:nvSpPr>
        <p:spPr>
          <a:xfrm>
            <a:off x="177421" y="1763404"/>
            <a:ext cx="11778017" cy="497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Ancient Urban Centers</a:t>
            </a:r>
            <a:r>
              <a:rPr lang="en-GB"/>
              <a:t>: The Indus Valley Civilization, also known as the Harappan Civilization, thrived in the Indus River basin (modern-day Pakistan and northwest India) from around 3300 to 1300 BCE.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Advanced Urban Planning</a:t>
            </a:r>
            <a:r>
              <a:rPr lang="en-GB"/>
              <a:t>: Cities like Mohenjo-daro and Harappa showcased impressive urban planning with grid-like streets, drainage systems, and multi-story brick houses.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Trade and Culture</a:t>
            </a:r>
            <a:r>
              <a:rPr lang="en-GB"/>
              <a:t>: The civilization had robust trade networks extending to Mesopotamia, evidence of advanced craftsmanship in pottery, metallurgy, and bead-making. </a:t>
            </a:r>
            <a:endParaRPr/>
          </a:p>
        </p:txBody>
      </p:sp>
      <p:sp>
        <p:nvSpPr>
          <p:cNvPr id="286" name="Google Shape;286;p25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5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 Valley Civilization and its Significance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>
            <p:ph idx="1" type="body"/>
          </p:nvPr>
        </p:nvSpPr>
        <p:spPr>
          <a:xfrm>
            <a:off x="177421" y="1763404"/>
            <a:ext cx="11778017" cy="497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Sophisticated Drainage</a:t>
            </a:r>
            <a:r>
              <a:rPr lang="en-GB"/>
              <a:t>: The well-planned drainage systems demonstrate engineering prowess and a keen understanding of sanitation, emphasizing public health.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Trade and Commerce</a:t>
            </a:r>
            <a:r>
              <a:rPr lang="en-GB"/>
              <a:t>: The Indus Valley was a crossroads for trade, connecting the Indian subcontinent with other regions. This facilitated cultural exchange and economic growth.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Religious and Artistic Expressions</a:t>
            </a:r>
            <a:r>
              <a:rPr lang="en-GB"/>
              <a:t>: The civilization's seals and figurines provide insight into religious practices and art forms, suggesting a complex belief system.</a:t>
            </a:r>
            <a:endParaRPr/>
          </a:p>
        </p:txBody>
      </p:sp>
      <p:sp>
        <p:nvSpPr>
          <p:cNvPr id="294" name="Google Shape;294;p26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6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Technological and Cultural Significance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"/>
          <p:cNvSpPr txBox="1"/>
          <p:nvPr>
            <p:ph idx="1" type="body"/>
          </p:nvPr>
        </p:nvSpPr>
        <p:spPr>
          <a:xfrm>
            <a:off x="177421" y="1763404"/>
            <a:ext cx="11778017" cy="497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Mysterious Script</a:t>
            </a:r>
            <a:r>
              <a:rPr lang="en-GB"/>
              <a:t>: The Indus script, although undeciphered, hints at a developed writing system that could contain insights into their society, economy, and language.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Environmental Factors</a:t>
            </a:r>
            <a:r>
              <a:rPr lang="en-GB"/>
              <a:t>: The civilization faced challenges like climate change and shifts in river courses, which might have contributed to its decline around 1300 BCE.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Historical Understanding</a:t>
            </a:r>
            <a:r>
              <a:rPr lang="en-GB"/>
              <a:t>: The Indus Valley Civilization provides vital insights into the early history of the Indian subcontinent, offering a foundation for understanding subsequent cultures and societies.</a:t>
            </a:r>
            <a:endParaRPr/>
          </a:p>
        </p:txBody>
      </p:sp>
      <p:sp>
        <p:nvSpPr>
          <p:cNvPr id="302" name="Google Shape;302;p27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Legacy and Decline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>
            <p:ph idx="1" type="body"/>
          </p:nvPr>
        </p:nvSpPr>
        <p:spPr>
          <a:xfrm>
            <a:off x="232012" y="2040750"/>
            <a:ext cx="11723426" cy="4701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Archaeological Exploration</a:t>
            </a:r>
            <a:r>
              <a:rPr lang="en-GB"/>
              <a:t>: Ongoing archaeological studies continue to unveil new aspects of the civilization, deepening our understanding of ancient urban societies.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Cultural Identity</a:t>
            </a:r>
            <a:r>
              <a:rPr lang="en-GB"/>
              <a:t>: The Indus Valley Civilization contributes to the diverse cultural heritage of the Indian subcontinent and fosters a sense of historical identity.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Global Heritage</a:t>
            </a:r>
            <a:r>
              <a:rPr lang="en-GB"/>
              <a:t>: The civilization's legacy transcends borders and influences discussions on early urbanization, trade, and cultural interaction in world history.</a:t>
            </a:r>
            <a:endParaRPr/>
          </a:p>
        </p:txBody>
      </p:sp>
      <p:sp>
        <p:nvSpPr>
          <p:cNvPr id="310" name="Google Shape;310;p28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1" name="Google Shape;311;p28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Modern Significance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idx="1" type="body"/>
          </p:nvPr>
        </p:nvSpPr>
        <p:spPr>
          <a:xfrm>
            <a:off x="232012" y="2040750"/>
            <a:ext cx="11723426" cy="4701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GB"/>
              <a:t>The Maurya Empire (c. 322 BCE – 185 BCE)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Foundation and Expansion</a:t>
            </a:r>
            <a:r>
              <a:rPr lang="en-GB"/>
              <a:t>: Founded by Chandragupta Maurya, the empire expanded across much of the Indian subcontinent under Emperor Ashoka, encompassing present-day India, Pakistan, and Bangladesh.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Ashoka's Reign</a:t>
            </a:r>
            <a:r>
              <a:rPr lang="en-GB"/>
              <a:t>: Ashoka is renowned for embracing Buddhism after the Kalinga War and promoting non-violence and religious tolerance. His edicts, inscribed on pillars and rocks, spread his teachings.</a:t>
            </a:r>
            <a:endParaRPr/>
          </a:p>
        </p:txBody>
      </p:sp>
      <p:sp>
        <p:nvSpPr>
          <p:cNvPr id="318" name="Google Shape;318;p29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9" name="Google Shape;319;p29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9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Maurya and Gupta empires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idx="1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899023" y="3354402"/>
            <a:ext cx="10660918" cy="2281187"/>
          </a:xfrm>
          <a:prstGeom prst="roundRect">
            <a:avLst>
              <a:gd fmla="val 23545" name="adj"/>
            </a:avLst>
          </a:prstGeom>
          <a:solidFill>
            <a:srgbClr val="9C1621"/>
          </a:solidFill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module aims to provide a concise overview of India's history, spanning its ancient civilizations, cultural diversity, and significant historical events, to foster a foundational understanding of the country's rich and complex past. 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/>
          <p:nvPr>
            <p:ph idx="1" type="body"/>
          </p:nvPr>
        </p:nvSpPr>
        <p:spPr>
          <a:xfrm>
            <a:off x="218364" y="1763404"/>
            <a:ext cx="11737074" cy="4978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Golden Age</a:t>
            </a:r>
            <a:r>
              <a:rPr lang="en-GB"/>
              <a:t>: The Gupta Empire is often referred to as India's "Golden Age" due to its flourishing arts, sciences, and literature. It is characterized by advancements in various fields.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Scientific Achievements</a:t>
            </a:r>
            <a:r>
              <a:rPr lang="en-GB"/>
              <a:t>: Gupta scholars made strides in mathematics, introducing the concept of zero and the decimal system. Aryabhata's astronomical work significantly advanced understanding of the cosmos.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Cultural Flourish</a:t>
            </a:r>
            <a:r>
              <a:rPr lang="en-GB"/>
              <a:t>: The empire supported fine arts, leading to remarkable achievements in literature, drama, and sculpture. </a:t>
            </a:r>
            <a:endParaRPr/>
          </a:p>
        </p:txBody>
      </p:sp>
      <p:sp>
        <p:nvSpPr>
          <p:cNvPr id="326" name="Google Shape;326;p30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7" name="Google Shape;327;p30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0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Gupta Empire (c. 320 CE – 550 CE)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/>
          <p:nvPr>
            <p:ph idx="1" type="body"/>
          </p:nvPr>
        </p:nvSpPr>
        <p:spPr>
          <a:xfrm>
            <a:off x="218364" y="1763404"/>
            <a:ext cx="11737074" cy="4978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Decline of the Maurya Empire</a:t>
            </a:r>
            <a:r>
              <a:rPr lang="en-GB"/>
              <a:t>: After Ashoka's death, the Mauryan Empire gradually declined due to external pressures and internal unrest.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Gupta Empire's Decline</a:t>
            </a:r>
            <a:r>
              <a:rPr lang="en-GB"/>
              <a:t>: The Gupta Empire weakened due to invasions by the Hunas and internal divisions, leading to the eventual fragmentation of the empire.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Historical Legacy</a:t>
            </a:r>
            <a:r>
              <a:rPr lang="en-GB"/>
              <a:t>: The Maurya and Gupta Empires left an indelible mark on Indian history. Their administrative innovations, cultural achievements, and intellectual pursuits continue to influence modern India.</a:t>
            </a:r>
            <a:endParaRPr/>
          </a:p>
        </p:txBody>
      </p:sp>
      <p:sp>
        <p:nvSpPr>
          <p:cNvPr id="334" name="Google Shape;334;p31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5" name="Google Shape;335;p31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1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Decline and Historical Impact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>
            <p:ph idx="1" type="body"/>
          </p:nvPr>
        </p:nvSpPr>
        <p:spPr>
          <a:xfrm>
            <a:off x="218364" y="1763404"/>
            <a:ext cx="11737074" cy="4978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Introduction</a:t>
            </a:r>
            <a:r>
              <a:rPr lang="en-GB"/>
              <a:t>: Islamic invasions in India began in the 7th century with Arab conquests. Subsequent Turkic and Persian invasions brought various Islamic dynasties to the Indian subcontinent.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Cultural Exchange</a:t>
            </a:r>
            <a:r>
              <a:rPr lang="en-GB"/>
              <a:t>: These invasions facilitated cultural exchange, leading to the fusion of Islamic and Indian art, architecture, and traditions.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Impact on Society</a:t>
            </a:r>
            <a:r>
              <a:rPr lang="en-GB"/>
              <a:t>: The establishment of Islamic rulers introduced new administrative systems and policies, influencing India's political landscape.</a:t>
            </a:r>
            <a:endParaRPr/>
          </a:p>
        </p:txBody>
      </p:sp>
      <p:sp>
        <p:nvSpPr>
          <p:cNvPr id="342" name="Google Shape;342;p32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Islamic invasions and the Mughal Empire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3"/>
          <p:cNvSpPr txBox="1"/>
          <p:nvPr>
            <p:ph idx="1" type="body"/>
          </p:nvPr>
        </p:nvSpPr>
        <p:spPr>
          <a:xfrm>
            <a:off x="218364" y="2040751"/>
            <a:ext cx="11737074" cy="4701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Babur and Akbar</a:t>
            </a:r>
            <a:r>
              <a:rPr lang="en-GB"/>
              <a:t>: Founded by Babur in 1526, the Mughal Empire reached its zenith under Akbar's rule. Akbar emphasized religious tolerance and cultural integration.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Architectural Marvels</a:t>
            </a:r>
            <a:r>
              <a:rPr lang="en-GB"/>
              <a:t>: The Mughals left a rich legacy of architecture, including the iconic Taj Mahal, Fatehpur Sikri, and the Red Fort in Delhi.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Cultural Synthesis</a:t>
            </a:r>
            <a:r>
              <a:rPr lang="en-GB"/>
              <a:t>: Mughal rulers promoted a blend of Persian, Indian, and Central Asian cultural elements, evident in art, music, and literature.</a:t>
            </a:r>
            <a:endParaRPr/>
          </a:p>
        </p:txBody>
      </p:sp>
      <p:sp>
        <p:nvSpPr>
          <p:cNvPr id="350" name="Google Shape;350;p33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1" name="Google Shape;351;p33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3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Mughal Empire (1526–1857)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/>
          <p:nvPr>
            <p:ph idx="1" type="body"/>
          </p:nvPr>
        </p:nvSpPr>
        <p:spPr>
          <a:xfrm>
            <a:off x="218364" y="2040751"/>
            <a:ext cx="11737074" cy="4701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Aurangzeb's Rule</a:t>
            </a:r>
            <a:r>
              <a:rPr lang="en-GB"/>
              <a:t>: Aurangzeb's reign marked a more orthodox phase in the empire, characterized by conflicts with non-Muslim communities and centralization of power.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Economic Challenges</a:t>
            </a:r>
            <a:r>
              <a:rPr lang="en-GB"/>
              <a:t>: The empire faced economic challenges due to excessive military campaigns and administrative inefficiencies.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Decline and British Influence</a:t>
            </a:r>
            <a:r>
              <a:rPr lang="en-GB"/>
              <a:t>: The decline of the Mughal Empire paved the way for British influence and eventual control over India, leading to the Sepoy Mutiny of 1857.</a:t>
            </a:r>
            <a:endParaRPr/>
          </a:p>
        </p:txBody>
      </p:sp>
      <p:sp>
        <p:nvSpPr>
          <p:cNvPr id="358" name="Google Shape;358;p34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9" name="Google Shape;359;p34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Aurangzeb and Decline of the Mughal Empire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/>
          <p:nvPr>
            <p:ph idx="1" type="body"/>
          </p:nvPr>
        </p:nvSpPr>
        <p:spPr>
          <a:xfrm>
            <a:off x="218364" y="2040751"/>
            <a:ext cx="11737074" cy="4701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Cultural Heritage</a:t>
            </a:r>
            <a:r>
              <a:rPr lang="en-GB"/>
              <a:t>: The Mughal Empire's cultural contributions continue to shape India's identity, influencing art, architecture, and cuisine.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Historical Understanding</a:t>
            </a:r>
            <a:r>
              <a:rPr lang="en-GB"/>
              <a:t>: The empire's history provides insights into India's past governance, social structure, and interactions with global powers.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GB"/>
              <a:t>Unity in Diversity</a:t>
            </a:r>
            <a:r>
              <a:rPr lang="en-GB"/>
              <a:t>: The Mughal Empire's legacy underscores India's ability to absorb and integrate diverse influences while maintaining its own unique identity.</a:t>
            </a:r>
            <a:endParaRPr/>
          </a:p>
        </p:txBody>
      </p:sp>
      <p:sp>
        <p:nvSpPr>
          <p:cNvPr id="366" name="Google Shape;366;p35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7" name="Google Shape;367;p35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5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Legacy and Historical Impact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"/>
          <p:cNvSpPr txBox="1"/>
          <p:nvPr>
            <p:ph idx="1" type="body"/>
          </p:nvPr>
        </p:nvSpPr>
        <p:spPr>
          <a:xfrm>
            <a:off x="218364" y="2040751"/>
            <a:ext cx="11737074" cy="4701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Colonial Context: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Resource extraction: textiles, spices, agricultural products.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Draining wealth through taxes and economic policies.</a:t>
            </a:r>
            <a:endParaRPr/>
          </a:p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Cultural Suppression: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Imposition of British education, language, and customs.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Erosion of traditional systems and cultural identity.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36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75" name="Google Shape;375;p36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British Colonial Rule and the Struggle for Independence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idx="1" type="body"/>
          </p:nvPr>
        </p:nvSpPr>
        <p:spPr>
          <a:xfrm>
            <a:off x="218364" y="2040751"/>
            <a:ext cx="11737074" cy="4701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The growth of resistance: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Intellectual awakening: role of leaders like Gandhi, Nehru.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Formation of Indian National Congress and other organizations.</a:t>
            </a:r>
            <a:endParaRPr/>
          </a:p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Mass mobilization: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Nonviolent protests, civil disobedience, boycotts.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Unity across diverse religious and social groups.</a:t>
            </a:r>
            <a:endParaRPr/>
          </a:p>
        </p:txBody>
      </p:sp>
      <p:sp>
        <p:nvSpPr>
          <p:cNvPr id="382" name="Google Shape;382;p37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83" name="Google Shape;383;p37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Emergence of Resistance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"/>
          <p:cNvSpPr txBox="1"/>
          <p:nvPr>
            <p:ph idx="1" type="body"/>
          </p:nvPr>
        </p:nvSpPr>
        <p:spPr>
          <a:xfrm>
            <a:off x="-163773" y="1578738"/>
            <a:ext cx="11737074" cy="4701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World War II impact: changing dynamics of colonial rule.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Quit India Movement, civil disobedience campaigns.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Formation of the Republic of India in 1947.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Political, social, and economic changes post-independence.</a:t>
            </a:r>
            <a:endParaRPr/>
          </a:p>
        </p:txBody>
      </p:sp>
      <p:sp>
        <p:nvSpPr>
          <p:cNvPr id="390" name="Google Shape;390;p38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1" name="Google Shape;391;p38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Journey to Independence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/>
          <p:nvPr>
            <p:ph idx="1" type="body"/>
          </p:nvPr>
        </p:nvSpPr>
        <p:spPr>
          <a:xfrm>
            <a:off x="354842" y="1651379"/>
            <a:ext cx="11450471" cy="4975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India, a diverse and culturally rich nation located in South Asia, boasts a history spanning thousands of years. It is known for its ancient civilizations, profound philosophical traditions, and intricate social structures. 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The Indian subcontinent has witnessed the rise and fall of empires, the spread of religions like Hinduism, Buddhism, and Islam, and the interactions with various cultures through trade routes. 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Over centuries, India has been a melting pot of cultures, languages, and customs, which have contributed to its unique identity. </a:t>
            </a:r>
            <a:endParaRPr/>
          </a:p>
        </p:txBody>
      </p:sp>
      <p:sp>
        <p:nvSpPr>
          <p:cNvPr id="398" name="Google Shape;398;p39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9" name="Google Shape;399;p39"/>
          <p:cNvSpPr txBox="1"/>
          <p:nvPr/>
        </p:nvSpPr>
        <p:spPr>
          <a:xfrm>
            <a:off x="1654822" y="1453299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9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618744" y="452784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751840" y="2640557"/>
            <a:ext cx="10621009" cy="37017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524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significant historical events, dates, and figures in India's history.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the cultural shifts resulting from major historical changes in India.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primary sources to infer insights about specific periods in India's history.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 txBox="1"/>
          <p:nvPr>
            <p:ph idx="1" type="body"/>
          </p:nvPr>
        </p:nvSpPr>
        <p:spPr>
          <a:xfrm>
            <a:off x="734247" y="2040751"/>
            <a:ext cx="10515600" cy="4586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GB"/>
              <a:t>1. Which major religions have their origins in India and how have they influenced its history?</a:t>
            </a:r>
            <a:endParaRPr/>
          </a:p>
          <a:p>
            <a:pPr indent="-457200" lvl="0" marL="533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arenR"/>
            </a:pPr>
            <a:r>
              <a:rPr lang="en-GB"/>
              <a:t>Islam and Christianity </a:t>
            </a:r>
            <a:endParaRPr/>
          </a:p>
          <a:p>
            <a:pPr indent="-457200" lvl="0" marL="533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arenR"/>
            </a:pPr>
            <a:r>
              <a:rPr lang="en-GB"/>
              <a:t>Hinduism and Buddhism </a:t>
            </a:r>
            <a:endParaRPr/>
          </a:p>
          <a:p>
            <a:pPr indent="-457200" lvl="0" marL="533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arenR"/>
            </a:pPr>
            <a:r>
              <a:rPr lang="en-GB"/>
              <a:t>Judaism and Zoroastrianism </a:t>
            </a:r>
            <a:endParaRPr/>
          </a:p>
          <a:p>
            <a:pPr indent="-457200" lvl="0" marL="533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arenR"/>
            </a:pPr>
            <a:r>
              <a:rPr lang="en-GB"/>
              <a:t>Sikhism and Jainism</a:t>
            </a:r>
            <a:endParaRPr/>
          </a:p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GB"/>
              <a:t>Answer: b)</a:t>
            </a:r>
            <a:endParaRPr/>
          </a:p>
        </p:txBody>
      </p:sp>
      <p:sp>
        <p:nvSpPr>
          <p:cNvPr id="406" name="Google Shape;406;p40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"/>
          <p:cNvSpPr txBox="1"/>
          <p:nvPr>
            <p:ph idx="1" type="body"/>
          </p:nvPr>
        </p:nvSpPr>
        <p:spPr>
          <a:xfrm>
            <a:off x="734247" y="2040751"/>
            <a:ext cx="10515600" cy="4586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GB"/>
              <a:t>2. What role has India's geographical diversity played in shaping its historical and cultural development?</a:t>
            </a:r>
            <a:endParaRPr/>
          </a:p>
          <a:p>
            <a:pPr indent="-457200" lvl="0" marL="533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arenR"/>
            </a:pPr>
            <a:r>
              <a:rPr lang="en-GB"/>
              <a:t>It has isolated India from external influences. </a:t>
            </a:r>
            <a:endParaRPr/>
          </a:p>
          <a:p>
            <a:pPr indent="-457200" lvl="0" marL="533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arenR"/>
            </a:pPr>
            <a:r>
              <a:rPr lang="en-GB"/>
              <a:t>It has encouraged a homogenous cultural identity. </a:t>
            </a:r>
            <a:endParaRPr/>
          </a:p>
          <a:p>
            <a:pPr indent="-457200" lvl="0" marL="533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arenR"/>
            </a:pPr>
            <a:r>
              <a:rPr lang="en-GB"/>
              <a:t>It has facilitated trade and cultural exchanges. </a:t>
            </a:r>
            <a:endParaRPr/>
          </a:p>
          <a:p>
            <a:pPr indent="-457200" lvl="0" marL="533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arenR"/>
            </a:pPr>
            <a:r>
              <a:rPr lang="en-GB"/>
              <a:t>It has limited the growth of indigenous languages.</a:t>
            </a:r>
            <a:endParaRPr/>
          </a:p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GB"/>
              <a:t>Answer: c)</a:t>
            </a:r>
            <a:endParaRPr/>
          </a:p>
        </p:txBody>
      </p:sp>
      <p:sp>
        <p:nvSpPr>
          <p:cNvPr id="412" name="Google Shape;412;p41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"/>
          <p:cNvSpPr txBox="1"/>
          <p:nvPr>
            <p:ph idx="1" type="body"/>
          </p:nvPr>
        </p:nvSpPr>
        <p:spPr>
          <a:xfrm>
            <a:off x="734247" y="2040751"/>
            <a:ext cx="10515600" cy="4586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GB"/>
              <a:t>3. How did colonialism impact India's history and subsequent development?</a:t>
            </a:r>
            <a:endParaRPr/>
          </a:p>
          <a:p>
            <a:pPr indent="-457200" lvl="0" marL="533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arenR"/>
            </a:pPr>
            <a:r>
              <a:rPr lang="en-GB"/>
              <a:t>It preserved indigenous cultures and traditions. </a:t>
            </a:r>
            <a:endParaRPr/>
          </a:p>
          <a:p>
            <a:pPr indent="-457200" lvl="0" marL="533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arenR"/>
            </a:pPr>
            <a:r>
              <a:rPr lang="en-GB"/>
              <a:t>It accelerated industrialization and modernization. </a:t>
            </a:r>
            <a:endParaRPr/>
          </a:p>
          <a:p>
            <a:pPr indent="-457200" lvl="0" marL="533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arenR"/>
            </a:pPr>
            <a:r>
              <a:rPr lang="en-GB"/>
              <a:t>It led to economic exploitation and political subjugation. </a:t>
            </a:r>
            <a:endParaRPr/>
          </a:p>
          <a:p>
            <a:pPr indent="-457200" lvl="0" marL="533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arenR"/>
            </a:pPr>
            <a:r>
              <a:rPr lang="en-GB"/>
              <a:t>It promoted a unified sense of Indian identity.</a:t>
            </a:r>
            <a:endParaRPr/>
          </a:p>
          <a:p>
            <a:pPr indent="0" lvl="0" marL="76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GB"/>
              <a:t>Answer: c)</a:t>
            </a:r>
            <a:endParaRPr/>
          </a:p>
        </p:txBody>
      </p:sp>
      <p:sp>
        <p:nvSpPr>
          <p:cNvPr id="418" name="Google Shape;418;p42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"/>
          <p:cNvSpPr txBox="1"/>
          <p:nvPr>
            <p:ph idx="1" type="body"/>
          </p:nvPr>
        </p:nvSpPr>
        <p:spPr>
          <a:xfrm>
            <a:off x="191069" y="2634017"/>
            <a:ext cx="11764369" cy="41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33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GB"/>
              <a:t>Rama is a prominent figure in Indian history. Identify the historical period associated with Rama and briefly explain his significance in India's cultural heritage.</a:t>
            </a:r>
            <a:endParaRPr/>
          </a:p>
          <a:p>
            <a:pPr indent="-457200" lvl="0" marL="533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GB"/>
              <a:t>Explain the concept of "Ashoka's Dhamma" in the context of Indian history. Discuss its impact on both the historical narrative and the ethical framework of ancient India.</a:t>
            </a:r>
            <a:endParaRPr/>
          </a:p>
        </p:txBody>
      </p:sp>
      <p:sp>
        <p:nvSpPr>
          <p:cNvPr id="424" name="Google Shape;424;p43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25" name="Google Shape;425;p43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3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/>
          <p:nvPr>
            <p:ph type="title"/>
          </p:nvPr>
        </p:nvSpPr>
        <p:spPr>
          <a:xfrm>
            <a:off x="615175" y="487788"/>
            <a:ext cx="10515600" cy="437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</a:pPr>
            <a:r>
              <a:rPr lang="en-GB"/>
              <a:t>Introduction to India and its History</a:t>
            </a:r>
            <a:endParaRPr/>
          </a:p>
        </p:txBody>
      </p:sp>
      <p:graphicFrame>
        <p:nvGraphicFramePr>
          <p:cNvPr id="432" name="Google Shape;432;p44"/>
          <p:cNvGraphicFramePr/>
          <p:nvPr/>
        </p:nvGraphicFramePr>
        <p:xfrm>
          <a:off x="615175" y="21604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{FC214049-7801-4BD2-A1BE-980460D7F5BC}</a:tableStyleId>
              </a:tblPr>
              <a:tblGrid>
                <a:gridCol w="2195775"/>
                <a:gridCol w="4675950"/>
                <a:gridCol w="3435850"/>
              </a:tblGrid>
              <a:tr h="57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Sl. No.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 Links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</a:tr>
              <a:tr h="57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GB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Indus Valley Civilization and its Significance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https://www.drishtiias.com/blog/indus-valley-civilisation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</a:tr>
              <a:tr h="57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GB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 historical periods and empires in India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https://www.clearias.com/indian-history-chronology/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</a:tr>
              <a:tr h="57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GB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Maurya and Gupta empires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https://wl.apsva.us/wp-content/uploads/sites/38/2016/08/India-Mauryan-and-Gupta-Notes-1.pdf</a:t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 txBox="1"/>
          <p:nvPr>
            <p:ph type="title"/>
          </p:nvPr>
        </p:nvSpPr>
        <p:spPr>
          <a:xfrm>
            <a:off x="615175" y="487788"/>
            <a:ext cx="10515600" cy="437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</a:pPr>
            <a:r>
              <a:rPr lang="en-GB"/>
              <a:t>Introduction to India and its History</a:t>
            </a:r>
            <a:endParaRPr/>
          </a:p>
        </p:txBody>
      </p:sp>
      <p:graphicFrame>
        <p:nvGraphicFramePr>
          <p:cNvPr id="438" name="Google Shape;438;p45"/>
          <p:cNvGraphicFramePr/>
          <p:nvPr/>
        </p:nvGraphicFramePr>
        <p:xfrm>
          <a:off x="732590" y="26873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{FC214049-7801-4BD2-A1BE-980460D7F5BC}</a:tableStyleId>
              </a:tblPr>
              <a:tblGrid>
                <a:gridCol w="2195775"/>
                <a:gridCol w="4675950"/>
                <a:gridCol w="3435850"/>
              </a:tblGrid>
              <a:tr h="56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Sl. No.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Video Links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</a:tr>
              <a:tr h="56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2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Overview of India's states and union territories</a:t>
                      </a:r>
                      <a:endParaRPr sz="2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https://www.youtube.com/watch?v=LoB7bKlHfZU</a:t>
                      </a:r>
                      <a:endParaRPr sz="2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</a:tr>
              <a:tr h="568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GB" sz="2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2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GB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Geographical Features and Diversity of India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https://www.youtube.com/watch?v=Ej5cITfrhRs</a:t>
                      </a:r>
                      <a:endParaRPr sz="22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/>
          <p:nvPr>
            <p:ph idx="1" type="body"/>
          </p:nvPr>
        </p:nvSpPr>
        <p:spPr>
          <a:xfrm>
            <a:off x="618744" y="444847"/>
            <a:ext cx="9472613" cy="52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900"/>
              <a:buNone/>
            </a:pPr>
            <a:r>
              <a:rPr lang="en-GB" sz="3000"/>
              <a:t>Introduction to India and its History</a:t>
            </a:r>
            <a:endParaRPr sz="3000"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618744" y="452784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751840" y="2640557"/>
            <a:ext cx="10598149" cy="37017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524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 the essential historical events, dates, and figures in Indian history.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Summarize the societal and cultural transformations resulting from key historical transitions in India.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7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GB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 primary sources to extract insights into distinct periods of Indian history.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722697" y="1881858"/>
            <a:ext cx="10631103" cy="486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Geographical Features and Diversity of India</a:t>
            </a:r>
            <a:endParaRPr/>
          </a:p>
          <a:p>
            <a:pPr indent="-381000" lvl="0" marL="457200" rtl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 Overview of India's states and union territories</a:t>
            </a:r>
            <a:endParaRPr/>
          </a:p>
          <a:p>
            <a:pPr indent="-381000" lvl="0" marL="457200" rtl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 Key historical periods and empires in India</a:t>
            </a:r>
            <a:endParaRPr/>
          </a:p>
          <a:p>
            <a:pPr indent="-381000" lvl="0" marL="457200" rtl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 Introduction to major religions and languages in India</a:t>
            </a:r>
            <a:endParaRPr/>
          </a:p>
          <a:p>
            <a:pPr indent="-381000" lvl="0" marL="457200" rtl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Indus Valley Civilization and its Significance </a:t>
            </a:r>
            <a:endParaRPr/>
          </a:p>
          <a:p>
            <a:pPr indent="-381000" lvl="0" marL="457200" rtl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The Maurya and Gupta empires </a:t>
            </a:r>
            <a:endParaRPr/>
          </a:p>
          <a:p>
            <a:pPr indent="-228600" lvl="0" marL="457200" rtl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4" name="Google Shape;134;p6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827284" y="1881858"/>
            <a:ext cx="10526516" cy="4143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Islamic invasions and the Mughal Empire </a:t>
            </a:r>
            <a:endParaRPr/>
          </a:p>
          <a:p>
            <a:pPr indent="-381000" lvl="0" marL="457200" rtl="0" algn="l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British colonial rule and the struggle for independence</a:t>
            </a:r>
            <a:endParaRPr/>
          </a:p>
          <a:p>
            <a:pPr indent="0" lvl="0" marL="76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2" name="Google Shape;142;p7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3" name="Google Shape;143;p7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734247" y="2040751"/>
            <a:ext cx="10515600" cy="4586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76200" rtl="0" algn="just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/>
              <a:t>Spanning vast terrains, India is a land of contrasts, embracing towering Himalayan giants, expansive plains crisscrossed by life-giving rivers, and diverse coastlines along the Arabian Sea, Bay of Bengal, and Indian Ocean. </a:t>
            </a:r>
            <a:endParaRPr/>
          </a:p>
          <a:p>
            <a:pPr indent="0" lvl="0" marL="76200" rtl="0" algn="just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GB"/>
              <a:t>This remarkable geography is not only a canvas for breath-taking vistas but also a crucible of diverse cultures, languages, and traditions that have flourished within these varied landscapes.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25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734247" y="2040751"/>
            <a:ext cx="10515600" cy="4586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840"/>
              <a:buChar char="•"/>
            </a:pPr>
            <a:r>
              <a:rPr b="1" lang="en-GB" sz="2800"/>
              <a:t>Varied Landscape</a:t>
            </a:r>
            <a:r>
              <a:rPr lang="en-GB" sz="2800"/>
              <a:t>: India's geographical diversity is characterized by a wide range of landscapes, including mountains, plains, deserts, and coastal areas.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840"/>
              <a:buChar char="•"/>
            </a:pPr>
            <a:r>
              <a:rPr b="1" lang="en-GB" sz="2800"/>
              <a:t>Climate Variation</a:t>
            </a:r>
            <a:r>
              <a:rPr lang="en-GB" sz="2800"/>
              <a:t>: The country experiences diverse climate zones due to its vast size and varied topography, ranging from tropical in the south to temperate and alpine in the north.</a:t>
            </a:r>
            <a:endParaRPr/>
          </a:p>
          <a:p>
            <a:pPr indent="-3810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840"/>
              <a:buChar char="•"/>
            </a:pPr>
            <a:r>
              <a:rPr b="1" lang="en-GB" sz="2800"/>
              <a:t>Cultural Richness</a:t>
            </a:r>
            <a:r>
              <a:rPr lang="en-GB" sz="2800"/>
              <a:t>: The geographical diversity directly influences the cultural richness of India, with each region showcasing unique traditions, languages, cuisines, and art forms.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 txBox="1"/>
          <p:nvPr>
            <p:ph idx="2" type="body"/>
          </p:nvPr>
        </p:nvSpPr>
        <p:spPr>
          <a:xfrm>
            <a:off x="618744" y="444847"/>
            <a:ext cx="9472613" cy="67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rPr lang="en-GB"/>
              <a:t>Introduction to India and its History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 txBox="1"/>
          <p:nvPr/>
        </p:nvSpPr>
        <p:spPr>
          <a:xfrm>
            <a:off x="1890445" y="1394072"/>
            <a:ext cx="1818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1654822" y="1334845"/>
            <a:ext cx="9698978" cy="487786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Geographical Features and Diversity of India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2023-05-05T05:09:20Z</dcterms:created>
</cp:coreProperties>
</file>