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1" roundtripDataSignature="AMtx7miQAVGd4VO9H1tdu6KFZ9aoDSe9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1EBAE7-7BC1-4545-98C0-B2D20A6B690E}">
  <a:tblStyle styleId="{7E1EBAE7-7BC1-4545-98C0-B2D20A6B690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customschemas.google.com/relationships/presentationmetadata" Target="metadata"/><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7.pn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2" name="Shape 12"/>
        <p:cNvGrpSpPr/>
        <p:nvPr/>
      </p:nvGrpSpPr>
      <p:grpSpPr>
        <a:xfrm>
          <a:off x="0" y="0"/>
          <a:ext cx="0" cy="0"/>
          <a:chOff x="0" y="0"/>
          <a:chExt cx="0" cy="0"/>
        </a:xfrm>
      </p:grpSpPr>
      <p:sp>
        <p:nvSpPr>
          <p:cNvPr id="13" name="Google Shape;13;p47"/>
          <p:cNvSpPr txBox="1"/>
          <p:nvPr>
            <p:ph type="title"/>
          </p:nvPr>
        </p:nvSpPr>
        <p:spPr>
          <a:xfrm>
            <a:off x="838200" y="353769"/>
            <a:ext cx="10515600" cy="82391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Clr>
                <a:schemeClr val="accent2"/>
              </a:buClr>
              <a:buSzPts val="1200"/>
              <a:buFont typeface="Times New Roman"/>
              <a:buNone/>
              <a:defRPr/>
            </a:lvl1pPr>
            <a:lvl2pPr indent="0" lvl="1" marL="0" marR="0" algn="r">
              <a:spcBef>
                <a:spcPts val="0"/>
              </a:spcBef>
              <a:buClr>
                <a:schemeClr val="accent2"/>
              </a:buClr>
              <a:buSzPts val="1200"/>
              <a:buFont typeface="Times New Roman"/>
              <a:buNone/>
              <a:defRPr/>
            </a:lvl2pPr>
            <a:lvl3pPr indent="0" lvl="2" marL="0" marR="0" algn="r">
              <a:spcBef>
                <a:spcPts val="0"/>
              </a:spcBef>
              <a:buClr>
                <a:schemeClr val="accent2"/>
              </a:buClr>
              <a:buSzPts val="1200"/>
              <a:buFont typeface="Times New Roman"/>
              <a:buNone/>
              <a:defRPr/>
            </a:lvl3pPr>
            <a:lvl4pPr indent="0" lvl="3" marL="0" marR="0" algn="r">
              <a:spcBef>
                <a:spcPts val="0"/>
              </a:spcBef>
              <a:buClr>
                <a:schemeClr val="accent2"/>
              </a:buClr>
              <a:buSzPts val="1200"/>
              <a:buFont typeface="Times New Roman"/>
              <a:buNone/>
              <a:defRPr/>
            </a:lvl4pPr>
            <a:lvl5pPr indent="0" lvl="4" marL="0" marR="0" algn="r">
              <a:spcBef>
                <a:spcPts val="0"/>
              </a:spcBef>
              <a:buClr>
                <a:schemeClr val="accent2"/>
              </a:buClr>
              <a:buSzPts val="1200"/>
              <a:buFont typeface="Times New Roman"/>
              <a:buNone/>
              <a:defRPr/>
            </a:lvl5pPr>
            <a:lvl6pPr indent="0" lvl="5" marL="0" marR="0" algn="r">
              <a:spcBef>
                <a:spcPts val="0"/>
              </a:spcBef>
              <a:buClr>
                <a:schemeClr val="accent2"/>
              </a:buClr>
              <a:buSzPts val="1200"/>
              <a:buFont typeface="Times New Roman"/>
              <a:buNone/>
              <a:defRPr/>
            </a:lvl6pPr>
            <a:lvl7pPr indent="0" lvl="6" marL="0" marR="0" algn="r">
              <a:spcBef>
                <a:spcPts val="0"/>
              </a:spcBef>
              <a:buClr>
                <a:schemeClr val="accent2"/>
              </a:buClr>
              <a:buSzPts val="1200"/>
              <a:buFont typeface="Times New Roman"/>
              <a:buNone/>
              <a:defRPr/>
            </a:lvl7pPr>
            <a:lvl8pPr indent="0" lvl="7" marL="0" marR="0" algn="r">
              <a:spcBef>
                <a:spcPts val="0"/>
              </a:spcBef>
              <a:buClr>
                <a:schemeClr val="accent2"/>
              </a:buClr>
              <a:buSzPts val="1200"/>
              <a:buFont typeface="Times New Roman"/>
              <a:buNone/>
              <a:defRPr/>
            </a:lvl8pPr>
            <a:lvl9pPr indent="0" lvl="8" marL="0" marR="0" algn="r">
              <a:spcBef>
                <a:spcPts val="0"/>
              </a:spcBef>
              <a:buClr>
                <a:schemeClr val="accent2"/>
              </a:buClr>
              <a:buSzPts val="1200"/>
              <a:buFont typeface="Times New Roman"/>
              <a:buNone/>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47"/>
          <p:cNvPicPr preferRelativeResize="0"/>
          <p:nvPr/>
        </p:nvPicPr>
        <p:blipFill rotWithShape="1">
          <a:blip r:embed="rId2">
            <a:alphaModFix/>
          </a:blip>
          <a:srcRect b="0" l="0" r="0" t="0"/>
          <a:stretch/>
        </p:blipFill>
        <p:spPr>
          <a:xfrm>
            <a:off x="1185" y="0"/>
            <a:ext cx="12189630" cy="68580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53" name="Shape 53"/>
        <p:cNvGrpSpPr/>
        <p:nvPr/>
      </p:nvGrpSpPr>
      <p:grpSpPr>
        <a:xfrm>
          <a:off x="0" y="0"/>
          <a:ext cx="0" cy="0"/>
          <a:chOff x="0" y="0"/>
          <a:chExt cx="0" cy="0"/>
        </a:xfrm>
      </p:grpSpPr>
      <p:pic>
        <p:nvPicPr>
          <p:cNvPr descr="fountain pen next to red Thank You journal" id="54" name="Google Shape;54;p56"/>
          <p:cNvPicPr preferRelativeResize="0"/>
          <p:nvPr/>
        </p:nvPicPr>
        <p:blipFill rotWithShape="1">
          <a:blip r:embed="rId2">
            <a:alphaModFix/>
          </a:blip>
          <a:srcRect b="0" l="0" r="0" t="0"/>
          <a:stretch/>
        </p:blipFill>
        <p:spPr>
          <a:xfrm>
            <a:off x="-1" y="-1"/>
            <a:ext cx="12192001" cy="6848051"/>
          </a:xfrm>
          <a:prstGeom prst="rect">
            <a:avLst/>
          </a:prstGeom>
          <a:noFill/>
          <a:ln>
            <a:noFill/>
          </a:ln>
        </p:spPr>
      </p:pic>
      <p:sp>
        <p:nvSpPr>
          <p:cNvPr id="55" name="Google Shape;55;p56"/>
          <p:cNvSpPr txBox="1"/>
          <p:nvPr>
            <p:ph idx="1"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57"/>
          <p:cNvSpPr txBox="1"/>
          <p:nvPr>
            <p:ph type="title"/>
          </p:nvPr>
        </p:nvSpPr>
        <p:spPr>
          <a:xfrm>
            <a:off x="613317" y="454334"/>
            <a:ext cx="10740483" cy="5046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Free vector linear flat abstract lines pattern" id="58" name="Google Shape;58;p57"/>
          <p:cNvPicPr preferRelativeResize="0"/>
          <p:nvPr/>
        </p:nvPicPr>
        <p:blipFill rotWithShape="1">
          <a:blip r:embed="rId2">
            <a:alphaModFix/>
          </a:blip>
          <a:srcRect b="7779" l="0" r="0" t="7779"/>
          <a:stretch/>
        </p:blipFill>
        <p:spPr>
          <a:xfrm rot="5400000">
            <a:off x="-1434168" y="1519786"/>
            <a:ext cx="6776191" cy="3811607"/>
          </a:xfrm>
          <a:prstGeom prst="rect">
            <a:avLst/>
          </a:prstGeom>
          <a:noFill/>
          <a:ln>
            <a:noFill/>
          </a:ln>
        </p:spPr>
      </p:pic>
      <p:pic>
        <p:nvPicPr>
          <p:cNvPr descr="Free vector linear flat abstract lines pattern" id="59" name="Google Shape;59;p57"/>
          <p:cNvPicPr preferRelativeResize="0"/>
          <p:nvPr/>
        </p:nvPicPr>
        <p:blipFill rotWithShape="1">
          <a:blip r:embed="rId2">
            <a:alphaModFix/>
          </a:blip>
          <a:srcRect b="7779" l="0" r="0" t="7779"/>
          <a:stretch/>
        </p:blipFill>
        <p:spPr>
          <a:xfrm rot="5400000">
            <a:off x="2377439" y="1519785"/>
            <a:ext cx="6776191" cy="3811607"/>
          </a:xfrm>
          <a:prstGeom prst="rect">
            <a:avLst/>
          </a:prstGeom>
          <a:noFill/>
          <a:ln>
            <a:noFill/>
          </a:ln>
        </p:spPr>
      </p:pic>
      <p:pic>
        <p:nvPicPr>
          <p:cNvPr descr="Free vector linear flat abstract lines pattern" id="60" name="Google Shape;60;p57"/>
          <p:cNvPicPr preferRelativeResize="0"/>
          <p:nvPr/>
        </p:nvPicPr>
        <p:blipFill rotWithShape="1">
          <a:blip r:embed="rId2">
            <a:alphaModFix/>
          </a:blip>
          <a:srcRect b="7779" l="0" r="0" t="7779"/>
          <a:stretch/>
        </p:blipFill>
        <p:spPr>
          <a:xfrm rot="5400000">
            <a:off x="6189046" y="1519784"/>
            <a:ext cx="6776191" cy="3811607"/>
          </a:xfrm>
          <a:prstGeom prst="rect">
            <a:avLst/>
          </a:prstGeom>
          <a:noFill/>
          <a:ln>
            <a:noFill/>
          </a:ln>
        </p:spPr>
      </p:pic>
      <p:pic>
        <p:nvPicPr>
          <p:cNvPr descr="Free vector linear flat abstract lines pattern" id="61" name="Google Shape;61;p57"/>
          <p:cNvPicPr preferRelativeResize="0"/>
          <p:nvPr/>
        </p:nvPicPr>
        <p:blipFill rotWithShape="1">
          <a:blip r:embed="rId2">
            <a:alphaModFix/>
          </a:blip>
          <a:srcRect b="21" l="0" r="0" t="85337"/>
          <a:stretch/>
        </p:blipFill>
        <p:spPr>
          <a:xfrm rot="5400000">
            <a:off x="8430284" y="3092417"/>
            <a:ext cx="6776191" cy="670870"/>
          </a:xfrm>
          <a:prstGeom prst="rect">
            <a:avLst/>
          </a:prstGeom>
          <a:noFill/>
          <a:ln>
            <a:noFill/>
          </a:ln>
        </p:spPr>
      </p:pic>
      <p:grpSp>
        <p:nvGrpSpPr>
          <p:cNvPr id="62" name="Google Shape;62;p57"/>
          <p:cNvGrpSpPr/>
          <p:nvPr/>
        </p:nvGrpSpPr>
        <p:grpSpPr>
          <a:xfrm>
            <a:off x="48124" y="35228"/>
            <a:ext cx="12105690" cy="6778456"/>
            <a:chOff x="48124" y="37493"/>
            <a:chExt cx="12105690" cy="6778456"/>
          </a:xfrm>
        </p:grpSpPr>
        <p:pic>
          <p:nvPicPr>
            <p:cNvPr descr="Free vector linear flat abstract lines pattern" id="63" name="Google Shape;63;p57"/>
            <p:cNvPicPr preferRelativeResize="0"/>
            <p:nvPr/>
          </p:nvPicPr>
          <p:blipFill rotWithShape="1">
            <a:blip r:embed="rId2">
              <a:alphaModFix/>
            </a:blip>
            <a:srcRect b="7779" l="0" r="0" t="7779"/>
            <a:stretch/>
          </p:blipFill>
          <p:spPr>
            <a:xfrm rot="5400000">
              <a:off x="-1434168" y="1519787"/>
              <a:ext cx="6776191" cy="3811607"/>
            </a:xfrm>
            <a:prstGeom prst="rect">
              <a:avLst/>
            </a:prstGeom>
            <a:noFill/>
            <a:ln>
              <a:noFill/>
            </a:ln>
          </p:spPr>
        </p:pic>
        <p:pic>
          <p:nvPicPr>
            <p:cNvPr descr="Free vector linear flat abstract lines pattern" id="64" name="Google Shape;64;p57"/>
            <p:cNvPicPr preferRelativeResize="0"/>
            <p:nvPr/>
          </p:nvPicPr>
          <p:blipFill rotWithShape="1">
            <a:blip r:embed="rId2">
              <a:alphaModFix/>
            </a:blip>
            <a:srcRect b="7779" l="0" r="0" t="7779"/>
            <a:stretch/>
          </p:blipFill>
          <p:spPr>
            <a:xfrm rot="5400000">
              <a:off x="2377439" y="1519786"/>
              <a:ext cx="6776191" cy="3811607"/>
            </a:xfrm>
            <a:prstGeom prst="rect">
              <a:avLst/>
            </a:prstGeom>
            <a:noFill/>
            <a:ln>
              <a:noFill/>
            </a:ln>
          </p:spPr>
        </p:pic>
        <p:pic>
          <p:nvPicPr>
            <p:cNvPr descr="Free vector linear flat abstract lines pattern" id="65" name="Google Shape;65;p57"/>
            <p:cNvPicPr preferRelativeResize="0"/>
            <p:nvPr/>
          </p:nvPicPr>
          <p:blipFill rotWithShape="1">
            <a:blip r:embed="rId2">
              <a:alphaModFix amt="0"/>
            </a:blip>
            <a:srcRect b="7779" l="0" r="0" t="7779"/>
            <a:stretch/>
          </p:blipFill>
          <p:spPr>
            <a:xfrm rot="5400000">
              <a:off x="6189046" y="1519785"/>
              <a:ext cx="6776191" cy="3811607"/>
            </a:xfrm>
            <a:prstGeom prst="rect">
              <a:avLst/>
            </a:prstGeom>
            <a:noFill/>
            <a:ln>
              <a:noFill/>
            </a:ln>
          </p:spPr>
        </p:pic>
        <p:pic>
          <p:nvPicPr>
            <p:cNvPr descr="Free vector linear flat abstract lines pattern" id="66" name="Google Shape;66;p57"/>
            <p:cNvPicPr preferRelativeResize="0"/>
            <p:nvPr/>
          </p:nvPicPr>
          <p:blipFill rotWithShape="1">
            <a:blip r:embed="rId2">
              <a:alphaModFix/>
            </a:blip>
            <a:srcRect b="21" l="0" r="0" t="85337"/>
            <a:stretch/>
          </p:blipFill>
          <p:spPr>
            <a:xfrm rot="5400000">
              <a:off x="8430284" y="3092418"/>
              <a:ext cx="6776191" cy="670870"/>
            </a:xfrm>
            <a:prstGeom prst="rect">
              <a:avLst/>
            </a:prstGeom>
            <a:noFill/>
            <a:ln>
              <a:noFill/>
            </a:ln>
          </p:spPr>
        </p:pic>
      </p:grpSp>
      <p:pic>
        <p:nvPicPr>
          <p:cNvPr descr="Free vector flat university concept background" id="67" name="Google Shape;67;p57"/>
          <p:cNvPicPr preferRelativeResize="0"/>
          <p:nvPr/>
        </p:nvPicPr>
        <p:blipFill rotWithShape="1">
          <a:blip r:embed="rId3">
            <a:alphaModFix/>
          </a:blip>
          <a:srcRect b="27497" l="9711" r="8843" t="31664"/>
          <a:stretch/>
        </p:blipFill>
        <p:spPr>
          <a:xfrm>
            <a:off x="5611262" y="1654694"/>
            <a:ext cx="6532614" cy="3275668"/>
          </a:xfrm>
          <a:prstGeom prst="rect">
            <a:avLst/>
          </a:prstGeom>
          <a:noFill/>
          <a:ln>
            <a:noFill/>
          </a:ln>
        </p:spPr>
      </p:pic>
      <p:pic>
        <p:nvPicPr>
          <p:cNvPr descr="An organic corner shape" id="68" name="Google Shape;68;p57"/>
          <p:cNvPicPr preferRelativeResize="0"/>
          <p:nvPr/>
        </p:nvPicPr>
        <p:blipFill rotWithShape="1">
          <a:blip r:embed="rId4">
            <a:alphaModFix/>
          </a:blip>
          <a:srcRect b="0" l="13523" r="0" t="0"/>
          <a:stretch/>
        </p:blipFill>
        <p:spPr>
          <a:xfrm rot="5400000">
            <a:off x="372656" y="-264752"/>
            <a:ext cx="6767105" cy="7436044"/>
          </a:xfrm>
          <a:prstGeom prst="rect">
            <a:avLst/>
          </a:prstGeom>
          <a:noFill/>
          <a:ln>
            <a:noFill/>
          </a:ln>
        </p:spPr>
      </p:pic>
      <p:pic>
        <p:nvPicPr>
          <p:cNvPr descr="An organic corner shape" id="69" name="Google Shape;69;p57"/>
          <p:cNvPicPr preferRelativeResize="0"/>
          <p:nvPr/>
        </p:nvPicPr>
        <p:blipFill rotWithShape="1">
          <a:blip r:embed="rId4">
            <a:alphaModFix/>
          </a:blip>
          <a:srcRect b="0" l="13523" r="0" t="47294"/>
          <a:stretch/>
        </p:blipFill>
        <p:spPr>
          <a:xfrm rot="5400000">
            <a:off x="476178" y="-365635"/>
            <a:ext cx="6767106" cy="7623214"/>
          </a:xfrm>
          <a:prstGeom prst="rect">
            <a:avLst/>
          </a:prstGeom>
          <a:noFill/>
          <a:ln>
            <a:noFill/>
          </a:ln>
        </p:spPr>
      </p:pic>
      <p:sp>
        <p:nvSpPr>
          <p:cNvPr id="70" name="Google Shape;70;p57"/>
          <p:cNvSpPr/>
          <p:nvPr/>
        </p:nvSpPr>
        <p:spPr>
          <a:xfrm>
            <a:off x="1896177" y="1375845"/>
            <a:ext cx="3715085" cy="3667221"/>
          </a:xfrm>
          <a:prstGeom prst="ellipse">
            <a:avLst/>
          </a:prstGeom>
          <a:gradFill>
            <a:gsLst>
              <a:gs pos="0">
                <a:srgbClr val="5F060E"/>
              </a:gs>
              <a:gs pos="50000">
                <a:srgbClr val="8A0913"/>
              </a:gs>
              <a:gs pos="100000">
                <a:srgbClr val="A60B18"/>
              </a:gs>
            </a:gsLst>
            <a:lin ang="18900000" scaled="0"/>
          </a:gradFill>
          <a:ln cap="flat" cmpd="sng" w="19050">
            <a:solidFill>
              <a:srgbClr val="C01E2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CENTRE</a:t>
            </a:r>
            <a:endParaRPr/>
          </a:p>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OF</a:t>
            </a:r>
            <a:endParaRPr/>
          </a:p>
          <a:p>
            <a:pPr indent="0" lvl="0" marL="0" marR="0" rtl="0" algn="ctr">
              <a:spcBef>
                <a:spcPts val="0"/>
              </a:spcBef>
              <a:spcAft>
                <a:spcPts val="0"/>
              </a:spcAft>
              <a:buNone/>
            </a:pPr>
            <a:r>
              <a:rPr b="1" lang="en-GB" sz="2400">
                <a:solidFill>
                  <a:schemeClr val="lt1"/>
                </a:solidFill>
                <a:latin typeface="Times New Roman"/>
                <a:ea typeface="Times New Roman"/>
                <a:cs typeface="Times New Roman"/>
                <a:sym typeface="Times New Roman"/>
              </a:rPr>
              <a:t>PROFESSIONAL AND EMPLOYABILITY SKILLS</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1" name="Shape 71"/>
        <p:cNvGrpSpPr/>
        <p:nvPr/>
      </p:nvGrpSpPr>
      <p:grpSpPr>
        <a:xfrm>
          <a:off x="0" y="0"/>
          <a:ext cx="0" cy="0"/>
          <a:chOff x="0" y="0"/>
          <a:chExt cx="0" cy="0"/>
        </a:xfrm>
      </p:grpSpPr>
      <p:pic>
        <p:nvPicPr>
          <p:cNvPr descr="Stationery Illustration in PNG, SVG" id="72" name="Google Shape;72;p58"/>
          <p:cNvPicPr preferRelativeResize="0"/>
          <p:nvPr/>
        </p:nvPicPr>
        <p:blipFill rotWithShape="1">
          <a:blip r:embed="rId2">
            <a:alphaModFix/>
          </a:blip>
          <a:srcRect b="0" l="0" r="0" t="0"/>
          <a:stretch/>
        </p:blipFill>
        <p:spPr>
          <a:xfrm>
            <a:off x="924026" y="1482315"/>
            <a:ext cx="3763478" cy="3748777"/>
          </a:xfrm>
          <a:prstGeom prst="rect">
            <a:avLst/>
          </a:prstGeom>
          <a:noFill/>
          <a:ln>
            <a:noFill/>
          </a:ln>
        </p:spPr>
      </p:pic>
      <p:pic>
        <p:nvPicPr>
          <p:cNvPr descr="Higher education Illustration in PNG, SVG" id="73" name="Google Shape;73;p58"/>
          <p:cNvPicPr preferRelativeResize="0"/>
          <p:nvPr/>
        </p:nvPicPr>
        <p:blipFill rotWithShape="1">
          <a:blip r:embed="rId3">
            <a:alphaModFix/>
          </a:blip>
          <a:srcRect b="0" l="0" r="0" t="0"/>
          <a:stretch/>
        </p:blipFill>
        <p:spPr>
          <a:xfrm>
            <a:off x="7813984" y="748022"/>
            <a:ext cx="2854016" cy="2854016"/>
          </a:xfrm>
          <a:prstGeom prst="rect">
            <a:avLst/>
          </a:prstGeom>
          <a:noFill/>
          <a:ln>
            <a:noFill/>
          </a:ln>
        </p:spPr>
      </p:pic>
      <p:sp>
        <p:nvSpPr>
          <p:cNvPr id="74" name="Google Shape;74;p58"/>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36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8"/>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p58"/>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2800">
                <a:solidFill>
                  <a:srgbClr val="0070C0"/>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5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b="1" sz="2400">
                <a:solidFill>
                  <a:srgbClr val="888888"/>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0" name="Google Shape;80;p5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1" name="Shape 81"/>
        <p:cNvGrpSpPr/>
        <p:nvPr/>
      </p:nvGrpSpPr>
      <p:grpSpPr>
        <a:xfrm>
          <a:off x="0" y="0"/>
          <a:ext cx="0" cy="0"/>
          <a:chOff x="0" y="0"/>
          <a:chExt cx="0" cy="0"/>
        </a:xfrm>
      </p:grpSpPr>
      <p:sp>
        <p:nvSpPr>
          <p:cNvPr id="82" name="Google Shape;82;p60"/>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0"/>
          <p:cNvSpPr txBox="1"/>
          <p:nvPr>
            <p:ph idx="1" type="body"/>
          </p:nvPr>
        </p:nvSpPr>
        <p:spPr>
          <a:xfrm>
            <a:off x="6172200" y="1674796"/>
            <a:ext cx="5181600" cy="4502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60"/>
          <p:cNvSpPr txBox="1"/>
          <p:nvPr>
            <p:ph idx="2" type="body"/>
          </p:nvPr>
        </p:nvSpPr>
        <p:spPr>
          <a:xfrm>
            <a:off x="615175" y="1674796"/>
            <a:ext cx="5181600" cy="4502167"/>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85" name="Google Shape;85;p60"/>
          <p:cNvGrpSpPr/>
          <p:nvPr/>
        </p:nvGrpSpPr>
        <p:grpSpPr>
          <a:xfrm>
            <a:off x="615175" y="879162"/>
            <a:ext cx="10608058" cy="924026"/>
            <a:chOff x="745742" y="1116725"/>
            <a:chExt cx="10608058" cy="924026"/>
          </a:xfrm>
        </p:grpSpPr>
        <p:sp>
          <p:nvSpPr>
            <p:cNvPr id="86" name="Google Shape;86;p6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Subtitle</a:t>
              </a:r>
              <a:endParaRPr/>
            </a:p>
          </p:txBody>
        </p:sp>
        <p:pic>
          <p:nvPicPr>
            <p:cNvPr descr="An open book" id="87" name="Google Shape;87;p60"/>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grpSp>
        <p:nvGrpSpPr>
          <p:cNvPr id="89" name="Google Shape;89;p61"/>
          <p:cNvGrpSpPr/>
          <p:nvPr/>
        </p:nvGrpSpPr>
        <p:grpSpPr>
          <a:xfrm>
            <a:off x="745742" y="1116725"/>
            <a:ext cx="10608058" cy="924026"/>
            <a:chOff x="745742" y="1116725"/>
            <a:chExt cx="10608058" cy="924026"/>
          </a:xfrm>
        </p:grpSpPr>
        <p:sp>
          <p:nvSpPr>
            <p:cNvPr id="90" name="Google Shape;90;p6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Subtitle</a:t>
              </a:r>
              <a:endParaRPr/>
            </a:p>
          </p:txBody>
        </p:sp>
        <p:pic>
          <p:nvPicPr>
            <p:cNvPr descr="An open book" id="91" name="Google Shape;91;p61"/>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2" name="Shape 92"/>
        <p:cNvGrpSpPr/>
        <p:nvPr/>
      </p:nvGrpSpPr>
      <p:grpSpPr>
        <a:xfrm>
          <a:off x="0" y="0"/>
          <a:ext cx="0" cy="0"/>
          <a:chOff x="0" y="0"/>
          <a:chExt cx="0" cy="0"/>
        </a:xfrm>
      </p:grpSpPr>
      <p:sp>
        <p:nvSpPr>
          <p:cNvPr id="93" name="Google Shape;93;p6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62"/>
          <p:cNvSpPr/>
          <p:nvPr>
            <p:ph idx="2" type="pic"/>
          </p:nvPr>
        </p:nvSpPr>
        <p:spPr>
          <a:xfrm>
            <a:off x="5183188" y="987425"/>
            <a:ext cx="6172200" cy="4873625"/>
          </a:xfrm>
          <a:prstGeom prst="rect">
            <a:avLst/>
          </a:prstGeom>
          <a:noFill/>
          <a:ln>
            <a:noFill/>
          </a:ln>
        </p:spPr>
      </p:sp>
      <p:sp>
        <p:nvSpPr>
          <p:cNvPr id="95" name="Google Shape;95;p6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6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algn="r">
              <a:spcBef>
                <a:spcPts val="0"/>
              </a:spcBef>
              <a:spcAft>
                <a:spcPts val="0"/>
              </a:spcAft>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cxnSp>
        <p:nvCxnSpPr>
          <p:cNvPr id="97" name="Google Shape;97;p62"/>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98" name="Google Shape;98;p62"/>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3_Title Slide">
    <p:spTree>
      <p:nvGrpSpPr>
        <p:cNvPr id="16" name="Shape 16"/>
        <p:cNvGrpSpPr/>
        <p:nvPr/>
      </p:nvGrpSpPr>
      <p:grpSpPr>
        <a:xfrm>
          <a:off x="0" y="0"/>
          <a:ext cx="0" cy="0"/>
          <a:chOff x="0" y="0"/>
          <a:chExt cx="0" cy="0"/>
        </a:xfrm>
      </p:grpSpPr>
      <p:pic>
        <p:nvPicPr>
          <p:cNvPr descr="Free vector online education isometric concept, laptop on book, internet course for learning on home" id="17" name="Google Shape;17;p48"/>
          <p:cNvPicPr preferRelativeResize="0"/>
          <p:nvPr/>
        </p:nvPicPr>
        <p:blipFill rotWithShape="1">
          <a:blip r:embed="rId2">
            <a:alphaModFix/>
          </a:blip>
          <a:srcRect b="8815" l="0" r="6276" t="7324"/>
          <a:stretch/>
        </p:blipFill>
        <p:spPr>
          <a:xfrm>
            <a:off x="4908883" y="1270474"/>
            <a:ext cx="7225364" cy="4905490"/>
          </a:xfrm>
          <a:prstGeom prst="rect">
            <a:avLst/>
          </a:prstGeom>
          <a:noFill/>
          <a:ln>
            <a:noFill/>
          </a:ln>
        </p:spPr>
      </p:pic>
      <p:sp>
        <p:nvSpPr>
          <p:cNvPr id="18" name="Google Shape;18;p48"/>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3600">
                <a:solidFill>
                  <a:srgbClr val="0070C0"/>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solidFill>
                  <a:srgbClr val="C01E2F"/>
                </a:solidFill>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48"/>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2800">
                <a:solidFill>
                  <a:srgbClr val="0070C0"/>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Higher education Illustration in PNG, SVG" id="21" name="Google Shape;21;p48"/>
          <p:cNvPicPr preferRelativeResize="0"/>
          <p:nvPr/>
        </p:nvPicPr>
        <p:blipFill rotWithShape="1">
          <a:blip r:embed="rId3">
            <a:alphaModFix/>
          </a:blip>
          <a:srcRect b="0" l="0" r="0" t="0"/>
          <a:stretch/>
        </p:blipFill>
        <p:spPr>
          <a:xfrm flipH="1">
            <a:off x="20995" y="0"/>
            <a:ext cx="3055881" cy="305588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2" name="Shape 22"/>
        <p:cNvGrpSpPr/>
        <p:nvPr/>
      </p:nvGrpSpPr>
      <p:grpSpPr>
        <a:xfrm>
          <a:off x="0" y="0"/>
          <a:ext cx="0" cy="0"/>
          <a:chOff x="0" y="0"/>
          <a:chExt cx="0" cy="0"/>
        </a:xfrm>
      </p:grpSpPr>
      <p:sp>
        <p:nvSpPr>
          <p:cNvPr id="23" name="Google Shape;23;p49"/>
          <p:cNvSpPr txBox="1"/>
          <p:nvPr>
            <p:ph idx="1"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4" name="Google Shape;24;p49"/>
          <p:cNvGrpSpPr/>
          <p:nvPr/>
        </p:nvGrpSpPr>
        <p:grpSpPr>
          <a:xfrm>
            <a:off x="899023" y="1311537"/>
            <a:ext cx="3855858" cy="924026"/>
            <a:chOff x="899023" y="1311537"/>
            <a:chExt cx="3855858" cy="924026"/>
          </a:xfrm>
        </p:grpSpPr>
        <p:sp>
          <p:nvSpPr>
            <p:cNvPr id="25" name="Google Shape;25;p49"/>
            <p:cNvSpPr/>
            <p:nvPr/>
          </p:nvSpPr>
          <p:spPr>
            <a:xfrm>
              <a:off x="1905080" y="1529657"/>
              <a:ext cx="284980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AIM</a:t>
              </a:r>
              <a:endParaRPr/>
            </a:p>
          </p:txBody>
        </p:sp>
        <p:pic>
          <p:nvPicPr>
            <p:cNvPr descr="Bullseye with solid fill" id="26" name="Google Shape;26;p49"/>
            <p:cNvPicPr preferRelativeResize="0"/>
            <p:nvPr/>
          </p:nvPicPr>
          <p:blipFill rotWithShape="1">
            <a:blip r:embed="rId2">
              <a:alphaModFix/>
            </a:blip>
            <a:srcRect b="0" l="0" r="0" t="0"/>
            <a:stretch/>
          </p:blipFill>
          <p:spPr>
            <a:xfrm>
              <a:off x="899023" y="1311537"/>
              <a:ext cx="924026" cy="924026"/>
            </a:xfrm>
            <a:prstGeom prst="rect">
              <a:avLst/>
            </a:prstGeom>
            <a:noFill/>
            <a:ln>
              <a:noFill/>
            </a:ln>
          </p:spPr>
        </p:pic>
      </p:grpSp>
      <p:sp>
        <p:nvSpPr>
          <p:cNvPr id="27" name="Google Shape;27;p49"/>
          <p:cNvSpPr txBox="1"/>
          <p:nvPr/>
        </p:nvSpPr>
        <p:spPr>
          <a:xfrm>
            <a:off x="4765040" y="4255120"/>
            <a:ext cx="266192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GB" sz="2400" u="none" cap="none" strike="noStrike">
                <a:solidFill>
                  <a:schemeClr val="lt1"/>
                </a:solidFill>
                <a:latin typeface="Times New Roman"/>
                <a:ea typeface="Times New Roman"/>
                <a:cs typeface="Times New Roman"/>
                <a:sym typeface="Times New Roman"/>
              </a:rPr>
              <a:t>Enter Aim</a:t>
            </a:r>
            <a:endParaRPr/>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28" name="Shape 28"/>
        <p:cNvGrpSpPr/>
        <p:nvPr/>
      </p:nvGrpSpPr>
      <p:grpSpPr>
        <a:xfrm>
          <a:off x="0" y="0"/>
          <a:ext cx="0" cy="0"/>
          <a:chOff x="0" y="0"/>
          <a:chExt cx="0" cy="0"/>
        </a:xfrm>
      </p:grpSpPr>
      <p:sp>
        <p:nvSpPr>
          <p:cNvPr id="29" name="Google Shape;29;p50"/>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50"/>
          <p:cNvSpPr/>
          <p:nvPr/>
        </p:nvSpPr>
        <p:spPr>
          <a:xfrm>
            <a:off x="1945881" y="1529657"/>
            <a:ext cx="4379283"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LEARNING OBJECTIVES</a:t>
            </a:r>
            <a:endParaRPr/>
          </a:p>
        </p:txBody>
      </p:sp>
      <p:pic>
        <p:nvPicPr>
          <p:cNvPr descr="Lightbulb and gear with solid fill" id="31" name="Google Shape;31;p50"/>
          <p:cNvPicPr preferRelativeResize="0"/>
          <p:nvPr/>
        </p:nvPicPr>
        <p:blipFill rotWithShape="1">
          <a:blip r:embed="rId2">
            <a:alphaModFix/>
          </a:blip>
          <a:srcRect b="0" l="0" r="0" t="0"/>
          <a:stretch/>
        </p:blipFill>
        <p:spPr>
          <a:xfrm>
            <a:off x="819725" y="1311537"/>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32" name="Shape 32"/>
        <p:cNvGrpSpPr/>
        <p:nvPr/>
      </p:nvGrpSpPr>
      <p:grpSpPr>
        <a:xfrm>
          <a:off x="0" y="0"/>
          <a:ext cx="0" cy="0"/>
          <a:chOff x="0" y="0"/>
          <a:chExt cx="0" cy="0"/>
        </a:xfrm>
      </p:grpSpPr>
      <p:sp>
        <p:nvSpPr>
          <p:cNvPr id="33" name="Google Shape;33;p51"/>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51"/>
          <p:cNvSpPr/>
          <p:nvPr/>
        </p:nvSpPr>
        <p:spPr>
          <a:xfrm>
            <a:off x="1945881" y="1529657"/>
            <a:ext cx="4379283"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b="0" i="0" lang="en-GB" sz="2600" u="none" cap="none" strike="noStrike">
                <a:solidFill>
                  <a:schemeClr val="dk1"/>
                </a:solidFill>
                <a:latin typeface="Times New Roman"/>
                <a:ea typeface="Times New Roman"/>
                <a:cs typeface="Times New Roman"/>
                <a:sym typeface="Times New Roman"/>
              </a:rPr>
              <a:t>LEARNING OUTCOMES</a:t>
            </a:r>
            <a:endParaRPr/>
          </a:p>
        </p:txBody>
      </p:sp>
      <p:pic>
        <p:nvPicPr>
          <p:cNvPr descr="Lightbulb and gear with solid fill" id="35" name="Google Shape;35;p51"/>
          <p:cNvPicPr preferRelativeResize="0"/>
          <p:nvPr/>
        </p:nvPicPr>
        <p:blipFill rotWithShape="1">
          <a:blip r:embed="rId2">
            <a:alphaModFix/>
          </a:blip>
          <a:srcRect b="0" l="0" r="0" t="0"/>
          <a:stretch/>
        </p:blipFill>
        <p:spPr>
          <a:xfrm>
            <a:off x="819725" y="1311537"/>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52"/>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5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n open book" id="39" name="Google Shape;39;p52"/>
          <p:cNvPicPr preferRelativeResize="0"/>
          <p:nvPr/>
        </p:nvPicPr>
        <p:blipFill rotWithShape="1">
          <a:blip r:embed="rId2">
            <a:alphaModFix/>
          </a:blip>
          <a:srcRect b="0" l="0" r="0" t="0"/>
          <a:stretch/>
        </p:blipFill>
        <p:spPr>
          <a:xfrm>
            <a:off x="745742" y="1116725"/>
            <a:ext cx="924026" cy="9240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40" name="Shape 40"/>
        <p:cNvGrpSpPr/>
        <p:nvPr/>
      </p:nvGrpSpPr>
      <p:grpSpPr>
        <a:xfrm>
          <a:off x="0" y="0"/>
          <a:ext cx="0" cy="0"/>
          <a:chOff x="0" y="0"/>
          <a:chExt cx="0" cy="0"/>
        </a:xfrm>
      </p:grpSpPr>
      <p:sp>
        <p:nvSpPr>
          <p:cNvPr id="41" name="Google Shape;41;p53"/>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dk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Questions with solid fill" id="43" name="Google Shape;43;p53"/>
          <p:cNvPicPr preferRelativeResize="0"/>
          <p:nvPr/>
        </p:nvPicPr>
        <p:blipFill rotWithShape="1">
          <a:blip r:embed="rId2">
            <a:alphaModFix/>
          </a:blip>
          <a:srcRect b="0" l="0" r="0" t="0"/>
          <a:stretch/>
        </p:blipFill>
        <p:spPr>
          <a:xfrm>
            <a:off x="871407" y="1194833"/>
            <a:ext cx="767810" cy="767810"/>
          </a:xfrm>
          <a:prstGeom prst="rect">
            <a:avLst/>
          </a:prstGeom>
          <a:noFill/>
          <a:ln>
            <a:noFill/>
          </a:ln>
        </p:spPr>
      </p:pic>
      <p:sp>
        <p:nvSpPr>
          <p:cNvPr id="44" name="Google Shape;44;p53"/>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Assessment Questions</a:t>
            </a:r>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p:spTree>
      <p:nvGrpSpPr>
        <p:cNvPr id="45" name="Shape 45"/>
        <p:cNvGrpSpPr/>
        <p:nvPr/>
      </p:nvGrpSpPr>
      <p:grpSpPr>
        <a:xfrm>
          <a:off x="0" y="0"/>
          <a:ext cx="0" cy="0"/>
          <a:chOff x="0" y="0"/>
          <a:chExt cx="0" cy="0"/>
        </a:xfrm>
      </p:grpSpPr>
      <p:sp>
        <p:nvSpPr>
          <p:cNvPr id="46" name="Google Shape;46;p54"/>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4"/>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Document Links</a:t>
            </a:r>
            <a:endParaRPr/>
          </a:p>
        </p:txBody>
      </p:sp>
      <p:pic>
        <p:nvPicPr>
          <p:cNvPr descr="Checklist with solid fill" id="48" name="Google Shape;48;p54"/>
          <p:cNvPicPr preferRelativeResize="0"/>
          <p:nvPr/>
        </p:nvPicPr>
        <p:blipFill rotWithShape="1">
          <a:blip r:embed="rId2">
            <a:alphaModFix/>
          </a:blip>
          <a:srcRect b="0" l="0" r="0" t="0"/>
          <a:stretch/>
        </p:blipFill>
        <p:spPr>
          <a:xfrm>
            <a:off x="732590" y="1059634"/>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1_Two Content 2">
    <p:spTree>
      <p:nvGrpSpPr>
        <p:cNvPr id="49" name="Shape 49"/>
        <p:cNvGrpSpPr/>
        <p:nvPr/>
      </p:nvGrpSpPr>
      <p:grpSpPr>
        <a:xfrm>
          <a:off x="0" y="0"/>
          <a:ext cx="0" cy="0"/>
          <a:chOff x="0" y="0"/>
          <a:chExt cx="0" cy="0"/>
        </a:xfrm>
      </p:grpSpPr>
      <p:sp>
        <p:nvSpPr>
          <p:cNvPr id="50" name="Google Shape;50;p55"/>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dk1"/>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5"/>
          <p:cNvSpPr/>
          <p:nvPr/>
        </p:nvSpPr>
        <p:spPr>
          <a:xfrm>
            <a:off x="1793763" y="1272941"/>
            <a:ext cx="5492561" cy="487786"/>
          </a:xfrm>
          <a:prstGeom prst="roundRect">
            <a:avLst>
              <a:gd fmla="val 50000" name="adj"/>
            </a:avLst>
          </a:prstGeom>
          <a:noFill/>
          <a:ln cap="flat" cmpd="sng" w="19050">
            <a:solidFill>
              <a:srgbClr val="9C1621"/>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Video Links</a:t>
            </a:r>
            <a:endParaRPr/>
          </a:p>
        </p:txBody>
      </p:sp>
      <p:pic>
        <p:nvPicPr>
          <p:cNvPr descr="Video camera with solid fill" id="52" name="Google Shape;52;p55"/>
          <p:cNvPicPr preferRelativeResize="0"/>
          <p:nvPr/>
        </p:nvPicPr>
        <p:blipFill rotWithShape="1">
          <a:blip r:embed="rId2">
            <a:alphaModFix/>
          </a:blip>
          <a:srcRect b="0" l="0" r="0" t="0"/>
          <a:stretch/>
        </p:blipFill>
        <p:spPr>
          <a:xfrm>
            <a:off x="663300" y="983301"/>
            <a:ext cx="914400" cy="914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theme" Target="../theme/theme1.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46"/>
          <p:cNvPicPr preferRelativeResize="0"/>
          <p:nvPr/>
        </p:nvPicPr>
        <p:blipFill rotWithShape="1">
          <a:blip r:embed="rId1">
            <a:alphaModFix/>
          </a:blip>
          <a:srcRect b="0" l="0" r="0" t="0"/>
          <a:stretch/>
        </p:blipFill>
        <p:spPr>
          <a:xfrm>
            <a:off x="1356777" y="1700070"/>
            <a:ext cx="9470584" cy="4053254"/>
          </a:xfrm>
          <a:prstGeom prst="rect">
            <a:avLst/>
          </a:prstGeom>
          <a:noFill/>
          <a:ln>
            <a:noFill/>
          </a:ln>
        </p:spPr>
      </p:pic>
      <p:sp>
        <p:nvSpPr>
          <p:cNvPr id="7" name="Google Shape;7;p46"/>
          <p:cNvSpPr/>
          <p:nvPr/>
        </p:nvSpPr>
        <p:spPr>
          <a:xfrm>
            <a:off x="0" y="0"/>
            <a:ext cx="12192000" cy="6858000"/>
          </a:xfrm>
          <a:prstGeom prst="rect">
            <a:avLst/>
          </a:prstGeom>
          <a:solidFill>
            <a:schemeClr val="lt1"/>
          </a:solidFill>
          <a:ln cap="flat" cmpd="sng" w="76200">
            <a:solidFill>
              <a:srgbClr val="F99D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b="0" i="0" sz="1800" u="none" cap="none" strike="noStrike">
              <a:solidFill>
                <a:srgbClr val="F99D1C"/>
              </a:solidFill>
              <a:latin typeface="Times New Roman"/>
              <a:ea typeface="Times New Roman"/>
              <a:cs typeface="Times New Roman"/>
              <a:sym typeface="Times New Roman"/>
            </a:endParaRPr>
          </a:p>
        </p:txBody>
      </p:sp>
      <p:sp>
        <p:nvSpPr>
          <p:cNvPr id="8" name="Google Shape;8;p46"/>
          <p:cNvSpPr txBox="1"/>
          <p:nvPr>
            <p:ph type="title"/>
          </p:nvPr>
        </p:nvSpPr>
        <p:spPr>
          <a:xfrm>
            <a:off x="838200" y="353769"/>
            <a:ext cx="10515600" cy="82391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46"/>
          <p:cNvSpPr txBox="1"/>
          <p:nvPr>
            <p:ph idx="1" type="body"/>
          </p:nvPr>
        </p:nvSpPr>
        <p:spPr>
          <a:xfrm>
            <a:off x="838200" y="1940638"/>
            <a:ext cx="10515600" cy="4258549"/>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 name="Google Shape;10;p4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1pPr>
            <a:lvl2pPr indent="0" lvl="1"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2pPr>
            <a:lvl3pPr indent="0" lvl="2"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3pPr>
            <a:lvl4pPr indent="0" lvl="3"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4pPr>
            <a:lvl5pPr indent="0" lvl="4"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5pPr>
            <a:lvl6pPr indent="0" lvl="5"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6pPr>
            <a:lvl7pPr indent="0" lvl="6"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7pPr>
            <a:lvl8pPr indent="0" lvl="7"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8pPr>
            <a:lvl9pPr indent="0" lvl="8" marL="0" marR="0" rtl="0" algn="r">
              <a:spcBef>
                <a:spcPts val="0"/>
              </a:spcBef>
              <a:buClr>
                <a:schemeClr val="accent2"/>
              </a:buClr>
              <a:buSzPts val="1200"/>
              <a:buFont typeface="Times New Roman"/>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p46"/>
          <p:cNvPicPr preferRelativeResize="0"/>
          <p:nvPr/>
        </p:nvPicPr>
        <p:blipFill rotWithShape="1">
          <a:blip r:embed="rId2">
            <a:alphaModFix/>
          </a:blip>
          <a:srcRect b="0" l="0" r="0" t="0"/>
          <a:stretch/>
        </p:blipFill>
        <p:spPr>
          <a:xfrm>
            <a:off x="10151862" y="353769"/>
            <a:ext cx="1791569" cy="7667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accent2"/>
              </a:buClr>
              <a:buSzPts val="1200"/>
              <a:buFont typeface="Times New Roman"/>
              <a:buNone/>
            </a:pPr>
            <a:fld id="{00000000-1234-1234-1234-123412341234}" type="slidenum">
              <a:rPr lang="en-GB"/>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Social stratification: People were born into specific castes, determining their roles, rights, and privileges, perpetuating inequality.</a:t>
            </a:r>
            <a:endParaRPr/>
          </a:p>
          <a:p>
            <a:pPr indent="-381000" lvl="0" marL="457200" rtl="0" algn="l">
              <a:lnSpc>
                <a:spcPct val="150000"/>
              </a:lnSpc>
              <a:spcBef>
                <a:spcPts val="1000"/>
              </a:spcBef>
              <a:spcAft>
                <a:spcPts val="0"/>
              </a:spcAft>
              <a:buSzPts val="2400"/>
              <a:buChar char="•"/>
            </a:pPr>
            <a:r>
              <a:rPr lang="en-GB"/>
              <a:t>Discrimination: Lower castes faced discrimination, restricted access to education, religious places, and socio-economic opportunities.</a:t>
            </a:r>
            <a:endParaRPr/>
          </a:p>
          <a:p>
            <a:pPr indent="-381000" lvl="0" marL="457200" rtl="0" algn="l">
              <a:lnSpc>
                <a:spcPct val="150000"/>
              </a:lnSpc>
              <a:spcBef>
                <a:spcPts val="1000"/>
              </a:spcBef>
              <a:spcAft>
                <a:spcPts val="0"/>
              </a:spcAft>
              <a:buSzPts val="2400"/>
              <a:buChar char="•"/>
            </a:pPr>
            <a:r>
              <a:rPr lang="en-GB"/>
              <a:t>Hierarchical structure: The caste system solidified a hierarchical structure, reinforcing the dominance of higher castes and marginalizing lower castes.</a:t>
            </a:r>
            <a:endParaRPr/>
          </a:p>
        </p:txBody>
      </p:sp>
      <p:sp>
        <p:nvSpPr>
          <p:cNvPr id="166" name="Google Shape;166;p1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67" name="Google Shape;167;p1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8" name="Google Shape;168;p1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Impact of Caste System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Discrimination and oppression: Despite legal abolishment, caste-based discrimination persists, affecting millions in their daily lives.</a:t>
            </a:r>
            <a:endParaRPr/>
          </a:p>
          <a:p>
            <a:pPr indent="-381000" lvl="0" marL="457200" rtl="0" algn="l">
              <a:lnSpc>
                <a:spcPct val="150000"/>
              </a:lnSpc>
              <a:spcBef>
                <a:spcPts val="1000"/>
              </a:spcBef>
              <a:spcAft>
                <a:spcPts val="0"/>
              </a:spcAft>
              <a:buSzPts val="2400"/>
              <a:buChar char="•"/>
            </a:pPr>
            <a:r>
              <a:rPr lang="en-GB"/>
              <a:t>Economic disparities: Lower castes often face economic disadvantages due to historical disadvantages and limited access to resources.</a:t>
            </a:r>
            <a:endParaRPr/>
          </a:p>
          <a:p>
            <a:pPr indent="-381000" lvl="0" marL="457200" rtl="0" algn="l">
              <a:lnSpc>
                <a:spcPct val="150000"/>
              </a:lnSpc>
              <a:spcBef>
                <a:spcPts val="1000"/>
              </a:spcBef>
              <a:spcAft>
                <a:spcPts val="0"/>
              </a:spcAft>
              <a:buSzPts val="2400"/>
              <a:buChar char="•"/>
            </a:pPr>
            <a:r>
              <a:rPr lang="en-GB"/>
              <a:t>Education and employment: Many individuals from lower castes struggle to access quality education and face barriers in employment opportunities.</a:t>
            </a:r>
            <a:endParaRPr/>
          </a:p>
        </p:txBody>
      </p:sp>
      <p:sp>
        <p:nvSpPr>
          <p:cNvPr id="174" name="Google Shape;174;p1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75" name="Google Shape;175;p1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1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Contemporary Issues with Caste System</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Political representation: Caste-based politics continue to influence elections and policies, potentially perpetuating inequality.</a:t>
            </a:r>
            <a:endParaRPr/>
          </a:p>
          <a:p>
            <a:pPr indent="-381000" lvl="0" marL="457200" rtl="0" algn="l">
              <a:lnSpc>
                <a:spcPct val="150000"/>
              </a:lnSpc>
              <a:spcBef>
                <a:spcPts val="1000"/>
              </a:spcBef>
              <a:spcAft>
                <a:spcPts val="0"/>
              </a:spcAft>
              <a:buSzPts val="2400"/>
              <a:buChar char="•"/>
            </a:pPr>
            <a:r>
              <a:rPr lang="en-GB"/>
              <a:t>Social reform: Various activists and organizations strive to eradicate caste-based discrimination and promote social justice.</a:t>
            </a:r>
            <a:endParaRPr/>
          </a:p>
          <a:p>
            <a:pPr indent="-381000" lvl="0" marL="457200" rtl="0" algn="l">
              <a:lnSpc>
                <a:spcPct val="150000"/>
              </a:lnSpc>
              <a:spcBef>
                <a:spcPts val="1000"/>
              </a:spcBef>
              <a:spcAft>
                <a:spcPts val="0"/>
              </a:spcAft>
              <a:buSzPts val="2400"/>
              <a:buChar char="•"/>
            </a:pPr>
            <a:r>
              <a:rPr lang="en-GB"/>
              <a:t>Global awareness: The caste system's implications have gained international attention, sparking discussions about human rights and equality.</a:t>
            </a:r>
            <a:endParaRPr/>
          </a:p>
        </p:txBody>
      </p:sp>
      <p:sp>
        <p:nvSpPr>
          <p:cNvPr id="182" name="Google Shape;182;p1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83" name="Google Shape;183;p1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4" name="Google Shape;184;p1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Contemporary Issues with Caste System</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Gender Roles</a:t>
            </a:r>
            <a:endParaRPr/>
          </a:p>
          <a:p>
            <a:pPr indent="-381000" lvl="0" marL="457200" rtl="0" algn="l">
              <a:lnSpc>
                <a:spcPct val="150000"/>
              </a:lnSpc>
              <a:spcBef>
                <a:spcPts val="1000"/>
              </a:spcBef>
              <a:spcAft>
                <a:spcPts val="0"/>
              </a:spcAft>
              <a:buSzPts val="2400"/>
              <a:buChar char="•"/>
            </a:pPr>
            <a:r>
              <a:rPr lang="en-GB"/>
              <a:t>Gender roles are societal expectations and norms that dictate the behaviors, responsibilities, and opportunities of individuals based on their perceived gender.</a:t>
            </a:r>
            <a:endParaRPr/>
          </a:p>
          <a:p>
            <a:pPr indent="-381000" lvl="0" marL="457200" rtl="0" algn="l">
              <a:lnSpc>
                <a:spcPct val="150000"/>
              </a:lnSpc>
              <a:spcBef>
                <a:spcPts val="1000"/>
              </a:spcBef>
              <a:spcAft>
                <a:spcPts val="0"/>
              </a:spcAft>
              <a:buSzPts val="2400"/>
              <a:buChar char="•"/>
            </a:pPr>
            <a:r>
              <a:rPr lang="en-GB"/>
              <a:t>These roles often perpetuate traditional stereotypes, assigning specific traits and duties to men and women.</a:t>
            </a:r>
            <a:endParaRPr/>
          </a:p>
          <a:p>
            <a:pPr indent="-381000" lvl="0" marL="457200" rtl="0" algn="l">
              <a:lnSpc>
                <a:spcPct val="150000"/>
              </a:lnSpc>
              <a:spcBef>
                <a:spcPts val="1000"/>
              </a:spcBef>
              <a:spcAft>
                <a:spcPts val="0"/>
              </a:spcAft>
              <a:buSzPts val="2400"/>
              <a:buChar char="•"/>
            </a:pPr>
            <a:r>
              <a:rPr lang="en-GB"/>
              <a:t>Gender roles can limit personal and professional development, reinforcing inequality and discrimination.</a:t>
            </a:r>
            <a:endParaRPr/>
          </a:p>
        </p:txBody>
      </p:sp>
      <p:sp>
        <p:nvSpPr>
          <p:cNvPr id="190" name="Google Shape;190;p1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91" name="Google Shape;191;p1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2" name="Google Shape;192;p1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Gender Roles and Women's Empowerment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Women's empowerment refers to the process of enabling women to have control over their lives, make choices, and access opportunities on an equal basis with men.</a:t>
            </a:r>
            <a:endParaRPr/>
          </a:p>
          <a:p>
            <a:pPr indent="-381000" lvl="0" marL="457200" rtl="0" algn="l">
              <a:lnSpc>
                <a:spcPct val="150000"/>
              </a:lnSpc>
              <a:spcBef>
                <a:spcPts val="1000"/>
              </a:spcBef>
              <a:spcAft>
                <a:spcPts val="0"/>
              </a:spcAft>
              <a:buSzPts val="2400"/>
              <a:buChar char="•"/>
            </a:pPr>
            <a:r>
              <a:rPr lang="en-GB"/>
              <a:t>Empowerment involves enhancing women's self-esteem, knowledge, and agency, enabling them to participate in decision-making and contribute to societal development.</a:t>
            </a:r>
            <a:endParaRPr/>
          </a:p>
          <a:p>
            <a:pPr indent="-381000" lvl="0" marL="457200" rtl="0" algn="l">
              <a:lnSpc>
                <a:spcPct val="150000"/>
              </a:lnSpc>
              <a:spcBef>
                <a:spcPts val="1000"/>
              </a:spcBef>
              <a:spcAft>
                <a:spcPts val="0"/>
              </a:spcAft>
              <a:buSzPts val="2400"/>
              <a:buChar char="•"/>
            </a:pPr>
            <a:r>
              <a:rPr lang="en-GB"/>
              <a:t>It encompasses economic, social, political, and educational dimensions, striving to eliminate gender-based disparities.</a:t>
            </a:r>
            <a:endParaRPr/>
          </a:p>
        </p:txBody>
      </p:sp>
      <p:sp>
        <p:nvSpPr>
          <p:cNvPr id="198" name="Google Shape;198;p1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99" name="Google Shape;199;p1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0" name="Google Shape;200;p1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Gender Roles and Women's Empowerment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Promoting women's empowerment is crucial for achieving gender equality and sustainable development globally.</a:t>
            </a:r>
            <a:endParaRPr/>
          </a:p>
          <a:p>
            <a:pPr indent="-381000" lvl="0" marL="457200" rtl="0" algn="l">
              <a:lnSpc>
                <a:spcPct val="150000"/>
              </a:lnSpc>
              <a:spcBef>
                <a:spcPts val="1000"/>
              </a:spcBef>
              <a:spcAft>
                <a:spcPts val="0"/>
              </a:spcAft>
              <a:buSzPts val="2400"/>
              <a:buChar char="•"/>
            </a:pPr>
            <a:r>
              <a:rPr lang="en-GB"/>
              <a:t>Progress has been made in various areas, such as increased access to education and healthcare, more women in leadership roles, and legal reforms promoting gender equality.</a:t>
            </a:r>
            <a:endParaRPr/>
          </a:p>
          <a:p>
            <a:pPr indent="-381000" lvl="0" marL="457200" rtl="0" algn="l">
              <a:lnSpc>
                <a:spcPct val="150000"/>
              </a:lnSpc>
              <a:spcBef>
                <a:spcPts val="1000"/>
              </a:spcBef>
              <a:spcAft>
                <a:spcPts val="0"/>
              </a:spcAft>
              <a:buSzPts val="2400"/>
              <a:buChar char="•"/>
            </a:pPr>
            <a:r>
              <a:rPr lang="en-GB"/>
              <a:t>However, challenges persist, including gender-based violence, unequal pay, and underrepresentation in certain fields, highlighting the ongoing need for advocacy and policy changes.</a:t>
            </a:r>
            <a:endParaRPr/>
          </a:p>
        </p:txBody>
      </p:sp>
      <p:sp>
        <p:nvSpPr>
          <p:cNvPr id="206" name="Google Shape;206;p1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07" name="Google Shape;207;p1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1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Importance and Progress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6"/>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India's Diversity Landscape</a:t>
            </a:r>
            <a:endParaRPr b="1"/>
          </a:p>
          <a:p>
            <a:pPr indent="-381000" lvl="0" marL="457200" rtl="0" algn="l">
              <a:lnSpc>
                <a:spcPct val="150000"/>
              </a:lnSpc>
              <a:spcBef>
                <a:spcPts val="1000"/>
              </a:spcBef>
              <a:spcAft>
                <a:spcPts val="0"/>
              </a:spcAft>
              <a:buSzPts val="2400"/>
              <a:buChar char="•"/>
            </a:pPr>
            <a:r>
              <a:rPr lang="en-GB"/>
              <a:t>India is renowned for its rich ethnic and linguistic diversity, with a population of over 1.3 billion people representing numerous ethnic groups and speaking thousands of languages.</a:t>
            </a:r>
            <a:endParaRPr/>
          </a:p>
          <a:p>
            <a:pPr indent="-381000" lvl="0" marL="457200" rtl="0" algn="l">
              <a:lnSpc>
                <a:spcPct val="150000"/>
              </a:lnSpc>
              <a:spcBef>
                <a:spcPts val="1000"/>
              </a:spcBef>
              <a:spcAft>
                <a:spcPts val="0"/>
              </a:spcAft>
              <a:buSzPts val="2400"/>
              <a:buChar char="•"/>
            </a:pPr>
            <a:r>
              <a:rPr lang="en-GB"/>
              <a:t>This diversity is a result of historical migrations, interactions, and cultural exchanges across the Indian subcontinent.</a:t>
            </a:r>
            <a:endParaRPr/>
          </a:p>
        </p:txBody>
      </p:sp>
      <p:sp>
        <p:nvSpPr>
          <p:cNvPr id="214" name="Google Shape;214;p1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15" name="Google Shape;215;p1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1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Ethnic and Linguistic Diversity in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7"/>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Ethnic Diversity</a:t>
            </a:r>
            <a:endParaRPr b="1"/>
          </a:p>
          <a:p>
            <a:pPr indent="-381000" lvl="0" marL="457200" rtl="0" algn="l">
              <a:lnSpc>
                <a:spcPct val="150000"/>
              </a:lnSpc>
              <a:spcBef>
                <a:spcPts val="1000"/>
              </a:spcBef>
              <a:spcAft>
                <a:spcPts val="0"/>
              </a:spcAft>
              <a:buSzPts val="2400"/>
              <a:buChar char="•"/>
            </a:pPr>
            <a:r>
              <a:rPr lang="en-GB"/>
              <a:t>India is home to a wide array of ethnic groups, including but not limited to Indo-Aryans, Dravidians, Tibeto-Burmans, and Austro-Asiatics.</a:t>
            </a:r>
            <a:endParaRPr/>
          </a:p>
          <a:p>
            <a:pPr indent="-381000" lvl="0" marL="457200" rtl="0" algn="l">
              <a:lnSpc>
                <a:spcPct val="150000"/>
              </a:lnSpc>
              <a:spcBef>
                <a:spcPts val="1000"/>
              </a:spcBef>
              <a:spcAft>
                <a:spcPts val="0"/>
              </a:spcAft>
              <a:buSzPts val="2400"/>
              <a:buChar char="•"/>
            </a:pPr>
            <a:r>
              <a:rPr lang="en-GB"/>
              <a:t>Ethnic diversity is reflected in various aspects of life, including customs, traditions, clothing, and religious practices, contributing to the country's vibrant cultural tapestry.</a:t>
            </a:r>
            <a:endParaRPr/>
          </a:p>
        </p:txBody>
      </p:sp>
      <p:sp>
        <p:nvSpPr>
          <p:cNvPr id="222" name="Google Shape;222;p1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23" name="Google Shape;223;p1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1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Ethnic and Linguistic Diversity in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Linguistic Diversity</a:t>
            </a:r>
            <a:endParaRPr b="1"/>
          </a:p>
          <a:p>
            <a:pPr indent="-381000" lvl="0" marL="457200" rtl="0" algn="l">
              <a:lnSpc>
                <a:spcPct val="150000"/>
              </a:lnSpc>
              <a:spcBef>
                <a:spcPts val="1000"/>
              </a:spcBef>
              <a:spcAft>
                <a:spcPts val="0"/>
              </a:spcAft>
              <a:buSzPts val="2400"/>
              <a:buChar char="•"/>
            </a:pPr>
            <a:r>
              <a:rPr lang="en-GB"/>
              <a:t>India is a linguistic mosaic with around 780 languages spoken across the country.</a:t>
            </a:r>
            <a:endParaRPr/>
          </a:p>
          <a:p>
            <a:pPr indent="-381000" lvl="0" marL="457200" rtl="0" algn="l">
              <a:lnSpc>
                <a:spcPct val="150000"/>
              </a:lnSpc>
              <a:spcBef>
                <a:spcPts val="1000"/>
              </a:spcBef>
              <a:spcAft>
                <a:spcPts val="0"/>
              </a:spcAft>
              <a:buSzPts val="2400"/>
              <a:buChar char="•"/>
            </a:pPr>
            <a:r>
              <a:rPr lang="en-GB"/>
              <a:t>The Constitution of India recognizes 22 officially recognized languages, with Hindi being the most widely spoken. Each state often has its own official language as well.</a:t>
            </a:r>
            <a:endParaRPr/>
          </a:p>
          <a:p>
            <a:pPr indent="-381000" lvl="0" marL="457200" rtl="0" algn="l">
              <a:lnSpc>
                <a:spcPct val="150000"/>
              </a:lnSpc>
              <a:spcBef>
                <a:spcPts val="1000"/>
              </a:spcBef>
              <a:spcAft>
                <a:spcPts val="0"/>
              </a:spcAft>
              <a:buSzPts val="2400"/>
              <a:buChar char="•"/>
            </a:pPr>
            <a:r>
              <a:rPr lang="en-GB"/>
              <a:t>Efforts have been made to preserve and promote linguistic diversity through education, media, and cultural initiatives.</a:t>
            </a:r>
            <a:endParaRPr/>
          </a:p>
        </p:txBody>
      </p:sp>
      <p:sp>
        <p:nvSpPr>
          <p:cNvPr id="230" name="Google Shape;230;p1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31" name="Google Shape;231;p1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2" name="Google Shape;232;p1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Ethnic and Linguistic Diversity in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Challenges and Unity</a:t>
            </a:r>
            <a:endParaRPr/>
          </a:p>
          <a:p>
            <a:pPr indent="-381000" lvl="0" marL="457200" rtl="0" algn="l">
              <a:lnSpc>
                <a:spcPct val="150000"/>
              </a:lnSpc>
              <a:spcBef>
                <a:spcPts val="1000"/>
              </a:spcBef>
              <a:spcAft>
                <a:spcPts val="0"/>
              </a:spcAft>
              <a:buSzPts val="2400"/>
              <a:buChar char="•"/>
            </a:pPr>
            <a:r>
              <a:rPr lang="en-GB"/>
              <a:t>While India's diversity is a source of strength, it can also pose challenges, such as tensions between different linguistic and ethnic groups.</a:t>
            </a:r>
            <a:endParaRPr/>
          </a:p>
          <a:p>
            <a:pPr indent="-381000" lvl="0" marL="457200" rtl="0" algn="l">
              <a:lnSpc>
                <a:spcPct val="150000"/>
              </a:lnSpc>
              <a:spcBef>
                <a:spcPts val="1000"/>
              </a:spcBef>
              <a:spcAft>
                <a:spcPts val="0"/>
              </a:spcAft>
              <a:buSzPts val="2400"/>
              <a:buChar char="•"/>
            </a:pPr>
            <a:r>
              <a:rPr lang="en-GB"/>
              <a:t>National integration and unity are promoted through the concept of "Unity in Diversity," emphasizing shared values, respect for all languages and cultures, and the importance of peaceful coexistence.</a:t>
            </a:r>
            <a:endParaRPr/>
          </a:p>
          <a:p>
            <a:pPr indent="-381000" lvl="0" marL="457200" rtl="0" algn="l">
              <a:lnSpc>
                <a:spcPct val="150000"/>
              </a:lnSpc>
              <a:spcBef>
                <a:spcPts val="1000"/>
              </a:spcBef>
              <a:spcAft>
                <a:spcPts val="0"/>
              </a:spcAft>
              <a:buSzPts val="2400"/>
              <a:buChar char="•"/>
            </a:pPr>
            <a:r>
              <a:rPr lang="en-GB"/>
              <a:t>Recognizing and celebrating India's ethnic and linguistic diversity remains essential for fostering a strong and inclusive nation.</a:t>
            </a:r>
            <a:endParaRPr/>
          </a:p>
        </p:txBody>
      </p:sp>
      <p:sp>
        <p:nvSpPr>
          <p:cNvPr id="238" name="Google Shape;238;p1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39" name="Google Shape;239;p1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1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Ethnic and Linguistic Diversity in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Autofit/>
          </a:bodyPr>
          <a:lstStyle/>
          <a:p>
            <a:pPr indent="-406400" lvl="0" marL="457200" rtl="0" algn="ctr">
              <a:lnSpc>
                <a:spcPct val="90000"/>
              </a:lnSpc>
              <a:spcBef>
                <a:spcPts val="1000"/>
              </a:spcBef>
              <a:spcAft>
                <a:spcPts val="0"/>
              </a:spcAft>
              <a:buClr>
                <a:schemeClr val="dk1"/>
              </a:buClr>
              <a:buSzPts val="2400"/>
              <a:buNone/>
            </a:pPr>
            <a:r>
              <a:rPr lang="en-GB"/>
              <a:t>Module - 3</a:t>
            </a:r>
            <a:endParaRPr/>
          </a:p>
        </p:txBody>
      </p:sp>
      <p:sp>
        <p:nvSpPr>
          <p:cNvPr id="109" name="Google Shape;109;p2"/>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p>
            <a:pPr indent="-228600" lvl="0" marL="457200" rtl="0" algn="ctr">
              <a:lnSpc>
                <a:spcPct val="90000"/>
              </a:lnSpc>
              <a:spcBef>
                <a:spcPts val="1000"/>
              </a:spcBef>
              <a:spcAft>
                <a:spcPts val="0"/>
              </a:spcAft>
              <a:buClr>
                <a:schemeClr val="dk1"/>
              </a:buClr>
              <a:buSzPts val="3200"/>
              <a:buNone/>
            </a:pPr>
            <a:r>
              <a:rPr lang="en-GB"/>
              <a:t>Social Structure and Modern India</a:t>
            </a:r>
            <a:endParaRPr/>
          </a:p>
        </p:txBody>
      </p:sp>
      <p:sp>
        <p:nvSpPr>
          <p:cNvPr id="110" name="Google Shape;110;p2"/>
          <p:cNvSpPr txBox="1"/>
          <p:nvPr>
            <p:ph type="ctrTitle"/>
          </p:nvPr>
        </p:nvSpPr>
        <p:spPr>
          <a:xfrm>
            <a:off x="1524000" y="1041400"/>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lang="en-GB"/>
              <a:t>Understanding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Tribal communities are indigenous groups with distinct cultural identities, often residing in remote or traditional areas. They maintain unique social structures, languages, beliefs, and practices.</a:t>
            </a:r>
            <a:endParaRPr/>
          </a:p>
          <a:p>
            <a:pPr indent="0" lvl="0" marL="76200" rtl="0" algn="l">
              <a:lnSpc>
                <a:spcPct val="150000"/>
              </a:lnSpc>
              <a:spcBef>
                <a:spcPts val="1000"/>
              </a:spcBef>
              <a:spcAft>
                <a:spcPts val="0"/>
              </a:spcAft>
              <a:buSzPts val="2400"/>
              <a:buNone/>
            </a:pPr>
            <a:r>
              <a:rPr b="1" lang="en-GB"/>
              <a:t>Diversity:</a:t>
            </a:r>
            <a:r>
              <a:rPr lang="en-GB"/>
              <a:t> </a:t>
            </a:r>
            <a:endParaRPr/>
          </a:p>
          <a:p>
            <a:pPr indent="-381000" lvl="0" marL="457200" rtl="0" algn="l">
              <a:lnSpc>
                <a:spcPct val="150000"/>
              </a:lnSpc>
              <a:spcBef>
                <a:spcPts val="1000"/>
              </a:spcBef>
              <a:spcAft>
                <a:spcPts val="0"/>
              </a:spcAft>
              <a:buSzPts val="2400"/>
              <a:buChar char="•"/>
            </a:pPr>
            <a:r>
              <a:rPr lang="en-GB"/>
              <a:t>Tribal communities exist worldwide, from the Americas to Africa, Asia, and Oceania. They encompass a wide range of cultures, languages, and lifestyles.</a:t>
            </a:r>
            <a:endParaRPr/>
          </a:p>
        </p:txBody>
      </p:sp>
      <p:sp>
        <p:nvSpPr>
          <p:cNvPr id="246" name="Google Shape;246;p2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47" name="Google Shape;247;p2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Tribal Communities and Their Cultural Significance</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1"/>
          <p:cNvSpPr txBox="1"/>
          <p:nvPr>
            <p:ph idx="1" type="body"/>
          </p:nvPr>
        </p:nvSpPr>
        <p:spPr>
          <a:xfrm>
            <a:off x="409433" y="1881859"/>
            <a:ext cx="10840414" cy="4745506"/>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Preservation of Traditions:</a:t>
            </a:r>
            <a:r>
              <a:rPr lang="en-GB"/>
              <a:t> </a:t>
            </a:r>
            <a:endParaRPr/>
          </a:p>
          <a:p>
            <a:pPr indent="-381000" lvl="0" marL="457200" rtl="0" algn="l">
              <a:lnSpc>
                <a:spcPct val="150000"/>
              </a:lnSpc>
              <a:spcBef>
                <a:spcPts val="1000"/>
              </a:spcBef>
              <a:spcAft>
                <a:spcPts val="0"/>
              </a:spcAft>
              <a:buSzPts val="2400"/>
              <a:buChar char="•"/>
            </a:pPr>
            <a:r>
              <a:rPr lang="en-GB"/>
              <a:t>Tribal communities preserve ancient traditions, passed down through generations. These traditions encompass rituals, art, music, dance, storytelling, and oral histories that reflect their unique worldviews.</a:t>
            </a:r>
            <a:endParaRPr/>
          </a:p>
          <a:p>
            <a:pPr indent="0" lvl="0" marL="76200" rtl="0" algn="l">
              <a:lnSpc>
                <a:spcPct val="150000"/>
              </a:lnSpc>
              <a:spcBef>
                <a:spcPts val="1000"/>
              </a:spcBef>
              <a:spcAft>
                <a:spcPts val="0"/>
              </a:spcAft>
              <a:buSzPts val="2400"/>
              <a:buNone/>
            </a:pPr>
            <a:r>
              <a:rPr b="1" lang="en-GB"/>
              <a:t>Spiritual Beliefs:</a:t>
            </a:r>
            <a:r>
              <a:rPr lang="en-GB"/>
              <a:t> </a:t>
            </a:r>
            <a:endParaRPr/>
          </a:p>
          <a:p>
            <a:pPr indent="-381000" lvl="0" marL="457200" rtl="0" algn="l">
              <a:lnSpc>
                <a:spcPct val="150000"/>
              </a:lnSpc>
              <a:spcBef>
                <a:spcPts val="1000"/>
              </a:spcBef>
              <a:spcAft>
                <a:spcPts val="0"/>
              </a:spcAft>
              <a:buSzPts val="2400"/>
              <a:buChar char="•"/>
            </a:pPr>
            <a:r>
              <a:rPr lang="en-GB"/>
              <a:t>Tribal cultures often have intricate spiritual systems closely tied to nature. These beliefs guide their interactions with the environment and other beings, fostering a profound respect for the natural world.</a:t>
            </a:r>
            <a:endParaRPr/>
          </a:p>
        </p:txBody>
      </p:sp>
      <p:sp>
        <p:nvSpPr>
          <p:cNvPr id="254" name="Google Shape;254;p2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55" name="Google Shape;255;p2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Tribal Communities and Their Cultural Significance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idx="1" type="body"/>
          </p:nvPr>
        </p:nvSpPr>
        <p:spPr>
          <a:xfrm>
            <a:off x="122830" y="1822631"/>
            <a:ext cx="11859905" cy="5071520"/>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Threats to Cultural Survival:</a:t>
            </a:r>
            <a:r>
              <a:rPr lang="en-GB"/>
              <a:t> </a:t>
            </a:r>
            <a:endParaRPr/>
          </a:p>
          <a:p>
            <a:pPr indent="-381000" lvl="0" marL="457200" rtl="0" algn="l">
              <a:lnSpc>
                <a:spcPct val="150000"/>
              </a:lnSpc>
              <a:spcBef>
                <a:spcPts val="1000"/>
              </a:spcBef>
              <a:spcAft>
                <a:spcPts val="0"/>
              </a:spcAft>
              <a:buSzPts val="2400"/>
              <a:buChar char="•"/>
            </a:pPr>
            <a:r>
              <a:rPr lang="en-GB"/>
              <a:t>Tribal communities face challenges such as land encroachment, cultural appropriation, displacement, and loss of languages. These factors endanger their cultural heritage and way of life.</a:t>
            </a:r>
            <a:endParaRPr/>
          </a:p>
          <a:p>
            <a:pPr indent="0" lvl="0" marL="76200" rtl="0" algn="l">
              <a:lnSpc>
                <a:spcPct val="150000"/>
              </a:lnSpc>
              <a:spcBef>
                <a:spcPts val="1000"/>
              </a:spcBef>
              <a:spcAft>
                <a:spcPts val="0"/>
              </a:spcAft>
              <a:buSzPts val="2400"/>
              <a:buNone/>
            </a:pPr>
            <a:r>
              <a:rPr b="1" lang="en-GB"/>
              <a:t>Biodiversity and Traditional Knowledge:</a:t>
            </a:r>
            <a:r>
              <a:rPr lang="en-GB"/>
              <a:t> </a:t>
            </a:r>
            <a:endParaRPr/>
          </a:p>
          <a:p>
            <a:pPr indent="-381000" lvl="0" marL="457200" rtl="0" algn="l">
              <a:lnSpc>
                <a:spcPct val="150000"/>
              </a:lnSpc>
              <a:spcBef>
                <a:spcPts val="1000"/>
              </a:spcBef>
              <a:spcAft>
                <a:spcPts val="0"/>
              </a:spcAft>
              <a:buSzPts val="2400"/>
              <a:buChar char="•"/>
            </a:pPr>
            <a:r>
              <a:rPr lang="en-GB"/>
              <a:t>Tribal communities possess valuable knowledge about their ecosystems, which contributes to biodiversity conservation and sustainable resource management. Protecting their cultural practices helps maintain ecological balance.</a:t>
            </a:r>
            <a:endParaRPr/>
          </a:p>
        </p:txBody>
      </p:sp>
      <p:sp>
        <p:nvSpPr>
          <p:cNvPr id="262" name="Google Shape;262;p2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63" name="Google Shape;263;p2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Tribal Communities and Their Cultural Significance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idx="1" type="body"/>
          </p:nvPr>
        </p:nvSpPr>
        <p:spPr>
          <a:xfrm>
            <a:off x="327546" y="1822631"/>
            <a:ext cx="10922301" cy="4804734"/>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lang="en-GB"/>
              <a:t>India, the world's largest democracy, embraces a diverse population with varied cultures, languages, and religions.</a:t>
            </a:r>
            <a:endParaRPr/>
          </a:p>
          <a:p>
            <a:pPr indent="-381000" lvl="0" marL="457200" rtl="0" algn="l">
              <a:lnSpc>
                <a:spcPct val="150000"/>
              </a:lnSpc>
              <a:spcBef>
                <a:spcPts val="1000"/>
              </a:spcBef>
              <a:spcAft>
                <a:spcPts val="0"/>
              </a:spcAft>
              <a:buSzPts val="2400"/>
              <a:buChar char="•"/>
            </a:pPr>
            <a:r>
              <a:rPr lang="en-GB"/>
              <a:t>Democratic governance ensures citizens' participation, representation, and protection of fundamental rights.</a:t>
            </a:r>
            <a:endParaRPr/>
          </a:p>
          <a:p>
            <a:pPr indent="-381000" lvl="0" marL="457200" rtl="0" algn="l">
              <a:lnSpc>
                <a:spcPct val="150000"/>
              </a:lnSpc>
              <a:spcBef>
                <a:spcPts val="1000"/>
              </a:spcBef>
              <a:spcAft>
                <a:spcPts val="0"/>
              </a:spcAft>
              <a:buSzPts val="2400"/>
              <a:buChar char="•"/>
            </a:pPr>
            <a:r>
              <a:rPr lang="en-GB"/>
              <a:t>Indian democracy stands as a model for managing pluralism, promoting unity, and upholding individual liberties.</a:t>
            </a:r>
            <a:endParaRPr/>
          </a:p>
        </p:txBody>
      </p:sp>
      <p:sp>
        <p:nvSpPr>
          <p:cNvPr id="270" name="Google Shape;270;p2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71" name="Google Shape;271;p2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2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Indian Democracy and the Constitution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b="1" lang="en-GB">
                <a:latin typeface="Times New Roman"/>
                <a:ea typeface="Times New Roman"/>
                <a:cs typeface="Times New Roman"/>
                <a:sym typeface="Times New Roman"/>
              </a:rPr>
              <a:t>Preamble:</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Reflects the aspirations of a just, sovereign, socialist, secular, and democratic nation.</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Outlines the commitment to liberty, equality, fraternity, and justice for all citizens.</a:t>
            </a:r>
            <a:endParaRPr/>
          </a:p>
          <a:p>
            <a:pPr indent="-381000" lvl="0" marL="457200" rtl="0" algn="l">
              <a:lnSpc>
                <a:spcPct val="150000"/>
              </a:lnSpc>
              <a:spcBef>
                <a:spcPts val="1000"/>
              </a:spcBef>
              <a:spcAft>
                <a:spcPts val="0"/>
              </a:spcAft>
              <a:buSzPts val="2400"/>
              <a:buChar char="•"/>
            </a:pPr>
            <a:r>
              <a:rPr b="1" lang="en-GB">
                <a:latin typeface="Times New Roman"/>
                <a:ea typeface="Times New Roman"/>
                <a:cs typeface="Times New Roman"/>
                <a:sym typeface="Times New Roman"/>
              </a:rPr>
              <a:t>Fundamental Rights: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Guarantees individual freedoms, such as freedom of speech, religion, and equality before law.</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Balances rights with reasonable restrictions for the welfare of society.</a:t>
            </a:r>
            <a:endParaRPr sz="2400">
              <a:latin typeface="Times New Roman"/>
              <a:ea typeface="Times New Roman"/>
              <a:cs typeface="Times New Roman"/>
              <a:sym typeface="Times New Roman"/>
            </a:endParaRPr>
          </a:p>
        </p:txBody>
      </p:sp>
      <p:sp>
        <p:nvSpPr>
          <p:cNvPr id="278" name="Google Shape;278;p2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79" name="Google Shape;279;p2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2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Indian Democracy and the Constitution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5"/>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b="1" lang="en-GB">
                <a:latin typeface="Times New Roman"/>
                <a:ea typeface="Times New Roman"/>
                <a:cs typeface="Times New Roman"/>
                <a:sym typeface="Times New Roman"/>
              </a:rPr>
              <a:t>Directive Principles of State Policy:</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Provides guidelines for the government to promote social and economic justice.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Aims to create a just society by ensuring the welfare of all citizens.</a:t>
            </a:r>
            <a:endParaRPr/>
          </a:p>
          <a:p>
            <a:pPr indent="-381000" lvl="0" marL="457200" rtl="0" algn="l">
              <a:lnSpc>
                <a:spcPct val="150000"/>
              </a:lnSpc>
              <a:spcBef>
                <a:spcPts val="1000"/>
              </a:spcBef>
              <a:spcAft>
                <a:spcPts val="0"/>
              </a:spcAft>
              <a:buSzPts val="2400"/>
              <a:buChar char="•"/>
            </a:pPr>
            <a:r>
              <a:rPr b="1" lang="en-GB">
                <a:latin typeface="Times New Roman"/>
                <a:ea typeface="Times New Roman"/>
                <a:cs typeface="Times New Roman"/>
                <a:sym typeface="Times New Roman"/>
              </a:rPr>
              <a:t>Parliamentary System:</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Consists of the President, the Rajya Sabha (Council of States), and the Lok Sabha (House of the People).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Empowers citizens through representation, lawmaking, and oversight.</a:t>
            </a:r>
            <a:endParaRPr/>
          </a:p>
        </p:txBody>
      </p:sp>
      <p:sp>
        <p:nvSpPr>
          <p:cNvPr id="286" name="Google Shape;286;p2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87" name="Google Shape;287;p2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2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Indian Democracy and the Constitution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Separation of Powers: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Divides powers among the Executive, Legislature, and Judiciary to prevent concentration of authority.</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Ensures checks and balances, preventing abuse of power.</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Independent Judiciary:</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Acts as the guardian of the Constitution, upholding fundamental rights and ensuring justice.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Prevents arbitrary actions and protects citizens from government excesses.</a:t>
            </a:r>
            <a:endParaRPr sz="2400">
              <a:latin typeface="Times New Roman"/>
              <a:ea typeface="Times New Roman"/>
              <a:cs typeface="Times New Roman"/>
              <a:sym typeface="Times New Roman"/>
            </a:endParaRPr>
          </a:p>
        </p:txBody>
      </p:sp>
      <p:sp>
        <p:nvSpPr>
          <p:cNvPr id="294" name="Google Shape;294;p2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295" name="Google Shape;295;p2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2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Indian Democracy and the Constitution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Commission:</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Conducts free and fair elections at various levels of government.</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Ensures transparency, integrity, and accountability in the electoral process.</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Amendment Process: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Enables the Constitution to adapt to changing circumstances.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Balances stability with the need for progress and reform.</a:t>
            </a:r>
            <a:endParaRPr/>
          </a:p>
        </p:txBody>
      </p:sp>
      <p:sp>
        <p:nvSpPr>
          <p:cNvPr id="302" name="Google Shape;302;p2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03" name="Google Shape;303;p2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2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Indian Democracy and the Constitution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Income Inequality:</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Disparity in income distribution within a population.</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Limits access to education, healthcare, and basic needs.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Widens the gap between the rich and the poor.</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Unemployment:</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Lack of job opportunities for a growing workforce.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Hinders economic growth and social stability.</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Can lead to social unrest and increased poverty.</a:t>
            </a:r>
            <a:endParaRPr/>
          </a:p>
        </p:txBody>
      </p:sp>
      <p:sp>
        <p:nvSpPr>
          <p:cNvPr id="310" name="Google Shape;310;p2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11" name="Google Shape;311;p2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2" name="Google Shape;312;p2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 Socio-Economic Challenges and Development Initiatives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381000" lvl="0" marL="457200" rtl="0" algn="l">
              <a:lnSpc>
                <a:spcPct val="150000"/>
              </a:lnSpc>
              <a:spcBef>
                <a:spcPts val="1000"/>
              </a:spcBef>
              <a:spcAft>
                <a:spcPts val="0"/>
              </a:spcAft>
              <a:buSzPts val="2400"/>
              <a:buChar char="•"/>
            </a:pPr>
            <a:r>
              <a:rPr b="1" lang="en-GB">
                <a:latin typeface="Times New Roman"/>
                <a:ea typeface="Times New Roman"/>
                <a:cs typeface="Times New Roman"/>
                <a:sym typeface="Times New Roman"/>
              </a:rPr>
              <a:t>Microfinance Programs: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Provides small loans to entrepreneurs in low-income areas.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Supports small businesses and promotes self-sufficiency.</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Empowers individuals to break the poverty cycle.</a:t>
            </a:r>
            <a:endParaRPr/>
          </a:p>
          <a:p>
            <a:pPr indent="-381000" lvl="0" marL="457200" rtl="0" algn="l">
              <a:lnSpc>
                <a:spcPct val="150000"/>
              </a:lnSpc>
              <a:spcBef>
                <a:spcPts val="1000"/>
              </a:spcBef>
              <a:spcAft>
                <a:spcPts val="0"/>
              </a:spcAft>
              <a:buSzPts val="2400"/>
              <a:buChar char="•"/>
            </a:pPr>
            <a:r>
              <a:rPr b="1" lang="en-GB">
                <a:latin typeface="Times New Roman"/>
                <a:ea typeface="Times New Roman"/>
                <a:cs typeface="Times New Roman"/>
                <a:sym typeface="Times New Roman"/>
              </a:rPr>
              <a:t>Skill Development Centers:</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Offers vocational training for various industries.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Equips individuals with employable skills.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Addresses unemployment by matching skills to job market demands.</a:t>
            </a:r>
            <a:endParaRPr/>
          </a:p>
        </p:txBody>
      </p:sp>
      <p:sp>
        <p:nvSpPr>
          <p:cNvPr id="318" name="Google Shape;318;p2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19" name="Google Shape;319;p2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0" name="Google Shape;320;p2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 Socio-Economic Challenges and Development Initiatives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idx="1"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16" name="Google Shape;116;p3"/>
          <p:cNvSpPr/>
          <p:nvPr/>
        </p:nvSpPr>
        <p:spPr>
          <a:xfrm>
            <a:off x="899023" y="3354402"/>
            <a:ext cx="10660918" cy="2281187"/>
          </a:xfrm>
          <a:prstGeom prst="roundRect">
            <a:avLst>
              <a:gd fmla="val 23545" name="adj"/>
            </a:avLst>
          </a:prstGeom>
          <a:solidFill>
            <a:srgbClr val="9C1621"/>
          </a:solidFill>
          <a:ln cap="flat" cmpd="sng" w="38100">
            <a:solidFill>
              <a:srgbClr val="5959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50000"/>
              </a:lnSpc>
              <a:spcBef>
                <a:spcPts val="0"/>
              </a:spcBef>
              <a:spcAft>
                <a:spcPts val="0"/>
              </a:spcAft>
              <a:buNone/>
            </a:pPr>
            <a:r>
              <a:rPr b="0" i="0" lang="en-GB" sz="2400" u="none" cap="none" strike="noStrike">
                <a:solidFill>
                  <a:schemeClr val="lt1"/>
                </a:solidFill>
                <a:latin typeface="Times New Roman"/>
                <a:ea typeface="Times New Roman"/>
                <a:cs typeface="Times New Roman"/>
                <a:sym typeface="Times New Roman"/>
              </a:rPr>
              <a:t>This module aims to analyze the evolving social structure of modern India, examining the impact of urbanization, globalization, and technological advancements on traditional hierarchies and societal norms, thereby comprehending the dynamics that shape contemporary Indian society.</a:t>
            </a:r>
            <a:endParaRPr b="0" i="0" sz="24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No Poverty:</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End poverty in all its forms everywhere.</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Focuses on eradicating extreme poverty and reducing inequality.</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 Quality Education:</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Ensure inclusive and equitable quality education.</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Aims to provide accessible education and lifelong learning opportunities.</a:t>
            </a:r>
            <a:endParaRPr/>
          </a:p>
        </p:txBody>
      </p:sp>
      <p:sp>
        <p:nvSpPr>
          <p:cNvPr id="326" name="Google Shape;326;p3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27" name="Google Shape;327;p30"/>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30"/>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Sustainable Development Goals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Decent Work and Economic Growth:</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Promote sustained, inclusive, and sustainable economic growth.</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Emphasizes job creation, entrepreneurship, and equitable economic development.</a:t>
            </a:r>
            <a:endParaRPr/>
          </a:p>
          <a:p>
            <a:pPr indent="0" lvl="0" marL="76200" rtl="0" algn="l">
              <a:lnSpc>
                <a:spcPct val="150000"/>
              </a:lnSpc>
              <a:spcBef>
                <a:spcPts val="1000"/>
              </a:spcBef>
              <a:spcAft>
                <a:spcPts val="0"/>
              </a:spcAft>
              <a:buSzPts val="2400"/>
              <a:buNone/>
            </a:pPr>
            <a:r>
              <a:rPr b="1" lang="en-GB">
                <a:latin typeface="Times New Roman"/>
                <a:ea typeface="Times New Roman"/>
                <a:cs typeface="Times New Roman"/>
                <a:sym typeface="Times New Roman"/>
              </a:rPr>
              <a:t>Reduced Inequality:</a:t>
            </a:r>
            <a:endParaRPr>
              <a:latin typeface="Times New Roman"/>
              <a:ea typeface="Times New Roman"/>
              <a:cs typeface="Times New Roman"/>
              <a:sym typeface="Times New Roman"/>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Reduce inequality within and among countries.</a:t>
            </a:r>
            <a:endParaRPr/>
          </a:p>
          <a:p>
            <a:pPr indent="-355600" lvl="1" marL="914400" rtl="0" algn="l">
              <a:lnSpc>
                <a:spcPct val="150000"/>
              </a:lnSpc>
              <a:spcBef>
                <a:spcPts val="500"/>
              </a:spcBef>
              <a:spcAft>
                <a:spcPts val="0"/>
              </a:spcAft>
              <a:buSzPts val="2000"/>
              <a:buChar char="•"/>
            </a:pPr>
            <a:r>
              <a:rPr lang="en-GB" sz="2400">
                <a:latin typeface="Times New Roman"/>
                <a:ea typeface="Times New Roman"/>
                <a:cs typeface="Times New Roman"/>
                <a:sym typeface="Times New Roman"/>
              </a:rPr>
              <a:t>Aims to empower and promote the social, economic, and political inclusion of all.</a:t>
            </a:r>
            <a:endParaRPr/>
          </a:p>
        </p:txBody>
      </p:sp>
      <p:sp>
        <p:nvSpPr>
          <p:cNvPr id="334" name="Google Shape;334;p3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35" name="Google Shape;335;p31"/>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31"/>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Sustainable Development Goals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Poverty:</a:t>
            </a:r>
            <a:endParaRPr b="1"/>
          </a:p>
          <a:p>
            <a:pPr indent="-381000" lvl="0" marL="457200" rtl="0" algn="l">
              <a:lnSpc>
                <a:spcPct val="150000"/>
              </a:lnSpc>
              <a:spcBef>
                <a:spcPts val="1000"/>
              </a:spcBef>
              <a:spcAft>
                <a:spcPts val="0"/>
              </a:spcAft>
              <a:buSzPts val="2400"/>
              <a:buChar char="•"/>
            </a:pPr>
            <a:r>
              <a:rPr b="1" lang="en-GB"/>
              <a:t>Magnitude:</a:t>
            </a:r>
            <a:r>
              <a:rPr lang="en-GB"/>
              <a:t> Over 9% of the world's population lives in extreme poverty (earning less than $1.90 a day).</a:t>
            </a:r>
            <a:endParaRPr/>
          </a:p>
          <a:p>
            <a:pPr indent="-381000" lvl="0" marL="457200" rtl="0" algn="l">
              <a:lnSpc>
                <a:spcPct val="150000"/>
              </a:lnSpc>
              <a:spcBef>
                <a:spcPts val="1000"/>
              </a:spcBef>
              <a:spcAft>
                <a:spcPts val="0"/>
              </a:spcAft>
              <a:buSzPts val="2400"/>
              <a:buChar char="•"/>
            </a:pPr>
            <a:r>
              <a:rPr b="1" lang="en-GB"/>
              <a:t>Challenges:</a:t>
            </a:r>
            <a:r>
              <a:rPr lang="en-GB"/>
              <a:t> Lack of access to basic necessities like food, clean water, and shelter. Cycle of intergenerational poverty.</a:t>
            </a:r>
            <a:endParaRPr/>
          </a:p>
          <a:p>
            <a:pPr indent="-381000" lvl="0" marL="457200" rtl="0" algn="l">
              <a:lnSpc>
                <a:spcPct val="150000"/>
              </a:lnSpc>
              <a:spcBef>
                <a:spcPts val="1000"/>
              </a:spcBef>
              <a:spcAft>
                <a:spcPts val="0"/>
              </a:spcAft>
              <a:buSzPts val="2400"/>
              <a:buChar char="•"/>
            </a:pPr>
            <a:r>
              <a:rPr b="1" lang="en-GB"/>
              <a:t>Impacts:</a:t>
            </a:r>
            <a:r>
              <a:rPr lang="en-GB"/>
              <a:t> Limited opportunities, compromised health and education, increased crime rates, social inequality.</a:t>
            </a:r>
            <a:endParaRPr/>
          </a:p>
        </p:txBody>
      </p:sp>
      <p:sp>
        <p:nvSpPr>
          <p:cNvPr id="342" name="Google Shape;342;p3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43" name="Google Shape;343;p3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4" name="Google Shape;344;p3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 Contemporary Social Issues: Poverty, Education, Healthcare</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Education:</a:t>
            </a:r>
            <a:endParaRPr b="1"/>
          </a:p>
          <a:p>
            <a:pPr indent="-381000" lvl="0" marL="457200" rtl="0" algn="l">
              <a:lnSpc>
                <a:spcPct val="150000"/>
              </a:lnSpc>
              <a:spcBef>
                <a:spcPts val="1000"/>
              </a:spcBef>
              <a:spcAft>
                <a:spcPts val="0"/>
              </a:spcAft>
              <a:buSzPts val="2400"/>
              <a:buChar char="•"/>
            </a:pPr>
            <a:r>
              <a:rPr b="1" lang="en-GB"/>
              <a:t>Global Disparities:</a:t>
            </a:r>
            <a:r>
              <a:rPr lang="en-GB"/>
              <a:t> Around 265 million children and youth are out of school. Unequal access to quality education in low-income regions.</a:t>
            </a:r>
            <a:endParaRPr/>
          </a:p>
          <a:p>
            <a:pPr indent="-381000" lvl="0" marL="457200" rtl="0" algn="l">
              <a:lnSpc>
                <a:spcPct val="150000"/>
              </a:lnSpc>
              <a:spcBef>
                <a:spcPts val="1000"/>
              </a:spcBef>
              <a:spcAft>
                <a:spcPts val="0"/>
              </a:spcAft>
              <a:buSzPts val="2400"/>
              <a:buChar char="•"/>
            </a:pPr>
            <a:r>
              <a:rPr b="1" lang="en-GB"/>
              <a:t>Quality Gap:</a:t>
            </a:r>
            <a:r>
              <a:rPr lang="en-GB"/>
              <a:t> Discrepancies in education quality based on socio-economic backgrounds, affecting future opportunities.</a:t>
            </a:r>
            <a:endParaRPr/>
          </a:p>
          <a:p>
            <a:pPr indent="-381000" lvl="0" marL="457200" rtl="0" algn="l">
              <a:lnSpc>
                <a:spcPct val="150000"/>
              </a:lnSpc>
              <a:spcBef>
                <a:spcPts val="1000"/>
              </a:spcBef>
              <a:spcAft>
                <a:spcPts val="0"/>
              </a:spcAft>
              <a:buSzPts val="2400"/>
              <a:buChar char="•"/>
            </a:pPr>
            <a:r>
              <a:rPr b="1" lang="en-GB"/>
              <a:t>Technological Divide:</a:t>
            </a:r>
            <a:r>
              <a:rPr lang="en-GB"/>
              <a:t> The digital divide exacerbates educational inequalities in the digital age.</a:t>
            </a:r>
            <a:endParaRPr/>
          </a:p>
        </p:txBody>
      </p:sp>
      <p:sp>
        <p:nvSpPr>
          <p:cNvPr id="350" name="Google Shape;350;p33"/>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51" name="Google Shape;351;p33"/>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2" name="Google Shape;352;p33"/>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 Contemporary Social Issues: Poverty, Education, Healthcare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Healthcare &amp; Rural Development</a:t>
            </a:r>
            <a:endParaRPr/>
          </a:p>
          <a:p>
            <a:pPr indent="-381000" lvl="0" marL="457200" rtl="0" algn="l">
              <a:lnSpc>
                <a:spcPct val="150000"/>
              </a:lnSpc>
              <a:spcBef>
                <a:spcPts val="1000"/>
              </a:spcBef>
              <a:spcAft>
                <a:spcPts val="0"/>
              </a:spcAft>
              <a:buSzPts val="2400"/>
              <a:buChar char="•"/>
            </a:pPr>
            <a:r>
              <a:rPr b="1" lang="en-GB"/>
              <a:t>Healthcare Disparities:</a:t>
            </a:r>
            <a:r>
              <a:rPr lang="en-GB"/>
              <a:t> Limited access to quality healthcare in rural areas, leading to preventable diseases and higher mortality rates.</a:t>
            </a:r>
            <a:endParaRPr/>
          </a:p>
          <a:p>
            <a:pPr indent="-381000" lvl="0" marL="457200" rtl="0" algn="l">
              <a:lnSpc>
                <a:spcPct val="150000"/>
              </a:lnSpc>
              <a:spcBef>
                <a:spcPts val="1000"/>
              </a:spcBef>
              <a:spcAft>
                <a:spcPts val="0"/>
              </a:spcAft>
              <a:buSzPts val="2400"/>
              <a:buChar char="•"/>
            </a:pPr>
            <a:r>
              <a:rPr b="1" lang="en-GB"/>
              <a:t>Rural-Urban Divide:</a:t>
            </a:r>
            <a:r>
              <a:rPr lang="en-GB"/>
              <a:t> Unequal development between urban and rural areas, affecting infrastructure, services, and economic opportunities.</a:t>
            </a:r>
            <a:endParaRPr/>
          </a:p>
          <a:p>
            <a:pPr indent="-381000" lvl="0" marL="457200" rtl="0" algn="l">
              <a:lnSpc>
                <a:spcPct val="150000"/>
              </a:lnSpc>
              <a:spcBef>
                <a:spcPts val="1000"/>
              </a:spcBef>
              <a:spcAft>
                <a:spcPts val="0"/>
              </a:spcAft>
              <a:buSzPts val="2400"/>
              <a:buChar char="•"/>
            </a:pPr>
            <a:r>
              <a:rPr b="1" lang="en-GB"/>
              <a:t>Innovative Solutions:</a:t>
            </a:r>
            <a:r>
              <a:rPr lang="en-GB"/>
              <a:t> Telemedicine, mobile clinics, and community health workers to bridge the healthcare gap and foster rural development.</a:t>
            </a:r>
            <a:endParaRPr/>
          </a:p>
        </p:txBody>
      </p:sp>
      <p:sp>
        <p:nvSpPr>
          <p:cNvPr id="358" name="Google Shape;358;p34"/>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59" name="Google Shape;359;p34"/>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0" name="Google Shape;360;p34"/>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 Contemporary Social Issues: Poverty, Education, Healthcare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Economic Powerhouse</a:t>
            </a:r>
            <a:endParaRPr/>
          </a:p>
          <a:p>
            <a:pPr indent="-381000" lvl="0" marL="457200" rtl="0" algn="l">
              <a:lnSpc>
                <a:spcPct val="150000"/>
              </a:lnSpc>
              <a:spcBef>
                <a:spcPts val="1000"/>
              </a:spcBef>
              <a:spcAft>
                <a:spcPts val="0"/>
              </a:spcAft>
              <a:buSzPts val="2400"/>
              <a:buChar char="•"/>
            </a:pPr>
            <a:r>
              <a:rPr b="1" lang="en-GB"/>
              <a:t>Economic Growth:</a:t>
            </a:r>
            <a:r>
              <a:rPr lang="en-GB"/>
              <a:t> India is the world's sixth-largest economy by nominal GDP and has a growing middle class.</a:t>
            </a:r>
            <a:endParaRPr/>
          </a:p>
          <a:p>
            <a:pPr indent="-381000" lvl="0" marL="457200" rtl="0" algn="l">
              <a:lnSpc>
                <a:spcPct val="150000"/>
              </a:lnSpc>
              <a:spcBef>
                <a:spcPts val="1000"/>
              </a:spcBef>
              <a:spcAft>
                <a:spcPts val="0"/>
              </a:spcAft>
              <a:buSzPts val="2400"/>
              <a:buChar char="•"/>
            </a:pPr>
            <a:r>
              <a:rPr b="1" lang="en-GB"/>
              <a:t>Market Potential:</a:t>
            </a:r>
            <a:r>
              <a:rPr lang="en-GB"/>
              <a:t> Attracts international investment due to its large consumer base and expanding markets.</a:t>
            </a:r>
            <a:endParaRPr/>
          </a:p>
          <a:p>
            <a:pPr indent="-381000" lvl="0" marL="457200" rtl="0" algn="l">
              <a:lnSpc>
                <a:spcPct val="150000"/>
              </a:lnSpc>
              <a:spcBef>
                <a:spcPts val="1000"/>
              </a:spcBef>
              <a:spcAft>
                <a:spcPts val="0"/>
              </a:spcAft>
              <a:buSzPts val="2400"/>
              <a:buChar char="•"/>
            </a:pPr>
            <a:r>
              <a:rPr b="1" lang="en-GB"/>
              <a:t>Tech Hub:</a:t>
            </a:r>
            <a:r>
              <a:rPr lang="en-GB"/>
              <a:t> Known for its IT and software services, contributing to global innovation and digital transformation.</a:t>
            </a:r>
            <a:endParaRPr/>
          </a:p>
        </p:txBody>
      </p:sp>
      <p:sp>
        <p:nvSpPr>
          <p:cNvPr id="366" name="Google Shape;366;p35"/>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67" name="Google Shape;367;p35"/>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8" name="Google Shape;368;p35"/>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India's Role in the Global Arena</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Geopolitical Significance</a:t>
            </a:r>
            <a:endParaRPr/>
          </a:p>
          <a:p>
            <a:pPr indent="-381000" lvl="0" marL="457200" rtl="0" algn="l">
              <a:lnSpc>
                <a:spcPct val="150000"/>
              </a:lnSpc>
              <a:spcBef>
                <a:spcPts val="1000"/>
              </a:spcBef>
              <a:spcAft>
                <a:spcPts val="0"/>
              </a:spcAft>
              <a:buSzPts val="2400"/>
              <a:buChar char="•"/>
            </a:pPr>
            <a:r>
              <a:rPr b="1" lang="en-GB"/>
              <a:t>Strategic Location:</a:t>
            </a:r>
            <a:r>
              <a:rPr lang="en-GB"/>
              <a:t> Acts as a bridge between East and West, enhancing its geopolitical importance.</a:t>
            </a:r>
            <a:endParaRPr/>
          </a:p>
          <a:p>
            <a:pPr indent="-381000" lvl="0" marL="457200" rtl="0" algn="l">
              <a:lnSpc>
                <a:spcPct val="150000"/>
              </a:lnSpc>
              <a:spcBef>
                <a:spcPts val="1000"/>
              </a:spcBef>
              <a:spcAft>
                <a:spcPts val="0"/>
              </a:spcAft>
              <a:buSzPts val="2400"/>
              <a:buChar char="•"/>
            </a:pPr>
            <a:r>
              <a:rPr b="1" lang="en-GB"/>
              <a:t>Diplomatic Relations:</a:t>
            </a:r>
            <a:r>
              <a:rPr lang="en-GB"/>
              <a:t> Engages in international forums like BRICS, G20, and non-aligned movements, shaping global policies.</a:t>
            </a:r>
            <a:endParaRPr/>
          </a:p>
          <a:p>
            <a:pPr indent="-381000" lvl="0" marL="457200" rtl="0" algn="l">
              <a:lnSpc>
                <a:spcPct val="150000"/>
              </a:lnSpc>
              <a:spcBef>
                <a:spcPts val="1000"/>
              </a:spcBef>
              <a:spcAft>
                <a:spcPts val="0"/>
              </a:spcAft>
              <a:buSzPts val="2400"/>
              <a:buChar char="•"/>
            </a:pPr>
            <a:r>
              <a:rPr b="1" lang="en-GB"/>
              <a:t>Nuclear Power:</a:t>
            </a:r>
            <a:r>
              <a:rPr lang="en-GB"/>
              <a:t> Status as a nuclear-armed nation impacts regional stability and global non-proliferation efforts.</a:t>
            </a:r>
            <a:endParaRPr/>
          </a:p>
        </p:txBody>
      </p:sp>
      <p:sp>
        <p:nvSpPr>
          <p:cNvPr id="374" name="Google Shape;374;p3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75" name="Google Shape;375;p3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3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India's Role in the Global Arena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7"/>
          <p:cNvSpPr txBox="1"/>
          <p:nvPr>
            <p:ph idx="1" type="body"/>
          </p:nvPr>
        </p:nvSpPr>
        <p:spPr>
          <a:xfrm>
            <a:off x="327546" y="1822631"/>
            <a:ext cx="11723427" cy="4804734"/>
          </a:xfrm>
          <a:prstGeom prst="rect">
            <a:avLst/>
          </a:prstGeom>
          <a:noFill/>
          <a:ln>
            <a:noFill/>
          </a:ln>
        </p:spPr>
        <p:txBody>
          <a:bodyPr anchorCtr="0" anchor="t" bIns="45700" lIns="91425" spcFirstLastPara="1" rIns="91425" wrap="square" tIns="45700">
            <a:noAutofit/>
          </a:bodyPr>
          <a:lstStyle/>
          <a:p>
            <a:pPr indent="0" lvl="0" marL="76200" rtl="0" algn="l">
              <a:lnSpc>
                <a:spcPct val="150000"/>
              </a:lnSpc>
              <a:spcBef>
                <a:spcPts val="1000"/>
              </a:spcBef>
              <a:spcAft>
                <a:spcPts val="0"/>
              </a:spcAft>
              <a:buSzPts val="2400"/>
              <a:buNone/>
            </a:pPr>
            <a:r>
              <a:rPr b="1" lang="en-GB"/>
              <a:t>Soft Power and Culture</a:t>
            </a:r>
            <a:endParaRPr/>
          </a:p>
          <a:p>
            <a:pPr indent="-381000" lvl="0" marL="457200" rtl="0" algn="l">
              <a:lnSpc>
                <a:spcPct val="150000"/>
              </a:lnSpc>
              <a:spcBef>
                <a:spcPts val="1000"/>
              </a:spcBef>
              <a:spcAft>
                <a:spcPts val="0"/>
              </a:spcAft>
              <a:buSzPts val="2400"/>
              <a:buChar char="•"/>
            </a:pPr>
            <a:r>
              <a:rPr b="1" lang="en-GB"/>
              <a:t>Cultural Influence:</a:t>
            </a:r>
            <a:r>
              <a:rPr lang="en-GB"/>
              <a:t> Bollywood, yoga, cuisine, and traditional arts contribute to India's soft power worldwide.</a:t>
            </a:r>
            <a:endParaRPr/>
          </a:p>
          <a:p>
            <a:pPr indent="-381000" lvl="0" marL="457200" rtl="0" algn="l">
              <a:lnSpc>
                <a:spcPct val="150000"/>
              </a:lnSpc>
              <a:spcBef>
                <a:spcPts val="1000"/>
              </a:spcBef>
              <a:spcAft>
                <a:spcPts val="0"/>
              </a:spcAft>
              <a:buSzPts val="2400"/>
              <a:buChar char="•"/>
            </a:pPr>
            <a:r>
              <a:rPr b="1" lang="en-GB"/>
              <a:t>Diaspora Impact:</a:t>
            </a:r>
            <a:r>
              <a:rPr lang="en-GB"/>
              <a:t> A significant Indian diaspora influences economies, politics, and culture in various countries.</a:t>
            </a:r>
            <a:endParaRPr/>
          </a:p>
          <a:p>
            <a:pPr indent="-381000" lvl="0" marL="457200" rtl="0" algn="l">
              <a:lnSpc>
                <a:spcPct val="150000"/>
              </a:lnSpc>
              <a:spcBef>
                <a:spcPts val="1000"/>
              </a:spcBef>
              <a:spcAft>
                <a:spcPts val="0"/>
              </a:spcAft>
              <a:buSzPts val="2400"/>
              <a:buChar char="•"/>
            </a:pPr>
            <a:r>
              <a:rPr b="1" lang="en-GB"/>
              <a:t>Global Contributions:</a:t>
            </a:r>
            <a:r>
              <a:rPr lang="en-GB"/>
              <a:t> Indian professionals excel in medicine, technology, space exploration, and academia, enriching global progress.</a:t>
            </a:r>
            <a:endParaRPr/>
          </a:p>
        </p:txBody>
      </p:sp>
      <p:sp>
        <p:nvSpPr>
          <p:cNvPr id="382" name="Google Shape;382;p3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83" name="Google Shape;383;p3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3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India's Role in the Global Arena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idx="1" type="body"/>
          </p:nvPr>
        </p:nvSpPr>
        <p:spPr>
          <a:xfrm>
            <a:off x="368490" y="2265529"/>
            <a:ext cx="11450471" cy="4975985"/>
          </a:xfrm>
          <a:prstGeom prst="rect">
            <a:avLst/>
          </a:prstGeom>
          <a:noFill/>
          <a:ln>
            <a:noFill/>
          </a:ln>
        </p:spPr>
        <p:txBody>
          <a:bodyPr anchorCtr="0" anchor="t" bIns="45700" lIns="91425" spcFirstLastPara="1" rIns="91425" wrap="square" tIns="45700">
            <a:noAutofit/>
          </a:bodyPr>
          <a:lstStyle/>
          <a:p>
            <a:pPr indent="-381000" lvl="0" marL="457200" rtl="0" algn="just">
              <a:lnSpc>
                <a:spcPct val="150000"/>
              </a:lnSpc>
              <a:spcBef>
                <a:spcPts val="1000"/>
              </a:spcBef>
              <a:spcAft>
                <a:spcPts val="0"/>
              </a:spcAft>
              <a:buSzPts val="2400"/>
              <a:buChar char="•"/>
            </a:pPr>
            <a:r>
              <a:rPr lang="en-GB"/>
              <a:t>India's social structure, rooted in historical influences, is undergoing transformation in the modern era. Traditional caste divisions persist, impacting opportunities. Urbanization, globalization, and education are driving changes in roles and aspirations. </a:t>
            </a:r>
            <a:endParaRPr/>
          </a:p>
          <a:p>
            <a:pPr indent="-381000" lvl="0" marL="457200" rtl="0" algn="just">
              <a:lnSpc>
                <a:spcPct val="150000"/>
              </a:lnSpc>
              <a:spcBef>
                <a:spcPts val="1000"/>
              </a:spcBef>
              <a:spcAft>
                <a:spcPts val="0"/>
              </a:spcAft>
              <a:buSzPts val="2400"/>
              <a:buChar char="•"/>
            </a:pPr>
            <a:r>
              <a:rPr lang="en-GB"/>
              <a:t>Gender dynamics are shifting, and economic disparities shape class divisions. The digital age further impacts communication and interaction patterns, reflecting the interplay of tradition and modernity.</a:t>
            </a:r>
            <a:endParaRPr/>
          </a:p>
        </p:txBody>
      </p:sp>
      <p:sp>
        <p:nvSpPr>
          <p:cNvPr id="390" name="Google Shape;390;p3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391" name="Google Shape;391;p38"/>
          <p:cNvSpPr txBox="1"/>
          <p:nvPr/>
        </p:nvSpPr>
        <p:spPr>
          <a:xfrm>
            <a:off x="1654822" y="1453299"/>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2" name="Google Shape;392;p3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Summary</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idx="1" type="body"/>
          </p:nvPr>
        </p:nvSpPr>
        <p:spPr>
          <a:xfrm>
            <a:off x="259307" y="1637731"/>
            <a:ext cx="10990540" cy="4989633"/>
          </a:xfrm>
          <a:prstGeom prst="rect">
            <a:avLst/>
          </a:prstGeom>
          <a:noFill/>
          <a:ln>
            <a:noFill/>
          </a:ln>
        </p:spPr>
        <p:txBody>
          <a:bodyPr anchorCtr="0" anchor="t" bIns="45700" lIns="91425" spcFirstLastPara="1" rIns="91425" wrap="square" tIns="45700">
            <a:noAutofit/>
          </a:bodyPr>
          <a:lstStyle/>
          <a:p>
            <a:pPr indent="0" lvl="0" marL="76200" rtl="0" algn="l">
              <a:lnSpc>
                <a:spcPct val="160000"/>
              </a:lnSpc>
              <a:spcBef>
                <a:spcPts val="1000"/>
              </a:spcBef>
              <a:spcAft>
                <a:spcPts val="0"/>
              </a:spcAft>
              <a:buSzPts val="2400"/>
              <a:buNone/>
            </a:pPr>
            <a:r>
              <a:rPr b="1" lang="en-GB"/>
              <a:t>1. Which social reformer is known for advocating widow remarriage and women's education in 19th century India? </a:t>
            </a:r>
            <a:endParaRPr b="1"/>
          </a:p>
          <a:p>
            <a:pPr indent="0" lvl="0" marL="76200" rtl="0" algn="l">
              <a:lnSpc>
                <a:spcPct val="160000"/>
              </a:lnSpc>
              <a:spcBef>
                <a:spcPts val="1000"/>
              </a:spcBef>
              <a:spcAft>
                <a:spcPts val="0"/>
              </a:spcAft>
              <a:buSzPts val="2400"/>
              <a:buNone/>
            </a:pPr>
            <a:r>
              <a:rPr lang="en-GB"/>
              <a:t>a) Mahatma Gandhi </a:t>
            </a:r>
            <a:endParaRPr/>
          </a:p>
          <a:p>
            <a:pPr indent="0" lvl="0" marL="76200" rtl="0" algn="l">
              <a:lnSpc>
                <a:spcPct val="160000"/>
              </a:lnSpc>
              <a:spcBef>
                <a:spcPts val="1000"/>
              </a:spcBef>
              <a:spcAft>
                <a:spcPts val="0"/>
              </a:spcAft>
              <a:buSzPts val="2400"/>
              <a:buNone/>
            </a:pPr>
            <a:r>
              <a:rPr lang="en-GB"/>
              <a:t>b) Jawaharlal Nehru </a:t>
            </a:r>
            <a:endParaRPr/>
          </a:p>
          <a:p>
            <a:pPr indent="0" lvl="0" marL="76200" rtl="0" algn="l">
              <a:lnSpc>
                <a:spcPct val="160000"/>
              </a:lnSpc>
              <a:spcBef>
                <a:spcPts val="1000"/>
              </a:spcBef>
              <a:spcAft>
                <a:spcPts val="0"/>
              </a:spcAft>
              <a:buSzPts val="2400"/>
              <a:buNone/>
            </a:pPr>
            <a:r>
              <a:rPr lang="en-GB"/>
              <a:t>c) Raja Ram Mohan Roy </a:t>
            </a:r>
            <a:endParaRPr/>
          </a:p>
          <a:p>
            <a:pPr indent="0" lvl="0" marL="76200" rtl="0" algn="l">
              <a:lnSpc>
                <a:spcPct val="160000"/>
              </a:lnSpc>
              <a:spcBef>
                <a:spcPts val="1000"/>
              </a:spcBef>
              <a:spcAft>
                <a:spcPts val="0"/>
              </a:spcAft>
              <a:buSzPts val="2400"/>
              <a:buNone/>
            </a:pPr>
            <a:r>
              <a:rPr lang="en-GB"/>
              <a:t>d) Bhagat Singh </a:t>
            </a:r>
            <a:endParaRPr/>
          </a:p>
          <a:p>
            <a:pPr indent="-457200" lvl="0" marL="533400" rtl="0" algn="l">
              <a:lnSpc>
                <a:spcPct val="160000"/>
              </a:lnSpc>
              <a:spcBef>
                <a:spcPts val="1000"/>
              </a:spcBef>
              <a:spcAft>
                <a:spcPts val="0"/>
              </a:spcAft>
              <a:buSzPts val="2400"/>
              <a:buAutoNum type="arabicPeriod"/>
            </a:pPr>
            <a:r>
              <a:rPr b="1" lang="en-GB"/>
              <a:t>Answer: c)</a:t>
            </a:r>
            <a:endParaRPr b="1"/>
          </a:p>
        </p:txBody>
      </p:sp>
      <p:sp>
        <p:nvSpPr>
          <p:cNvPr id="398" name="Google Shape;398;p3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22" name="Google Shape;122;p4"/>
          <p:cNvSpPr/>
          <p:nvPr/>
        </p:nvSpPr>
        <p:spPr>
          <a:xfrm>
            <a:off x="751840" y="2640557"/>
            <a:ext cx="10621009" cy="37017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Recall key social hierarchies and caste divisions in modern India.</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Outline the impact of social structures on significant historical events in modern India.</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Analyze changing social dynamics by evaluating shifts in structures, their causes, and implications in modern India</a:t>
            </a:r>
            <a:r>
              <a:rPr b="0" i="0" lang="en-GB" sz="2400" u="none" cap="none" strike="noStrike">
                <a:solidFill>
                  <a:schemeClr val="dk1"/>
                </a:solidFill>
                <a:latin typeface="Arial"/>
                <a:ea typeface="Arial"/>
                <a:cs typeface="Arial"/>
                <a:sym typeface="Arial"/>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0"/>
          <p:cNvSpPr txBox="1"/>
          <p:nvPr>
            <p:ph idx="1" type="body"/>
          </p:nvPr>
        </p:nvSpPr>
        <p:spPr>
          <a:xfrm>
            <a:off x="300251" y="1869743"/>
            <a:ext cx="10949596" cy="4757621"/>
          </a:xfrm>
          <a:prstGeom prst="rect">
            <a:avLst/>
          </a:prstGeom>
          <a:noFill/>
          <a:ln>
            <a:noFill/>
          </a:ln>
        </p:spPr>
        <p:txBody>
          <a:bodyPr anchorCtr="0" anchor="t" bIns="45700" lIns="91425" spcFirstLastPara="1" rIns="91425" wrap="square" tIns="45700">
            <a:normAutofit/>
          </a:bodyPr>
          <a:lstStyle/>
          <a:p>
            <a:pPr indent="0" lvl="0" marL="76200" rtl="0" algn="l">
              <a:lnSpc>
                <a:spcPct val="150000"/>
              </a:lnSpc>
              <a:spcBef>
                <a:spcPts val="1000"/>
              </a:spcBef>
              <a:spcAft>
                <a:spcPts val="0"/>
              </a:spcAft>
              <a:buSzPts val="2400"/>
              <a:buNone/>
            </a:pPr>
            <a:r>
              <a:rPr lang="en-GB"/>
              <a:t>2</a:t>
            </a:r>
            <a:r>
              <a:rPr b="1" lang="en-GB"/>
              <a:t>. The Mandal Commission, appointed in the 1970s, focused on: </a:t>
            </a:r>
            <a:endParaRPr b="1"/>
          </a:p>
          <a:p>
            <a:pPr indent="-457200" lvl="0" marL="533400" rtl="0" algn="l">
              <a:lnSpc>
                <a:spcPct val="150000"/>
              </a:lnSpc>
              <a:spcBef>
                <a:spcPts val="1000"/>
              </a:spcBef>
              <a:spcAft>
                <a:spcPts val="0"/>
              </a:spcAft>
              <a:buSzPts val="2400"/>
              <a:buAutoNum type="alphaLcParenR"/>
            </a:pPr>
            <a:r>
              <a:rPr lang="en-GB"/>
              <a:t>Economic reforms </a:t>
            </a:r>
            <a:endParaRPr/>
          </a:p>
          <a:p>
            <a:pPr indent="-457200" lvl="0" marL="533400" rtl="0" algn="l">
              <a:lnSpc>
                <a:spcPct val="150000"/>
              </a:lnSpc>
              <a:spcBef>
                <a:spcPts val="1000"/>
              </a:spcBef>
              <a:spcAft>
                <a:spcPts val="0"/>
              </a:spcAft>
              <a:buSzPts val="2400"/>
              <a:buAutoNum type="alphaLcParenR"/>
            </a:pPr>
            <a:r>
              <a:rPr lang="en-GB"/>
              <a:t>Educational reforms </a:t>
            </a:r>
            <a:endParaRPr/>
          </a:p>
          <a:p>
            <a:pPr indent="-457200" lvl="0" marL="533400" rtl="0" algn="l">
              <a:lnSpc>
                <a:spcPct val="150000"/>
              </a:lnSpc>
              <a:spcBef>
                <a:spcPts val="1000"/>
              </a:spcBef>
              <a:spcAft>
                <a:spcPts val="0"/>
              </a:spcAft>
              <a:buSzPts val="2400"/>
              <a:buAutoNum type="alphaLcParenR"/>
            </a:pPr>
            <a:r>
              <a:rPr lang="en-GB"/>
              <a:t>Agrarian reforms </a:t>
            </a:r>
            <a:endParaRPr/>
          </a:p>
          <a:p>
            <a:pPr indent="-457200" lvl="0" marL="533400" rtl="0" algn="l">
              <a:lnSpc>
                <a:spcPct val="150000"/>
              </a:lnSpc>
              <a:spcBef>
                <a:spcPts val="1000"/>
              </a:spcBef>
              <a:spcAft>
                <a:spcPts val="0"/>
              </a:spcAft>
              <a:buSzPts val="2400"/>
              <a:buAutoNum type="alphaLcParenR"/>
            </a:pPr>
            <a:r>
              <a:rPr lang="en-GB"/>
              <a:t>Judicial reforms </a:t>
            </a:r>
            <a:endParaRPr/>
          </a:p>
          <a:p>
            <a:pPr indent="0" lvl="0" marL="76200" rtl="0" algn="l">
              <a:lnSpc>
                <a:spcPct val="150000"/>
              </a:lnSpc>
              <a:spcBef>
                <a:spcPts val="1000"/>
              </a:spcBef>
              <a:spcAft>
                <a:spcPts val="0"/>
              </a:spcAft>
              <a:buSzPts val="2400"/>
              <a:buNone/>
            </a:pPr>
            <a:r>
              <a:rPr b="1" lang="en-GB"/>
              <a:t>Answer: b)</a:t>
            </a:r>
            <a:endParaRPr b="1"/>
          </a:p>
        </p:txBody>
      </p:sp>
      <p:sp>
        <p:nvSpPr>
          <p:cNvPr id="404" name="Google Shape;404;p40"/>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1"/>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lnSpcReduction="10000"/>
          </a:bodyPr>
          <a:lstStyle/>
          <a:p>
            <a:pPr indent="0" lvl="0" marL="76200" rtl="0" algn="l">
              <a:lnSpc>
                <a:spcPct val="150000"/>
              </a:lnSpc>
              <a:spcBef>
                <a:spcPts val="1000"/>
              </a:spcBef>
              <a:spcAft>
                <a:spcPts val="0"/>
              </a:spcAft>
              <a:buSzPts val="2400"/>
              <a:buNone/>
            </a:pPr>
            <a:r>
              <a:rPr b="1" lang="en-GB"/>
              <a:t>3. The term "Reservation" in the context of Indian social structure refers to: </a:t>
            </a:r>
            <a:endParaRPr b="1"/>
          </a:p>
          <a:p>
            <a:pPr indent="0" lvl="0" marL="76200" rtl="0" algn="l">
              <a:lnSpc>
                <a:spcPct val="150000"/>
              </a:lnSpc>
              <a:spcBef>
                <a:spcPts val="1000"/>
              </a:spcBef>
              <a:spcAft>
                <a:spcPts val="0"/>
              </a:spcAft>
              <a:buNone/>
            </a:pPr>
            <a:r>
              <a:rPr lang="en-GB"/>
              <a:t>a) </a:t>
            </a:r>
            <a:r>
              <a:rPr lang="en-GB"/>
              <a:t>Setting aside natural resources for future generations </a:t>
            </a:r>
            <a:endParaRPr/>
          </a:p>
          <a:p>
            <a:pPr indent="0" lvl="0" marL="76200" rtl="0" algn="l">
              <a:lnSpc>
                <a:spcPct val="150000"/>
              </a:lnSpc>
              <a:spcBef>
                <a:spcPts val="1000"/>
              </a:spcBef>
              <a:spcAft>
                <a:spcPts val="0"/>
              </a:spcAft>
              <a:buSzPts val="2400"/>
              <a:buNone/>
            </a:pPr>
            <a:r>
              <a:rPr lang="en-GB"/>
              <a:t>b) The practice of reserving seats in educational institutions and government jobs       for certain marginalized groups </a:t>
            </a:r>
            <a:endParaRPr/>
          </a:p>
          <a:p>
            <a:pPr indent="0" lvl="0" marL="76200" rtl="0" algn="l">
              <a:lnSpc>
                <a:spcPct val="150000"/>
              </a:lnSpc>
              <a:spcBef>
                <a:spcPts val="1000"/>
              </a:spcBef>
              <a:spcAft>
                <a:spcPts val="0"/>
              </a:spcAft>
              <a:buSzPts val="2400"/>
              <a:buNone/>
            </a:pPr>
            <a:r>
              <a:rPr lang="en-GB"/>
              <a:t>c) Reservation of land for industrial development </a:t>
            </a:r>
            <a:endParaRPr/>
          </a:p>
          <a:p>
            <a:pPr indent="0" lvl="0" marL="76200" rtl="0" algn="l">
              <a:lnSpc>
                <a:spcPct val="150000"/>
              </a:lnSpc>
              <a:spcBef>
                <a:spcPts val="1000"/>
              </a:spcBef>
              <a:spcAft>
                <a:spcPts val="0"/>
              </a:spcAft>
              <a:buSzPts val="2400"/>
              <a:buNone/>
            </a:pPr>
            <a:r>
              <a:rPr lang="en-GB"/>
              <a:t>d) Allocating funds for poverty alleviation programs </a:t>
            </a:r>
            <a:endParaRPr/>
          </a:p>
          <a:p>
            <a:pPr indent="0" lvl="0" marL="76200" rtl="0" algn="l">
              <a:lnSpc>
                <a:spcPct val="150000"/>
              </a:lnSpc>
              <a:spcBef>
                <a:spcPts val="1000"/>
              </a:spcBef>
              <a:spcAft>
                <a:spcPts val="0"/>
              </a:spcAft>
              <a:buSzPts val="2400"/>
              <a:buNone/>
            </a:pPr>
            <a:r>
              <a:rPr b="1" lang="en-GB"/>
              <a:t>Answer: b)</a:t>
            </a:r>
            <a:endParaRPr b="1"/>
          </a:p>
        </p:txBody>
      </p:sp>
      <p:sp>
        <p:nvSpPr>
          <p:cNvPr id="410" name="Google Shape;410;p41"/>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ph idx="1" type="body"/>
          </p:nvPr>
        </p:nvSpPr>
        <p:spPr>
          <a:xfrm>
            <a:off x="122830" y="1881859"/>
            <a:ext cx="11887199" cy="4266868"/>
          </a:xfrm>
          <a:prstGeom prst="rect">
            <a:avLst/>
          </a:prstGeom>
          <a:noFill/>
          <a:ln>
            <a:noFill/>
          </a:ln>
        </p:spPr>
        <p:txBody>
          <a:bodyPr anchorCtr="0" anchor="t" bIns="45700" lIns="91425" spcFirstLastPara="1" rIns="91425" wrap="square" tIns="45700">
            <a:noAutofit/>
          </a:bodyPr>
          <a:lstStyle/>
          <a:p>
            <a:pPr indent="-457200" lvl="0" marL="533400" rtl="0" algn="l">
              <a:lnSpc>
                <a:spcPct val="150000"/>
              </a:lnSpc>
              <a:spcBef>
                <a:spcPts val="1000"/>
              </a:spcBef>
              <a:spcAft>
                <a:spcPts val="0"/>
              </a:spcAft>
              <a:buSzPts val="2400"/>
              <a:buFont typeface="Times New Roman"/>
              <a:buAutoNum type="arabicPeriod"/>
            </a:pPr>
            <a:r>
              <a:rPr lang="en-GB"/>
              <a:t>Choose two prominent social reformers from different time periods (e.g., Raja Ram Mohan Roy and B.R. Ambedkar) and research their contributions to social reform in India.</a:t>
            </a:r>
            <a:endParaRPr/>
          </a:p>
          <a:p>
            <a:pPr indent="-457200" lvl="0" marL="533400" rtl="0" algn="l">
              <a:lnSpc>
                <a:spcPct val="150000"/>
              </a:lnSpc>
              <a:spcBef>
                <a:spcPts val="1000"/>
              </a:spcBef>
              <a:spcAft>
                <a:spcPts val="0"/>
              </a:spcAft>
              <a:buSzPts val="2400"/>
              <a:buFont typeface="Times New Roman"/>
              <a:buAutoNum type="arabicPeriod"/>
            </a:pPr>
            <a:r>
              <a:rPr lang="en-GB"/>
              <a:t>Provide a brief overview of the caste system in India, including its origins, hierarchy, and social implications.</a:t>
            </a:r>
            <a:endParaRPr/>
          </a:p>
          <a:p>
            <a:pPr indent="-457200" lvl="0" marL="533400" rtl="0" algn="l">
              <a:lnSpc>
                <a:spcPct val="150000"/>
              </a:lnSpc>
              <a:spcBef>
                <a:spcPts val="1000"/>
              </a:spcBef>
              <a:spcAft>
                <a:spcPts val="0"/>
              </a:spcAft>
              <a:buSzPts val="2400"/>
              <a:buFont typeface="Times New Roman"/>
              <a:buAutoNum type="arabicPeriod"/>
            </a:pPr>
            <a:r>
              <a:rPr lang="en-GB"/>
              <a:t>Present different viewpoints on the reservation policy, including its critics and supporters. Consider arguments related to meritocracy, equality, and social justice.</a:t>
            </a:r>
            <a:endParaRPr/>
          </a:p>
        </p:txBody>
      </p:sp>
      <p:sp>
        <p:nvSpPr>
          <p:cNvPr id="416" name="Google Shape;416;p42"/>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417" name="Google Shape;417;p42"/>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18" name="Google Shape;418;p42"/>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GB" sz="2600">
                <a:solidFill>
                  <a:schemeClr val="dk1"/>
                </a:solidFill>
                <a:latin typeface="Times New Roman"/>
                <a:ea typeface="Times New Roman"/>
                <a:cs typeface="Times New Roman"/>
                <a:sym typeface="Times New Roman"/>
              </a:rPr>
              <a:t>Assignment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3"/>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GB"/>
              <a:t>Social Structure and Modern India</a:t>
            </a:r>
            <a:endParaRPr/>
          </a:p>
        </p:txBody>
      </p:sp>
      <p:graphicFrame>
        <p:nvGraphicFramePr>
          <p:cNvPr id="424" name="Google Shape;424;p43"/>
          <p:cNvGraphicFramePr/>
          <p:nvPr/>
        </p:nvGraphicFramePr>
        <p:xfrm>
          <a:off x="615175" y="2160440"/>
          <a:ext cx="3000000" cy="3000000"/>
        </p:xfrm>
        <a:graphic>
          <a:graphicData uri="http://schemas.openxmlformats.org/drawingml/2006/table">
            <a:tbl>
              <a:tblPr bandRow="1" firstRow="1">
                <a:noFill/>
                <a:tableStyleId>{7E1EBAE7-7BC1-4545-98C0-B2D20A6B690E}</a:tableStyleId>
              </a:tblPr>
              <a:tblGrid>
                <a:gridCol w="2195775"/>
                <a:gridCol w="4675950"/>
                <a:gridCol w="3435850"/>
              </a:tblGrid>
              <a:tr h="577125">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Sl. No.</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Topic</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Document Links</a:t>
                      </a:r>
                      <a:endParaRPr/>
                    </a:p>
                  </a:txBody>
                  <a:tcPr marT="45725" marB="45725" marR="91450" marL="91450">
                    <a:solidFill>
                      <a:schemeClr val="accent3"/>
                    </a:solidFill>
                  </a:tcPr>
                </a:tc>
              </a:tr>
              <a:tr h="577125">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1.</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Caste system: Origins, impact, and contemporary issues</a:t>
                      </a:r>
                      <a:endParaRPr sz="24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https://www.clearias.com/caste-system-in-india/</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r h="577125">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2.</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Gender roles and women's empowerment</a:t>
                      </a:r>
                      <a:endParaRPr/>
                    </a:p>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https://www.un.org/sustainabledevelopment/gender-equality/</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r h="577125">
                <a:tc>
                  <a:txBody>
                    <a:bodyPr/>
                    <a:lstStyle/>
                    <a:p>
                      <a:pPr indent="0" lvl="0" marL="0" marR="0" rtl="0" algn="l">
                        <a:lnSpc>
                          <a:spcPct val="100000"/>
                        </a:lnSpc>
                        <a:spcBef>
                          <a:spcPts val="0"/>
                        </a:spcBef>
                        <a:spcAft>
                          <a:spcPts val="0"/>
                        </a:spcAft>
                        <a:buNone/>
                      </a:pPr>
                      <a:r>
                        <a:rPr lang="en-GB" sz="2200" u="none" cap="none" strike="noStrike">
                          <a:latin typeface="Times New Roman"/>
                          <a:ea typeface="Times New Roman"/>
                          <a:cs typeface="Times New Roman"/>
                          <a:sym typeface="Times New Roman"/>
                        </a:rPr>
                        <a:t>3.</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Ethnic and linguistic diversity in India</a:t>
                      </a:r>
                      <a:endParaRPr/>
                    </a:p>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a:latin typeface="Times New Roman"/>
                          <a:ea typeface="Times New Roman"/>
                          <a:cs typeface="Times New Roman"/>
                          <a:sym typeface="Times New Roman"/>
                        </a:rPr>
                        <a:t>https://licchavilyceum.com/racial-linguistic-and-ethnic-diversities-in-india/</a:t>
                      </a:r>
                      <a:endParaRPr sz="2200" u="none" cap="none" strike="noStrike">
                        <a:latin typeface="Times New Roman"/>
                        <a:ea typeface="Times New Roman"/>
                        <a:cs typeface="Times New Roman"/>
                        <a:sym typeface="Times New Roman"/>
                      </a:endParaRPr>
                    </a:p>
                  </a:txBody>
                  <a:tcPr marT="45725" marB="45725" marR="91450" marL="91450">
                    <a:solidFill>
                      <a:schemeClr val="accent3"/>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4"/>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2"/>
              </a:buClr>
              <a:buSzPts val="2800"/>
              <a:buFont typeface="Calibri"/>
              <a:buNone/>
            </a:pPr>
            <a:r>
              <a:rPr lang="en-GB"/>
              <a:t>Social Structure and Modern India</a:t>
            </a:r>
            <a:endParaRPr/>
          </a:p>
        </p:txBody>
      </p:sp>
      <p:graphicFrame>
        <p:nvGraphicFramePr>
          <p:cNvPr id="430" name="Google Shape;430;p44"/>
          <p:cNvGraphicFramePr/>
          <p:nvPr/>
        </p:nvGraphicFramePr>
        <p:xfrm>
          <a:off x="732590" y="2687319"/>
          <a:ext cx="3000000" cy="3000000"/>
        </p:xfrm>
        <a:graphic>
          <a:graphicData uri="http://schemas.openxmlformats.org/drawingml/2006/table">
            <a:tbl>
              <a:tblPr bandRow="1" firstRow="1">
                <a:noFill/>
                <a:tableStyleId>{7E1EBAE7-7BC1-4545-98C0-B2D20A6B690E}</a:tableStyleId>
              </a:tblPr>
              <a:tblGrid>
                <a:gridCol w="2195775"/>
                <a:gridCol w="4675950"/>
                <a:gridCol w="3435850"/>
              </a:tblGrid>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Sl. No.</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Topic</a:t>
                      </a:r>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Video Links</a:t>
                      </a:r>
                      <a:endParaRPr/>
                    </a:p>
                  </a:txBody>
                  <a:tcPr marT="45725" marB="45725" marR="91450" marL="91450">
                    <a:solidFill>
                      <a:schemeClr val="accent3"/>
                    </a:solidFill>
                  </a:tcPr>
                </a:tc>
              </a:tr>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1.</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Indian democracy and the Constitution</a:t>
                      </a:r>
                      <a:endParaRPr sz="2400" u="none" cap="none" strike="noStrike">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https://www.youtube.com/watch?v=QtCIrWyN7ds</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2.</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Socio-economic challenges and development initiatives</a:t>
                      </a:r>
                      <a:endParaRPr/>
                    </a:p>
                    <a:p>
                      <a:pPr indent="0" lvl="0" marL="0" marR="0" rtl="0" algn="l">
                        <a:lnSpc>
                          <a:spcPct val="100000"/>
                        </a:lnSpc>
                        <a:spcBef>
                          <a:spcPts val="0"/>
                        </a:spcBef>
                        <a:spcAft>
                          <a:spcPts val="0"/>
                        </a:spcAft>
                        <a:buNone/>
                      </a:pPr>
                      <a:r>
                        <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rtl="0" algn="l">
                        <a:spcBef>
                          <a:spcPts val="0"/>
                        </a:spcBef>
                        <a:spcAft>
                          <a:spcPts val="0"/>
                        </a:spcAft>
                        <a:buClr>
                          <a:schemeClr val="dk1"/>
                        </a:buClr>
                        <a:buFont typeface="Arial"/>
                        <a:buNone/>
                      </a:pPr>
                      <a:r>
                        <a:rPr lang="en-GB" sz="2200">
                          <a:latin typeface="Times New Roman"/>
                          <a:ea typeface="Times New Roman"/>
                          <a:cs typeface="Times New Roman"/>
                          <a:sym typeface="Times New Roman"/>
                        </a:rPr>
                        <a:t>https://www.youtube.com/watch?v=5Md5pjCqan8</a:t>
                      </a:r>
                      <a:endParaRPr sz="22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200">
                        <a:latin typeface="Times New Roman"/>
                        <a:ea typeface="Times New Roman"/>
                        <a:cs typeface="Times New Roman"/>
                        <a:sym typeface="Times New Roman"/>
                      </a:endParaRPr>
                    </a:p>
                  </a:txBody>
                  <a:tcPr marT="45725" marB="45725" marR="91450" marL="91450">
                    <a:solidFill>
                      <a:schemeClr val="accent3"/>
                    </a:solidFill>
                  </a:tcPr>
                </a:tc>
              </a:tr>
              <a:tr h="568250">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3.</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10000"/>
                        </a:lnSpc>
                        <a:spcBef>
                          <a:spcPts val="0"/>
                        </a:spcBef>
                        <a:spcAft>
                          <a:spcPts val="0"/>
                        </a:spcAft>
                        <a:buNone/>
                      </a:pPr>
                      <a:r>
                        <a:rPr lang="en-GB" sz="2400" u="none" cap="none" strike="noStrike">
                          <a:latin typeface="Times New Roman"/>
                          <a:ea typeface="Times New Roman"/>
                          <a:cs typeface="Times New Roman"/>
                          <a:sym typeface="Times New Roman"/>
                        </a:rPr>
                        <a:t>India's role in the global arena</a:t>
                      </a:r>
                      <a:endParaRPr/>
                    </a:p>
                    <a:p>
                      <a:pPr indent="0" lvl="0" marL="0" marR="0" rtl="0" algn="l">
                        <a:lnSpc>
                          <a:spcPct val="100000"/>
                        </a:lnSpc>
                        <a:spcBef>
                          <a:spcPts val="0"/>
                        </a:spcBef>
                        <a:spcAft>
                          <a:spcPts val="0"/>
                        </a:spcAft>
                        <a:buNone/>
                      </a:pPr>
                      <a:r>
                        <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c>
                  <a:txBody>
                    <a:bodyPr/>
                    <a:lstStyle/>
                    <a:p>
                      <a:pPr indent="0" lvl="0" marL="0" marR="0" rtl="0" algn="l">
                        <a:lnSpc>
                          <a:spcPct val="100000"/>
                        </a:lnSpc>
                        <a:spcBef>
                          <a:spcPts val="0"/>
                        </a:spcBef>
                        <a:spcAft>
                          <a:spcPts val="0"/>
                        </a:spcAft>
                        <a:buNone/>
                      </a:pPr>
                      <a:r>
                        <a:rPr lang="en-GB" sz="2200" u="none" cap="none" strike="noStrike">
                          <a:solidFill>
                            <a:schemeClr val="dk1"/>
                          </a:solidFill>
                          <a:latin typeface="Times New Roman"/>
                          <a:ea typeface="Times New Roman"/>
                          <a:cs typeface="Times New Roman"/>
                          <a:sym typeface="Times New Roman"/>
                        </a:rPr>
                        <a:t>https://www.youtube.com/watch?v=E13W6_g6nnM</a:t>
                      </a:r>
                      <a:endParaRPr sz="2200" u="none" cap="none" strike="noStrike">
                        <a:solidFill>
                          <a:schemeClr val="dk1"/>
                        </a:solidFill>
                        <a:latin typeface="Times New Roman"/>
                        <a:ea typeface="Times New Roman"/>
                        <a:cs typeface="Times New Roman"/>
                        <a:sym typeface="Times New Roman"/>
                      </a:endParaRPr>
                    </a:p>
                  </a:txBody>
                  <a:tcPr marT="45725" marB="45725" marR="91450" marL="91450">
                    <a:solidFill>
                      <a:schemeClr val="accent3"/>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5"/>
          <p:cNvSpPr txBox="1"/>
          <p:nvPr>
            <p:ph idx="1" type="body"/>
          </p:nvPr>
        </p:nvSpPr>
        <p:spPr>
          <a:xfrm>
            <a:off x="618744" y="444847"/>
            <a:ext cx="9472613" cy="524288"/>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idx="1" type="body"/>
          </p:nvPr>
        </p:nvSpPr>
        <p:spPr>
          <a:xfrm>
            <a:off x="618744" y="452784"/>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28" name="Google Shape;128;p5"/>
          <p:cNvSpPr/>
          <p:nvPr/>
        </p:nvSpPr>
        <p:spPr>
          <a:xfrm>
            <a:off x="751840" y="2640557"/>
            <a:ext cx="10598149" cy="3701731"/>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Summarize the social hierarchies and caste divisions in modern India.</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Explain the influence of social structures on key historical events in modern India.</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152400" lvl="1" marL="114300" marR="0" rtl="0" algn="l">
              <a:lnSpc>
                <a:spcPct val="75000"/>
              </a:lnSpc>
              <a:spcBef>
                <a:spcPts val="180"/>
              </a:spcBef>
              <a:spcAft>
                <a:spcPts val="0"/>
              </a:spcAft>
              <a:buClr>
                <a:schemeClr val="dk1"/>
              </a:buClr>
              <a:buSzPts val="2400"/>
              <a:buFont typeface="Times New Roman"/>
              <a:buChar char="•"/>
            </a:pPr>
            <a:r>
              <a:rPr b="0" i="0" lang="en-GB" sz="2400" u="none" cap="none" strike="noStrike">
                <a:solidFill>
                  <a:schemeClr val="dk1"/>
                </a:solidFill>
                <a:latin typeface="Times New Roman"/>
                <a:ea typeface="Times New Roman"/>
                <a:cs typeface="Times New Roman"/>
                <a:sym typeface="Times New Roman"/>
              </a:rPr>
              <a:t>Evaluate the broader impacts on modern Indian society.</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idx="1" type="body"/>
          </p:nvPr>
        </p:nvSpPr>
        <p:spPr>
          <a:xfrm>
            <a:off x="209312" y="1881858"/>
            <a:ext cx="10631103" cy="4279949"/>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 Caste system: Origins, impact, and contemporary issues</a:t>
            </a:r>
            <a:endParaRPr/>
          </a:p>
          <a:p>
            <a:pPr indent="-381000" lvl="0" marL="457200" rtl="0" algn="l">
              <a:lnSpc>
                <a:spcPct val="150000"/>
              </a:lnSpc>
              <a:spcBef>
                <a:spcPts val="1000"/>
              </a:spcBef>
              <a:spcAft>
                <a:spcPts val="0"/>
              </a:spcAft>
              <a:buSzPts val="2400"/>
              <a:buChar char="•"/>
            </a:pPr>
            <a:r>
              <a:rPr lang="en-GB"/>
              <a:t> Gender roles and women's empowerment</a:t>
            </a:r>
            <a:endParaRPr/>
          </a:p>
          <a:p>
            <a:pPr indent="-381000" lvl="0" marL="457200" rtl="0" algn="l">
              <a:lnSpc>
                <a:spcPct val="150000"/>
              </a:lnSpc>
              <a:spcBef>
                <a:spcPts val="1000"/>
              </a:spcBef>
              <a:spcAft>
                <a:spcPts val="0"/>
              </a:spcAft>
              <a:buSzPts val="2400"/>
              <a:buChar char="•"/>
            </a:pPr>
            <a:r>
              <a:rPr lang="en-GB"/>
              <a:t> Ethnic and linguistic diversity in India</a:t>
            </a:r>
            <a:endParaRPr/>
          </a:p>
          <a:p>
            <a:pPr indent="-381000" lvl="0" marL="457200" rtl="0" algn="l">
              <a:lnSpc>
                <a:spcPct val="150000"/>
              </a:lnSpc>
              <a:spcBef>
                <a:spcPts val="1000"/>
              </a:spcBef>
              <a:spcAft>
                <a:spcPts val="0"/>
              </a:spcAft>
              <a:buSzPts val="2400"/>
              <a:buChar char="•"/>
            </a:pPr>
            <a:r>
              <a:rPr lang="en-GB"/>
              <a:t> Tribal communities and their cultural significance</a:t>
            </a:r>
            <a:endParaRPr/>
          </a:p>
          <a:p>
            <a:pPr indent="-381000" lvl="0" marL="457200" rtl="0" algn="l">
              <a:lnSpc>
                <a:spcPct val="150000"/>
              </a:lnSpc>
              <a:spcBef>
                <a:spcPts val="1000"/>
              </a:spcBef>
              <a:spcAft>
                <a:spcPts val="0"/>
              </a:spcAft>
              <a:buSzPts val="2400"/>
              <a:buChar char="•"/>
            </a:pPr>
            <a:r>
              <a:rPr lang="en-GB"/>
              <a:t>Indian democracy and the Constitution</a:t>
            </a:r>
            <a:endParaRPr/>
          </a:p>
          <a:p>
            <a:pPr indent="-381000" lvl="0" marL="457200" rtl="0" algn="l">
              <a:lnSpc>
                <a:spcPct val="150000"/>
              </a:lnSpc>
              <a:spcBef>
                <a:spcPts val="1000"/>
              </a:spcBef>
              <a:spcAft>
                <a:spcPts val="0"/>
              </a:spcAft>
              <a:buSzPts val="2400"/>
              <a:buChar char="•"/>
            </a:pPr>
            <a:r>
              <a:rPr lang="en-GB"/>
              <a:t> Socio-economic challenges and development initiatives</a:t>
            </a:r>
            <a:endParaRPr/>
          </a:p>
          <a:p>
            <a:pPr indent="-228600" lvl="0" marL="457200" rtl="0" algn="l">
              <a:lnSpc>
                <a:spcPct val="150000"/>
              </a:lnSpc>
              <a:spcBef>
                <a:spcPts val="1000"/>
              </a:spcBef>
              <a:spcAft>
                <a:spcPts val="0"/>
              </a:spcAft>
              <a:buSzPts val="2400"/>
              <a:buNone/>
            </a:pPr>
            <a:r>
              <a:t/>
            </a:r>
            <a:endParaRPr/>
          </a:p>
        </p:txBody>
      </p:sp>
      <p:sp>
        <p:nvSpPr>
          <p:cNvPr id="134" name="Google Shape;134;p6"/>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35" name="Google Shape;135;p6"/>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6"/>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Table of Content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idx="1" type="body"/>
          </p:nvPr>
        </p:nvSpPr>
        <p:spPr>
          <a:xfrm>
            <a:off x="259307" y="2040752"/>
            <a:ext cx="10875037" cy="5077932"/>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Contemporary social issues: Poverty, education, healthcare, and rural development</a:t>
            </a:r>
            <a:endParaRPr/>
          </a:p>
          <a:p>
            <a:pPr indent="-381000" lvl="0" marL="457200" rtl="0" algn="l">
              <a:lnSpc>
                <a:spcPct val="150000"/>
              </a:lnSpc>
              <a:spcBef>
                <a:spcPts val="1000"/>
              </a:spcBef>
              <a:spcAft>
                <a:spcPts val="0"/>
              </a:spcAft>
              <a:buSzPts val="2400"/>
              <a:buChar char="•"/>
            </a:pPr>
            <a:r>
              <a:rPr lang="en-GB"/>
              <a:t>India's role in the global arena</a:t>
            </a:r>
            <a:endParaRPr/>
          </a:p>
        </p:txBody>
      </p:sp>
      <p:sp>
        <p:nvSpPr>
          <p:cNvPr id="142" name="Google Shape;142;p7"/>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43" name="Google Shape;143;p7"/>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7"/>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Table of Content</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0" lvl="0" marL="76200" rtl="0" algn="just">
              <a:lnSpc>
                <a:spcPct val="150000"/>
              </a:lnSpc>
              <a:spcBef>
                <a:spcPts val="1000"/>
              </a:spcBef>
              <a:spcAft>
                <a:spcPts val="0"/>
              </a:spcAft>
              <a:buSzPts val="2400"/>
              <a:buNone/>
            </a:pPr>
            <a:r>
              <a:rPr lang="en-GB"/>
              <a:t>Social structure refers to the hierarchical arrangement of individuals and groups within a society, based on various factors such as ethnicity, religion, class, and caste. In modern India, a diverse and complex social structure continues to shape the interactions, opportunities, and challenges faced by its population. </a:t>
            </a:r>
            <a:endParaRPr/>
          </a:p>
          <a:p>
            <a:pPr indent="0" lvl="0" marL="76200" rtl="0" algn="just">
              <a:lnSpc>
                <a:spcPct val="150000"/>
              </a:lnSpc>
              <a:spcBef>
                <a:spcPts val="1000"/>
              </a:spcBef>
              <a:spcAft>
                <a:spcPts val="0"/>
              </a:spcAft>
              <a:buSzPts val="2400"/>
              <a:buNone/>
            </a:pPr>
            <a:r>
              <a:rPr lang="en-GB"/>
              <a:t>As India navigates the complexities of the 21st century, understanding its evolving social dynamics is crucial for addressing issues of inequality, promoting inclusivity, and fostering a harmonious and progressive society.</a:t>
            </a:r>
            <a:endParaRPr/>
          </a:p>
        </p:txBody>
      </p:sp>
      <p:sp>
        <p:nvSpPr>
          <p:cNvPr id="150" name="Google Shape;150;p8"/>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51" name="Google Shape;151;p8"/>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8"/>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182563" marR="0" rtl="0" algn="l">
              <a:spcBef>
                <a:spcPts val="0"/>
              </a:spcBef>
              <a:spcAft>
                <a:spcPts val="0"/>
              </a:spcAft>
              <a:buNone/>
            </a:pPr>
            <a:r>
              <a:rPr lang="en-GB" sz="2600">
                <a:solidFill>
                  <a:schemeClr val="dk1"/>
                </a:solidFill>
                <a:latin typeface="Times New Roman"/>
                <a:ea typeface="Times New Roman"/>
                <a:cs typeface="Times New Roman"/>
                <a:sym typeface="Times New Roman"/>
              </a:rPr>
              <a:t>Introduction</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idx="1" type="body"/>
          </p:nvPr>
        </p:nvSpPr>
        <p:spPr>
          <a:xfrm>
            <a:off x="734247" y="2040751"/>
            <a:ext cx="10515600" cy="4586613"/>
          </a:xfrm>
          <a:prstGeom prst="rect">
            <a:avLst/>
          </a:prstGeom>
          <a:noFill/>
          <a:ln>
            <a:noFill/>
          </a:ln>
        </p:spPr>
        <p:txBody>
          <a:bodyPr anchorCtr="0" anchor="t" bIns="45700" lIns="91425" spcFirstLastPara="1" rIns="91425" wrap="square" tIns="45700">
            <a:normAutofit/>
          </a:bodyPr>
          <a:lstStyle/>
          <a:p>
            <a:pPr indent="-381000" lvl="0" marL="457200" rtl="0" algn="l">
              <a:lnSpc>
                <a:spcPct val="150000"/>
              </a:lnSpc>
              <a:spcBef>
                <a:spcPts val="1000"/>
              </a:spcBef>
              <a:spcAft>
                <a:spcPts val="0"/>
              </a:spcAft>
              <a:buSzPts val="2400"/>
              <a:buChar char="•"/>
            </a:pPr>
            <a:r>
              <a:rPr lang="en-GB"/>
              <a:t>The caste system originated in ancient India, with roots in religious and social practices.</a:t>
            </a:r>
            <a:endParaRPr/>
          </a:p>
          <a:p>
            <a:pPr indent="-381000" lvl="0" marL="457200" rtl="0" algn="l">
              <a:lnSpc>
                <a:spcPct val="150000"/>
              </a:lnSpc>
              <a:spcBef>
                <a:spcPts val="1000"/>
              </a:spcBef>
              <a:spcAft>
                <a:spcPts val="0"/>
              </a:spcAft>
              <a:buSzPts val="2400"/>
              <a:buChar char="•"/>
            </a:pPr>
            <a:r>
              <a:rPr lang="en-GB"/>
              <a:t>It is believed to have been mentioned in ancient Hindu scriptures, like the Rigveda, around 1500-1200 BCE.</a:t>
            </a:r>
            <a:endParaRPr/>
          </a:p>
          <a:p>
            <a:pPr indent="-381000" lvl="0" marL="457200" rtl="0" algn="l">
              <a:lnSpc>
                <a:spcPct val="150000"/>
              </a:lnSpc>
              <a:spcBef>
                <a:spcPts val="1000"/>
              </a:spcBef>
              <a:spcAft>
                <a:spcPts val="0"/>
              </a:spcAft>
              <a:buSzPts val="2400"/>
              <a:buChar char="•"/>
            </a:pPr>
            <a:r>
              <a:rPr lang="en-GB"/>
              <a:t>Caste divisions were initially based on people's occupational roles, with four major varnas: Brahmins (priests), Kshatriyas (warriors), Vaishyas (merchants), and Shudras (laborers).</a:t>
            </a:r>
            <a:endParaRPr/>
          </a:p>
        </p:txBody>
      </p:sp>
      <p:sp>
        <p:nvSpPr>
          <p:cNvPr id="158" name="Google Shape;158;p9"/>
          <p:cNvSpPr txBox="1"/>
          <p:nvPr>
            <p:ph idx="2" type="body"/>
          </p:nvPr>
        </p:nvSpPr>
        <p:spPr>
          <a:xfrm>
            <a:off x="618744" y="444847"/>
            <a:ext cx="9472613" cy="67187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accent2"/>
              </a:buClr>
              <a:buSzPts val="2800"/>
              <a:buNone/>
            </a:pPr>
            <a:r>
              <a:rPr lang="en-GB"/>
              <a:t>Social Structure and Modern India</a:t>
            </a:r>
            <a:endParaRPr/>
          </a:p>
        </p:txBody>
      </p:sp>
      <p:sp>
        <p:nvSpPr>
          <p:cNvPr id="159" name="Google Shape;159;p9"/>
          <p:cNvSpPr txBox="1"/>
          <p:nvPr/>
        </p:nvSpPr>
        <p:spPr>
          <a:xfrm>
            <a:off x="1890445" y="1394072"/>
            <a:ext cx="1818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9"/>
          <p:cNvSpPr/>
          <p:nvPr/>
        </p:nvSpPr>
        <p:spPr>
          <a:xfrm>
            <a:off x="1654822" y="1334845"/>
            <a:ext cx="9698978" cy="487786"/>
          </a:xfrm>
          <a:prstGeom prst="roundRect">
            <a:avLst>
              <a:gd fmla="val 50000"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None/>
            </a:pPr>
            <a:r>
              <a:rPr lang="en-GB" sz="2600">
                <a:solidFill>
                  <a:schemeClr val="dk1"/>
                </a:solidFill>
                <a:latin typeface="Times New Roman"/>
                <a:ea typeface="Times New Roman"/>
                <a:cs typeface="Times New Roman"/>
                <a:sym typeface="Times New Roman"/>
              </a:rPr>
              <a:t>Caste System: Origins, Impact, and Contemporary Issues</a:t>
            </a:r>
            <a:endParaRPr sz="26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2023-05-05T05:09:20Z</dcterms:created>
</cp:coreProperties>
</file>