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7.jpg" ContentType="image/jpg"/>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35"/>
  </p:notesMasterIdLst>
  <p:sldIdLst>
    <p:sldId id="256" r:id="rId3"/>
    <p:sldId id="257" r:id="rId4"/>
    <p:sldId id="276" r:id="rId5"/>
    <p:sldId id="277" r:id="rId6"/>
    <p:sldId id="278" r:id="rId7"/>
    <p:sldId id="280" r:id="rId8"/>
    <p:sldId id="281" r:id="rId9"/>
    <p:sldId id="282" r:id="rId10"/>
    <p:sldId id="258" r:id="rId11"/>
    <p:sldId id="283" r:id="rId12"/>
    <p:sldId id="259" r:id="rId13"/>
    <p:sldId id="260" r:id="rId14"/>
    <p:sldId id="286" r:id="rId15"/>
    <p:sldId id="291" r:id="rId16"/>
    <p:sldId id="292" r:id="rId17"/>
    <p:sldId id="293" r:id="rId18"/>
    <p:sldId id="294" r:id="rId19"/>
    <p:sldId id="261" r:id="rId20"/>
    <p:sldId id="262" r:id="rId21"/>
    <p:sldId id="263" r:id="rId22"/>
    <p:sldId id="264" r:id="rId23"/>
    <p:sldId id="265" r:id="rId24"/>
    <p:sldId id="272" r:id="rId25"/>
    <p:sldId id="285" r:id="rId26"/>
    <p:sldId id="297" r:id="rId27"/>
    <p:sldId id="296" r:id="rId28"/>
    <p:sldId id="274" r:id="rId29"/>
    <p:sldId id="287" r:id="rId30"/>
    <p:sldId id="288" r:id="rId31"/>
    <p:sldId id="289" r:id="rId32"/>
    <p:sldId id="290" r:id="rId33"/>
    <p:sldId id="275" r:id="rId34"/>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Cambria" panose="02040503050406030204" pitchFamily="18" charset="0"/>
      <p:regular r:id="rId40"/>
      <p:bold r:id="rId41"/>
      <p:italic r:id="rId42"/>
      <p:boldItalic r:id="rId43"/>
    </p:embeddedFont>
    <p:embeddedFont>
      <p:font typeface="Georgia" panose="02040502050405020303" pitchFamily="18" charset="0"/>
      <p:regular r:id="rId44"/>
      <p:bold r:id="rId45"/>
      <p:italic r:id="rId46"/>
      <p:boldItalic r:id="rId47"/>
    </p:embeddedFont>
    <p:embeddedFont>
      <p:font typeface="Helvetica Neue" panose="020B0604020202020204" charset="0"/>
      <p:regular r:id="rId48"/>
      <p:bold r:id="rId49"/>
      <p:italic r:id="rId50"/>
      <p:boldItalic r:id="rId51"/>
    </p:embeddedFont>
    <p:embeddedFont>
      <p:font typeface="Merriweather" panose="00000500000000000000" pitchFamily="2" charset="0"/>
      <p:regular r:id="rId52"/>
      <p:bold r:id="rId53"/>
      <p:italic r:id="rId54"/>
      <p:boldItalic r:id="rId55"/>
    </p:embeddedFont>
    <p:embeddedFont>
      <p:font typeface="Nunito" pitchFamily="2" charset="0"/>
      <p:regular r:id="rId56"/>
      <p:bold r:id="rId57"/>
      <p:italic r:id="rId58"/>
      <p:boldItalic r:id="rId59"/>
    </p:embeddedFont>
    <p:embeddedFont>
      <p:font typeface="Roboto" panose="02000000000000000000" pitchFamily="2"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5" roundtripDataSignature="AMtx7miUVzNu8q6GkJ70hXnxnxkroly7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E84864-6F94-417D-8EF0-1D0E790106A9}">
  <a:tblStyle styleId="{CAE84864-6F94-417D-8EF0-1D0E790106A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p:scale>
          <a:sx n="81" d="100"/>
          <a:sy n="81" d="100"/>
        </p:scale>
        <p:origin x="744"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63" Type="http://schemas.openxmlformats.org/officeDocument/2006/relationships/font" Target="fonts/font28.fntdata"/><Relationship Id="rId76"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font" Target="fonts/font23.fntdata"/><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font" Target="fonts/font26.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1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font" Target="fonts/font24.fntdata"/><Relationship Id="rId20" Type="http://schemas.openxmlformats.org/officeDocument/2006/relationships/slide" Target="slides/slide18.xml"/><Relationship Id="rId41" Type="http://schemas.openxmlformats.org/officeDocument/2006/relationships/font" Target="fonts/font6.fntdata"/><Relationship Id="rId54" Type="http://schemas.openxmlformats.org/officeDocument/2006/relationships/font" Target="fonts/font19.fntdata"/><Relationship Id="rId62" Type="http://schemas.openxmlformats.org/officeDocument/2006/relationships/font" Target="fonts/font27.fntdata"/><Relationship Id="rId75"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font" Target="fonts/font25.fntdata"/><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11812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 name="Google Shape;3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 name="Google Shape;5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 name="Google Shape;6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 name="Google Shape;7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84" name="Google Shape;8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Arial"/>
              <a:buNone/>
            </a:pPr>
            <a:r>
              <a:rPr lang="en-US">
                <a:solidFill>
                  <a:srgbClr val="000000"/>
                </a:solidFill>
                <a:latin typeface="Arial"/>
                <a:ea typeface="Arial"/>
                <a:cs typeface="Arial"/>
                <a:sym typeface="Arial"/>
              </a:rPr>
              <a:t>Image Source: https://purplegriffon.com/blog/10-cyber-security-threats-in-2017</a:t>
            </a:r>
            <a:endParaRPr/>
          </a:p>
          <a:p>
            <a:pPr marL="0" lvl="0" indent="0" algn="l" rtl="0">
              <a:lnSpc>
                <a:spcPct val="100000"/>
              </a:lnSpc>
              <a:spcBef>
                <a:spcPts val="0"/>
              </a:spcBef>
              <a:spcAft>
                <a:spcPts val="0"/>
              </a:spcAft>
              <a:buSzPts val="1400"/>
              <a:buNone/>
            </a:pPr>
            <a:endParaRPr/>
          </a:p>
        </p:txBody>
      </p:sp>
      <p:sp>
        <p:nvSpPr>
          <p:cNvPr id="85" name="Google Shape;85;p7: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94" name="Google Shape;9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8: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03" name="Google Shape;103;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1800"/>
              <a:buFont typeface="Times New Roman"/>
              <a:buNone/>
            </a:pPr>
            <a:r>
              <a:rPr lang="en-US">
                <a:solidFill>
                  <a:srgbClr val="000000"/>
                </a:solidFill>
                <a:latin typeface="Times New Roman"/>
                <a:ea typeface="Times New Roman"/>
                <a:cs typeface="Times New Roman"/>
                <a:sym typeface="Times New Roman"/>
              </a:rPr>
              <a:t>Image Source: https://www.clickssl.net/blog/cyber-security-intelligence-with-threat-management</a:t>
            </a:r>
            <a:endParaRPr/>
          </a:p>
          <a:p>
            <a:pPr marL="0" lvl="0" indent="0" algn="l" rtl="0">
              <a:lnSpc>
                <a:spcPct val="100000"/>
              </a:lnSpc>
              <a:spcBef>
                <a:spcPts val="0"/>
              </a:spcBef>
              <a:spcAft>
                <a:spcPts val="0"/>
              </a:spcAft>
              <a:buSzPts val="1400"/>
              <a:buNone/>
            </a:pPr>
            <a:endParaRPr/>
          </a:p>
        </p:txBody>
      </p:sp>
      <p:sp>
        <p:nvSpPr>
          <p:cNvPr id="104" name="Google Shape;104;p9: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6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62"/>
          <p:cNvSpPr txBox="1">
            <a:spLocks noGrp="1"/>
          </p:cNvSpPr>
          <p:nvPr>
            <p:ph type="sldNum" idx="12"/>
          </p:nvPr>
        </p:nvSpPr>
        <p:spPr>
          <a:xfrm>
            <a:off x="11642725" y="6356350"/>
            <a:ext cx="3937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64"/>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9" name="Google Shape;29;p64"/>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64"/>
          <p:cNvSpPr txBox="1">
            <a:spLocks noGrp="1"/>
          </p:cNvSpPr>
          <p:nvPr>
            <p:ph type="sldNum" idx="12"/>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1pPr>
            <a:lvl2pPr marL="0" marR="0" lvl="1"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2pPr>
            <a:lvl3pPr marL="0" marR="0" lvl="2"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3pPr>
            <a:lvl4pPr marL="0" marR="0" lvl="3"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4pPr>
            <a:lvl5pPr marL="0" marR="0" lvl="4"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5pPr>
            <a:lvl6pPr marL="0" marR="0" lvl="5"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6pPr>
            <a:lvl7pPr marL="0" marR="0" lvl="6"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7pPr>
            <a:lvl8pPr marL="0" marR="0" lvl="7"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8pPr>
            <a:lvl9pPr marL="0" marR="0" lvl="8" indent="0" algn="r">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61"/>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61"/>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61"/>
          <p:cNvSpPr txBox="1">
            <a:spLocks noGrp="1"/>
          </p:cNvSpPr>
          <p:nvPr>
            <p:ph type="sldNum" idx="12"/>
          </p:nvPr>
        </p:nvSpPr>
        <p:spPr>
          <a:xfrm>
            <a:off x="11642725" y="6356350"/>
            <a:ext cx="3937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1pPr>
            <a:lvl2pPr marL="0" marR="0" lvl="1"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2pPr>
            <a:lvl3pPr marL="0" marR="0" lvl="2"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3pPr>
            <a:lvl4pPr marL="0" marR="0" lvl="3"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4pPr>
            <a:lvl5pPr marL="0" marR="0" lvl="4"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5pPr>
            <a:lvl6pPr marL="0" marR="0" lvl="5"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6pPr>
            <a:lvl7pPr marL="0" marR="0" lvl="6"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7pPr>
            <a:lvl8pPr marL="0" marR="0" lvl="7"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8pPr>
            <a:lvl9pPr marL="0" marR="0" lvl="8"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
        <p:cNvGrpSpPr/>
        <p:nvPr/>
      </p:nvGrpSpPr>
      <p:grpSpPr>
        <a:xfrm>
          <a:off x="0" y="0"/>
          <a:ext cx="0" cy="0"/>
          <a:chOff x="0" y="0"/>
          <a:chExt cx="0" cy="0"/>
        </a:xfrm>
      </p:grpSpPr>
      <p:sp>
        <p:nvSpPr>
          <p:cNvPr id="22" name="Google Shape;22;p63"/>
          <p:cNvSpPr txBox="1">
            <a:spLocks noGrp="1"/>
          </p:cNvSpPr>
          <p:nvPr>
            <p:ph type="title"/>
          </p:nvPr>
        </p:nvSpPr>
        <p:spPr>
          <a:xfrm>
            <a:off x="838200" y="365125"/>
            <a:ext cx="105156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23" name="Google Shape;23;p63"/>
          <p:cNvSpPr txBox="1">
            <a:spLocks noGrp="1"/>
          </p:cNvSpPr>
          <p:nvPr>
            <p:ph type="body" idx="1"/>
          </p:nvPr>
        </p:nvSpPr>
        <p:spPr>
          <a:xfrm>
            <a:off x="838200" y="1825625"/>
            <a:ext cx="10515600" cy="4351337"/>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4" name="Google Shape;24;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5" name="Google Shape;25;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26" name="Google Shape;26;p63"/>
          <p:cNvSpPr txBox="1">
            <a:spLocks noGrp="1"/>
          </p:cNvSpPr>
          <p:nvPr>
            <p:ph type="sldNum" idx="12"/>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1pPr>
            <a:lvl2pPr marL="0" marR="0" lvl="1"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2pPr>
            <a:lvl3pPr marL="0" marR="0" lvl="2"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3pPr>
            <a:lvl4pPr marL="0" marR="0" lvl="3"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4pPr>
            <a:lvl5pPr marL="0" marR="0" lvl="4"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5pPr>
            <a:lvl6pPr marL="0" marR="0" lvl="5"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6pPr>
            <a:lvl7pPr marL="0" marR="0" lvl="6"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7pPr>
            <a:lvl8pPr marL="0" marR="0" lvl="7"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8pPr>
            <a:lvl9pPr marL="0" marR="0" lvl="8" indent="0" algn="r" rtl="0">
              <a:lnSpc>
                <a:spcPct val="100000"/>
              </a:lnSpc>
              <a:spcBef>
                <a:spcPts val="0"/>
              </a:spcBef>
              <a:spcAft>
                <a:spcPts val="0"/>
              </a:spcAft>
              <a:buClr>
                <a:srgbClr val="C00000"/>
              </a:buClr>
              <a:buSzPts val="1200"/>
              <a:buFont typeface="Calibri"/>
              <a:buNone/>
              <a:defRPr sz="1200" b="0" i="0" u="none" strike="noStrike" cap="none">
                <a:solidFill>
                  <a:srgbClr val="C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techtarget.com/searchcio/definition/RPA"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techtarget.com/searchenterpriseai/definition/reinforcement-learning" TargetMode="External"/><Relationship Id="rId5" Type="http://schemas.openxmlformats.org/officeDocument/2006/relationships/hyperlink" Target="https://www.techtarget.com/searchenterpriseai/definition/unsupervised-learning" TargetMode="External"/><Relationship Id="rId4" Type="http://schemas.openxmlformats.org/officeDocument/2006/relationships/hyperlink" Target="https://www.techtarget.com/searchenterpriseai/definition/supervised-learnin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techtarget.com/searchenterpriseai/ehandbook/Computer-vision-AI-looks-beyond-the-narrow-into-the-mainstrea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techtarget.com/whatis/definition/robotic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techtarget.com/searchcustomerexperience/definition/CRM-customer-relationship-managemen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techtarget.com/searchcio/podcast/Cognitive-tutor-could-teach-employees-new-skill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techtarget.com/searchcio/definition/workflow" TargetMode="External"/><Relationship Id="rId2" Type="http://schemas.openxmlformats.org/officeDocument/2006/relationships/hyperlink" Target="https://www.techtarget.com/searchitoperations/news/365532540/How-ChatGPT-and-generative-AI-will-affect-IT-operations" TargetMode="External"/><Relationship Id="rId1" Type="http://schemas.openxmlformats.org/officeDocument/2006/relationships/slideLayout" Target="../slideLayouts/slideLayout2.xml"/><Relationship Id="rId4" Type="http://schemas.openxmlformats.org/officeDocument/2006/relationships/hyperlink" Target="https://www.techtarget.com/whatis/definition/collaborative-robot-cobot"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plato.stanford.edu/entries/turing-tes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1"/>
          <p:cNvSpPr txBox="1"/>
          <p:nvPr/>
        </p:nvSpPr>
        <p:spPr>
          <a:xfrm>
            <a:off x="120650" y="138112"/>
            <a:ext cx="11904662" cy="1863725"/>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38" name="Google Shape;38;p1"/>
          <p:cNvCxnSpPr/>
          <p:nvPr/>
        </p:nvCxnSpPr>
        <p:spPr>
          <a:xfrm>
            <a:off x="3219450" y="2278062"/>
            <a:ext cx="5797550" cy="0"/>
          </a:xfrm>
          <a:prstGeom prst="straightConnector1">
            <a:avLst/>
          </a:prstGeom>
          <a:noFill/>
          <a:ln w="9525" cap="flat" cmpd="sng">
            <a:solidFill>
              <a:srgbClr val="BFBFBF"/>
            </a:solidFill>
            <a:prstDash val="solid"/>
            <a:miter lim="800000"/>
            <a:headEnd type="none" w="sm" len="sm"/>
            <a:tailEnd type="none" w="sm" len="sm"/>
          </a:ln>
        </p:spPr>
      </p:cxnSp>
      <p:pic>
        <p:nvPicPr>
          <p:cNvPr id="39" name="Google Shape;39;p1"/>
          <p:cNvPicPr preferRelativeResize="0"/>
          <p:nvPr/>
        </p:nvPicPr>
        <p:blipFill rotWithShape="1">
          <a:blip r:embed="rId3">
            <a:alphaModFix/>
          </a:blip>
          <a:srcRect/>
          <a:stretch/>
        </p:blipFill>
        <p:spPr>
          <a:xfrm>
            <a:off x="4432300" y="512762"/>
            <a:ext cx="3419475" cy="1462087"/>
          </a:xfrm>
          <a:prstGeom prst="rect">
            <a:avLst/>
          </a:prstGeom>
          <a:noFill/>
          <a:ln>
            <a:noFill/>
          </a:ln>
        </p:spPr>
      </p:pic>
      <p:sp>
        <p:nvSpPr>
          <p:cNvPr id="40" name="Google Shape;40;p1"/>
          <p:cNvSpPr txBox="1"/>
          <p:nvPr/>
        </p:nvSpPr>
        <p:spPr>
          <a:xfrm>
            <a:off x="993775" y="2695575"/>
            <a:ext cx="10248900" cy="252372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4000"/>
              <a:buFont typeface="Helvetica Neue"/>
              <a:buNone/>
            </a:pPr>
            <a:r>
              <a:rPr lang="en-US" sz="3700" b="1" dirty="0">
                <a:solidFill>
                  <a:schemeClr val="dk1"/>
                </a:solidFill>
                <a:latin typeface="Helvetica Neue"/>
                <a:ea typeface="Helvetica Neue"/>
                <a:cs typeface="Helvetica Neue"/>
                <a:sym typeface="Helvetica Neue"/>
              </a:rPr>
              <a:t>Subject Name: Artificial Intelligence and Data Science</a:t>
            </a:r>
          </a:p>
          <a:p>
            <a:pPr marL="0" marR="0" lvl="0" indent="0" algn="ctr" rtl="0">
              <a:lnSpc>
                <a:spcPct val="100000"/>
              </a:lnSpc>
              <a:spcBef>
                <a:spcPts val="0"/>
              </a:spcBef>
              <a:spcAft>
                <a:spcPts val="0"/>
              </a:spcAft>
              <a:buClr>
                <a:schemeClr val="dk1"/>
              </a:buClr>
              <a:buSzPts val="4000"/>
              <a:buFont typeface="Helvetica Neue"/>
              <a:buNone/>
            </a:pPr>
            <a:r>
              <a:rPr lang="en-US" sz="1800" b="1" i="0" u="none" strike="noStrike" cap="none" dirty="0">
                <a:solidFill>
                  <a:schemeClr val="dk1"/>
                </a:solidFill>
                <a:latin typeface="Helvetica Neue"/>
                <a:ea typeface="Helvetica Neue"/>
                <a:cs typeface="Helvetica Neue"/>
                <a:sym typeface="Helvetica Neue"/>
              </a:rPr>
              <a:t>Module Number : 01</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000"/>
              <a:buFont typeface="Arial"/>
              <a:buNone/>
            </a:pPr>
            <a:endParaRPr sz="1000" b="1" i="0" u="none" strike="noStrike" cap="none" dirty="0">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1000"/>
              <a:buFont typeface="Arial"/>
              <a:buNone/>
            </a:pPr>
            <a:endParaRPr sz="1000" b="1" i="0" u="none" strike="noStrike" cap="none" dirty="0">
              <a:solidFill>
                <a:schemeClr val="dk1"/>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chemeClr val="dk1"/>
              </a:buClr>
              <a:buSzPts val="2800"/>
              <a:buFont typeface="Helvetica Neue"/>
              <a:buNone/>
            </a:pPr>
            <a:r>
              <a:rPr lang="en-US" sz="2800" b="1" i="0" u="none" strike="noStrike" cap="none" dirty="0">
                <a:solidFill>
                  <a:schemeClr val="dk1"/>
                </a:solidFill>
                <a:latin typeface="Helvetica Neue"/>
                <a:ea typeface="Helvetica Neue"/>
                <a:cs typeface="Helvetica Neue"/>
                <a:sym typeface="Helvetica Neue"/>
              </a:rPr>
              <a:t>Module Name: </a:t>
            </a:r>
            <a:r>
              <a:rPr lang="en-US" sz="2800" b="1" dirty="0">
                <a:solidFill>
                  <a:schemeClr val="dk1"/>
                </a:solidFill>
                <a:latin typeface="Helvetica Neue"/>
                <a:ea typeface="Helvetica Neue"/>
                <a:cs typeface="Helvetica Neue"/>
                <a:sym typeface="Helvetica Neue"/>
              </a:rPr>
              <a:t>Introduction to Artificial Intelligence</a:t>
            </a:r>
            <a:endParaRPr sz="1800" b="1" i="0" u="none" strike="noStrike" cap="none" dirty="0">
              <a:solidFill>
                <a:schemeClr val="dk1"/>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dirty="0">
              <a:solidFill>
                <a:schemeClr val="dk1"/>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BE36DC-2845-6506-67AF-7FBC49D7AFD5}"/>
              </a:ext>
            </a:extLst>
          </p:cNvPr>
          <p:cNvSpPr>
            <a:spLocks noGrp="1"/>
          </p:cNvSpPr>
          <p:nvPr>
            <p:ph type="body" idx="1"/>
          </p:nvPr>
        </p:nvSpPr>
        <p:spPr>
          <a:xfrm>
            <a:off x="668518" y="1253331"/>
            <a:ext cx="10515600" cy="4351337"/>
          </a:xfrm>
        </p:spPr>
        <p:txBody>
          <a:bodyPr/>
          <a:lstStyle/>
          <a:p>
            <a:pPr marL="391160" marR="5588" indent="-377190" algn="just">
              <a:lnSpc>
                <a:spcPct val="89900"/>
              </a:lnSpc>
              <a:spcBef>
                <a:spcPts val="50"/>
              </a:spcBef>
              <a:buChar char="•"/>
              <a:tabLst>
                <a:tab pos="390462" algn="l"/>
                <a:tab pos="391160" algn="l"/>
              </a:tabLst>
            </a:pPr>
            <a:r>
              <a:rPr lang="en-US" sz="2000" dirty="0">
                <a:latin typeface="Cambria" panose="02040503050406030204" pitchFamily="18" charset="0"/>
                <a:cs typeface="Arial"/>
              </a:rPr>
              <a:t>AI </a:t>
            </a:r>
            <a:r>
              <a:rPr lang="en-US" sz="2000" spc="-6" dirty="0">
                <a:latin typeface="Cambria" panose="02040503050406030204" pitchFamily="18" charset="0"/>
                <a:cs typeface="Arial"/>
              </a:rPr>
              <a:t>is </a:t>
            </a:r>
            <a:r>
              <a:rPr lang="en-US" sz="2000" dirty="0">
                <a:latin typeface="Cambria" panose="02040503050406030204" pitchFamily="18" charset="0"/>
                <a:cs typeface="Arial"/>
              </a:rPr>
              <a:t>the branch of </a:t>
            </a:r>
            <a:r>
              <a:rPr lang="en-US" sz="2000" spc="-6" dirty="0">
                <a:latin typeface="Cambria" panose="02040503050406030204" pitchFamily="18" charset="0"/>
                <a:cs typeface="Arial"/>
              </a:rPr>
              <a:t>computer </a:t>
            </a:r>
            <a:r>
              <a:rPr lang="en-US" sz="2000" dirty="0">
                <a:latin typeface="Cambria" panose="02040503050406030204" pitchFamily="18" charset="0"/>
                <a:cs typeface="Arial"/>
              </a:rPr>
              <a:t>science </a:t>
            </a:r>
            <a:r>
              <a:rPr lang="en-US" sz="2000" spc="-6" dirty="0">
                <a:latin typeface="Cambria" panose="02040503050406030204" pitchFamily="18" charset="0"/>
                <a:cs typeface="Arial"/>
              </a:rPr>
              <a:t>that </a:t>
            </a:r>
            <a:r>
              <a:rPr lang="en-US" sz="2000" dirty="0">
                <a:latin typeface="Cambria" panose="02040503050406030204" pitchFamily="18" charset="0"/>
                <a:cs typeface="Arial"/>
              </a:rPr>
              <a:t>is  concerned with the </a:t>
            </a:r>
            <a:r>
              <a:rPr lang="en-US" sz="2000" b="1" dirty="0">
                <a:solidFill>
                  <a:srgbClr val="0000FF"/>
                </a:solidFill>
                <a:latin typeface="Cambria" panose="02040503050406030204" pitchFamily="18" charset="0"/>
                <a:cs typeface="Arial"/>
              </a:rPr>
              <a:t>automation of</a:t>
            </a:r>
            <a:r>
              <a:rPr lang="en-US" sz="2000" b="1" spc="-187" dirty="0">
                <a:solidFill>
                  <a:srgbClr val="0000FF"/>
                </a:solidFill>
                <a:latin typeface="Cambria" panose="02040503050406030204" pitchFamily="18" charset="0"/>
                <a:cs typeface="Arial"/>
              </a:rPr>
              <a:t> </a:t>
            </a:r>
            <a:r>
              <a:rPr lang="en-US" sz="2000" b="1" spc="-6" dirty="0">
                <a:solidFill>
                  <a:srgbClr val="0000FF"/>
                </a:solidFill>
                <a:latin typeface="Cambria" panose="02040503050406030204" pitchFamily="18" charset="0"/>
                <a:cs typeface="Arial"/>
              </a:rPr>
              <a:t>intelligent  behavior</a:t>
            </a:r>
            <a:r>
              <a:rPr lang="en-US" sz="2000" spc="-6" dirty="0">
                <a:latin typeface="Cambria" panose="02040503050406030204" pitchFamily="18" charset="0"/>
                <a:cs typeface="Arial"/>
              </a:rPr>
              <a:t>.</a:t>
            </a:r>
            <a:endParaRPr lang="en-US" sz="2000" dirty="0">
              <a:latin typeface="Cambria" panose="02040503050406030204" pitchFamily="18" charset="0"/>
              <a:cs typeface="Arial"/>
            </a:endParaRPr>
          </a:p>
          <a:p>
            <a:pPr algn="just">
              <a:spcBef>
                <a:spcPts val="50"/>
              </a:spcBef>
              <a:buFont typeface="Arial"/>
              <a:buChar char="•"/>
            </a:pPr>
            <a:endParaRPr lang="en-US" sz="2000" dirty="0">
              <a:latin typeface="Cambria" panose="02040503050406030204" pitchFamily="18" charset="0"/>
              <a:cs typeface="Arial"/>
            </a:endParaRPr>
          </a:p>
          <a:p>
            <a:pPr marL="391160" marR="164148" indent="-377190" algn="just">
              <a:lnSpc>
                <a:spcPct val="90000"/>
              </a:lnSpc>
              <a:spcBef>
                <a:spcPts val="50"/>
              </a:spcBef>
              <a:buChar char="•"/>
              <a:tabLst>
                <a:tab pos="390462" algn="l"/>
                <a:tab pos="391160" algn="l"/>
              </a:tabLst>
            </a:pPr>
            <a:r>
              <a:rPr lang="en-US" sz="2000" dirty="0">
                <a:latin typeface="Cambria" panose="02040503050406030204" pitchFamily="18" charset="0"/>
                <a:cs typeface="Arial"/>
              </a:rPr>
              <a:t>AI </a:t>
            </a:r>
            <a:r>
              <a:rPr lang="en-US" sz="2000" spc="-6" dirty="0">
                <a:latin typeface="Cambria" panose="02040503050406030204" pitchFamily="18" charset="0"/>
                <a:cs typeface="Arial"/>
              </a:rPr>
              <a:t>is </a:t>
            </a:r>
            <a:r>
              <a:rPr lang="en-US" sz="2000" dirty="0">
                <a:latin typeface="Cambria" panose="02040503050406030204" pitchFamily="18" charset="0"/>
                <a:cs typeface="Arial"/>
              </a:rPr>
              <a:t>based </a:t>
            </a:r>
            <a:r>
              <a:rPr lang="en-US" sz="2000" spc="-6" dirty="0">
                <a:latin typeface="Cambria" panose="02040503050406030204" pitchFamily="18" charset="0"/>
                <a:cs typeface="Arial"/>
              </a:rPr>
              <a:t>upon </a:t>
            </a:r>
            <a:r>
              <a:rPr lang="en-US" sz="2000" dirty="0">
                <a:latin typeface="Cambria" panose="02040503050406030204" pitchFamily="18" charset="0"/>
                <a:cs typeface="Arial"/>
              </a:rPr>
              <a:t>the </a:t>
            </a:r>
            <a:r>
              <a:rPr lang="en-US" sz="2000" spc="-6" dirty="0">
                <a:latin typeface="Cambria" panose="02040503050406030204" pitchFamily="18" charset="0"/>
                <a:cs typeface="Arial"/>
              </a:rPr>
              <a:t>principles </a:t>
            </a:r>
            <a:r>
              <a:rPr lang="en-US" sz="2000" dirty="0">
                <a:latin typeface="Cambria" panose="02040503050406030204" pitchFamily="18" charset="0"/>
                <a:cs typeface="Arial"/>
              </a:rPr>
              <a:t>of </a:t>
            </a:r>
            <a:r>
              <a:rPr lang="en-US" sz="2000" spc="-6" dirty="0">
                <a:latin typeface="Cambria" panose="02040503050406030204" pitchFamily="18" charset="0"/>
                <a:cs typeface="Arial"/>
              </a:rPr>
              <a:t>computer  </a:t>
            </a:r>
            <a:r>
              <a:rPr lang="en-US" sz="2000" dirty="0">
                <a:latin typeface="Cambria" panose="02040503050406030204" pitchFamily="18" charset="0"/>
                <a:cs typeface="Arial"/>
              </a:rPr>
              <a:t>science </a:t>
            </a:r>
            <a:r>
              <a:rPr lang="en-US" sz="2000" spc="-6" dirty="0">
                <a:latin typeface="Cambria" panose="02040503050406030204" pitchFamily="18" charset="0"/>
                <a:cs typeface="Arial"/>
              </a:rPr>
              <a:t>namely data </a:t>
            </a:r>
            <a:r>
              <a:rPr lang="en-US" sz="2000" dirty="0">
                <a:latin typeface="Cambria" panose="02040503050406030204" pitchFamily="18" charset="0"/>
                <a:cs typeface="Arial"/>
              </a:rPr>
              <a:t>structures used in </a:t>
            </a:r>
            <a:r>
              <a:rPr lang="en-US" sz="2000" dirty="0">
                <a:solidFill>
                  <a:srgbClr val="0000FF"/>
                </a:solidFill>
                <a:latin typeface="Cambria" panose="02040503050406030204" pitchFamily="18" charset="0"/>
                <a:cs typeface="Arial"/>
              </a:rPr>
              <a:t> </a:t>
            </a:r>
            <a:r>
              <a:rPr lang="en-US" sz="2000" b="1" spc="-6" dirty="0">
                <a:solidFill>
                  <a:srgbClr val="0000FF"/>
                </a:solidFill>
                <a:latin typeface="Cambria" panose="02040503050406030204" pitchFamily="18" charset="0"/>
                <a:cs typeface="Arial"/>
              </a:rPr>
              <a:t>knowledge </a:t>
            </a:r>
            <a:r>
              <a:rPr lang="en-US" sz="2000" b="1" dirty="0">
                <a:solidFill>
                  <a:srgbClr val="0000FF"/>
                </a:solidFill>
                <a:latin typeface="Cambria" panose="02040503050406030204" pitchFamily="18" charset="0"/>
                <a:cs typeface="Arial"/>
              </a:rPr>
              <a:t>representation</a:t>
            </a:r>
            <a:r>
              <a:rPr lang="en-US" sz="2000" dirty="0">
                <a:latin typeface="Cambria" panose="02040503050406030204" pitchFamily="18" charset="0"/>
                <a:cs typeface="Arial"/>
              </a:rPr>
              <a:t>, the </a:t>
            </a:r>
            <a:r>
              <a:rPr lang="en-US" sz="2000" spc="-6" dirty="0">
                <a:latin typeface="Cambria" panose="02040503050406030204" pitchFamily="18" charset="0"/>
                <a:cs typeface="Arial"/>
              </a:rPr>
              <a:t>algorithms  needed </a:t>
            </a:r>
            <a:r>
              <a:rPr lang="en-US" sz="2000" dirty="0">
                <a:latin typeface="Cambria" panose="02040503050406030204" pitchFamily="18" charset="0"/>
                <a:cs typeface="Arial"/>
              </a:rPr>
              <a:t>to </a:t>
            </a:r>
            <a:r>
              <a:rPr lang="en-US" sz="2000" spc="-6" dirty="0">
                <a:latin typeface="Cambria" panose="02040503050406030204" pitchFamily="18" charset="0"/>
                <a:cs typeface="Arial"/>
              </a:rPr>
              <a:t>apply that knowledge and the  languages and programming techniques</a:t>
            </a:r>
            <a:r>
              <a:rPr lang="en-US" sz="2000" spc="-50" dirty="0">
                <a:latin typeface="Cambria" panose="02040503050406030204" pitchFamily="18" charset="0"/>
                <a:cs typeface="Arial"/>
              </a:rPr>
              <a:t> </a:t>
            </a:r>
            <a:r>
              <a:rPr lang="en-US" sz="2000" dirty="0">
                <a:latin typeface="Cambria" panose="02040503050406030204" pitchFamily="18" charset="0"/>
                <a:cs typeface="Arial"/>
              </a:rPr>
              <a:t>used  in </a:t>
            </a:r>
            <a:r>
              <a:rPr lang="en-US" sz="2000" spc="-6" dirty="0">
                <a:latin typeface="Cambria" panose="02040503050406030204" pitchFamily="18" charset="0"/>
                <a:cs typeface="Arial"/>
              </a:rPr>
              <a:t>their</a:t>
            </a:r>
            <a:r>
              <a:rPr lang="en-US" sz="2000" spc="-17" dirty="0">
                <a:latin typeface="Cambria" panose="02040503050406030204" pitchFamily="18" charset="0"/>
                <a:cs typeface="Arial"/>
              </a:rPr>
              <a:t> </a:t>
            </a:r>
            <a:r>
              <a:rPr lang="en-US" sz="2000" spc="-6" dirty="0">
                <a:latin typeface="Cambria" panose="02040503050406030204" pitchFamily="18" charset="0"/>
                <a:cs typeface="Arial"/>
              </a:rPr>
              <a:t>implementation.</a:t>
            </a:r>
          </a:p>
          <a:p>
            <a:pPr marL="391160" marR="164148" indent="-377190" algn="just">
              <a:lnSpc>
                <a:spcPct val="90000"/>
              </a:lnSpc>
              <a:spcBef>
                <a:spcPts val="50"/>
              </a:spcBef>
              <a:buChar char="•"/>
              <a:tabLst>
                <a:tab pos="390462" algn="l"/>
                <a:tab pos="391160" algn="l"/>
              </a:tabLst>
            </a:pPr>
            <a:endParaRPr lang="en-US" sz="2000" spc="-6" dirty="0">
              <a:latin typeface="Cambria" panose="02040503050406030204" pitchFamily="18" charset="0"/>
              <a:cs typeface="Arial"/>
            </a:endParaRPr>
          </a:p>
          <a:p>
            <a:pPr marL="391160" marR="817245" indent="-377190" algn="just">
              <a:lnSpc>
                <a:spcPct val="80000"/>
              </a:lnSpc>
              <a:spcBef>
                <a:spcPts val="50"/>
              </a:spcBef>
              <a:buChar char="•"/>
              <a:tabLst>
                <a:tab pos="390462" algn="l"/>
                <a:tab pos="391160" algn="l"/>
              </a:tabLst>
            </a:pPr>
            <a:r>
              <a:rPr lang="en-US" sz="2000" dirty="0">
                <a:latin typeface="Cambria" panose="02040503050406030204" pitchFamily="18" charset="0"/>
                <a:cs typeface="Arial"/>
              </a:rPr>
              <a:t>AI </a:t>
            </a:r>
            <a:r>
              <a:rPr lang="en-US" sz="2000" spc="-6" dirty="0">
                <a:latin typeface="Cambria" panose="02040503050406030204" pitchFamily="18" charset="0"/>
                <a:cs typeface="Arial"/>
              </a:rPr>
              <a:t>is a </a:t>
            </a:r>
            <a:r>
              <a:rPr lang="en-US" sz="2000" dirty="0">
                <a:latin typeface="Cambria" panose="02040503050406030204" pitchFamily="18" charset="0"/>
                <a:cs typeface="Arial"/>
              </a:rPr>
              <a:t>field of study that </a:t>
            </a:r>
            <a:r>
              <a:rPr lang="en-US" sz="2000" spc="-6" dirty="0">
                <a:latin typeface="Cambria" panose="02040503050406030204" pitchFamily="18" charset="0"/>
                <a:cs typeface="Arial"/>
              </a:rPr>
              <a:t>encompasses </a:t>
            </a:r>
            <a:r>
              <a:rPr lang="en-US" sz="2000" spc="-6" dirty="0">
                <a:solidFill>
                  <a:srgbClr val="0000FF"/>
                </a:solidFill>
                <a:latin typeface="Cambria" panose="02040503050406030204" pitchFamily="18" charset="0"/>
                <a:cs typeface="Arial"/>
              </a:rPr>
              <a:t> </a:t>
            </a:r>
            <a:r>
              <a:rPr lang="en-US" sz="2000" b="1" dirty="0">
                <a:solidFill>
                  <a:srgbClr val="0000FF"/>
                </a:solidFill>
                <a:latin typeface="Cambria" panose="02040503050406030204" pitchFamily="18" charset="0"/>
                <a:cs typeface="Arial"/>
              </a:rPr>
              <a:t>computational </a:t>
            </a:r>
            <a:r>
              <a:rPr lang="en-US" sz="2000" b="1" spc="-6" dirty="0">
                <a:solidFill>
                  <a:srgbClr val="0000FF"/>
                </a:solidFill>
                <a:latin typeface="Cambria" panose="02040503050406030204" pitchFamily="18" charset="0"/>
                <a:cs typeface="Arial"/>
              </a:rPr>
              <a:t>techniques </a:t>
            </a:r>
            <a:r>
              <a:rPr lang="en-US" sz="2000" dirty="0">
                <a:latin typeface="Cambria" panose="02040503050406030204" pitchFamily="18" charset="0"/>
                <a:cs typeface="Arial"/>
              </a:rPr>
              <a:t>for</a:t>
            </a:r>
            <a:r>
              <a:rPr lang="en-US" sz="2000" spc="-50" dirty="0">
                <a:latin typeface="Cambria" panose="02040503050406030204" pitchFamily="18" charset="0"/>
                <a:cs typeface="Arial"/>
              </a:rPr>
              <a:t> </a:t>
            </a:r>
            <a:r>
              <a:rPr lang="en-US" sz="2000" spc="-6" dirty="0">
                <a:latin typeface="Cambria" panose="02040503050406030204" pitchFamily="18" charset="0"/>
                <a:cs typeface="Arial"/>
              </a:rPr>
              <a:t>performing </a:t>
            </a:r>
            <a:r>
              <a:rPr lang="en-US" sz="2000" spc="-6" dirty="0">
                <a:solidFill>
                  <a:srgbClr val="0000FF"/>
                </a:solidFill>
                <a:latin typeface="Cambria" panose="02040503050406030204" pitchFamily="18" charset="0"/>
                <a:cs typeface="Arial"/>
              </a:rPr>
              <a:t> </a:t>
            </a:r>
            <a:r>
              <a:rPr lang="en-US" sz="2000" b="1" spc="-6" dirty="0">
                <a:solidFill>
                  <a:srgbClr val="0000FF"/>
                </a:solidFill>
                <a:latin typeface="Cambria" panose="02040503050406030204" pitchFamily="18" charset="0"/>
                <a:cs typeface="Arial"/>
              </a:rPr>
              <a:t>tasks </a:t>
            </a:r>
            <a:r>
              <a:rPr lang="en-US" sz="2000" b="1" dirty="0">
                <a:solidFill>
                  <a:srgbClr val="0000FF"/>
                </a:solidFill>
                <a:latin typeface="Cambria" panose="02040503050406030204" pitchFamily="18" charset="0"/>
                <a:cs typeface="Arial"/>
              </a:rPr>
              <a:t>that </a:t>
            </a:r>
            <a:r>
              <a:rPr lang="en-US" sz="2000" b="1" spc="-6" dirty="0">
                <a:solidFill>
                  <a:srgbClr val="0000FF"/>
                </a:solidFill>
                <a:latin typeface="Cambria" panose="02040503050406030204" pitchFamily="18" charset="0"/>
                <a:cs typeface="Arial"/>
              </a:rPr>
              <a:t>require intelligence </a:t>
            </a:r>
            <a:r>
              <a:rPr lang="en-US" sz="2000" spc="-6" dirty="0">
                <a:latin typeface="Cambria" panose="02040503050406030204" pitchFamily="18" charset="0"/>
                <a:cs typeface="Arial"/>
              </a:rPr>
              <a:t>when  performed </a:t>
            </a:r>
            <a:r>
              <a:rPr lang="en-US" sz="2000" dirty="0">
                <a:latin typeface="Cambria" panose="02040503050406030204" pitchFamily="18" charset="0"/>
                <a:cs typeface="Arial"/>
              </a:rPr>
              <a:t>by</a:t>
            </a:r>
            <a:r>
              <a:rPr lang="en-US" sz="2000" spc="-11" dirty="0">
                <a:latin typeface="Cambria" panose="02040503050406030204" pitchFamily="18" charset="0"/>
                <a:cs typeface="Arial"/>
              </a:rPr>
              <a:t> </a:t>
            </a:r>
            <a:r>
              <a:rPr lang="en-US" sz="2000" dirty="0">
                <a:latin typeface="Cambria" panose="02040503050406030204" pitchFamily="18" charset="0"/>
                <a:cs typeface="Arial"/>
              </a:rPr>
              <a:t>humans.</a:t>
            </a:r>
          </a:p>
          <a:p>
            <a:pPr marL="391160" marR="531557" indent="-377190" algn="just">
              <a:lnSpc>
                <a:spcPct val="80000"/>
              </a:lnSpc>
              <a:spcBef>
                <a:spcPts val="50"/>
              </a:spcBef>
              <a:buChar char="•"/>
              <a:tabLst>
                <a:tab pos="390462" algn="l"/>
                <a:tab pos="391160" algn="l"/>
              </a:tabLst>
            </a:pPr>
            <a:r>
              <a:rPr lang="en-US" sz="2000" dirty="0">
                <a:latin typeface="Cambria" panose="02040503050406030204" pitchFamily="18" charset="0"/>
                <a:cs typeface="Arial"/>
              </a:rPr>
              <a:t>AI </a:t>
            </a:r>
            <a:r>
              <a:rPr lang="en-US" sz="2000" spc="-6" dirty="0">
                <a:latin typeface="Cambria" panose="02040503050406030204" pitchFamily="18" charset="0"/>
                <a:cs typeface="Arial"/>
              </a:rPr>
              <a:t>is </a:t>
            </a:r>
            <a:r>
              <a:rPr lang="en-US" sz="2000" dirty="0">
                <a:latin typeface="Cambria" panose="02040503050406030204" pitchFamily="18" charset="0"/>
                <a:cs typeface="Arial"/>
              </a:rPr>
              <a:t>the field of study that </a:t>
            </a:r>
            <a:r>
              <a:rPr lang="en-US" sz="2000" spc="-6" dirty="0">
                <a:latin typeface="Cambria" panose="02040503050406030204" pitchFamily="18" charset="0"/>
                <a:cs typeface="Arial"/>
              </a:rPr>
              <a:t>seeks </a:t>
            </a:r>
            <a:r>
              <a:rPr lang="en-US" sz="2000" dirty="0">
                <a:latin typeface="Cambria" panose="02040503050406030204" pitchFamily="18" charset="0"/>
                <a:cs typeface="Arial"/>
              </a:rPr>
              <a:t>to explain</a:t>
            </a:r>
            <a:r>
              <a:rPr lang="en-US" sz="2000" spc="-116" dirty="0">
                <a:latin typeface="Cambria" panose="02040503050406030204" pitchFamily="18" charset="0"/>
                <a:cs typeface="Arial"/>
              </a:rPr>
              <a:t> </a:t>
            </a:r>
            <a:r>
              <a:rPr lang="en-US" sz="2000" spc="-6" dirty="0">
                <a:latin typeface="Cambria" panose="02040503050406030204" pitchFamily="18" charset="0"/>
                <a:cs typeface="Arial"/>
              </a:rPr>
              <a:t>and </a:t>
            </a:r>
            <a:r>
              <a:rPr lang="en-US" sz="2000" spc="-6" dirty="0">
                <a:solidFill>
                  <a:srgbClr val="0000FF"/>
                </a:solidFill>
                <a:latin typeface="Cambria" panose="02040503050406030204" pitchFamily="18" charset="0"/>
                <a:cs typeface="Arial"/>
              </a:rPr>
              <a:t> </a:t>
            </a:r>
            <a:r>
              <a:rPr lang="en-US" sz="2000" b="1" spc="-6" dirty="0">
                <a:solidFill>
                  <a:srgbClr val="0000FF"/>
                </a:solidFill>
                <a:latin typeface="Cambria" panose="02040503050406030204" pitchFamily="18" charset="0"/>
                <a:cs typeface="Arial"/>
              </a:rPr>
              <a:t>emulate intelligent behavior </a:t>
            </a:r>
            <a:r>
              <a:rPr lang="en-US" sz="2000" spc="-6" dirty="0">
                <a:latin typeface="Cambria" panose="02040503050406030204" pitchFamily="18" charset="0"/>
                <a:cs typeface="Arial"/>
              </a:rPr>
              <a:t>in terms </a:t>
            </a:r>
            <a:r>
              <a:rPr lang="en-US" sz="2000" dirty="0">
                <a:latin typeface="Cambria" panose="02040503050406030204" pitchFamily="18" charset="0"/>
                <a:cs typeface="Arial"/>
              </a:rPr>
              <a:t>of  </a:t>
            </a:r>
            <a:r>
              <a:rPr lang="en-US" sz="2000" spc="-6" dirty="0">
                <a:latin typeface="Cambria" panose="02040503050406030204" pitchFamily="18" charset="0"/>
                <a:cs typeface="Arial"/>
              </a:rPr>
              <a:t>computational</a:t>
            </a:r>
            <a:r>
              <a:rPr lang="en-US" sz="2000" spc="-33" dirty="0">
                <a:latin typeface="Cambria" panose="02040503050406030204" pitchFamily="18" charset="0"/>
                <a:cs typeface="Arial"/>
              </a:rPr>
              <a:t> </a:t>
            </a:r>
            <a:r>
              <a:rPr lang="en-US" sz="2000" dirty="0">
                <a:latin typeface="Cambria" panose="02040503050406030204" pitchFamily="18" charset="0"/>
                <a:cs typeface="Arial"/>
              </a:rPr>
              <a:t>processes.</a:t>
            </a:r>
          </a:p>
          <a:p>
            <a:pPr marL="391160" marR="531557" indent="-377190" algn="just">
              <a:lnSpc>
                <a:spcPct val="80000"/>
              </a:lnSpc>
              <a:spcBef>
                <a:spcPts val="50"/>
              </a:spcBef>
              <a:buChar char="•"/>
              <a:tabLst>
                <a:tab pos="390462" algn="l"/>
                <a:tab pos="391160" algn="l"/>
              </a:tabLst>
            </a:pPr>
            <a:endParaRPr lang="en-US" sz="2000" dirty="0">
              <a:latin typeface="Cambria" panose="02040503050406030204" pitchFamily="18" charset="0"/>
              <a:cs typeface="Arial"/>
            </a:endParaRPr>
          </a:p>
          <a:p>
            <a:pPr marL="391160" marR="5588" indent="-377190" algn="just">
              <a:lnSpc>
                <a:spcPct val="79900"/>
              </a:lnSpc>
              <a:spcBef>
                <a:spcPts val="50"/>
              </a:spcBef>
              <a:buChar char="•"/>
              <a:tabLst>
                <a:tab pos="390462" algn="l"/>
                <a:tab pos="391160" algn="l"/>
              </a:tabLst>
            </a:pPr>
            <a:r>
              <a:rPr lang="en-US" sz="2000" dirty="0">
                <a:latin typeface="Cambria" panose="02040503050406030204" pitchFamily="18" charset="0"/>
                <a:cs typeface="Arial"/>
              </a:rPr>
              <a:t>AI </a:t>
            </a:r>
            <a:r>
              <a:rPr lang="en-US" sz="2000" spc="-6" dirty="0">
                <a:latin typeface="Cambria" panose="02040503050406030204" pitchFamily="18" charset="0"/>
                <a:cs typeface="Arial"/>
              </a:rPr>
              <a:t>is </a:t>
            </a:r>
            <a:r>
              <a:rPr lang="en-US" sz="2000" dirty="0">
                <a:latin typeface="Cambria" panose="02040503050406030204" pitchFamily="18" charset="0"/>
                <a:cs typeface="Arial"/>
              </a:rPr>
              <a:t>the part of </a:t>
            </a:r>
            <a:r>
              <a:rPr lang="en-US" sz="2000" spc="-6" dirty="0">
                <a:latin typeface="Cambria" panose="02040503050406030204" pitchFamily="18" charset="0"/>
                <a:cs typeface="Arial"/>
              </a:rPr>
              <a:t>computer science concerned </a:t>
            </a:r>
            <a:r>
              <a:rPr lang="en-US" sz="2000" dirty="0">
                <a:latin typeface="Cambria" panose="02040503050406030204" pitchFamily="18" charset="0"/>
                <a:cs typeface="Arial"/>
              </a:rPr>
              <a:t>with </a:t>
            </a:r>
            <a:r>
              <a:rPr lang="en-US" sz="2000" dirty="0">
                <a:solidFill>
                  <a:srgbClr val="0000FF"/>
                </a:solidFill>
                <a:latin typeface="Cambria" panose="02040503050406030204" pitchFamily="18" charset="0"/>
                <a:cs typeface="Arial"/>
              </a:rPr>
              <a:t> </a:t>
            </a:r>
            <a:r>
              <a:rPr lang="en-US" sz="2000" b="1" dirty="0">
                <a:solidFill>
                  <a:srgbClr val="0000FF"/>
                </a:solidFill>
                <a:latin typeface="Cambria" panose="02040503050406030204" pitchFamily="18" charset="0"/>
                <a:cs typeface="Arial"/>
              </a:rPr>
              <a:t>designing </a:t>
            </a:r>
            <a:r>
              <a:rPr lang="en-US" sz="2000" b="1" spc="-6" dirty="0">
                <a:solidFill>
                  <a:srgbClr val="0000FF"/>
                </a:solidFill>
                <a:latin typeface="Cambria" panose="02040503050406030204" pitchFamily="18" charset="0"/>
                <a:cs typeface="Arial"/>
              </a:rPr>
              <a:t>intelligent </a:t>
            </a:r>
            <a:r>
              <a:rPr lang="en-US" sz="2000" b="1" dirty="0">
                <a:solidFill>
                  <a:srgbClr val="0000FF"/>
                </a:solidFill>
                <a:latin typeface="Cambria" panose="02040503050406030204" pitchFamily="18" charset="0"/>
                <a:cs typeface="Arial"/>
              </a:rPr>
              <a:t>computer systems</a:t>
            </a:r>
            <a:r>
              <a:rPr lang="en-US" sz="2000" dirty="0">
                <a:latin typeface="Cambria" panose="02040503050406030204" pitchFamily="18" charset="0"/>
                <a:cs typeface="Arial"/>
              </a:rPr>
              <a:t>,  </a:t>
            </a:r>
            <a:r>
              <a:rPr lang="en-US" sz="2000" spc="-6" dirty="0">
                <a:latin typeface="Cambria" panose="02040503050406030204" pitchFamily="18" charset="0"/>
                <a:cs typeface="Arial"/>
              </a:rPr>
              <a:t>that </a:t>
            </a:r>
            <a:r>
              <a:rPr lang="en-US" sz="2000" dirty="0">
                <a:latin typeface="Cambria" panose="02040503050406030204" pitchFamily="18" charset="0"/>
                <a:cs typeface="Arial"/>
              </a:rPr>
              <a:t>is, </a:t>
            </a:r>
            <a:r>
              <a:rPr lang="en-US" sz="2000" spc="-6" dirty="0">
                <a:latin typeface="Cambria" panose="02040503050406030204" pitchFamily="18" charset="0"/>
                <a:cs typeface="Arial"/>
              </a:rPr>
              <a:t>computer systems that </a:t>
            </a:r>
            <a:r>
              <a:rPr lang="en-US" sz="2000" dirty="0">
                <a:latin typeface="Cambria" panose="02040503050406030204" pitchFamily="18" charset="0"/>
                <a:cs typeface="Arial"/>
              </a:rPr>
              <a:t>exhibit the  </a:t>
            </a:r>
            <a:r>
              <a:rPr lang="en-US" sz="2000" spc="-6" dirty="0">
                <a:latin typeface="Cambria" panose="02040503050406030204" pitchFamily="18" charset="0"/>
                <a:cs typeface="Arial"/>
              </a:rPr>
              <a:t>characteristics we associate </a:t>
            </a:r>
            <a:r>
              <a:rPr lang="en-US" sz="2000" dirty="0">
                <a:latin typeface="Cambria" panose="02040503050406030204" pitchFamily="18" charset="0"/>
                <a:cs typeface="Arial"/>
              </a:rPr>
              <a:t>with </a:t>
            </a:r>
            <a:r>
              <a:rPr lang="en-US" sz="2000" spc="-6" dirty="0">
                <a:latin typeface="Cambria" panose="02040503050406030204" pitchFamily="18" charset="0"/>
                <a:cs typeface="Arial"/>
              </a:rPr>
              <a:t>intelligence in  human behavior -- </a:t>
            </a:r>
            <a:r>
              <a:rPr lang="en-US" sz="2000" b="1" dirty="0">
                <a:solidFill>
                  <a:srgbClr val="0000FF"/>
                </a:solidFill>
                <a:latin typeface="Cambria" panose="02040503050406030204" pitchFamily="18" charset="0"/>
                <a:cs typeface="Arial"/>
              </a:rPr>
              <a:t>understanding language,  </a:t>
            </a:r>
            <a:r>
              <a:rPr lang="en-US" sz="2000" b="1" spc="-6" dirty="0">
                <a:solidFill>
                  <a:srgbClr val="0000FF"/>
                </a:solidFill>
                <a:latin typeface="Cambria" panose="02040503050406030204" pitchFamily="18" charset="0"/>
                <a:cs typeface="Arial"/>
              </a:rPr>
              <a:t>learning, reasoning </a:t>
            </a:r>
            <a:r>
              <a:rPr lang="en-US" sz="2000" b="1" dirty="0">
                <a:solidFill>
                  <a:srgbClr val="0000FF"/>
                </a:solidFill>
                <a:latin typeface="Cambria" panose="02040503050406030204" pitchFamily="18" charset="0"/>
                <a:cs typeface="Arial"/>
              </a:rPr>
              <a:t>and </a:t>
            </a:r>
            <a:r>
              <a:rPr lang="en-US" sz="2000" b="1" spc="-6" dirty="0">
                <a:solidFill>
                  <a:srgbClr val="0000FF"/>
                </a:solidFill>
                <a:latin typeface="Cambria" panose="02040503050406030204" pitchFamily="18" charset="0"/>
                <a:cs typeface="Arial"/>
              </a:rPr>
              <a:t>solving</a:t>
            </a:r>
            <a:r>
              <a:rPr lang="en-US" sz="2000" b="1" spc="-28" dirty="0">
                <a:solidFill>
                  <a:srgbClr val="0000FF"/>
                </a:solidFill>
                <a:latin typeface="Cambria" panose="02040503050406030204" pitchFamily="18" charset="0"/>
                <a:cs typeface="Arial"/>
              </a:rPr>
              <a:t> </a:t>
            </a:r>
            <a:r>
              <a:rPr lang="en-US" sz="2000" b="1" dirty="0">
                <a:solidFill>
                  <a:srgbClr val="0000FF"/>
                </a:solidFill>
                <a:latin typeface="Cambria" panose="02040503050406030204" pitchFamily="18" charset="0"/>
                <a:cs typeface="Arial"/>
              </a:rPr>
              <a:t>problems</a:t>
            </a:r>
            <a:endParaRPr lang="en-US" sz="2000" dirty="0">
              <a:latin typeface="Cambria" panose="02040503050406030204" pitchFamily="18" charset="0"/>
              <a:cs typeface="Arial"/>
            </a:endParaRPr>
          </a:p>
          <a:p>
            <a:endParaRPr lang="en-IN" dirty="0"/>
          </a:p>
        </p:txBody>
      </p:sp>
      <p:sp>
        <p:nvSpPr>
          <p:cNvPr id="4" name="Slide Number Placeholder 3">
            <a:extLst>
              <a:ext uri="{FF2B5EF4-FFF2-40B4-BE49-F238E27FC236}">
                <a16:creationId xmlns:a16="http://schemas.microsoft.com/office/drawing/2014/main" id="{5468DBCE-39B2-3C3D-34D1-BBAAC4F34E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TextBox 4">
            <a:extLst>
              <a:ext uri="{FF2B5EF4-FFF2-40B4-BE49-F238E27FC236}">
                <a16:creationId xmlns:a16="http://schemas.microsoft.com/office/drawing/2014/main" id="{A3166907-799B-F060-A52F-8165567A3573}"/>
              </a:ext>
            </a:extLst>
          </p:cNvPr>
          <p:cNvSpPr txBox="1"/>
          <p:nvPr/>
        </p:nvSpPr>
        <p:spPr>
          <a:xfrm>
            <a:off x="935611" y="553122"/>
            <a:ext cx="6094428" cy="307777"/>
          </a:xfrm>
          <a:prstGeom prst="rect">
            <a:avLst/>
          </a:prstGeom>
          <a:noFill/>
        </p:spPr>
        <p:txBody>
          <a:bodyPr wrap="square">
            <a:spAutoFit/>
          </a:bodyPr>
          <a:lstStyle/>
          <a:p>
            <a:pPr marL="12700" lvl="0">
              <a:buClr>
                <a:schemeClr val="dk1"/>
              </a:buClr>
              <a:buSzPts val="2400"/>
            </a:pPr>
            <a:r>
              <a:rPr lang="en-US" sz="1400" b="1" dirty="0">
                <a:solidFill>
                  <a:schemeClr val="dk1"/>
                </a:solidFill>
                <a:latin typeface="Helvetica Neue"/>
                <a:ea typeface="Helvetica Neue"/>
                <a:cs typeface="Helvetica Neue"/>
                <a:sym typeface="Helvetica Neue"/>
              </a:rPr>
              <a:t>Introduction to Artificial Intelligence</a:t>
            </a:r>
          </a:p>
        </p:txBody>
      </p:sp>
    </p:spTree>
    <p:extLst>
      <p:ext uri="{BB962C8B-B14F-4D97-AF65-F5344CB8AC3E}">
        <p14:creationId xmlns:p14="http://schemas.microsoft.com/office/powerpoint/2010/main" val="233899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4"/>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t>11</a:t>
            </a:fld>
            <a:endParaRPr sz="1400" b="0" i="0" u="none" strike="noStrike" cap="none">
              <a:solidFill>
                <a:srgbClr val="000000"/>
              </a:solidFill>
              <a:latin typeface="Arial"/>
              <a:ea typeface="Arial"/>
              <a:cs typeface="Arial"/>
              <a:sym typeface="Arial"/>
            </a:endParaRPr>
          </a:p>
        </p:txBody>
      </p:sp>
      <p:sp>
        <p:nvSpPr>
          <p:cNvPr id="63" name="Google Shape;63;p4"/>
          <p:cNvSpPr txBox="1"/>
          <p:nvPr/>
        </p:nvSpPr>
        <p:spPr>
          <a:xfrm>
            <a:off x="1785937" y="2138362"/>
            <a:ext cx="8253412" cy="1655762"/>
          </a:xfrm>
          <a:prstGeom prst="rect">
            <a:avLst/>
          </a:prstGeom>
          <a:noFill/>
          <a:ln>
            <a:noFill/>
          </a:ln>
        </p:spPr>
        <p:txBody>
          <a:bodyPr spcFirstLastPara="1" wrap="square" lIns="91425" tIns="45700" rIns="91425" bIns="45700" anchor="t" anchorCtr="0">
            <a:noAutofit/>
          </a:bodyPr>
          <a:lstStyle/>
          <a:p>
            <a:pPr marL="457200" marR="0" lvl="1" indent="0" algn="l" rtl="0">
              <a:lnSpc>
                <a:spcPct val="90000"/>
              </a:lnSpc>
              <a:spcBef>
                <a:spcPts val="0"/>
              </a:spcBef>
              <a:spcAft>
                <a:spcPts val="0"/>
              </a:spcAft>
              <a:buClr>
                <a:schemeClr val="dk1"/>
              </a:buClr>
              <a:buSzPts val="1800"/>
              <a:buFont typeface="Cambria"/>
              <a:buNone/>
            </a:pPr>
            <a:r>
              <a:rPr lang="en-US" sz="1800" b="0" i="0" u="none" strike="noStrike" cap="none">
                <a:solidFill>
                  <a:schemeClr val="dk1"/>
                </a:solidFill>
                <a:latin typeface="Cambria"/>
                <a:ea typeface="Cambria"/>
                <a:cs typeface="Cambria"/>
                <a:sym typeface="Cambria"/>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mbria"/>
              <a:ea typeface="Cambria"/>
              <a:cs typeface="Cambria"/>
              <a:sym typeface="Cambria"/>
            </a:endParaRPr>
          </a:p>
        </p:txBody>
      </p:sp>
      <p:pic>
        <p:nvPicPr>
          <p:cNvPr id="2" name="Picture 4" descr="AI-Features">
            <a:extLst>
              <a:ext uri="{FF2B5EF4-FFF2-40B4-BE49-F238E27FC236}">
                <a16:creationId xmlns:a16="http://schemas.microsoft.com/office/drawing/2014/main" id="{87216D85-887F-3650-6BDA-026F78403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4230" y="1228226"/>
            <a:ext cx="7021788" cy="531068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D3CB2FA-D384-AEAF-1083-94345B98FE9A}"/>
              </a:ext>
            </a:extLst>
          </p:cNvPr>
          <p:cNvSpPr txBox="1"/>
          <p:nvPr/>
        </p:nvSpPr>
        <p:spPr>
          <a:xfrm>
            <a:off x="531240" y="1796692"/>
            <a:ext cx="3616554" cy="1938992"/>
          </a:xfrm>
          <a:prstGeom prst="rect">
            <a:avLst/>
          </a:prstGeom>
          <a:noFill/>
        </p:spPr>
        <p:txBody>
          <a:bodyPr wrap="square" rtlCol="0">
            <a:spAutoFit/>
          </a:bodyPr>
          <a:lstStyle/>
          <a:p>
            <a:r>
              <a:rPr lang="en-US" sz="2000" dirty="0"/>
              <a:t>AI combines various features, technologies and aspects in order to achieve a transformed and much better version of a machine.</a:t>
            </a:r>
          </a:p>
          <a:p>
            <a:r>
              <a:rPr lang="en-US" sz="2000" dirty="0"/>
              <a:t> They include:</a:t>
            </a:r>
            <a:endParaRPr lang="en-IN" sz="2000" dirty="0"/>
          </a:p>
        </p:txBody>
      </p:sp>
      <p:sp>
        <p:nvSpPr>
          <p:cNvPr id="5" name="TextBox 4">
            <a:extLst>
              <a:ext uri="{FF2B5EF4-FFF2-40B4-BE49-F238E27FC236}">
                <a16:creationId xmlns:a16="http://schemas.microsoft.com/office/drawing/2014/main" id="{31006127-92A9-E32E-8BD9-B6C5769F2E36}"/>
              </a:ext>
            </a:extLst>
          </p:cNvPr>
          <p:cNvSpPr txBox="1"/>
          <p:nvPr/>
        </p:nvSpPr>
        <p:spPr>
          <a:xfrm>
            <a:off x="615100" y="465381"/>
            <a:ext cx="6094428" cy="307777"/>
          </a:xfrm>
          <a:prstGeom prst="rect">
            <a:avLst/>
          </a:prstGeom>
          <a:noFill/>
        </p:spPr>
        <p:txBody>
          <a:bodyPr wrap="square">
            <a:spAutoFit/>
          </a:bodyPr>
          <a:lstStyle/>
          <a:p>
            <a:pPr marL="12700" lvl="0">
              <a:buClr>
                <a:schemeClr val="dk1"/>
              </a:buClr>
              <a:buSzPts val="2400"/>
            </a:pPr>
            <a:r>
              <a:rPr lang="en-US" sz="1400" b="1" dirty="0">
                <a:solidFill>
                  <a:schemeClr val="dk1"/>
                </a:solidFill>
                <a:latin typeface="Helvetica Neue"/>
                <a:ea typeface="Helvetica Neue"/>
                <a:cs typeface="Helvetica Neue"/>
                <a:sym typeface="Helvetica Neue"/>
              </a:rPr>
              <a:t>Introduction to Artificial Intelligence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5"/>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t>12</a:t>
            </a:fld>
            <a:endParaRPr sz="14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10215446-408D-EDF5-9D64-488AB77AD284}"/>
              </a:ext>
            </a:extLst>
          </p:cNvPr>
          <p:cNvSpPr txBox="1"/>
          <p:nvPr/>
        </p:nvSpPr>
        <p:spPr>
          <a:xfrm>
            <a:off x="624527" y="1103887"/>
            <a:ext cx="6094428" cy="461665"/>
          </a:xfrm>
          <a:prstGeom prst="rect">
            <a:avLst/>
          </a:prstGeom>
          <a:noFill/>
        </p:spPr>
        <p:txBody>
          <a:bodyPr wrap="square">
            <a:spAutoFit/>
          </a:bodyPr>
          <a:lstStyle/>
          <a:p>
            <a:r>
              <a:rPr lang="en-US" sz="1400" i="0" u="none" strike="noStrike" cap="none" dirty="0">
                <a:solidFill>
                  <a:srgbClr val="000000"/>
                </a:solidFill>
                <a:latin typeface="Times New Roman" pitchFamily="18" charset="0"/>
                <a:ea typeface="Arial"/>
                <a:cs typeface="Times New Roman" pitchFamily="18" charset="0"/>
                <a:sym typeface="Arial"/>
              </a:rPr>
              <a:t> </a:t>
            </a:r>
            <a:r>
              <a:rPr lang="en-US" sz="2400" b="1" i="0" u="none" strike="noStrike" cap="none" dirty="0">
                <a:solidFill>
                  <a:srgbClr val="000000"/>
                </a:solidFill>
                <a:latin typeface="Times New Roman" pitchFamily="18" charset="0"/>
                <a:ea typeface="Arial"/>
                <a:cs typeface="Times New Roman" pitchFamily="18" charset="0"/>
                <a:sym typeface="Arial"/>
              </a:rPr>
              <a:t>Brief  history of AI.</a:t>
            </a:r>
            <a:endParaRPr lang="en-IN" sz="2400" b="1" dirty="0"/>
          </a:p>
        </p:txBody>
      </p:sp>
      <p:sp>
        <p:nvSpPr>
          <p:cNvPr id="4" name="object 2">
            <a:extLst>
              <a:ext uri="{FF2B5EF4-FFF2-40B4-BE49-F238E27FC236}">
                <a16:creationId xmlns:a16="http://schemas.microsoft.com/office/drawing/2014/main" id="{268C6E55-4DD0-A456-0422-DB3D72217438}"/>
              </a:ext>
            </a:extLst>
          </p:cNvPr>
          <p:cNvSpPr txBox="1"/>
          <p:nvPr/>
        </p:nvSpPr>
        <p:spPr>
          <a:xfrm>
            <a:off x="1109220" y="1565552"/>
            <a:ext cx="8867458" cy="5025799"/>
          </a:xfrm>
          <a:prstGeom prst="rect">
            <a:avLst/>
          </a:prstGeom>
        </p:spPr>
        <p:txBody>
          <a:bodyPr vert="horz" wrap="square" lIns="0" tIns="94298" rIns="0" bIns="0" rtlCol="0">
            <a:spAutoFit/>
          </a:bodyPr>
          <a:lstStyle/>
          <a:p>
            <a:pPr marL="13970">
              <a:spcBef>
                <a:spcPts val="743"/>
              </a:spcBef>
            </a:pPr>
            <a:r>
              <a:rPr sz="2000" b="1" spc="-6" dirty="0">
                <a:latin typeface="Cambria" panose="02040503050406030204" pitchFamily="18" charset="0"/>
                <a:cs typeface="Arial"/>
              </a:rPr>
              <a:t>The </a:t>
            </a:r>
            <a:r>
              <a:rPr sz="2000" b="1" dirty="0">
                <a:latin typeface="Cambria" panose="02040503050406030204" pitchFamily="18" charset="0"/>
                <a:cs typeface="Arial"/>
              </a:rPr>
              <a:t>birth of artificial</a:t>
            </a:r>
            <a:r>
              <a:rPr sz="2000" b="1" spc="-83" dirty="0">
                <a:latin typeface="Cambria" panose="02040503050406030204" pitchFamily="18" charset="0"/>
                <a:cs typeface="Arial"/>
              </a:rPr>
              <a:t> </a:t>
            </a:r>
            <a:r>
              <a:rPr sz="2000" b="1" dirty="0">
                <a:latin typeface="Cambria" panose="02040503050406030204" pitchFamily="18" charset="0"/>
                <a:cs typeface="Arial"/>
              </a:rPr>
              <a:t>intelligence</a:t>
            </a:r>
            <a:endParaRPr sz="2000" dirty="0">
              <a:latin typeface="Cambria" panose="02040503050406030204" pitchFamily="18" charset="0"/>
              <a:cs typeface="Arial"/>
            </a:endParaRPr>
          </a:p>
          <a:p>
            <a:pPr marL="831914" marR="810959" indent="-315722">
              <a:spcBef>
                <a:spcPts val="532"/>
              </a:spcBef>
              <a:buChar char="–"/>
              <a:tabLst>
                <a:tab pos="831914" algn="l"/>
                <a:tab pos="832612" algn="l"/>
              </a:tabLst>
            </a:pPr>
            <a:r>
              <a:rPr sz="2000" dirty="0">
                <a:latin typeface="Cambria" panose="02040503050406030204" pitchFamily="18" charset="0"/>
                <a:cs typeface="Arial"/>
              </a:rPr>
              <a:t>1950: </a:t>
            </a:r>
            <a:r>
              <a:rPr sz="2000" spc="-165" dirty="0">
                <a:latin typeface="Cambria" panose="02040503050406030204" pitchFamily="18" charset="0"/>
                <a:cs typeface="Arial"/>
              </a:rPr>
              <a:t>Turing‟s </a:t>
            </a:r>
            <a:r>
              <a:rPr sz="2000" spc="-6" dirty="0">
                <a:latin typeface="Cambria" panose="02040503050406030204" pitchFamily="18" charset="0"/>
                <a:cs typeface="Arial"/>
              </a:rPr>
              <a:t>landmark </a:t>
            </a:r>
            <a:r>
              <a:rPr sz="2000" dirty="0">
                <a:latin typeface="Cambria" panose="02040503050406030204" pitchFamily="18" charset="0"/>
                <a:cs typeface="Arial"/>
              </a:rPr>
              <a:t>paper </a:t>
            </a:r>
            <a:r>
              <a:rPr sz="2000" spc="-6" dirty="0">
                <a:latin typeface="Cambria" panose="02040503050406030204" pitchFamily="18" charset="0"/>
                <a:cs typeface="Arial"/>
              </a:rPr>
              <a:t>“Computing </a:t>
            </a:r>
            <a:r>
              <a:rPr sz="2000" dirty="0">
                <a:latin typeface="Cambria" panose="02040503050406030204" pitchFamily="18" charset="0"/>
                <a:cs typeface="Arial"/>
              </a:rPr>
              <a:t>machinery </a:t>
            </a:r>
            <a:r>
              <a:rPr sz="2000" spc="-94" dirty="0">
                <a:latin typeface="Cambria" panose="02040503050406030204" pitchFamily="18" charset="0"/>
                <a:cs typeface="Arial"/>
              </a:rPr>
              <a:t>and  </a:t>
            </a:r>
            <a:r>
              <a:rPr sz="2000" spc="-6" dirty="0">
                <a:latin typeface="Cambria" panose="02040503050406030204" pitchFamily="18" charset="0"/>
                <a:cs typeface="Arial"/>
              </a:rPr>
              <a:t>intelligence” and </a:t>
            </a:r>
            <a:r>
              <a:rPr sz="2000" b="1" dirty="0">
                <a:latin typeface="Cambria" panose="02040503050406030204" pitchFamily="18" charset="0"/>
                <a:cs typeface="Arial"/>
              </a:rPr>
              <a:t>Turing</a:t>
            </a:r>
            <a:r>
              <a:rPr sz="2000" b="1" spc="-33" dirty="0">
                <a:latin typeface="Cambria" panose="02040503050406030204" pitchFamily="18" charset="0"/>
                <a:cs typeface="Arial"/>
              </a:rPr>
              <a:t> </a:t>
            </a:r>
            <a:r>
              <a:rPr sz="2000" b="1" dirty="0">
                <a:latin typeface="Cambria" panose="02040503050406030204" pitchFamily="18" charset="0"/>
                <a:cs typeface="Arial"/>
              </a:rPr>
              <a:t>Test</a:t>
            </a:r>
            <a:endParaRPr sz="2000" dirty="0">
              <a:latin typeface="Cambria" panose="02040503050406030204" pitchFamily="18" charset="0"/>
              <a:cs typeface="Arial"/>
            </a:endParaRPr>
          </a:p>
          <a:p>
            <a:pPr marL="831914" indent="-316421">
              <a:spcBef>
                <a:spcPts val="528"/>
              </a:spcBef>
              <a:buChar char="–"/>
              <a:tabLst>
                <a:tab pos="831914" algn="l"/>
                <a:tab pos="832612" algn="l"/>
              </a:tabLst>
            </a:pPr>
            <a:r>
              <a:rPr sz="2000" dirty="0">
                <a:latin typeface="Cambria" panose="02040503050406030204" pitchFamily="18" charset="0"/>
                <a:cs typeface="Arial"/>
              </a:rPr>
              <a:t>1951: AI programs were developed at</a:t>
            </a:r>
            <a:r>
              <a:rPr sz="2000" spc="-160" dirty="0">
                <a:latin typeface="Cambria" panose="02040503050406030204" pitchFamily="18" charset="0"/>
                <a:cs typeface="Arial"/>
              </a:rPr>
              <a:t> </a:t>
            </a:r>
            <a:r>
              <a:rPr sz="2000" dirty="0">
                <a:latin typeface="Cambria" panose="02040503050406030204" pitchFamily="18" charset="0"/>
                <a:cs typeface="Arial"/>
              </a:rPr>
              <a:t>Manchester:</a:t>
            </a:r>
          </a:p>
          <a:p>
            <a:pPr marL="1271270" lvl="1" indent="-252159">
              <a:spcBef>
                <a:spcPts val="532"/>
              </a:spcBef>
              <a:buChar char="•"/>
              <a:tabLst>
                <a:tab pos="1270572" algn="l"/>
                <a:tab pos="1271969" algn="l"/>
              </a:tabLst>
            </a:pPr>
            <a:r>
              <a:rPr sz="2000" dirty="0">
                <a:latin typeface="Cambria" panose="02040503050406030204" pitchFamily="18" charset="0"/>
                <a:cs typeface="Arial"/>
              </a:rPr>
              <a:t>A draughts-playing program by Christopher</a:t>
            </a:r>
            <a:r>
              <a:rPr sz="2000" spc="-171" dirty="0">
                <a:latin typeface="Cambria" panose="02040503050406030204" pitchFamily="18" charset="0"/>
                <a:cs typeface="Arial"/>
              </a:rPr>
              <a:t> </a:t>
            </a:r>
            <a:r>
              <a:rPr sz="2000" dirty="0">
                <a:latin typeface="Cambria" panose="02040503050406030204" pitchFamily="18" charset="0"/>
                <a:cs typeface="Arial"/>
              </a:rPr>
              <a:t>Strachey</a:t>
            </a:r>
          </a:p>
          <a:p>
            <a:pPr marL="1348105" lvl="1" indent="-328994">
              <a:spcBef>
                <a:spcPts val="528"/>
              </a:spcBef>
              <a:buChar char="•"/>
              <a:tabLst>
                <a:tab pos="1348105" algn="l"/>
                <a:tab pos="1348804" algn="l"/>
              </a:tabLst>
            </a:pPr>
            <a:r>
              <a:rPr sz="2000" dirty="0">
                <a:latin typeface="Cambria" panose="02040503050406030204" pitchFamily="18" charset="0"/>
                <a:cs typeface="Arial"/>
              </a:rPr>
              <a:t>A </a:t>
            </a:r>
            <a:r>
              <a:rPr sz="2000" b="1" spc="-6" dirty="0">
                <a:latin typeface="Cambria" panose="02040503050406030204" pitchFamily="18" charset="0"/>
                <a:cs typeface="Arial"/>
              </a:rPr>
              <a:t>chess-playing </a:t>
            </a:r>
            <a:r>
              <a:rPr sz="2000" b="1" dirty="0">
                <a:latin typeface="Cambria" panose="02040503050406030204" pitchFamily="18" charset="0"/>
                <a:cs typeface="Arial"/>
              </a:rPr>
              <a:t>program </a:t>
            </a:r>
            <a:r>
              <a:rPr sz="2000" dirty="0">
                <a:latin typeface="Cambria" panose="02040503050406030204" pitchFamily="18" charset="0"/>
                <a:cs typeface="Arial"/>
              </a:rPr>
              <a:t>by Dietrich</a:t>
            </a:r>
            <a:r>
              <a:rPr sz="2000" spc="-72" dirty="0">
                <a:latin typeface="Cambria" panose="02040503050406030204" pitchFamily="18" charset="0"/>
                <a:cs typeface="Arial"/>
              </a:rPr>
              <a:t> </a:t>
            </a:r>
            <a:r>
              <a:rPr sz="2000" dirty="0">
                <a:latin typeface="Cambria" panose="02040503050406030204" pitchFamily="18" charset="0"/>
                <a:cs typeface="Arial"/>
              </a:rPr>
              <a:t>Prinz</a:t>
            </a:r>
          </a:p>
          <a:p>
            <a:pPr marL="1271270" lvl="1" indent="-252159">
              <a:spcBef>
                <a:spcPts val="528"/>
              </a:spcBef>
              <a:buChar char="•"/>
              <a:tabLst>
                <a:tab pos="1270572" algn="l"/>
                <a:tab pos="1271969" algn="l"/>
              </a:tabLst>
            </a:pPr>
            <a:r>
              <a:rPr sz="2000" dirty="0">
                <a:latin typeface="Cambria" panose="02040503050406030204" pitchFamily="18" charset="0"/>
                <a:cs typeface="Arial"/>
              </a:rPr>
              <a:t>These ran on the Ferranti Mark I in</a:t>
            </a:r>
            <a:r>
              <a:rPr sz="2000" spc="-187" dirty="0">
                <a:latin typeface="Cambria" panose="02040503050406030204" pitchFamily="18" charset="0"/>
                <a:cs typeface="Arial"/>
              </a:rPr>
              <a:t> </a:t>
            </a:r>
            <a:r>
              <a:rPr sz="2000" dirty="0">
                <a:latin typeface="Cambria" panose="02040503050406030204" pitchFamily="18" charset="0"/>
                <a:cs typeface="Arial"/>
              </a:rPr>
              <a:t>1951.</a:t>
            </a:r>
          </a:p>
          <a:p>
            <a:pPr marL="831914" indent="-316421">
              <a:spcBef>
                <a:spcPts val="528"/>
              </a:spcBef>
              <a:buChar char="–"/>
              <a:tabLst>
                <a:tab pos="831914" algn="l"/>
                <a:tab pos="832612" algn="l"/>
              </a:tabLst>
            </a:pPr>
            <a:r>
              <a:rPr sz="2000" dirty="0">
                <a:latin typeface="Cambria" panose="02040503050406030204" pitchFamily="18" charset="0"/>
                <a:cs typeface="Arial"/>
              </a:rPr>
              <a:t>1955: Symbolic reasoning and the Logic</a:t>
            </a:r>
            <a:r>
              <a:rPr sz="2000" spc="-132" dirty="0">
                <a:latin typeface="Cambria" panose="02040503050406030204" pitchFamily="18" charset="0"/>
                <a:cs typeface="Arial"/>
              </a:rPr>
              <a:t> </a:t>
            </a:r>
            <a:r>
              <a:rPr sz="2000" dirty="0">
                <a:latin typeface="Cambria" panose="02040503050406030204" pitchFamily="18" charset="0"/>
                <a:cs typeface="Arial"/>
              </a:rPr>
              <a:t>Theorist</a:t>
            </a:r>
          </a:p>
          <a:p>
            <a:pPr marL="1271270" marR="94298" lvl="1" indent="-251460">
              <a:spcBef>
                <a:spcPts val="528"/>
              </a:spcBef>
              <a:buChar char="•"/>
              <a:tabLst>
                <a:tab pos="1270572" algn="l"/>
                <a:tab pos="1271969" algn="l"/>
              </a:tabLst>
            </a:pPr>
            <a:r>
              <a:rPr sz="2000" spc="-6" dirty="0">
                <a:latin typeface="Cambria" panose="02040503050406030204" pitchFamily="18" charset="0"/>
                <a:cs typeface="Arial"/>
              </a:rPr>
              <a:t>Allen </a:t>
            </a:r>
            <a:r>
              <a:rPr sz="2000" dirty="0">
                <a:latin typeface="Cambria" panose="02040503050406030204" pitchFamily="18" charset="0"/>
                <a:cs typeface="Arial"/>
              </a:rPr>
              <a:t>Newell and (future Nobel Laureate) Herbert Simon  created the "</a:t>
            </a:r>
            <a:r>
              <a:rPr sz="2000" b="1" dirty="0">
                <a:latin typeface="Cambria" panose="02040503050406030204" pitchFamily="18" charset="0"/>
                <a:cs typeface="Arial"/>
              </a:rPr>
              <a:t>Logic Theorist</a:t>
            </a:r>
            <a:r>
              <a:rPr sz="2000" dirty="0">
                <a:latin typeface="Cambria" panose="02040503050406030204" pitchFamily="18" charset="0"/>
                <a:cs typeface="Arial"/>
              </a:rPr>
              <a:t>". The program would</a:t>
            </a:r>
            <a:r>
              <a:rPr sz="2000" spc="-198" dirty="0">
                <a:latin typeface="Cambria" panose="02040503050406030204" pitchFamily="18" charset="0"/>
                <a:cs typeface="Arial"/>
              </a:rPr>
              <a:t> </a:t>
            </a:r>
            <a:r>
              <a:rPr sz="2000" dirty="0">
                <a:latin typeface="Cambria" panose="02040503050406030204" pitchFamily="18" charset="0"/>
                <a:cs typeface="Arial"/>
              </a:rPr>
              <a:t>eventually  prove 38 of the first 52 theorems in Russell and Whitehead's  Principia</a:t>
            </a:r>
            <a:r>
              <a:rPr sz="2000" spc="-22" dirty="0">
                <a:latin typeface="Cambria" panose="02040503050406030204" pitchFamily="18" charset="0"/>
                <a:cs typeface="Arial"/>
              </a:rPr>
              <a:t> </a:t>
            </a:r>
            <a:r>
              <a:rPr sz="2000" dirty="0">
                <a:latin typeface="Cambria" panose="02040503050406030204" pitchFamily="18" charset="0"/>
                <a:cs typeface="Arial"/>
              </a:rPr>
              <a:t>Mathematica</a:t>
            </a:r>
          </a:p>
          <a:p>
            <a:pPr marL="831914" indent="-316421">
              <a:spcBef>
                <a:spcPts val="528"/>
              </a:spcBef>
              <a:buChar char="–"/>
              <a:tabLst>
                <a:tab pos="831914" algn="l"/>
                <a:tab pos="832612" algn="l"/>
              </a:tabLst>
            </a:pPr>
            <a:r>
              <a:rPr sz="2000" dirty="0">
                <a:latin typeface="Cambria" panose="02040503050406030204" pitchFamily="18" charset="0"/>
                <a:cs typeface="Arial"/>
              </a:rPr>
              <a:t>1956: Dartmouth Conference – The well known</a:t>
            </a:r>
            <a:r>
              <a:rPr sz="2000" spc="-154" dirty="0">
                <a:latin typeface="Cambria" panose="02040503050406030204" pitchFamily="18" charset="0"/>
                <a:cs typeface="Arial"/>
              </a:rPr>
              <a:t> </a:t>
            </a:r>
            <a:r>
              <a:rPr sz="2000" dirty="0">
                <a:latin typeface="Cambria" panose="02040503050406030204" pitchFamily="18" charset="0"/>
                <a:cs typeface="Arial"/>
              </a:rPr>
              <a:t>phrase</a:t>
            </a:r>
          </a:p>
          <a:p>
            <a:pPr marL="1019810">
              <a:spcBef>
                <a:spcPts val="528"/>
              </a:spcBef>
            </a:pPr>
            <a:r>
              <a:rPr sz="2000" dirty="0">
                <a:latin typeface="Cambria" panose="02040503050406030204" pitchFamily="18" charset="0"/>
                <a:cs typeface="Arial"/>
              </a:rPr>
              <a:t>"</a:t>
            </a:r>
            <a:r>
              <a:rPr sz="2000" b="1" dirty="0">
                <a:latin typeface="Cambria" panose="02040503050406030204" pitchFamily="18" charset="0"/>
                <a:cs typeface="Arial"/>
              </a:rPr>
              <a:t>Artificial Intelligence</a:t>
            </a:r>
            <a:r>
              <a:rPr sz="2000" dirty="0">
                <a:latin typeface="Cambria" panose="02040503050406030204" pitchFamily="18" charset="0"/>
                <a:cs typeface="Arial"/>
              </a:rPr>
              <a:t>" was coined during </a:t>
            </a:r>
            <a:r>
              <a:rPr sz="2000" spc="-6" dirty="0">
                <a:latin typeface="Cambria" panose="02040503050406030204" pitchFamily="18" charset="0"/>
                <a:cs typeface="Arial"/>
              </a:rPr>
              <a:t>this</a:t>
            </a:r>
            <a:r>
              <a:rPr sz="2000" spc="-171" dirty="0">
                <a:latin typeface="Cambria" panose="02040503050406030204" pitchFamily="18" charset="0"/>
                <a:cs typeface="Arial"/>
              </a:rPr>
              <a:t> </a:t>
            </a:r>
            <a:r>
              <a:rPr sz="2000" dirty="0">
                <a:latin typeface="Cambria" panose="02040503050406030204" pitchFamily="18" charset="0"/>
                <a:cs typeface="Arial"/>
              </a:rPr>
              <a:t>conference.</a:t>
            </a:r>
          </a:p>
          <a:p>
            <a:pPr marR="5588" algn="r">
              <a:spcBef>
                <a:spcPts val="880"/>
              </a:spcBef>
            </a:pPr>
            <a:r>
              <a:rPr sz="1540" spc="-6" dirty="0">
                <a:latin typeface="Arial"/>
                <a:cs typeface="Arial"/>
              </a:rPr>
              <a:t>14</a:t>
            </a:r>
            <a:endParaRPr sz="1540" dirty="0">
              <a:latin typeface="Arial"/>
              <a:cs typeface="Arial"/>
            </a:endParaRPr>
          </a:p>
        </p:txBody>
      </p:sp>
      <p:sp>
        <p:nvSpPr>
          <p:cNvPr id="5" name="TextBox 4">
            <a:extLst>
              <a:ext uri="{FF2B5EF4-FFF2-40B4-BE49-F238E27FC236}">
                <a16:creationId xmlns:a16="http://schemas.microsoft.com/office/drawing/2014/main" id="{2B0889D7-D1B7-0B5E-971D-726C2BF82C48}"/>
              </a:ext>
            </a:extLst>
          </p:cNvPr>
          <p:cNvSpPr txBox="1"/>
          <p:nvPr/>
        </p:nvSpPr>
        <p:spPr>
          <a:xfrm>
            <a:off x="699941" y="565277"/>
            <a:ext cx="6094428" cy="307777"/>
          </a:xfrm>
          <a:prstGeom prst="rect">
            <a:avLst/>
          </a:prstGeom>
          <a:noFill/>
        </p:spPr>
        <p:txBody>
          <a:bodyPr wrap="square">
            <a:spAutoFit/>
          </a:bodyPr>
          <a:lstStyle/>
          <a:p>
            <a:pPr marL="12700" lvl="0">
              <a:buClr>
                <a:schemeClr val="dk1"/>
              </a:buClr>
              <a:buSzPts val="2400"/>
            </a:pPr>
            <a:r>
              <a:rPr lang="en-US" sz="1400" b="1" dirty="0">
                <a:solidFill>
                  <a:schemeClr val="dk1"/>
                </a:solidFill>
                <a:latin typeface="Helvetica Neue"/>
                <a:ea typeface="Helvetica Neue"/>
                <a:cs typeface="Helvetica Neue"/>
                <a:sym typeface="Helvetica Neue"/>
              </a:rPr>
              <a:t>Introduction to Artificial Intelligence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673E15E-D78A-39D5-49BD-62B1B27C53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5" name="object 2">
            <a:extLst>
              <a:ext uri="{FF2B5EF4-FFF2-40B4-BE49-F238E27FC236}">
                <a16:creationId xmlns:a16="http://schemas.microsoft.com/office/drawing/2014/main" id="{0CAABF5D-5F43-8185-5C24-8BA83B70FF58}"/>
              </a:ext>
            </a:extLst>
          </p:cNvPr>
          <p:cNvSpPr txBox="1">
            <a:spLocks noGrp="1"/>
          </p:cNvSpPr>
          <p:nvPr>
            <p:ph type="body" idx="1"/>
          </p:nvPr>
        </p:nvSpPr>
        <p:spPr>
          <a:xfrm>
            <a:off x="602530" y="920930"/>
            <a:ext cx="10515600" cy="5365571"/>
          </a:xfrm>
          <a:prstGeom prst="rect">
            <a:avLst/>
          </a:prstGeom>
        </p:spPr>
        <p:txBody>
          <a:bodyPr vert="horz" wrap="square" lIns="0" tIns="0" rIns="0" bIns="0" rtlCol="0">
            <a:spAutoFit/>
          </a:bodyPr>
          <a:lstStyle/>
          <a:p>
            <a:pPr marL="342900">
              <a:lnSpc>
                <a:spcPct val="150000"/>
              </a:lnSpc>
            </a:pPr>
            <a:r>
              <a:rPr lang="en-US" sz="2000" dirty="0"/>
              <a:t>In </a:t>
            </a:r>
            <a:r>
              <a:rPr lang="en-US" sz="2000" b="1" dirty="0"/>
              <a:t>1950</a:t>
            </a:r>
            <a:r>
              <a:rPr lang="en-US" sz="2000" dirty="0"/>
              <a:t>, Alan Turing devised the </a:t>
            </a:r>
            <a:r>
              <a:rPr lang="en-US" sz="2000" b="1" dirty="0"/>
              <a:t>Turing test</a:t>
            </a:r>
            <a:r>
              <a:rPr lang="en-US" sz="2000" dirty="0"/>
              <a:t>.</a:t>
            </a:r>
          </a:p>
          <a:p>
            <a:pPr marL="342900" indent="-342900">
              <a:lnSpc>
                <a:spcPct val="150000"/>
              </a:lnSpc>
              <a:buFont typeface="Arial" panose="020B0604020202020204" pitchFamily="34" charset="0"/>
              <a:buChar char="•"/>
            </a:pPr>
            <a:r>
              <a:rPr lang="en-US" sz="2000" b="1" dirty="0"/>
              <a:t>1956 to 74</a:t>
            </a:r>
            <a:r>
              <a:rPr lang="en-US" sz="2000" dirty="0"/>
              <a:t> is called as the </a:t>
            </a:r>
            <a:r>
              <a:rPr lang="en-US" sz="2000" b="1" dirty="0"/>
              <a:t>golden era</a:t>
            </a:r>
            <a:r>
              <a:rPr lang="en-US" sz="2000" dirty="0"/>
              <a:t> for AI, the </a:t>
            </a:r>
            <a:r>
              <a:rPr lang="en-US" sz="2000" b="1" dirty="0" err="1"/>
              <a:t>Wabot</a:t>
            </a:r>
            <a:r>
              <a:rPr lang="en-US" sz="2000" b="1" dirty="0"/>
              <a:t> project</a:t>
            </a:r>
            <a:r>
              <a:rPr lang="en-US" sz="2000" dirty="0"/>
              <a:t> in 1967 built a robot.</a:t>
            </a:r>
          </a:p>
          <a:p>
            <a:pPr marL="342900" indent="-342900">
              <a:lnSpc>
                <a:spcPct val="150000"/>
              </a:lnSpc>
              <a:buFont typeface="Arial" panose="020B0604020202020204" pitchFamily="34" charset="0"/>
              <a:buChar char="•"/>
            </a:pPr>
            <a:r>
              <a:rPr lang="en-US" sz="2000" dirty="0"/>
              <a:t>In the </a:t>
            </a:r>
            <a:r>
              <a:rPr lang="en-US" sz="2000" b="1" dirty="0"/>
              <a:t>1980s</a:t>
            </a:r>
            <a:r>
              <a:rPr lang="en-US" sz="2000" dirty="0"/>
              <a:t> a form of AI program called </a:t>
            </a:r>
            <a:r>
              <a:rPr lang="en-US" sz="2000" b="1" dirty="0"/>
              <a:t>Expert Systems</a:t>
            </a:r>
            <a:r>
              <a:rPr lang="en-US" sz="2000" dirty="0"/>
              <a:t> was adopted by corporations </a:t>
            </a:r>
          </a:p>
          <a:p>
            <a:pPr marL="342900" indent="-342900">
              <a:lnSpc>
                <a:spcPct val="150000"/>
              </a:lnSpc>
              <a:buFont typeface="Arial" panose="020B0604020202020204" pitchFamily="34" charset="0"/>
              <a:buChar char="•"/>
            </a:pPr>
            <a:r>
              <a:rPr lang="en-US" sz="2000" dirty="0"/>
              <a:t>A new paradigm called </a:t>
            </a:r>
            <a:r>
              <a:rPr lang="en-US" sz="2000" b="1" dirty="0"/>
              <a:t>Intelligent Agents</a:t>
            </a:r>
            <a:r>
              <a:rPr lang="en-US" sz="2000" dirty="0"/>
              <a:t> became widely accepted during the </a:t>
            </a:r>
            <a:r>
              <a:rPr lang="en-US" sz="2000" b="1" dirty="0"/>
              <a:t>1990s</a:t>
            </a:r>
            <a:r>
              <a:rPr lang="en-US" sz="2000" dirty="0"/>
              <a:t>. </a:t>
            </a:r>
          </a:p>
          <a:p>
            <a:pPr marL="342900" lvl="0" indent="-342900">
              <a:lnSpc>
                <a:spcPct val="150000"/>
              </a:lnSpc>
              <a:buFont typeface="Arial" panose="020B0604020202020204" pitchFamily="34" charset="0"/>
              <a:buChar char="•"/>
            </a:pPr>
            <a:r>
              <a:rPr lang="en-US" sz="2000" dirty="0"/>
              <a:t>In the first decades of the </a:t>
            </a:r>
            <a:r>
              <a:rPr lang="en-US" sz="2000" b="1" dirty="0"/>
              <a:t>21st century</a:t>
            </a:r>
            <a:r>
              <a:rPr lang="en-US" sz="2000" dirty="0"/>
              <a:t>, access to large amounts of data, faster computers, and advanced machine learning techniques was successfully applied to many problems throughout the economy.</a:t>
            </a:r>
            <a:r>
              <a:rPr lang="en-IN" sz="2000" b="1" dirty="0">
                <a:solidFill>
                  <a:schemeClr val="accent1">
                    <a:lumMod val="50000"/>
                  </a:schemeClr>
                </a:solidFill>
                <a:latin typeface="Cambria" pitchFamily="18" charset="0"/>
                <a:cs typeface="Calibri" pitchFamily="34" charset="0"/>
              </a:rPr>
              <a:t>    </a:t>
            </a:r>
          </a:p>
          <a:p>
            <a:pPr marL="342900" lvl="0" indent="-342900">
              <a:buFont typeface="Arial" panose="020B0604020202020204" pitchFamily="34" charset="0"/>
              <a:buChar char="•"/>
            </a:pPr>
            <a:r>
              <a:rPr lang="en-US" sz="2000" dirty="0"/>
              <a:t>By </a:t>
            </a:r>
            <a:r>
              <a:rPr lang="en-US" sz="2000" b="1" dirty="0"/>
              <a:t>2016</a:t>
            </a:r>
            <a:r>
              <a:rPr lang="en-US" sz="2000" dirty="0"/>
              <a:t>, the market for </a:t>
            </a:r>
            <a:r>
              <a:rPr lang="en-US" sz="2000" b="1" dirty="0"/>
              <a:t>AI-related products</a:t>
            </a:r>
            <a:r>
              <a:rPr lang="en-US" sz="2000" dirty="0"/>
              <a:t>, hardware, and software reached more than 8 billion dollars. Also, the New York Times reported that interest in AI had reached a turmoil.</a:t>
            </a:r>
          </a:p>
          <a:p>
            <a:pPr marL="342900" lvl="0" indent="-342900">
              <a:buFont typeface="Arial" panose="020B0604020202020204" pitchFamily="34" charset="0"/>
              <a:buChar char="•"/>
            </a:pPr>
            <a:endParaRPr lang="en-US" sz="2000" dirty="0"/>
          </a:p>
          <a:p>
            <a:pPr marL="0" lvl="0" indent="0">
              <a:buNone/>
            </a:pPr>
            <a:endParaRPr lang="en-IN" sz="2000" b="1" dirty="0">
              <a:solidFill>
                <a:schemeClr val="accent1">
                  <a:lumMod val="50000"/>
                </a:schemeClr>
              </a:solidFill>
              <a:latin typeface="Cambria" pitchFamily="18" charset="0"/>
              <a:cs typeface="Calibri" pitchFamily="34" charset="0"/>
            </a:endParaRPr>
          </a:p>
        </p:txBody>
      </p:sp>
      <p:sp>
        <p:nvSpPr>
          <p:cNvPr id="3" name="TextBox 2">
            <a:extLst>
              <a:ext uri="{FF2B5EF4-FFF2-40B4-BE49-F238E27FC236}">
                <a16:creationId xmlns:a16="http://schemas.microsoft.com/office/drawing/2014/main" id="{A568CAE2-E51F-DE84-F507-30DA9FCBC70C}"/>
              </a:ext>
            </a:extLst>
          </p:cNvPr>
          <p:cNvSpPr txBox="1"/>
          <p:nvPr/>
        </p:nvSpPr>
        <p:spPr>
          <a:xfrm>
            <a:off x="602530" y="571499"/>
            <a:ext cx="6094428" cy="307777"/>
          </a:xfrm>
          <a:prstGeom prst="rect">
            <a:avLst/>
          </a:prstGeom>
          <a:noFill/>
        </p:spPr>
        <p:txBody>
          <a:bodyPr wrap="square">
            <a:spAutoFit/>
          </a:bodyPr>
          <a:lstStyle/>
          <a:p>
            <a:pPr marL="12700" lvl="0">
              <a:buClr>
                <a:schemeClr val="dk1"/>
              </a:buClr>
              <a:buSzPts val="2400"/>
            </a:pPr>
            <a:r>
              <a:rPr lang="en-US" sz="1400" b="1" dirty="0">
                <a:solidFill>
                  <a:schemeClr val="dk1"/>
                </a:solidFill>
                <a:latin typeface="Helvetica Neue"/>
                <a:ea typeface="Helvetica Neue"/>
                <a:cs typeface="Helvetica Neue"/>
                <a:sym typeface="Helvetica Neue"/>
              </a:rPr>
              <a:t>Introduction to Artificial Intelligence</a:t>
            </a:r>
          </a:p>
        </p:txBody>
      </p:sp>
    </p:spTree>
    <p:extLst>
      <p:ext uri="{BB962C8B-B14F-4D97-AF65-F5344CB8AC3E}">
        <p14:creationId xmlns:p14="http://schemas.microsoft.com/office/powerpoint/2010/main" val="7836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673E15E-D78A-39D5-49BD-62B1B27C53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6" name="object 2">
            <a:extLst>
              <a:ext uri="{FF2B5EF4-FFF2-40B4-BE49-F238E27FC236}">
                <a16:creationId xmlns:a16="http://schemas.microsoft.com/office/drawing/2014/main" id="{192BD405-97C2-7C2B-F7CB-5326AD925F1A}"/>
              </a:ext>
            </a:extLst>
          </p:cNvPr>
          <p:cNvSpPr txBox="1">
            <a:spLocks/>
          </p:cNvSpPr>
          <p:nvPr/>
        </p:nvSpPr>
        <p:spPr>
          <a:xfrm>
            <a:off x="650449" y="1536570"/>
            <a:ext cx="10703351" cy="3005951"/>
          </a:xfrm>
          <a:prstGeom prst="rect">
            <a:avLst/>
          </a:prstGeom>
          <a:noFill/>
          <a:ln>
            <a:noFill/>
          </a:ln>
        </p:spPr>
        <p:txBody>
          <a:bodyPr spcFirstLastPara="1" vert="horz" wrap="square" lIns="0" tIns="0" rIns="0" bIns="0" rtlCol="0" anchor="t" anchorCtr="0">
            <a:sp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buFont typeface="Arial"/>
              <a:buNone/>
            </a:pPr>
            <a:r>
              <a:rPr lang="en-US" sz="2000" b="1">
                <a:solidFill>
                  <a:schemeClr val="accent1">
                    <a:lumMod val="50000"/>
                  </a:schemeClr>
                </a:solidFill>
                <a:latin typeface="Cambria" pitchFamily="18" charset="0"/>
                <a:cs typeface="Calibri" pitchFamily="34" charset="0"/>
              </a:rPr>
              <a:t>Intelligence:</a:t>
            </a:r>
          </a:p>
          <a:p>
            <a:pPr marL="0" indent="0">
              <a:buFont typeface="Arial"/>
              <a:buNone/>
            </a:pPr>
            <a:r>
              <a:rPr lang="en-US" sz="2000" b="1">
                <a:solidFill>
                  <a:schemeClr val="accent1">
                    <a:lumMod val="50000"/>
                  </a:schemeClr>
                </a:solidFill>
                <a:latin typeface="Cambria" pitchFamily="18" charset="0"/>
                <a:cs typeface="Calibri" pitchFamily="34" charset="0"/>
              </a:rPr>
              <a:t>Human intelligence or the behavior of the human being has come from past experiences and the doings based upon situation, and environment. And it is completely based upon the ability to change his/her surroundings through knowledge which we gained. </a:t>
            </a:r>
          </a:p>
          <a:p>
            <a:pPr marL="0" indent="0">
              <a:buFont typeface="Arial"/>
              <a:buNone/>
            </a:pPr>
            <a:endParaRPr lang="en-US" sz="2000" b="1">
              <a:solidFill>
                <a:schemeClr val="accent1">
                  <a:lumMod val="50000"/>
                </a:schemeClr>
              </a:solidFill>
              <a:latin typeface="Cambria" pitchFamily="18" charset="0"/>
              <a:cs typeface="Calibri" pitchFamily="34" charset="0"/>
            </a:endParaRPr>
          </a:p>
          <a:p>
            <a:pPr marL="0" indent="0">
              <a:buFont typeface="Arial"/>
              <a:buNone/>
            </a:pPr>
            <a:r>
              <a:rPr lang="en-US" sz="2000" b="1">
                <a:solidFill>
                  <a:schemeClr val="accent1">
                    <a:lumMod val="50000"/>
                  </a:schemeClr>
                </a:solidFill>
                <a:latin typeface="Cambria" pitchFamily="18" charset="0"/>
                <a:cs typeface="Calibri" pitchFamily="34" charset="0"/>
              </a:rPr>
              <a:t>It gives diverse sorts of information. It can provide data on things related to a particular aptitude and knowledge, which can be another human subject, or, within the case of locators and spies, diplomatic data which they had to get to. So, after concluding all it can give data on interpersonal connections and arrange of interest. </a:t>
            </a:r>
            <a:endParaRPr lang="en-IN" sz="2000" b="1" dirty="0">
              <a:solidFill>
                <a:schemeClr val="accent1">
                  <a:lumMod val="50000"/>
                </a:schemeClr>
              </a:solidFill>
              <a:latin typeface="Cambria" pitchFamily="18" charset="0"/>
              <a:cs typeface="Calibri" pitchFamily="34" charset="0"/>
            </a:endParaRPr>
          </a:p>
        </p:txBody>
      </p:sp>
      <p:sp>
        <p:nvSpPr>
          <p:cNvPr id="8" name="TextBox 7">
            <a:extLst>
              <a:ext uri="{FF2B5EF4-FFF2-40B4-BE49-F238E27FC236}">
                <a16:creationId xmlns:a16="http://schemas.microsoft.com/office/drawing/2014/main" id="{5265E761-A84D-97BC-2C78-4E179E925C4E}"/>
              </a:ext>
            </a:extLst>
          </p:cNvPr>
          <p:cNvSpPr txBox="1"/>
          <p:nvPr/>
        </p:nvSpPr>
        <p:spPr>
          <a:xfrm>
            <a:off x="650449" y="581402"/>
            <a:ext cx="6094428" cy="307777"/>
          </a:xfrm>
          <a:prstGeom prst="rect">
            <a:avLst/>
          </a:prstGeom>
          <a:noFill/>
        </p:spPr>
        <p:txBody>
          <a:bodyPr wrap="square">
            <a:spAutoFit/>
          </a:bodyPr>
          <a:lstStyle/>
          <a:p>
            <a:pPr marL="12700" lvl="0">
              <a:buClr>
                <a:schemeClr val="dk1"/>
              </a:buClr>
              <a:buSzPts val="2400"/>
            </a:pPr>
            <a:r>
              <a:rPr lang="en-US" sz="1400" b="1" dirty="0">
                <a:solidFill>
                  <a:schemeClr val="dk1"/>
                </a:solidFill>
                <a:latin typeface="Helvetica Neue"/>
                <a:ea typeface="Helvetica Neue"/>
                <a:cs typeface="Helvetica Neue"/>
                <a:sym typeface="Helvetica Neue"/>
              </a:rPr>
              <a:t>Introduction to Artificial Intelligence</a:t>
            </a:r>
          </a:p>
        </p:txBody>
      </p:sp>
    </p:spTree>
    <p:extLst>
      <p:ext uri="{BB962C8B-B14F-4D97-AF65-F5344CB8AC3E}">
        <p14:creationId xmlns:p14="http://schemas.microsoft.com/office/powerpoint/2010/main" val="2881800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673E15E-D78A-39D5-49BD-62B1B27C53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5" name="TextBox 4">
            <a:extLst>
              <a:ext uri="{FF2B5EF4-FFF2-40B4-BE49-F238E27FC236}">
                <a16:creationId xmlns:a16="http://schemas.microsoft.com/office/drawing/2014/main" id="{481BC5A3-07CF-376E-DEF7-9AFC36716B9C}"/>
              </a:ext>
            </a:extLst>
          </p:cNvPr>
          <p:cNvSpPr txBox="1"/>
          <p:nvPr/>
        </p:nvSpPr>
        <p:spPr>
          <a:xfrm>
            <a:off x="933254" y="1583704"/>
            <a:ext cx="8208389" cy="2462213"/>
          </a:xfrm>
          <a:prstGeom prst="rect">
            <a:avLst/>
          </a:prstGeom>
          <a:noFill/>
        </p:spPr>
        <p:txBody>
          <a:bodyPr wrap="square">
            <a:spAutoFit/>
          </a:bodyPr>
          <a:lstStyle/>
          <a:p>
            <a:r>
              <a:rPr lang="en-US" dirty="0"/>
              <a:t>Advantages of Human Intelligence (HI):</a:t>
            </a:r>
          </a:p>
          <a:p>
            <a:endParaRPr lang="en-US" dirty="0"/>
          </a:p>
          <a:p>
            <a:r>
              <a:rPr lang="en-US" dirty="0"/>
              <a:t>HI has creativity, intuition, and emotional intelligence that AI lacks.</a:t>
            </a:r>
          </a:p>
          <a:p>
            <a:r>
              <a:rPr lang="en-US" dirty="0"/>
              <a:t>HI can adapt to new and unexpected situations.</a:t>
            </a:r>
          </a:p>
          <a:p>
            <a:r>
              <a:rPr lang="en-US" dirty="0"/>
              <a:t>HI can provide ethical and moral considerations in decision-making.</a:t>
            </a:r>
          </a:p>
          <a:p>
            <a:endParaRPr lang="en-US" dirty="0"/>
          </a:p>
          <a:p>
            <a:r>
              <a:rPr lang="en-US" dirty="0"/>
              <a:t>Disadvantages of Human Intelligence (HI):</a:t>
            </a:r>
          </a:p>
          <a:p>
            <a:endParaRPr lang="en-US" dirty="0"/>
          </a:p>
          <a:p>
            <a:r>
              <a:rPr lang="en-US" dirty="0"/>
              <a:t>HI is limited by its physical and mental capabilities.</a:t>
            </a:r>
          </a:p>
          <a:p>
            <a:r>
              <a:rPr lang="en-US" dirty="0"/>
              <a:t>HI is prone to biases and may make errors or poor decisions.</a:t>
            </a:r>
          </a:p>
          <a:p>
            <a:r>
              <a:rPr lang="en-US" dirty="0"/>
              <a:t>HI requires rest and breaks, which can slow down processes.</a:t>
            </a:r>
            <a:endParaRPr lang="en-IN" dirty="0"/>
          </a:p>
        </p:txBody>
      </p:sp>
      <p:sp>
        <p:nvSpPr>
          <p:cNvPr id="7" name="TextBox 6">
            <a:extLst>
              <a:ext uri="{FF2B5EF4-FFF2-40B4-BE49-F238E27FC236}">
                <a16:creationId xmlns:a16="http://schemas.microsoft.com/office/drawing/2014/main" id="{CCBCD685-EEF9-49F0-C489-C0ABF136872D}"/>
              </a:ext>
            </a:extLst>
          </p:cNvPr>
          <p:cNvSpPr txBox="1"/>
          <p:nvPr/>
        </p:nvSpPr>
        <p:spPr>
          <a:xfrm>
            <a:off x="765928" y="458853"/>
            <a:ext cx="6094428" cy="307777"/>
          </a:xfrm>
          <a:prstGeom prst="rect">
            <a:avLst/>
          </a:prstGeom>
          <a:noFill/>
        </p:spPr>
        <p:txBody>
          <a:bodyPr wrap="square">
            <a:spAutoFit/>
          </a:bodyPr>
          <a:lstStyle/>
          <a:p>
            <a:pPr marL="12700" lvl="0">
              <a:buClr>
                <a:schemeClr val="dk1"/>
              </a:buClr>
              <a:buSzPts val="2400"/>
            </a:pPr>
            <a:r>
              <a:rPr lang="en-US" sz="1400" b="1" dirty="0">
                <a:solidFill>
                  <a:schemeClr val="dk1"/>
                </a:solidFill>
                <a:latin typeface="Helvetica Neue"/>
                <a:ea typeface="Helvetica Neue"/>
                <a:cs typeface="Helvetica Neue"/>
                <a:sym typeface="Helvetica Neue"/>
              </a:rPr>
              <a:t>Introduction to Artificial Intelligence</a:t>
            </a:r>
          </a:p>
        </p:txBody>
      </p:sp>
    </p:spTree>
    <p:extLst>
      <p:ext uri="{BB962C8B-B14F-4D97-AF65-F5344CB8AC3E}">
        <p14:creationId xmlns:p14="http://schemas.microsoft.com/office/powerpoint/2010/main" val="1895613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673E15E-D78A-39D5-49BD-62B1B27C53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3" name="Text Placeholder 2">
            <a:extLst>
              <a:ext uri="{FF2B5EF4-FFF2-40B4-BE49-F238E27FC236}">
                <a16:creationId xmlns:a16="http://schemas.microsoft.com/office/drawing/2014/main" id="{6DF2D799-79DC-75C0-9813-4D191153E2DF}"/>
              </a:ext>
            </a:extLst>
          </p:cNvPr>
          <p:cNvSpPr>
            <a:spLocks noGrp="1"/>
          </p:cNvSpPr>
          <p:nvPr>
            <p:ph type="body" idx="1"/>
          </p:nvPr>
        </p:nvSpPr>
        <p:spPr/>
        <p:txBody>
          <a:bodyPr/>
          <a:lstStyle/>
          <a:p>
            <a:r>
              <a:rPr lang="en-US" sz="2000" dirty="0"/>
              <a:t>Artificial Intelligence: </a:t>
            </a:r>
          </a:p>
          <a:p>
            <a:r>
              <a:rPr lang="en-US" sz="2000" dirty="0"/>
              <a:t>Artificial Intelligence is based on human insights that can be decided in a way that can machine can effortlessly actualize the tasks, from the basic to those that are indeed more complex. The reason for manufactured insights is learning, problem-solving, reasoning, and perception. </a:t>
            </a:r>
          </a:p>
          <a:p>
            <a:endParaRPr lang="en-US" sz="2000" dirty="0"/>
          </a:p>
          <a:p>
            <a:r>
              <a:rPr lang="en-US" sz="2000" dirty="0"/>
              <a:t>This term may be connected to any machines which show related to a human intellect such as examination and decision-making and increments the efficiency. </a:t>
            </a:r>
          </a:p>
          <a:p>
            <a:endParaRPr lang="en-US" sz="2000" dirty="0"/>
          </a:p>
          <a:p>
            <a:r>
              <a:rPr lang="en-US" sz="2000" dirty="0"/>
              <a:t>AI covers assignments like robotics, control systems, face recognition, scheduling, data mining, and numerous others. </a:t>
            </a:r>
            <a:endParaRPr lang="en-IN" sz="2000" dirty="0"/>
          </a:p>
        </p:txBody>
      </p:sp>
      <p:sp>
        <p:nvSpPr>
          <p:cNvPr id="5" name="TextBox 4">
            <a:extLst>
              <a:ext uri="{FF2B5EF4-FFF2-40B4-BE49-F238E27FC236}">
                <a16:creationId xmlns:a16="http://schemas.microsoft.com/office/drawing/2014/main" id="{5252EE6D-5BC7-FC54-0459-02E6E17F8EEE}"/>
              </a:ext>
            </a:extLst>
          </p:cNvPr>
          <p:cNvSpPr txBox="1"/>
          <p:nvPr/>
        </p:nvSpPr>
        <p:spPr>
          <a:xfrm>
            <a:off x="838200" y="449427"/>
            <a:ext cx="6094428" cy="307777"/>
          </a:xfrm>
          <a:prstGeom prst="rect">
            <a:avLst/>
          </a:prstGeom>
          <a:noFill/>
        </p:spPr>
        <p:txBody>
          <a:bodyPr wrap="square">
            <a:spAutoFit/>
          </a:bodyPr>
          <a:lstStyle/>
          <a:p>
            <a:pPr marL="12700" lvl="0">
              <a:buClr>
                <a:schemeClr val="dk1"/>
              </a:buClr>
              <a:buSzPts val="2400"/>
            </a:pPr>
            <a:r>
              <a:rPr lang="en-US" sz="1400" b="1" dirty="0">
                <a:solidFill>
                  <a:schemeClr val="dk1"/>
                </a:solidFill>
                <a:latin typeface="Helvetica Neue"/>
                <a:ea typeface="Helvetica Neue"/>
                <a:cs typeface="Helvetica Neue"/>
                <a:sym typeface="Helvetica Neue"/>
              </a:rPr>
              <a:t>Introduction to Artificial Intelligence</a:t>
            </a:r>
          </a:p>
        </p:txBody>
      </p:sp>
    </p:spTree>
    <p:extLst>
      <p:ext uri="{BB962C8B-B14F-4D97-AF65-F5344CB8AC3E}">
        <p14:creationId xmlns:p14="http://schemas.microsoft.com/office/powerpoint/2010/main" val="1504693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673E15E-D78A-39D5-49BD-62B1B27C53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3" name="Text Placeholder 2">
            <a:extLst>
              <a:ext uri="{FF2B5EF4-FFF2-40B4-BE49-F238E27FC236}">
                <a16:creationId xmlns:a16="http://schemas.microsoft.com/office/drawing/2014/main" id="{6DF2D799-79DC-75C0-9813-4D191153E2DF}"/>
              </a:ext>
            </a:extLst>
          </p:cNvPr>
          <p:cNvSpPr>
            <a:spLocks noGrp="1"/>
          </p:cNvSpPr>
          <p:nvPr>
            <p:ph type="body" idx="1"/>
          </p:nvPr>
        </p:nvSpPr>
        <p:spPr>
          <a:xfrm>
            <a:off x="574250" y="1118615"/>
            <a:ext cx="10515600" cy="4351337"/>
          </a:xfrm>
        </p:spPr>
        <p:txBody>
          <a:bodyPr/>
          <a:lstStyle/>
          <a:p>
            <a:r>
              <a:rPr lang="en-US" sz="2000" dirty="0"/>
              <a:t>Advantages of Human Intelligence (HI):</a:t>
            </a:r>
          </a:p>
          <a:p>
            <a:pPr marL="114300" indent="0">
              <a:buNone/>
            </a:pPr>
            <a:r>
              <a:rPr lang="en-US" sz="2000" dirty="0"/>
              <a:t>AI can process vast amounts of data much faster than humans.</a:t>
            </a:r>
          </a:p>
          <a:p>
            <a:pPr marL="114300" indent="0">
              <a:buNone/>
            </a:pPr>
            <a:r>
              <a:rPr lang="en-US" sz="2000" dirty="0"/>
              <a:t>AI can work around the clock without needing breaks or rest.</a:t>
            </a:r>
          </a:p>
          <a:p>
            <a:pPr marL="114300" indent="0">
              <a:buNone/>
            </a:pPr>
            <a:r>
              <a:rPr lang="en-US" sz="2000" dirty="0"/>
              <a:t>AI can perform tasks that are too dangerous or difficult for humans.</a:t>
            </a:r>
          </a:p>
          <a:p>
            <a:r>
              <a:rPr lang="en-US" sz="2000" dirty="0"/>
              <a:t>Disadvantages of Artificial Intelligence (AI):</a:t>
            </a:r>
          </a:p>
          <a:p>
            <a:pPr marL="114300" indent="0">
              <a:buNone/>
            </a:pPr>
            <a:r>
              <a:rPr lang="en-US" sz="2000" dirty="0"/>
              <a:t>AI lacks the creativity and intuition that humans possess.</a:t>
            </a:r>
          </a:p>
          <a:p>
            <a:pPr marL="114300" indent="0">
              <a:buNone/>
            </a:pPr>
            <a:r>
              <a:rPr lang="en-US" sz="2000" dirty="0"/>
              <a:t>AI is limited by its programming and may not be able to adapt to new or unexpected situations.</a:t>
            </a:r>
          </a:p>
          <a:p>
            <a:pPr marL="114300" indent="0">
              <a:buNone/>
            </a:pPr>
            <a:r>
              <a:rPr lang="en-US" sz="2000" dirty="0"/>
              <a:t>AI may make errors if not programmed and trained properly.</a:t>
            </a:r>
            <a:endParaRPr lang="en-IN" sz="2000" dirty="0"/>
          </a:p>
        </p:txBody>
      </p:sp>
      <p:sp>
        <p:nvSpPr>
          <p:cNvPr id="5" name="TextBox 4">
            <a:extLst>
              <a:ext uri="{FF2B5EF4-FFF2-40B4-BE49-F238E27FC236}">
                <a16:creationId xmlns:a16="http://schemas.microsoft.com/office/drawing/2014/main" id="{DC3CEA08-3A17-FC8C-E8C8-DF1AEC0BC6C5}"/>
              </a:ext>
            </a:extLst>
          </p:cNvPr>
          <p:cNvSpPr txBox="1"/>
          <p:nvPr/>
        </p:nvSpPr>
        <p:spPr>
          <a:xfrm>
            <a:off x="662234" y="505988"/>
            <a:ext cx="6094428" cy="307777"/>
          </a:xfrm>
          <a:prstGeom prst="rect">
            <a:avLst/>
          </a:prstGeom>
          <a:noFill/>
        </p:spPr>
        <p:txBody>
          <a:bodyPr wrap="square">
            <a:spAutoFit/>
          </a:bodyPr>
          <a:lstStyle/>
          <a:p>
            <a:pPr marL="12700" lvl="0">
              <a:buClr>
                <a:schemeClr val="dk1"/>
              </a:buClr>
              <a:buSzPts val="2400"/>
            </a:pPr>
            <a:r>
              <a:rPr lang="en-US" sz="1400" b="1" dirty="0">
                <a:solidFill>
                  <a:schemeClr val="dk1"/>
                </a:solidFill>
                <a:latin typeface="Helvetica Neue"/>
                <a:ea typeface="Helvetica Neue"/>
                <a:cs typeface="Helvetica Neue"/>
                <a:sym typeface="Helvetica Neue"/>
              </a:rPr>
              <a:t>Introduction to Artificial Intelligence</a:t>
            </a:r>
          </a:p>
        </p:txBody>
      </p:sp>
    </p:spTree>
    <p:extLst>
      <p:ext uri="{BB962C8B-B14F-4D97-AF65-F5344CB8AC3E}">
        <p14:creationId xmlns:p14="http://schemas.microsoft.com/office/powerpoint/2010/main" val="2291121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6"/>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t>18</a:t>
            </a:fld>
            <a:endParaRPr sz="1400" b="0" i="0" u="none" strike="noStrike" cap="none">
              <a:solidFill>
                <a:srgbClr val="000000"/>
              </a:solidFill>
              <a:latin typeface="Arial"/>
              <a:ea typeface="Arial"/>
              <a:cs typeface="Arial"/>
              <a:sym typeface="Arial"/>
            </a:endParaRPr>
          </a:p>
        </p:txBody>
      </p:sp>
      <p:sp>
        <p:nvSpPr>
          <p:cNvPr id="79" name="Google Shape;79;p6"/>
          <p:cNvSpPr/>
          <p:nvPr/>
        </p:nvSpPr>
        <p:spPr>
          <a:xfrm>
            <a:off x="356559" y="1071758"/>
            <a:ext cx="11835441" cy="1046400"/>
          </a:xfrm>
          <a:prstGeom prst="rect">
            <a:avLst/>
          </a:prstGeom>
          <a:noFill/>
          <a:ln>
            <a:noFill/>
          </a:ln>
        </p:spPr>
        <p:txBody>
          <a:bodyPr spcFirstLastPara="1" wrap="square" lIns="91425" tIns="45700" rIns="91425" bIns="45700" anchor="t" anchorCtr="0">
            <a:spAutoFit/>
          </a:bodyPr>
          <a:lstStyle/>
          <a:p>
            <a:pPr marL="360000" lvl="4">
              <a:buClr>
                <a:schemeClr val="dk1"/>
              </a:buClr>
              <a:buSzPts val="2400"/>
            </a:pPr>
            <a:r>
              <a:rPr lang="en-US" sz="2000" b="1" dirty="0">
                <a:latin typeface="Times New Roman" pitchFamily="18" charset="0"/>
                <a:cs typeface="Times New Roman" pitchFamily="18" charset="0"/>
              </a:rPr>
              <a:t>AI is incorporated into a variety of different types of technology</a:t>
            </a:r>
            <a:endParaRPr sz="2000" b="1" i="0" u="none" strike="noStrike" cap="none" dirty="0">
              <a:solidFill>
                <a:srgbClr val="000000"/>
              </a:solidFill>
              <a:latin typeface="Times New Roman" pitchFamily="18" charset="0"/>
              <a:cs typeface="Times New Roman" pitchFamily="18" charset="0"/>
              <a:sym typeface="Arial"/>
            </a:endParaRPr>
          </a:p>
          <a:p>
            <a:pPr marL="360000" marR="0" lvl="4" indent="0" algn="l" rtl="0">
              <a:lnSpc>
                <a:spcPct val="100000"/>
              </a:lnSpc>
              <a:spcBef>
                <a:spcPts val="0"/>
              </a:spcBef>
              <a:spcAft>
                <a:spcPts val="0"/>
              </a:spcAft>
              <a:buClr>
                <a:schemeClr val="dk1"/>
              </a:buClr>
              <a:buSzPts val="1000"/>
              <a:buFont typeface="Arial"/>
              <a:buNone/>
            </a:pPr>
            <a:endParaRPr sz="2000" b="1" i="0" u="none" strike="noStrike" cap="none" dirty="0">
              <a:solidFill>
                <a:schemeClr val="dk1"/>
              </a:solidFill>
              <a:latin typeface="Times New Roman" pitchFamily="18" charset="0"/>
              <a:ea typeface="Times New Roman"/>
              <a:cs typeface="Times New Roman" pitchFamily="18" charset="0"/>
              <a:sym typeface="Times New Roman"/>
            </a:endParaRPr>
          </a:p>
          <a:p>
            <a:pPr marL="720000" marR="0" lvl="6" indent="0" algn="l" rtl="0">
              <a:lnSpc>
                <a:spcPct val="110000"/>
              </a:lnSpc>
              <a:spcBef>
                <a:spcPts val="0"/>
              </a:spcBef>
              <a:spcAft>
                <a:spcPts val="0"/>
              </a:spcAft>
              <a:buClr>
                <a:schemeClr val="dk1"/>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p:txBody>
      </p:sp>
      <p:sp>
        <p:nvSpPr>
          <p:cNvPr id="81" name="Google Shape;81;p6"/>
          <p:cNvSpPr txBox="1"/>
          <p:nvPr/>
        </p:nvSpPr>
        <p:spPr>
          <a:xfrm>
            <a:off x="762300" y="1531558"/>
            <a:ext cx="10655343" cy="4708941"/>
          </a:xfrm>
          <a:prstGeom prst="rect">
            <a:avLst/>
          </a:prstGeom>
          <a:noFill/>
          <a:ln>
            <a:noFill/>
          </a:ln>
        </p:spPr>
        <p:txBody>
          <a:bodyPr spcFirstLastPara="1" wrap="square" lIns="91425" tIns="45700" rIns="91425" bIns="45700" anchor="t" anchorCtr="0">
            <a:spAutoFit/>
          </a:bodyPr>
          <a:lstStyle/>
          <a:p>
            <a:r>
              <a:rPr lang="en-US" sz="2000" b="1" dirty="0">
                <a:latin typeface="Times New Roman" pitchFamily="18" charset="0"/>
                <a:cs typeface="Times New Roman" pitchFamily="18" charset="0"/>
              </a:rPr>
              <a:t>Automation.</a:t>
            </a:r>
            <a:r>
              <a:rPr lang="en-US" sz="2000" dirty="0">
                <a:latin typeface="Times New Roman" pitchFamily="18" charset="0"/>
                <a:cs typeface="Times New Roman" pitchFamily="18" charset="0"/>
              </a:rPr>
              <a:t> When paired with AI technologies, automation tools can expand the volume and types of tasks performed. An example is robotic process automation (</a:t>
            </a:r>
            <a:r>
              <a:rPr lang="en-US" sz="2000" u="sng" dirty="0">
                <a:latin typeface="Times New Roman" pitchFamily="18" charset="0"/>
                <a:cs typeface="Times New Roman" pitchFamily="18" charset="0"/>
                <a:hlinkClick r:id="rId3"/>
              </a:rPr>
              <a:t>RPA</a:t>
            </a:r>
            <a:r>
              <a:rPr lang="en-US" sz="2000" dirty="0">
                <a:latin typeface="Times New Roman" pitchFamily="18" charset="0"/>
                <a:cs typeface="Times New Roman" pitchFamily="18" charset="0"/>
              </a:rPr>
              <a:t>), a type of software that automates repetitive, rules-based data processing tasks traditionally done by humans. When combined with machine learning and emerging AI tools, RPA can automate bigger portions of enterprise jobs, enabling RPA's tactical bots to pass along intelligence from AI and respond to process changes.</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Machine learning.</a:t>
            </a:r>
            <a:r>
              <a:rPr lang="en-US" sz="2000" dirty="0">
                <a:latin typeface="Times New Roman" pitchFamily="18" charset="0"/>
                <a:cs typeface="Times New Roman" pitchFamily="18" charset="0"/>
              </a:rPr>
              <a:t> This is the science of getting a computer to act without programming. Deep learning is a subset of machine learning that, in very simple terms, can be thought of as the automation of predictive analytics. There are three types of machine learning algorithms:</a:t>
            </a:r>
          </a:p>
          <a:p>
            <a:endParaRPr lang="en-US" sz="2000" dirty="0">
              <a:latin typeface="Times New Roman" pitchFamily="18" charset="0"/>
              <a:cs typeface="Times New Roman" pitchFamily="18" charset="0"/>
            </a:endParaRPr>
          </a:p>
          <a:p>
            <a:r>
              <a:rPr lang="en-US" sz="2000" b="1" u="sng" dirty="0">
                <a:latin typeface="Times New Roman" pitchFamily="18" charset="0"/>
                <a:cs typeface="Times New Roman" pitchFamily="18" charset="0"/>
                <a:hlinkClick r:id="rId4"/>
              </a:rPr>
              <a:t>Supervised learning</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Data sets are labeled so that patterns can be detected and used to label new data sets.</a:t>
            </a:r>
          </a:p>
          <a:p>
            <a:r>
              <a:rPr lang="en-US" sz="2000" b="1" u="sng" dirty="0">
                <a:latin typeface="Times New Roman" pitchFamily="18" charset="0"/>
                <a:cs typeface="Times New Roman" pitchFamily="18" charset="0"/>
                <a:hlinkClick r:id="rId5"/>
              </a:rPr>
              <a:t>Unsupervised learning</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Data sets aren't labeled and are sorted according to similarities or differences.</a:t>
            </a:r>
          </a:p>
          <a:p>
            <a:r>
              <a:rPr lang="en-US" sz="2000" b="1" u="sng" dirty="0">
                <a:latin typeface="Times New Roman" pitchFamily="18" charset="0"/>
                <a:cs typeface="Times New Roman" pitchFamily="18" charset="0"/>
                <a:hlinkClick r:id="rId6"/>
              </a:rPr>
              <a:t>Reinforcement learning</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Data sets aren't labeled but, after performing an action or several actions, the AI system is given feedback.</a:t>
            </a:r>
          </a:p>
        </p:txBody>
      </p:sp>
      <p:sp>
        <p:nvSpPr>
          <p:cNvPr id="3" name="TextBox 2">
            <a:extLst>
              <a:ext uri="{FF2B5EF4-FFF2-40B4-BE49-F238E27FC236}">
                <a16:creationId xmlns:a16="http://schemas.microsoft.com/office/drawing/2014/main" id="{F6EA5CCE-957C-5D1B-D131-5ACBC3D5E496}"/>
              </a:ext>
            </a:extLst>
          </p:cNvPr>
          <p:cNvSpPr txBox="1"/>
          <p:nvPr/>
        </p:nvSpPr>
        <p:spPr>
          <a:xfrm>
            <a:off x="662234" y="380193"/>
            <a:ext cx="6094428" cy="307777"/>
          </a:xfrm>
          <a:prstGeom prst="rect">
            <a:avLst/>
          </a:prstGeom>
          <a:noFill/>
        </p:spPr>
        <p:txBody>
          <a:bodyPr wrap="square">
            <a:spAutoFit/>
          </a:bodyPr>
          <a:lstStyle/>
          <a:p>
            <a:pPr marL="12700" lvl="0">
              <a:buClr>
                <a:schemeClr val="dk1"/>
              </a:buClr>
              <a:buSzPts val="2400"/>
            </a:pPr>
            <a:r>
              <a:rPr lang="en-US" sz="1400" b="1" dirty="0">
                <a:solidFill>
                  <a:schemeClr val="dk1"/>
                </a:solidFill>
                <a:latin typeface="Helvetica Neue"/>
                <a:ea typeface="Helvetica Neue"/>
                <a:cs typeface="Helvetica Neue"/>
                <a:sym typeface="Helvetica Neue"/>
              </a:rPr>
              <a:t>Introduction to Artificial Intelligence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7"/>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t>19</a:t>
            </a:fld>
            <a:endParaRPr sz="1400" b="0" i="0" u="none" strike="noStrike" cap="none">
              <a:solidFill>
                <a:srgbClr val="000000"/>
              </a:solidFill>
              <a:latin typeface="Arial"/>
              <a:ea typeface="Arial"/>
              <a:cs typeface="Arial"/>
              <a:sym typeface="Arial"/>
            </a:endParaRPr>
          </a:p>
        </p:txBody>
      </p:sp>
      <p:sp>
        <p:nvSpPr>
          <p:cNvPr id="89" name="Google Shape;89;p7"/>
          <p:cNvSpPr txBox="1"/>
          <p:nvPr/>
        </p:nvSpPr>
        <p:spPr>
          <a:xfrm>
            <a:off x="379331" y="1374774"/>
            <a:ext cx="11836400" cy="5232161"/>
          </a:xfrm>
          <a:prstGeom prst="rect">
            <a:avLst/>
          </a:prstGeom>
          <a:noFill/>
          <a:ln>
            <a:noFill/>
          </a:ln>
        </p:spPr>
        <p:txBody>
          <a:bodyPr spcFirstLastPara="1" wrap="square" lIns="91425" tIns="45700" rIns="91425" bIns="45700" anchor="t" anchorCtr="0">
            <a:spAutoFit/>
          </a:bodyPr>
          <a:lstStyle/>
          <a:p>
            <a:r>
              <a:rPr lang="en-US" sz="2000" b="1" dirty="0">
                <a:latin typeface="Times New Roman" pitchFamily="18" charset="0"/>
                <a:cs typeface="Times New Roman" pitchFamily="18" charset="0"/>
              </a:rPr>
              <a:t>Machine vision.</a:t>
            </a:r>
            <a:r>
              <a:rPr lang="en-US" sz="2000" dirty="0">
                <a:latin typeface="Times New Roman" pitchFamily="18" charset="0"/>
                <a:cs typeface="Times New Roman" pitchFamily="18" charset="0"/>
              </a:rPr>
              <a:t> This technology gives a machine the ability to see. Machine vision captures and analyzes visual information using a camera, analog-to-digital conversion and digital signal processing. It is often compared to human eyesight, but machine vision isn't bound by biology and can be programmed to see through walls, for example. It is used in a range of applications from signature identification to medical image analysis. </a:t>
            </a:r>
            <a:r>
              <a:rPr lang="en-US" sz="2000" u="sng" dirty="0">
                <a:latin typeface="Times New Roman" pitchFamily="18" charset="0"/>
                <a:cs typeface="Times New Roman" pitchFamily="18" charset="0"/>
                <a:hlinkClick r:id="rId3"/>
              </a:rPr>
              <a:t>Computer vision</a:t>
            </a:r>
            <a:r>
              <a:rPr lang="en-US" sz="2000" dirty="0">
                <a:latin typeface="Times New Roman" pitchFamily="18" charset="0"/>
                <a:cs typeface="Times New Roman" pitchFamily="18" charset="0"/>
              </a:rPr>
              <a:t>, which is focused on machine-based image processing, is often conflated with machine vision.</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Natural language processing (NLP).</a:t>
            </a:r>
            <a:r>
              <a:rPr lang="en-US" sz="2000" dirty="0">
                <a:latin typeface="Times New Roman" pitchFamily="18" charset="0"/>
                <a:cs typeface="Times New Roman" pitchFamily="18" charset="0"/>
              </a:rPr>
              <a:t> This is the processing of human language by a computer program. One of the older and best-known examples of NLP is spam detection, which looks at the subject line and text of an email and decides if it's junk. Current approaches to NLP are based on machine learning. NLP tasks include text translation, sentiment analysis and speech recognition.</a:t>
            </a:r>
          </a:p>
          <a:p>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Robotics.</a:t>
            </a:r>
            <a:r>
              <a:rPr lang="en-US" sz="2000" dirty="0">
                <a:latin typeface="Times New Roman" pitchFamily="18" charset="0"/>
                <a:cs typeface="Times New Roman" pitchFamily="18" charset="0"/>
              </a:rPr>
              <a:t> This field of engineering focuses on the </a:t>
            </a:r>
            <a:r>
              <a:rPr lang="en-US" sz="2000" u="sng" dirty="0">
                <a:latin typeface="Times New Roman" pitchFamily="18" charset="0"/>
                <a:cs typeface="Times New Roman" pitchFamily="18" charset="0"/>
                <a:hlinkClick r:id="rId4"/>
              </a:rPr>
              <a:t>design and manufacturing of robots</a:t>
            </a:r>
            <a:r>
              <a:rPr lang="en-US" sz="2000" dirty="0">
                <a:latin typeface="Times New Roman" pitchFamily="18" charset="0"/>
                <a:cs typeface="Times New Roman" pitchFamily="18" charset="0"/>
              </a:rPr>
              <a:t>. Robots are often used to perform tasks that are difficult for humans to perform or perform consistently. For example, robots are used in car production assembly lines or by NASA to move large objects in space. Researchers also use machine learning to build robots that can interact in social settings.</a:t>
            </a:r>
          </a:p>
          <a:p>
            <a:endParaRPr lang="en-US" sz="2000" dirty="0">
              <a:latin typeface="Times New Roman" pitchFamily="18" charset="0"/>
              <a:cs typeface="Times New Roman" pitchFamily="18" charset="0"/>
            </a:endParaRPr>
          </a:p>
          <a:p>
            <a:pPr marL="358775" marR="0" lvl="4" indent="0" algn="l" rtl="0">
              <a:lnSpc>
                <a:spcPct val="100000"/>
              </a:lnSpc>
              <a:spcBef>
                <a:spcPts val="0"/>
              </a:spcBef>
              <a:spcAft>
                <a:spcPts val="0"/>
              </a:spcAft>
              <a:buClr>
                <a:schemeClr val="dk1"/>
              </a:buClr>
              <a:buSzPts val="2400"/>
              <a:buFont typeface="Times New Roman"/>
              <a:buNone/>
            </a:pPr>
            <a:endParaRPr sz="14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4848E90B-A6BA-49B0-07F0-E6A7E39DBC8A}"/>
              </a:ext>
            </a:extLst>
          </p:cNvPr>
          <p:cNvSpPr txBox="1"/>
          <p:nvPr/>
        </p:nvSpPr>
        <p:spPr>
          <a:xfrm>
            <a:off x="619813" y="392866"/>
            <a:ext cx="6122708" cy="307777"/>
          </a:xfrm>
          <a:prstGeom prst="rect">
            <a:avLst/>
          </a:prstGeom>
          <a:noFill/>
        </p:spPr>
        <p:txBody>
          <a:bodyPr wrap="square">
            <a:spAutoFit/>
          </a:bodyPr>
          <a:lstStyle/>
          <a:p>
            <a:pPr marL="12700" lvl="0">
              <a:buClr>
                <a:schemeClr val="dk1"/>
              </a:buClr>
              <a:buSzPts val="2400"/>
            </a:pPr>
            <a:r>
              <a:rPr lang="en-US" sz="1400" b="1" dirty="0">
                <a:solidFill>
                  <a:schemeClr val="dk1"/>
                </a:solidFill>
                <a:latin typeface="Helvetica Neue"/>
                <a:ea typeface="Helvetica Neue"/>
                <a:cs typeface="Helvetica Neue"/>
                <a:sym typeface="Helvetica Neue"/>
              </a:rPr>
              <a:t>Introduction to Artificial Intelligence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t>2</a:t>
            </a:fld>
            <a:endParaRPr sz="1400" b="0" i="0" u="none" strike="noStrike" cap="none">
              <a:solidFill>
                <a:srgbClr val="000000"/>
              </a:solidFill>
              <a:latin typeface="Arial"/>
              <a:ea typeface="Arial"/>
              <a:cs typeface="Arial"/>
              <a:sym typeface="Arial"/>
            </a:endParaRPr>
          </a:p>
        </p:txBody>
      </p:sp>
      <p:sp>
        <p:nvSpPr>
          <p:cNvPr id="46" name="Google Shape;46;p2"/>
          <p:cNvSpPr/>
          <p:nvPr/>
        </p:nvSpPr>
        <p:spPr>
          <a:xfrm>
            <a:off x="207034" y="1121184"/>
            <a:ext cx="11835441" cy="954107"/>
          </a:xfrm>
          <a:prstGeom prst="rect">
            <a:avLst/>
          </a:prstGeom>
          <a:noFill/>
          <a:ln>
            <a:noFill/>
          </a:ln>
        </p:spPr>
        <p:txBody>
          <a:bodyPr spcFirstLastPara="1" wrap="square" lIns="91425" tIns="45700" rIns="91425" bIns="45700" anchor="t" anchorCtr="0">
            <a:spAutoFit/>
          </a:bodyPr>
          <a:lstStyle/>
          <a:p>
            <a:pPr marL="360000" marR="0" lvl="4" indent="0" algn="l" rtl="0">
              <a:lnSpc>
                <a:spcPct val="100000"/>
              </a:lnSpc>
              <a:spcBef>
                <a:spcPts val="0"/>
              </a:spcBef>
              <a:spcAft>
                <a:spcPts val="0"/>
              </a:spcAft>
              <a:buClr>
                <a:schemeClr val="dk1"/>
              </a:buClr>
              <a:buSzPts val="2400"/>
              <a:buFont typeface="Times New Roman"/>
              <a:buNone/>
            </a:pPr>
            <a:r>
              <a:rPr lang="en-US" sz="2400" b="1" i="0" u="none" strike="noStrike" cap="none">
                <a:solidFill>
                  <a:schemeClr val="dk1"/>
                </a:solidFill>
                <a:latin typeface="Times New Roman"/>
                <a:ea typeface="Times New Roman"/>
                <a:cs typeface="Times New Roman"/>
                <a:sym typeface="Times New Roman"/>
              </a:rPr>
              <a:t>Syllabus</a:t>
            </a:r>
            <a:endParaRPr sz="1400" b="0" i="0" u="none" strike="noStrike" cap="none">
              <a:solidFill>
                <a:srgbClr val="000000"/>
              </a:solidFill>
              <a:latin typeface="Arial"/>
              <a:ea typeface="Arial"/>
              <a:cs typeface="Arial"/>
              <a:sym typeface="Arial"/>
            </a:endParaRPr>
          </a:p>
          <a:p>
            <a:pPr marL="360000" marR="0" lvl="4" indent="0" algn="l" rtl="0">
              <a:lnSpc>
                <a:spcPct val="100000"/>
              </a:lnSpc>
              <a:spcBef>
                <a:spcPts val="0"/>
              </a:spcBef>
              <a:spcAft>
                <a:spcPts val="0"/>
              </a:spcAft>
              <a:buClr>
                <a:schemeClr val="dk1"/>
              </a:buClr>
              <a:buSzPts val="1000"/>
              <a:buFont typeface="Arial"/>
              <a:buNone/>
            </a:pPr>
            <a:endParaRPr sz="1000" b="1" i="0" u="none" strike="noStrike" cap="none">
              <a:solidFill>
                <a:schemeClr val="dk1"/>
              </a:solidFill>
              <a:latin typeface="Times New Roman"/>
              <a:ea typeface="Times New Roman"/>
              <a:cs typeface="Times New Roman"/>
              <a:sym typeface="Times New Roman"/>
            </a:endParaRPr>
          </a:p>
          <a:p>
            <a:pPr marL="720000" marR="0" lvl="6" indent="0" algn="l" rtl="0">
              <a:lnSpc>
                <a:spcPct val="11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47" name="Google Shape;47;p2"/>
          <p:cNvSpPr txBox="1"/>
          <p:nvPr/>
        </p:nvSpPr>
        <p:spPr>
          <a:xfrm>
            <a:off x="206375" y="322262"/>
            <a:ext cx="10248900" cy="830956"/>
          </a:xfrm>
          <a:prstGeom prst="rect">
            <a:avLst/>
          </a:prstGeom>
          <a:noFill/>
          <a:ln>
            <a:noFill/>
          </a:ln>
        </p:spPr>
        <p:txBody>
          <a:bodyPr spcFirstLastPara="1" wrap="square" lIns="91425" tIns="45700" rIns="91425" bIns="45700" anchor="t" anchorCtr="0">
            <a:spAutoFit/>
          </a:bodyPr>
          <a:lstStyle/>
          <a:p>
            <a:pPr marL="12700" lvl="0">
              <a:buClr>
                <a:schemeClr val="dk1"/>
              </a:buClr>
              <a:buSzPts val="2400"/>
            </a:pPr>
            <a:r>
              <a:rPr lang="en-US" sz="2400" b="1" dirty="0">
                <a:solidFill>
                  <a:schemeClr val="dk1"/>
                </a:solidFill>
                <a:latin typeface="Helvetica Neue"/>
                <a:ea typeface="Helvetica Neue"/>
                <a:cs typeface="Helvetica Neue"/>
                <a:sym typeface="Helvetica Neue"/>
              </a:rPr>
              <a:t>Introduction to Artificial Intelligence</a:t>
            </a:r>
          </a:p>
          <a:p>
            <a:pPr marL="12700" lvl="0">
              <a:buClr>
                <a:schemeClr val="dk1"/>
              </a:buClr>
              <a:buSzPts val="2400"/>
            </a:pPr>
            <a:endParaRPr lang="en-US" sz="2400" b="1" dirty="0">
              <a:solidFill>
                <a:schemeClr val="dk1"/>
              </a:solidFill>
              <a:latin typeface="Helvetica Neue"/>
              <a:ea typeface="Helvetica Neue"/>
              <a:cs typeface="Helvetica Neue"/>
              <a:sym typeface="Helvetica Neue"/>
            </a:endParaRPr>
          </a:p>
        </p:txBody>
      </p:sp>
      <p:sp>
        <p:nvSpPr>
          <p:cNvPr id="48" name="Google Shape;48;p2"/>
          <p:cNvSpPr txBox="1"/>
          <p:nvPr/>
        </p:nvSpPr>
        <p:spPr>
          <a:xfrm>
            <a:off x="1069975" y="1912937"/>
            <a:ext cx="9729787" cy="1655762"/>
          </a:xfrm>
          <a:prstGeom prst="rect">
            <a:avLst/>
          </a:prstGeom>
          <a:noFill/>
          <a:ln>
            <a:noFill/>
          </a:ln>
        </p:spPr>
        <p:txBody>
          <a:bodyPr spcFirstLastPara="1" wrap="square" lIns="91425" tIns="45700" rIns="91425" bIns="45700" anchor="t" anchorCtr="0">
            <a:noAutofit/>
          </a:bodyPr>
          <a:lstStyle/>
          <a:p>
            <a:pPr lvl="0" algn="just">
              <a:lnSpc>
                <a:spcPct val="150000"/>
              </a:lnSpc>
              <a:buClr>
                <a:schemeClr val="dk1"/>
              </a:buClr>
              <a:buSzPts val="2000"/>
            </a:pPr>
            <a:r>
              <a:rPr lang="en-US" sz="1800" b="1" dirty="0">
                <a:latin typeface="Times New Roman" pitchFamily="18" charset="0"/>
                <a:cs typeface="Times New Roman" pitchFamily="18" charset="0"/>
              </a:rPr>
              <a:t>Introduction to Artificial Intelligence</a:t>
            </a:r>
          </a:p>
          <a:p>
            <a:pPr lvl="0" algn="just">
              <a:lnSpc>
                <a:spcPct val="150000"/>
              </a:lnSpc>
              <a:buClr>
                <a:schemeClr val="dk1"/>
              </a:buClr>
              <a:buSzPts val="2000"/>
            </a:pPr>
            <a:r>
              <a:rPr lang="en-US" sz="1800" b="1" i="0" u="none" strike="noStrike" cap="none" dirty="0">
                <a:solidFill>
                  <a:srgbClr val="000000"/>
                </a:solidFill>
                <a:latin typeface="Times New Roman" pitchFamily="18" charset="0"/>
                <a:ea typeface="Arial"/>
                <a:cs typeface="Times New Roman" pitchFamily="18" charset="0"/>
                <a:sym typeface="Arial"/>
              </a:rPr>
              <a:t>  </a:t>
            </a:r>
            <a:r>
              <a:rPr lang="en-US" sz="2000" i="0" u="none" strike="noStrike" cap="none" dirty="0">
                <a:solidFill>
                  <a:srgbClr val="000000"/>
                </a:solidFill>
                <a:latin typeface="Times New Roman" pitchFamily="18" charset="0"/>
                <a:ea typeface="Arial"/>
                <a:cs typeface="Times New Roman" pitchFamily="18" charset="0"/>
                <a:sym typeface="Arial"/>
              </a:rPr>
              <a:t>What is Artificial Intelligence(AI)? Brief  history of AI. Intelligence and artificial intelligence. Elements of intelligence – Reasoning, Learning, Problem Solving, Perception, Linguistic, intelligence. Coming together of cognition, Philosophy, Math, Linguistic, Control Theory and Computer Science. Machine and Intelligence. The Turning Test. Limitation and possibilities of  AI. Concern about AI. AI and the future.</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body" idx="1"/>
          </p:nvPr>
        </p:nvSpPr>
        <p:spPr>
          <a:xfrm>
            <a:off x="780148" y="1409739"/>
            <a:ext cx="11001375" cy="4351337"/>
          </a:xfrm>
          <a:prstGeom prst="rect">
            <a:avLst/>
          </a:prstGeom>
          <a:noFill/>
          <a:ln>
            <a:noFill/>
          </a:ln>
        </p:spPr>
        <p:txBody>
          <a:bodyPr spcFirstLastPara="1" wrap="square" lIns="91425" tIns="45700" rIns="91425" bIns="45700" anchor="t" anchorCtr="0">
            <a:noAutofit/>
          </a:bodyPr>
          <a:lstStyle/>
          <a:p>
            <a:r>
              <a:rPr lang="en-US" sz="2000" b="1" dirty="0">
                <a:latin typeface="Times New Roman" pitchFamily="18" charset="0"/>
                <a:cs typeface="Times New Roman" pitchFamily="18" charset="0"/>
              </a:rPr>
              <a:t>Self-driving cars.</a:t>
            </a:r>
            <a:r>
              <a:rPr lang="en-US" sz="2000" dirty="0">
                <a:latin typeface="Times New Roman" pitchFamily="18" charset="0"/>
                <a:cs typeface="Times New Roman" pitchFamily="18" charset="0"/>
              </a:rPr>
              <a:t> Autonomous vehicles use a combination of computer vision,</a:t>
            </a:r>
            <a:r>
              <a:rPr lang="en-US" sz="2000" dirty="0">
                <a:solidFill>
                  <a:schemeClr val="tx1"/>
                </a:solidFill>
                <a:latin typeface="Times New Roman" pitchFamily="18" charset="0"/>
                <a:cs typeface="Times New Roman" pitchFamily="18" charset="0"/>
              </a:rPr>
              <a:t> image recognition </a:t>
            </a:r>
            <a:r>
              <a:rPr lang="en-US" sz="2000" dirty="0">
                <a:latin typeface="Times New Roman" pitchFamily="18" charset="0"/>
                <a:cs typeface="Times New Roman" pitchFamily="18" charset="0"/>
              </a:rPr>
              <a:t>and deep learning to build automated skills to pilot a vehicle while staying in a given lane and avoiding unexpected obstructions, such as pedestrians.</a:t>
            </a:r>
          </a:p>
          <a:p>
            <a:r>
              <a:rPr lang="en-US" sz="2000" b="1" dirty="0">
                <a:latin typeface="Times New Roman" pitchFamily="18" charset="0"/>
                <a:cs typeface="Times New Roman" pitchFamily="18" charset="0"/>
              </a:rPr>
              <a:t>Text, image and audio generation.</a:t>
            </a:r>
            <a:r>
              <a:rPr lang="en-US" sz="2000" dirty="0">
                <a:latin typeface="Times New Roman" pitchFamily="18" charset="0"/>
                <a:cs typeface="Times New Roman" pitchFamily="18" charset="0"/>
              </a:rPr>
              <a:t> Generative AI techniques, which create various types of media from text prompts, are being applied extensively across businesses to create a seemingly limitless range of content types from photorealistic art to email responses and screenplays.</a:t>
            </a:r>
          </a:p>
          <a:p>
            <a:pPr marL="0" marR="0" lvl="0" indent="0" algn="just" rtl="0">
              <a:lnSpc>
                <a:spcPct val="150000"/>
              </a:lnSpc>
              <a:spcBef>
                <a:spcPts val="0"/>
              </a:spcBef>
              <a:spcAft>
                <a:spcPts val="0"/>
              </a:spcAft>
              <a:buClr>
                <a:srgbClr val="000000"/>
              </a:buClr>
              <a:buSzPts val="2000"/>
              <a:buFont typeface="Arial"/>
              <a:buNone/>
            </a:pPr>
            <a:endParaRPr sz="2000" b="0" i="0" u="none" dirty="0">
              <a:solidFill>
                <a:schemeClr val="dk1"/>
              </a:solidFill>
              <a:latin typeface="Times New Roman"/>
              <a:ea typeface="Times New Roman"/>
              <a:cs typeface="Times New Roman"/>
              <a:sym typeface="Times New Roman"/>
            </a:endParaRPr>
          </a:p>
        </p:txBody>
      </p:sp>
      <p:sp>
        <p:nvSpPr>
          <p:cNvPr id="98" name="Google Shape;98;p8"/>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t>20</a:t>
            </a:fld>
            <a:endParaRPr sz="14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F75747CC-737A-EBE7-843F-43DB933517F6}"/>
              </a:ext>
            </a:extLst>
          </p:cNvPr>
          <p:cNvSpPr txBox="1"/>
          <p:nvPr/>
        </p:nvSpPr>
        <p:spPr>
          <a:xfrm>
            <a:off x="699941" y="506688"/>
            <a:ext cx="6094428" cy="307777"/>
          </a:xfrm>
          <a:prstGeom prst="rect">
            <a:avLst/>
          </a:prstGeom>
          <a:noFill/>
        </p:spPr>
        <p:txBody>
          <a:bodyPr wrap="square">
            <a:spAutoFit/>
          </a:bodyPr>
          <a:lstStyle/>
          <a:p>
            <a:pPr marL="12700" lvl="0">
              <a:buClr>
                <a:schemeClr val="dk1"/>
              </a:buClr>
              <a:buSzPts val="2400"/>
            </a:pPr>
            <a:r>
              <a:rPr lang="en-US" sz="1400" b="1" dirty="0">
                <a:solidFill>
                  <a:schemeClr val="dk1"/>
                </a:solidFill>
                <a:latin typeface="Helvetica Neue"/>
                <a:ea typeface="Helvetica Neue"/>
                <a:cs typeface="Helvetica Neue"/>
                <a:sym typeface="Helvetica Neue"/>
              </a:rPr>
              <a:t>Introduction to Artificial Intelligence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9"/>
          <p:cNvSpPr txBox="1">
            <a:spLocks noGrp="1"/>
          </p:cNvSpPr>
          <p:nvPr>
            <p:ph type="body" idx="1"/>
          </p:nvPr>
        </p:nvSpPr>
        <p:spPr>
          <a:xfrm>
            <a:off x="545740" y="1451237"/>
            <a:ext cx="11001375" cy="744919"/>
          </a:xfrm>
          <a:prstGeom prst="rect">
            <a:avLst/>
          </a:prstGeom>
          <a:noFill/>
          <a:ln>
            <a:noFill/>
          </a:ln>
        </p:spPr>
        <p:txBody>
          <a:bodyPr spcFirstLastPara="1" wrap="square" lIns="91425" tIns="45700" rIns="91425" bIns="45700" anchor="t" anchorCtr="0">
            <a:noAutofit/>
          </a:bodyPr>
          <a:lstStyle/>
          <a:p>
            <a:pPr marL="0" lvl="0" indent="0">
              <a:lnSpc>
                <a:spcPct val="150000"/>
              </a:lnSpc>
              <a:spcBef>
                <a:spcPts val="0"/>
              </a:spcBef>
              <a:buClr>
                <a:srgbClr val="000000"/>
              </a:buClr>
              <a:buSzPts val="2000"/>
              <a:buNone/>
            </a:pPr>
            <a:r>
              <a:rPr lang="en-US" dirty="0"/>
              <a:t>Artificial intelligence has made its way into a wide variety of markets.</a:t>
            </a:r>
            <a:endParaRPr dirty="0"/>
          </a:p>
        </p:txBody>
      </p:sp>
      <p:sp>
        <p:nvSpPr>
          <p:cNvPr id="107" name="Google Shape;107;p9"/>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t>21</a:t>
            </a:fld>
            <a:endParaRPr sz="1400" b="0" i="0" u="none" strike="noStrike" cap="none">
              <a:solidFill>
                <a:srgbClr val="000000"/>
              </a:solidFill>
              <a:latin typeface="Arial"/>
              <a:ea typeface="Arial"/>
              <a:cs typeface="Arial"/>
              <a:sym typeface="Arial"/>
            </a:endParaRPr>
          </a:p>
        </p:txBody>
      </p:sp>
      <p:sp>
        <p:nvSpPr>
          <p:cNvPr id="109" name="Google Shape;109;p9"/>
          <p:cNvSpPr txBox="1"/>
          <p:nvPr/>
        </p:nvSpPr>
        <p:spPr>
          <a:xfrm>
            <a:off x="545740" y="989613"/>
            <a:ext cx="10248900" cy="461624"/>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chemeClr val="dk1"/>
              </a:buClr>
              <a:buSzPts val="2400"/>
              <a:buFont typeface="Helvetica Neue"/>
              <a:buNone/>
            </a:pPr>
            <a:r>
              <a:rPr lang="en-US" sz="2400" b="1" dirty="0">
                <a:solidFill>
                  <a:schemeClr val="dk1"/>
                </a:solidFill>
                <a:latin typeface="Helvetica Neue"/>
                <a:sym typeface="Helvetica Neue"/>
              </a:rPr>
              <a:t>Application of AI</a:t>
            </a:r>
            <a:endParaRPr sz="1400" b="0" i="0" u="none" strike="noStrike" cap="none" dirty="0">
              <a:solidFill>
                <a:srgbClr val="000000"/>
              </a:solidFill>
              <a:latin typeface="Arial"/>
              <a:ea typeface="Arial"/>
              <a:cs typeface="Arial"/>
              <a:sym typeface="Arial"/>
            </a:endParaRPr>
          </a:p>
        </p:txBody>
      </p:sp>
      <p:sp>
        <p:nvSpPr>
          <p:cNvPr id="3" name="TextBox 2"/>
          <p:cNvSpPr txBox="1"/>
          <p:nvPr/>
        </p:nvSpPr>
        <p:spPr>
          <a:xfrm>
            <a:off x="788066" y="2291595"/>
            <a:ext cx="10280821" cy="4247317"/>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AI in healthcare.</a:t>
            </a:r>
            <a:r>
              <a:rPr lang="en-US" sz="1800" dirty="0">
                <a:latin typeface="Times New Roman" panose="02020603050405020304" pitchFamily="18" charset="0"/>
                <a:cs typeface="Times New Roman" panose="02020603050405020304" pitchFamily="18" charset="0"/>
              </a:rPr>
              <a:t>  The biggest bets are on improving patient outcomes and reducing costs. Companies are applying machine learning to make better and faster medical diagnoses than humans. One of the best-known healthcare technologies is IBM Watson. It understands natural language and can respond to questions asked of it. </a:t>
            </a:r>
          </a:p>
          <a:p>
            <a:r>
              <a:rPr lang="en-US" sz="1800" b="1" dirty="0">
                <a:latin typeface="Times New Roman" panose="02020603050405020304" pitchFamily="18" charset="0"/>
                <a:cs typeface="Times New Roman" panose="02020603050405020304" pitchFamily="18" charset="0"/>
              </a:rPr>
              <a:t>AI in business.</a:t>
            </a:r>
            <a:r>
              <a:rPr lang="en-US" sz="1800" dirty="0">
                <a:latin typeface="Times New Roman" panose="02020603050405020304" pitchFamily="18" charset="0"/>
                <a:cs typeface="Times New Roman" panose="02020603050405020304" pitchFamily="18" charset="0"/>
              </a:rPr>
              <a:t> Machine learning algorithms are being integrated into analytics and customer relationship management (</a:t>
            </a:r>
            <a:r>
              <a:rPr lang="en-US" sz="1800" u="sng" dirty="0">
                <a:latin typeface="Times New Roman" panose="02020603050405020304" pitchFamily="18" charset="0"/>
                <a:cs typeface="Times New Roman" panose="02020603050405020304" pitchFamily="18" charset="0"/>
                <a:hlinkClick r:id="rId3"/>
              </a:rPr>
              <a:t>CRM</a:t>
            </a:r>
            <a:r>
              <a:rPr lang="en-US" sz="1800" dirty="0">
                <a:latin typeface="Times New Roman" panose="02020603050405020304" pitchFamily="18" charset="0"/>
                <a:cs typeface="Times New Roman" panose="02020603050405020304" pitchFamily="18" charset="0"/>
              </a:rPr>
              <a:t>) platforms to uncover information on how to better serve customers.</a:t>
            </a:r>
          </a:p>
          <a:p>
            <a:r>
              <a:rPr lang="en-US" sz="1800" b="1" dirty="0">
                <a:latin typeface="Times New Roman" panose="02020603050405020304" pitchFamily="18" charset="0"/>
                <a:cs typeface="Times New Roman" panose="02020603050405020304" pitchFamily="18" charset="0"/>
              </a:rPr>
              <a:t>AI in education.</a:t>
            </a:r>
            <a:r>
              <a:rPr lang="en-US" sz="1800" dirty="0">
                <a:latin typeface="Times New Roman" panose="02020603050405020304" pitchFamily="18" charset="0"/>
                <a:cs typeface="Times New Roman" panose="02020603050405020304" pitchFamily="18" charset="0"/>
              </a:rPr>
              <a:t> AI can automate grading, giving educators more time for other tasks. It can </a:t>
            </a:r>
            <a:r>
              <a:rPr lang="en-US" sz="1800" u="sng" dirty="0">
                <a:latin typeface="Times New Roman" panose="02020603050405020304" pitchFamily="18" charset="0"/>
                <a:cs typeface="Times New Roman" panose="02020603050405020304" pitchFamily="18" charset="0"/>
                <a:hlinkClick r:id="rId4"/>
              </a:rPr>
              <a:t>assess students and adapt to their needs</a:t>
            </a:r>
            <a:r>
              <a:rPr lang="en-US" sz="1800" dirty="0">
                <a:latin typeface="Times New Roman" panose="02020603050405020304" pitchFamily="18" charset="0"/>
                <a:cs typeface="Times New Roman" panose="02020603050405020304" pitchFamily="18" charset="0"/>
              </a:rPr>
              <a:t>, helping them work at their own pace. AI tutors can provide additional support to students, ensuring they stay on track.</a:t>
            </a:r>
          </a:p>
          <a:p>
            <a:r>
              <a:rPr lang="en-US" sz="1800" b="1" dirty="0">
                <a:latin typeface="Times New Roman" panose="02020603050405020304" pitchFamily="18" charset="0"/>
                <a:cs typeface="Times New Roman" panose="02020603050405020304" pitchFamily="18" charset="0"/>
              </a:rPr>
              <a:t>AI in finance.</a:t>
            </a:r>
            <a:r>
              <a:rPr lang="en-US" sz="1800" dirty="0">
                <a:latin typeface="Times New Roman" panose="02020603050405020304" pitchFamily="18" charset="0"/>
                <a:cs typeface="Times New Roman" panose="02020603050405020304" pitchFamily="18" charset="0"/>
              </a:rPr>
              <a:t> AI in personal finance applications, such as Intuit Mint or TurboTax, is disrupting financial institutions. Applications such as these collect personal data and provide financial advice.</a:t>
            </a:r>
          </a:p>
          <a:p>
            <a:r>
              <a:rPr lang="en-US" sz="1800" b="1" dirty="0">
                <a:latin typeface="Times New Roman" panose="02020603050405020304" pitchFamily="18" charset="0"/>
                <a:cs typeface="Times New Roman" panose="02020603050405020304" pitchFamily="18" charset="0"/>
              </a:rPr>
              <a:t>AI in law.</a:t>
            </a:r>
            <a:r>
              <a:rPr lang="en-US" sz="1800" dirty="0">
                <a:latin typeface="Times New Roman" panose="02020603050405020304" pitchFamily="18" charset="0"/>
                <a:cs typeface="Times New Roman" panose="02020603050405020304" pitchFamily="18" charset="0"/>
              </a:rPr>
              <a:t> The discovery process -- sifting through documents -- in law is often overwhelming for humans. Using AI to help automate the legal industry's labor-intensive processes is saving time and improving client service. Law firms use machine learning to describe data and predict outcomes, computer vision to classify and extract information from documents, and NLP to interpret requests for information.</a:t>
            </a:r>
          </a:p>
        </p:txBody>
      </p:sp>
      <p:sp>
        <p:nvSpPr>
          <p:cNvPr id="4" name="TextBox 3">
            <a:extLst>
              <a:ext uri="{FF2B5EF4-FFF2-40B4-BE49-F238E27FC236}">
                <a16:creationId xmlns:a16="http://schemas.microsoft.com/office/drawing/2014/main" id="{C9791D7B-7D98-58D1-743D-22004815512E}"/>
              </a:ext>
            </a:extLst>
          </p:cNvPr>
          <p:cNvSpPr txBox="1"/>
          <p:nvPr/>
        </p:nvSpPr>
        <p:spPr>
          <a:xfrm>
            <a:off x="652806" y="540188"/>
            <a:ext cx="6094428" cy="307777"/>
          </a:xfrm>
          <a:prstGeom prst="rect">
            <a:avLst/>
          </a:prstGeom>
          <a:noFill/>
        </p:spPr>
        <p:txBody>
          <a:bodyPr wrap="square">
            <a:spAutoFit/>
          </a:bodyPr>
          <a:lstStyle/>
          <a:p>
            <a:pPr marL="12700" lvl="0">
              <a:buClr>
                <a:schemeClr val="dk1"/>
              </a:buClr>
              <a:buSzPts val="2400"/>
            </a:pPr>
            <a:r>
              <a:rPr lang="en-US" sz="1400" b="1" dirty="0">
                <a:solidFill>
                  <a:schemeClr val="dk1"/>
                </a:solidFill>
                <a:latin typeface="Helvetica Neue"/>
                <a:ea typeface="Helvetica Neue"/>
                <a:cs typeface="Helvetica Neue"/>
                <a:sym typeface="Helvetica Neue"/>
              </a:rPr>
              <a:t>Introduction to Artificial Intelligence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D023C8B-A76C-8CFD-D677-ED1EC7CABAC2}"/>
              </a:ext>
            </a:extLst>
          </p:cNvPr>
          <p:cNvSpPr>
            <a:spLocks noGrp="1"/>
          </p:cNvSpPr>
          <p:nvPr>
            <p:ph type="body" idx="1"/>
          </p:nvPr>
        </p:nvSpPr>
        <p:spPr>
          <a:xfrm>
            <a:off x="838200" y="1253331"/>
            <a:ext cx="10515600" cy="4351337"/>
          </a:xfrm>
        </p:spPr>
        <p:txBody>
          <a:bodyPr/>
          <a:lstStyle/>
          <a:p>
            <a:r>
              <a:rPr lang="en-US" sz="1800" b="1" dirty="0"/>
              <a:t>AI in entertainment and media.</a:t>
            </a:r>
            <a:r>
              <a:rPr lang="en-US" sz="1800" dirty="0"/>
              <a:t> The entertainment business uses AI techniques for targeted advertising, recommending content, distribution, detecting fraud, creating scripts and making movies. Automated journalism helps newsrooms streamline media workflows reducing time, costs and complexity.</a:t>
            </a:r>
          </a:p>
          <a:p>
            <a:r>
              <a:rPr lang="en-US" sz="1800" b="1" dirty="0"/>
              <a:t>AI in software coding and IT processes.</a:t>
            </a:r>
            <a:r>
              <a:rPr lang="en-US" sz="1800" dirty="0"/>
              <a:t> New generative AI tools can be used to produce application code based on natural language prompts, but it is early days for these tools and unlikely they will replace software engineers soon. AI is also being used to </a:t>
            </a:r>
            <a:r>
              <a:rPr lang="en-US" sz="1800" u="sng" dirty="0">
                <a:hlinkClick r:id="rId2"/>
              </a:rPr>
              <a:t>automate many IT processes</a:t>
            </a:r>
            <a:r>
              <a:rPr lang="en-US" sz="1800" dirty="0"/>
              <a:t>, including data entry, fraud detection, customer service, and predictive maintenance and security.</a:t>
            </a:r>
          </a:p>
          <a:p>
            <a:r>
              <a:rPr lang="en-US" sz="1800" b="1" dirty="0"/>
              <a:t>AI in manufacturing.</a:t>
            </a:r>
            <a:r>
              <a:rPr lang="en-US" sz="1800" dirty="0"/>
              <a:t> Manufacturing has been at the forefront of incorporating robots into the </a:t>
            </a:r>
            <a:r>
              <a:rPr lang="en-US" sz="1800" u="sng" dirty="0">
                <a:hlinkClick r:id="rId3"/>
              </a:rPr>
              <a:t>workflow</a:t>
            </a:r>
            <a:r>
              <a:rPr lang="en-US" sz="1800" dirty="0"/>
              <a:t>. For example, the industrial robots that were at one time programmed to perform single tasks and separated from human workers, increasingly function as </a:t>
            </a:r>
            <a:r>
              <a:rPr lang="en-US" sz="1800" u="sng" dirty="0" err="1">
                <a:hlinkClick r:id="rId4"/>
              </a:rPr>
              <a:t>cobots</a:t>
            </a:r>
            <a:endParaRPr lang="en-US" sz="1800" u="sng" dirty="0"/>
          </a:p>
          <a:p>
            <a:r>
              <a:rPr lang="en-US" sz="1800" b="1" dirty="0"/>
              <a:t>AI in banking.</a:t>
            </a:r>
            <a:r>
              <a:rPr lang="en-US" sz="1800" dirty="0"/>
              <a:t> Banks are successfully employing chatbots to make their customers aware of services and offerings and to handle transactions that don't require human intervention. Banking organizations use AI to improve their decision-making for loans, set credit limits and identify investment opportunities.</a:t>
            </a:r>
          </a:p>
          <a:p>
            <a:r>
              <a:rPr lang="en-US" sz="1800" b="1" dirty="0"/>
              <a:t>AI in transportation. </a:t>
            </a:r>
            <a:r>
              <a:rPr lang="en-US" sz="1800" dirty="0"/>
              <a:t>In addition to AI's fundamental role in operating autonomous vehicles, AI technologies are used in transportation to manage traffic, predict flight delays, and make ocean shipping safer and more efficient. </a:t>
            </a:r>
          </a:p>
          <a:p>
            <a:pPr marL="114300" indent="0">
              <a:buNone/>
            </a:pPr>
            <a:br>
              <a:rPr lang="en-US" sz="1800" dirty="0"/>
            </a:br>
            <a:endParaRPr lang="en-US" sz="1800" dirty="0"/>
          </a:p>
          <a:p>
            <a:endParaRPr lang="en-IN" sz="1800" dirty="0"/>
          </a:p>
        </p:txBody>
      </p:sp>
      <p:sp>
        <p:nvSpPr>
          <p:cNvPr id="4" name="Slide Number Placeholder 3">
            <a:extLst>
              <a:ext uri="{FF2B5EF4-FFF2-40B4-BE49-F238E27FC236}">
                <a16:creationId xmlns:a16="http://schemas.microsoft.com/office/drawing/2014/main" id="{CDE9913A-FB75-1BE5-9A98-97CA8AEE23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TextBox 4">
            <a:extLst>
              <a:ext uri="{FF2B5EF4-FFF2-40B4-BE49-F238E27FC236}">
                <a16:creationId xmlns:a16="http://schemas.microsoft.com/office/drawing/2014/main" id="{29874F7F-B440-5358-3268-4D1840606493}"/>
              </a:ext>
            </a:extLst>
          </p:cNvPr>
          <p:cNvSpPr txBox="1"/>
          <p:nvPr/>
        </p:nvSpPr>
        <p:spPr>
          <a:xfrm>
            <a:off x="577393" y="477708"/>
            <a:ext cx="6094428" cy="307777"/>
          </a:xfrm>
          <a:prstGeom prst="rect">
            <a:avLst/>
          </a:prstGeom>
          <a:noFill/>
        </p:spPr>
        <p:txBody>
          <a:bodyPr wrap="square">
            <a:spAutoFit/>
          </a:bodyPr>
          <a:lstStyle/>
          <a:p>
            <a:pPr marL="12700" lvl="0">
              <a:buClr>
                <a:schemeClr val="dk1"/>
              </a:buClr>
              <a:buSzPts val="2400"/>
            </a:pPr>
            <a:r>
              <a:rPr lang="en-US" sz="1400" b="1" dirty="0">
                <a:solidFill>
                  <a:schemeClr val="dk1"/>
                </a:solidFill>
                <a:latin typeface="Helvetica Neue"/>
                <a:ea typeface="Helvetica Neue"/>
                <a:cs typeface="Helvetica Neue"/>
                <a:sym typeface="Helvetica Neue"/>
              </a:rPr>
              <a:t>Introduction to Artificial Intelligence</a:t>
            </a:r>
          </a:p>
        </p:txBody>
      </p:sp>
    </p:spTree>
    <p:extLst>
      <p:ext uri="{BB962C8B-B14F-4D97-AF65-F5344CB8AC3E}">
        <p14:creationId xmlns:p14="http://schemas.microsoft.com/office/powerpoint/2010/main" val="1359306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10AD0F2-9F99-0B92-852F-223A60B1974D}"/>
              </a:ext>
            </a:extLst>
          </p:cNvPr>
          <p:cNvSpPr>
            <a:spLocks noGrp="1"/>
          </p:cNvSpPr>
          <p:nvPr>
            <p:ph type="body" idx="1"/>
          </p:nvPr>
        </p:nvSpPr>
        <p:spPr>
          <a:xfrm>
            <a:off x="640237" y="1099761"/>
            <a:ext cx="10515600" cy="4351337"/>
          </a:xfrm>
        </p:spPr>
        <p:txBody>
          <a:bodyPr/>
          <a:lstStyle/>
          <a:p>
            <a:r>
              <a:rPr lang="en-US" sz="1800" i="0" u="none" strike="noStrike" cap="none" dirty="0">
                <a:solidFill>
                  <a:srgbClr val="000000"/>
                </a:solidFill>
                <a:latin typeface="Times New Roman" pitchFamily="18" charset="0"/>
                <a:ea typeface="Arial"/>
                <a:cs typeface="Times New Roman" pitchFamily="18" charset="0"/>
                <a:sym typeface="Arial"/>
              </a:rPr>
              <a:t>Elements of intelligence– Reasoning, Learning, Problem Solving, Perception, Linguistic, intelligence. </a:t>
            </a:r>
          </a:p>
        </p:txBody>
      </p:sp>
      <p:sp>
        <p:nvSpPr>
          <p:cNvPr id="4" name="Slide Number Placeholder 3">
            <a:extLst>
              <a:ext uri="{FF2B5EF4-FFF2-40B4-BE49-F238E27FC236}">
                <a16:creationId xmlns:a16="http://schemas.microsoft.com/office/drawing/2014/main" id="{5A1CA845-DD01-1575-CAA1-93AB0E37DEC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5" name="Picture 4">
            <a:extLst>
              <a:ext uri="{FF2B5EF4-FFF2-40B4-BE49-F238E27FC236}">
                <a16:creationId xmlns:a16="http://schemas.microsoft.com/office/drawing/2014/main" id="{EF96EA34-8930-19A3-9910-C3B870CC3785}"/>
              </a:ext>
            </a:extLst>
          </p:cNvPr>
          <p:cNvPicPr>
            <a:picLocks noChangeAspect="1"/>
          </p:cNvPicPr>
          <p:nvPr/>
        </p:nvPicPr>
        <p:blipFill>
          <a:blip r:embed="rId2"/>
          <a:stretch>
            <a:fillRect/>
          </a:stretch>
        </p:blipFill>
        <p:spPr>
          <a:xfrm>
            <a:off x="2291561" y="2902522"/>
            <a:ext cx="7212951" cy="2548576"/>
          </a:xfrm>
          <a:prstGeom prst="rect">
            <a:avLst/>
          </a:prstGeom>
        </p:spPr>
      </p:pic>
    </p:spTree>
    <p:extLst>
      <p:ext uri="{BB962C8B-B14F-4D97-AF65-F5344CB8AC3E}">
        <p14:creationId xmlns:p14="http://schemas.microsoft.com/office/powerpoint/2010/main" val="2488246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96534A-7ABB-E864-AE9A-E64AABAB61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graphicFrame>
        <p:nvGraphicFramePr>
          <p:cNvPr id="2" name="Table 1">
            <a:extLst>
              <a:ext uri="{FF2B5EF4-FFF2-40B4-BE49-F238E27FC236}">
                <a16:creationId xmlns:a16="http://schemas.microsoft.com/office/drawing/2014/main" id="{98BC3DB5-6AFE-2642-899D-41AFAC1A7021}"/>
              </a:ext>
            </a:extLst>
          </p:cNvPr>
          <p:cNvGraphicFramePr>
            <a:graphicFrameLocks noGrp="1"/>
          </p:cNvGraphicFramePr>
          <p:nvPr>
            <p:extLst>
              <p:ext uri="{D42A27DB-BD31-4B8C-83A1-F6EECF244321}">
                <p14:modId xmlns:p14="http://schemas.microsoft.com/office/powerpoint/2010/main" val="1720454391"/>
              </p:ext>
            </p:extLst>
          </p:nvPr>
        </p:nvGraphicFramePr>
        <p:xfrm>
          <a:off x="3377184" y="2263934"/>
          <a:ext cx="5437632" cy="4092415"/>
        </p:xfrm>
        <a:graphic>
          <a:graphicData uri="http://schemas.openxmlformats.org/drawingml/2006/table">
            <a:tbl>
              <a:tblPr/>
              <a:tblGrid>
                <a:gridCol w="2715768">
                  <a:extLst>
                    <a:ext uri="{9D8B030D-6E8A-4147-A177-3AD203B41FA5}">
                      <a16:colId xmlns:a16="http://schemas.microsoft.com/office/drawing/2014/main" val="3964207685"/>
                    </a:ext>
                  </a:extLst>
                </a:gridCol>
                <a:gridCol w="2721864">
                  <a:extLst>
                    <a:ext uri="{9D8B030D-6E8A-4147-A177-3AD203B41FA5}">
                      <a16:colId xmlns:a16="http://schemas.microsoft.com/office/drawing/2014/main" val="4119980326"/>
                    </a:ext>
                  </a:extLst>
                </a:gridCol>
              </a:tblGrid>
              <a:tr h="394882">
                <a:tc>
                  <a:txBody>
                    <a:bodyPr/>
                    <a:lstStyle/>
                    <a:p>
                      <a:pPr algn="ctr" fontAlgn="t"/>
                      <a:r>
                        <a:rPr lang="en-IN" dirty="0">
                          <a:effectLst/>
                        </a:rPr>
                        <a:t>Inductive Reasoning</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a:effectLst/>
                        </a:rPr>
                        <a:t>Deductive Reasoning</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800520610"/>
                  </a:ext>
                </a:extLst>
              </a:tr>
              <a:tr h="1148748">
                <a:tc>
                  <a:txBody>
                    <a:bodyPr/>
                    <a:lstStyle/>
                    <a:p>
                      <a:pPr fontAlgn="ctr"/>
                      <a:r>
                        <a:rPr lang="en-US">
                          <a:effectLst/>
                        </a:rPr>
                        <a:t>It conducts specific observations to makes broad general statements.</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It starts with a general statement and examines the possibilities to reach a specific, logical conclusion.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0665184"/>
                  </a:ext>
                </a:extLst>
              </a:tr>
              <a:tr h="1148748">
                <a:tc>
                  <a:txBody>
                    <a:bodyPr/>
                    <a:lstStyle/>
                    <a:p>
                      <a:pPr fontAlgn="t"/>
                      <a:r>
                        <a:rPr lang="en-US" dirty="0">
                          <a:effectLst/>
                        </a:rPr>
                        <a:t>Even if all of the premises are true in a statement, inductive reasoning allows for the conclusion to be false.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a:effectLst/>
                        </a:rPr>
                        <a:t>If something is true of a class of things in general, it is also true for all members of that class.</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907750332"/>
                  </a:ext>
                </a:extLst>
              </a:tr>
              <a:tr h="1400037">
                <a:tc>
                  <a:txBody>
                    <a:bodyPr/>
                    <a:lstStyle/>
                    <a:p>
                      <a:pPr fontAlgn="ctr"/>
                      <a:r>
                        <a:rPr lang="en-US">
                          <a:effectLst/>
                        </a:rPr>
                        <a:t>Example − "Nita is a teacher. Nita is studious. Therefore, All teachers are studious."</a:t>
                      </a:r>
                    </a:p>
                  </a:txBody>
                  <a:tcPr marL="60960" marR="60960" marT="60960" marB="60960"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dirty="0">
                          <a:effectLst/>
                        </a:rPr>
                        <a:t>Example − "All women of age above 60 years are grandmothers. Shalini is 65 years. Therefore, Shalini is a grandmother."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11843099"/>
                  </a:ext>
                </a:extLst>
              </a:tr>
            </a:tbl>
          </a:graphicData>
        </a:graphic>
      </p:graphicFrame>
      <p:sp>
        <p:nvSpPr>
          <p:cNvPr id="5" name="Rectangle 1">
            <a:extLst>
              <a:ext uri="{FF2B5EF4-FFF2-40B4-BE49-F238E27FC236}">
                <a16:creationId xmlns:a16="http://schemas.microsoft.com/office/drawing/2014/main" id="{9F3ABBDC-D7A3-F2AA-BD34-A1F56740F749}"/>
              </a:ext>
            </a:extLst>
          </p:cNvPr>
          <p:cNvSpPr>
            <a:spLocks noGrp="1" noChangeArrowheads="1"/>
          </p:cNvSpPr>
          <p:nvPr>
            <p:ph type="body" idx="1"/>
          </p:nvPr>
        </p:nvSpPr>
        <p:spPr bwMode="auto">
          <a:xfrm>
            <a:off x="677274" y="1212404"/>
            <a:ext cx="1622866" cy="1051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85660" tIns="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200" b="0" i="0" u="none" strike="noStrike" cap="none" normalizeH="0" baseline="0" dirty="0">
                <a:ln>
                  <a:noFill/>
                </a:ln>
                <a:solidFill>
                  <a:srgbClr val="000000"/>
                </a:solidFill>
                <a:effectLst/>
                <a:latin typeface="Nunito" pitchFamily="2" charset="0"/>
              </a:rPr>
            </a:br>
            <a:endParaRPr kumimoji="0" lang="en-US" altLang="en-US" sz="1200" b="0" i="0" u="none" strike="noStrike" cap="none" normalizeH="0" baseline="0" dirty="0">
              <a:ln>
                <a:noFill/>
              </a:ln>
              <a:solidFill>
                <a:srgbClr val="747579"/>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C329558-B573-07D6-874B-6107D406AF25}"/>
              </a:ext>
            </a:extLst>
          </p:cNvPr>
          <p:cNvSpPr txBox="1"/>
          <p:nvPr/>
        </p:nvSpPr>
        <p:spPr>
          <a:xfrm>
            <a:off x="907330" y="1525270"/>
            <a:ext cx="6926344"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rgbClr val="000000"/>
                </a:solidFill>
                <a:effectLst/>
                <a:latin typeface="Nunito" pitchFamily="2" charset="0"/>
              </a:rPr>
              <a:t>Reasoning</a:t>
            </a:r>
            <a:r>
              <a:rPr kumimoji="0" lang="en-US" altLang="en-US" sz="1400" b="0" i="0" u="none" strike="noStrike" cap="none" normalizeH="0" baseline="0" dirty="0">
                <a:ln>
                  <a:noFill/>
                </a:ln>
                <a:solidFill>
                  <a:srgbClr val="000000"/>
                </a:solidFill>
                <a:effectLst/>
                <a:latin typeface="Nunito" pitchFamily="2" charset="0"/>
              </a:rPr>
              <a:t> − It is the set of processes that enables us to provide basis for judgement, making decisions, and prediction. There are broadly two types −</a:t>
            </a:r>
            <a:endParaRPr kumimoji="0" lang="en-US" altLang="en-US" sz="1400" b="0" i="0" u="none" strike="noStrike" cap="none" normalizeH="0" baseline="0" dirty="0">
              <a:ln>
                <a:noFill/>
              </a:ln>
              <a:solidFill>
                <a:srgbClr val="747579"/>
              </a:solidFill>
              <a:effectLst/>
              <a:latin typeface="Nunito" pitchFamily="2" charset="0"/>
            </a:endParaRPr>
          </a:p>
        </p:txBody>
      </p:sp>
    </p:spTree>
    <p:extLst>
      <p:ext uri="{BB962C8B-B14F-4D97-AF65-F5344CB8AC3E}">
        <p14:creationId xmlns:p14="http://schemas.microsoft.com/office/powerpoint/2010/main" val="75083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F37DA8-75DD-F437-86D4-A40B3E65B3DA}"/>
              </a:ext>
            </a:extLst>
          </p:cNvPr>
          <p:cNvSpPr>
            <a:spLocks noGrp="1"/>
          </p:cNvSpPr>
          <p:nvPr>
            <p:ph type="body" idx="1"/>
          </p:nvPr>
        </p:nvSpPr>
        <p:spPr>
          <a:xfrm>
            <a:off x="621383" y="1128041"/>
            <a:ext cx="10515600" cy="4351337"/>
          </a:xfrm>
        </p:spPr>
        <p:txBody>
          <a:bodyPr/>
          <a:lstStyle/>
          <a:p>
            <a:pPr algn="just">
              <a:buFont typeface="Arial" panose="020B0604020202020204" pitchFamily="34" charset="0"/>
              <a:buChar char="•"/>
            </a:pPr>
            <a:r>
              <a:rPr lang="en-US" sz="1800" b="1" i="0" dirty="0">
                <a:solidFill>
                  <a:srgbClr val="000000"/>
                </a:solidFill>
                <a:effectLst/>
                <a:latin typeface="Nunito" pitchFamily="2" charset="0"/>
              </a:rPr>
              <a:t>Learning</a:t>
            </a:r>
            <a:r>
              <a:rPr lang="en-US" sz="1800" b="0" i="0" dirty="0">
                <a:solidFill>
                  <a:srgbClr val="000000"/>
                </a:solidFill>
                <a:effectLst/>
                <a:latin typeface="Nunito" pitchFamily="2" charset="0"/>
              </a:rPr>
              <a:t> − It is the activity of gaining knowledge or skill by studying, </a:t>
            </a:r>
            <a:r>
              <a:rPr lang="en-US" sz="1800" b="0" i="0" dirty="0" err="1">
                <a:solidFill>
                  <a:srgbClr val="000000"/>
                </a:solidFill>
                <a:effectLst/>
                <a:latin typeface="Nunito" pitchFamily="2" charset="0"/>
              </a:rPr>
              <a:t>practising</a:t>
            </a:r>
            <a:r>
              <a:rPr lang="en-US" sz="1800" b="0" i="0" dirty="0">
                <a:solidFill>
                  <a:srgbClr val="000000"/>
                </a:solidFill>
                <a:effectLst/>
                <a:latin typeface="Nunito" pitchFamily="2" charset="0"/>
              </a:rPr>
              <a:t>, being taught, or experiencing something. Learning enhances the awareness of the subjects of the study.</a:t>
            </a:r>
          </a:p>
          <a:p>
            <a:pPr algn="just">
              <a:buFont typeface="Arial" panose="020B0604020202020204" pitchFamily="34" charset="0"/>
              <a:buChar char="•"/>
            </a:pPr>
            <a:r>
              <a:rPr lang="en-US" sz="1800" b="0" i="0" dirty="0">
                <a:solidFill>
                  <a:srgbClr val="000000"/>
                </a:solidFill>
                <a:effectLst/>
                <a:latin typeface="Nunito" pitchFamily="2" charset="0"/>
              </a:rPr>
              <a:t>The ability of learning is possessed by humans, some animals, and AI-enabled systems. Learning is categorized as −</a:t>
            </a:r>
          </a:p>
          <a:p>
            <a:pPr marL="742950" lvl="1" indent="-285750" algn="just">
              <a:buFont typeface="Arial" panose="020B0604020202020204" pitchFamily="34" charset="0"/>
              <a:buChar char="•"/>
            </a:pPr>
            <a:r>
              <a:rPr lang="en-US" sz="1800" b="1" i="0" dirty="0">
                <a:solidFill>
                  <a:srgbClr val="000000"/>
                </a:solidFill>
                <a:effectLst/>
                <a:latin typeface="Nunito" pitchFamily="2" charset="0"/>
              </a:rPr>
              <a:t>Auditory Learning</a:t>
            </a:r>
            <a:r>
              <a:rPr lang="en-US" sz="1800" b="0" i="0" dirty="0">
                <a:solidFill>
                  <a:srgbClr val="000000"/>
                </a:solidFill>
                <a:effectLst/>
                <a:latin typeface="Nunito" pitchFamily="2" charset="0"/>
              </a:rPr>
              <a:t> − It is learning by listening and hearing. For example, students listening to recorded audio lectures.</a:t>
            </a:r>
          </a:p>
          <a:p>
            <a:pPr marL="742950" lvl="1" indent="-285750" algn="just">
              <a:buFont typeface="Arial" panose="020B0604020202020204" pitchFamily="34" charset="0"/>
              <a:buChar char="•"/>
            </a:pPr>
            <a:r>
              <a:rPr lang="en-US" sz="1800" b="1" i="0" dirty="0">
                <a:solidFill>
                  <a:srgbClr val="000000"/>
                </a:solidFill>
                <a:effectLst/>
                <a:latin typeface="Nunito" pitchFamily="2" charset="0"/>
              </a:rPr>
              <a:t>Episodic Learning</a:t>
            </a:r>
            <a:r>
              <a:rPr lang="en-US" sz="1800" b="0" i="0" dirty="0">
                <a:solidFill>
                  <a:srgbClr val="000000"/>
                </a:solidFill>
                <a:effectLst/>
                <a:latin typeface="Nunito" pitchFamily="2" charset="0"/>
              </a:rPr>
              <a:t> − To learn by remembering sequences of events that one has witnessed or experienced. This is linear and orderly.</a:t>
            </a:r>
          </a:p>
          <a:p>
            <a:pPr marL="742950" lvl="1" indent="-285750" algn="just">
              <a:buFont typeface="Arial" panose="020B0604020202020204" pitchFamily="34" charset="0"/>
              <a:buChar char="•"/>
            </a:pPr>
            <a:r>
              <a:rPr lang="en-US" sz="1800" b="1" i="0" dirty="0">
                <a:solidFill>
                  <a:srgbClr val="000000"/>
                </a:solidFill>
                <a:effectLst/>
                <a:latin typeface="Nunito" pitchFamily="2" charset="0"/>
              </a:rPr>
              <a:t>Motor Learning</a:t>
            </a:r>
            <a:r>
              <a:rPr lang="en-US" sz="1800" b="0" i="0" dirty="0">
                <a:solidFill>
                  <a:srgbClr val="000000"/>
                </a:solidFill>
                <a:effectLst/>
                <a:latin typeface="Nunito" pitchFamily="2" charset="0"/>
              </a:rPr>
              <a:t> − It is learning by precise movement of muscles. For example, picking objects, Writing, etc.</a:t>
            </a:r>
          </a:p>
          <a:p>
            <a:pPr marL="742950" lvl="1" indent="-285750" algn="just">
              <a:buFont typeface="Arial" panose="020B0604020202020204" pitchFamily="34" charset="0"/>
              <a:buChar char="•"/>
            </a:pPr>
            <a:r>
              <a:rPr lang="en-US" sz="1800" b="1" i="0" dirty="0">
                <a:solidFill>
                  <a:srgbClr val="000000"/>
                </a:solidFill>
                <a:effectLst/>
                <a:latin typeface="Nunito" pitchFamily="2" charset="0"/>
              </a:rPr>
              <a:t>Observational Learning</a:t>
            </a:r>
            <a:r>
              <a:rPr lang="en-US" sz="1800" b="0" i="0" dirty="0">
                <a:solidFill>
                  <a:srgbClr val="000000"/>
                </a:solidFill>
                <a:effectLst/>
                <a:latin typeface="Nunito" pitchFamily="2" charset="0"/>
              </a:rPr>
              <a:t> − To learn by watching and imitating others. For example, child tries to learn by mimicking her parent.</a:t>
            </a:r>
          </a:p>
          <a:p>
            <a:pPr marL="114300" indent="0">
              <a:buNone/>
            </a:pPr>
            <a:endParaRPr lang="en-IN" dirty="0"/>
          </a:p>
        </p:txBody>
      </p:sp>
      <p:sp>
        <p:nvSpPr>
          <p:cNvPr id="4" name="Slide Number Placeholder 3">
            <a:extLst>
              <a:ext uri="{FF2B5EF4-FFF2-40B4-BE49-F238E27FC236}">
                <a16:creationId xmlns:a16="http://schemas.microsoft.com/office/drawing/2014/main" id="{3596534A-7ABB-E864-AE9A-E64AABAB61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extLst>
      <p:ext uri="{BB962C8B-B14F-4D97-AF65-F5344CB8AC3E}">
        <p14:creationId xmlns:p14="http://schemas.microsoft.com/office/powerpoint/2010/main" val="3989022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F37DA8-75DD-F437-86D4-A40B3E65B3DA}"/>
              </a:ext>
            </a:extLst>
          </p:cNvPr>
          <p:cNvSpPr>
            <a:spLocks noGrp="1"/>
          </p:cNvSpPr>
          <p:nvPr>
            <p:ph type="body" idx="1"/>
          </p:nvPr>
        </p:nvSpPr>
        <p:spPr>
          <a:xfrm>
            <a:off x="621383" y="1128041"/>
            <a:ext cx="10515600" cy="4351337"/>
          </a:xfrm>
        </p:spPr>
        <p:txBody>
          <a:bodyPr/>
          <a:lstStyle/>
          <a:p>
            <a:pPr algn="just">
              <a:buFont typeface="Arial" panose="020B0604020202020204" pitchFamily="34" charset="0"/>
              <a:buChar char="•"/>
            </a:pPr>
            <a:r>
              <a:rPr lang="en-US" sz="2000" b="1" i="0" dirty="0">
                <a:solidFill>
                  <a:srgbClr val="000000"/>
                </a:solidFill>
                <a:effectLst/>
                <a:latin typeface="Nunito" pitchFamily="2" charset="0"/>
              </a:rPr>
              <a:t>Problem Solving</a:t>
            </a:r>
            <a:r>
              <a:rPr lang="en-US" sz="2000" b="0" i="0" dirty="0">
                <a:solidFill>
                  <a:srgbClr val="000000"/>
                </a:solidFill>
                <a:effectLst/>
                <a:latin typeface="Nunito" pitchFamily="2" charset="0"/>
              </a:rPr>
              <a:t> − It is the process in which one perceives and tries to arrive at a desired solution from a present situation by taking some path, which is blocked by known or unknown hurdles.</a:t>
            </a:r>
          </a:p>
          <a:p>
            <a:pPr algn="just">
              <a:buFont typeface="Arial" panose="020B0604020202020204" pitchFamily="34" charset="0"/>
              <a:buChar char="•"/>
            </a:pPr>
            <a:r>
              <a:rPr lang="en-US" sz="2000" b="0" i="0" dirty="0">
                <a:solidFill>
                  <a:srgbClr val="000000"/>
                </a:solidFill>
                <a:effectLst/>
                <a:latin typeface="Nunito" pitchFamily="2" charset="0"/>
              </a:rPr>
              <a:t>Problem solving also includes </a:t>
            </a:r>
            <a:r>
              <a:rPr lang="en-US" sz="2000" b="1" i="0" dirty="0">
                <a:solidFill>
                  <a:srgbClr val="000000"/>
                </a:solidFill>
                <a:effectLst/>
                <a:latin typeface="Nunito" pitchFamily="2" charset="0"/>
              </a:rPr>
              <a:t>decision making</a:t>
            </a:r>
            <a:r>
              <a:rPr lang="en-US" sz="2000" b="0" i="0" dirty="0">
                <a:solidFill>
                  <a:srgbClr val="000000"/>
                </a:solidFill>
                <a:effectLst/>
                <a:latin typeface="Nunito" pitchFamily="2" charset="0"/>
              </a:rPr>
              <a:t>, which is the process of selecting the best suitable alternative out of multiple alternatives to reach the desired goal are available.</a:t>
            </a:r>
          </a:p>
          <a:p>
            <a:pPr algn="just">
              <a:buFont typeface="Arial" panose="020B0604020202020204" pitchFamily="34" charset="0"/>
              <a:buChar char="•"/>
            </a:pPr>
            <a:r>
              <a:rPr lang="en-US" sz="2000" b="1" i="0" dirty="0">
                <a:solidFill>
                  <a:srgbClr val="000000"/>
                </a:solidFill>
                <a:effectLst/>
                <a:latin typeface="Nunito" pitchFamily="2" charset="0"/>
              </a:rPr>
              <a:t>Perception</a:t>
            </a:r>
            <a:r>
              <a:rPr lang="en-US" sz="2000" b="0" i="0" dirty="0">
                <a:solidFill>
                  <a:srgbClr val="000000"/>
                </a:solidFill>
                <a:effectLst/>
                <a:latin typeface="Nunito" pitchFamily="2" charset="0"/>
              </a:rPr>
              <a:t> − It is the process of acquiring, interpreting, selecting, and organizing sensory information.</a:t>
            </a:r>
          </a:p>
          <a:p>
            <a:pPr algn="just">
              <a:buFont typeface="Arial" panose="020B0604020202020204" pitchFamily="34" charset="0"/>
              <a:buChar char="•"/>
            </a:pPr>
            <a:r>
              <a:rPr lang="en-US" sz="2000" b="0" i="0" dirty="0">
                <a:solidFill>
                  <a:srgbClr val="000000"/>
                </a:solidFill>
                <a:effectLst/>
                <a:latin typeface="Nunito" pitchFamily="2" charset="0"/>
              </a:rPr>
              <a:t>Perception presumes </a:t>
            </a:r>
            <a:r>
              <a:rPr lang="en-US" sz="2000" b="1" i="0" dirty="0">
                <a:solidFill>
                  <a:srgbClr val="000000"/>
                </a:solidFill>
                <a:effectLst/>
                <a:latin typeface="Nunito" pitchFamily="2" charset="0"/>
              </a:rPr>
              <a:t>sensing</a:t>
            </a:r>
            <a:r>
              <a:rPr lang="en-US" sz="2000" b="0" i="0" dirty="0">
                <a:solidFill>
                  <a:srgbClr val="000000"/>
                </a:solidFill>
                <a:effectLst/>
                <a:latin typeface="Nunito" pitchFamily="2" charset="0"/>
              </a:rPr>
              <a:t>. In humans, perception is aided by sensory organs. In the domain of AI, perception mechanism puts the data acquired by the sensors together in a meaningful manner.</a:t>
            </a:r>
          </a:p>
          <a:p>
            <a:pPr algn="just">
              <a:buFont typeface="Arial" panose="020B0604020202020204" pitchFamily="34" charset="0"/>
              <a:buChar char="•"/>
            </a:pPr>
            <a:r>
              <a:rPr lang="en-US" sz="1400" b="1" i="0" dirty="0">
                <a:solidFill>
                  <a:srgbClr val="000000"/>
                </a:solidFill>
                <a:effectLst/>
                <a:latin typeface="Nunito" pitchFamily="2" charset="0"/>
              </a:rPr>
              <a:t>Linguistic Intelligence</a:t>
            </a:r>
            <a:r>
              <a:rPr lang="en-US" sz="1400" b="0" i="0" dirty="0">
                <a:solidFill>
                  <a:srgbClr val="000000"/>
                </a:solidFill>
                <a:effectLst/>
                <a:latin typeface="Nunito" pitchFamily="2" charset="0"/>
              </a:rPr>
              <a:t> − It is one’s ability to use, comprehend, speak, and write the verbal and written language. It is important in interpersonal communication.</a:t>
            </a:r>
          </a:p>
          <a:p>
            <a:pPr algn="just">
              <a:buFont typeface="Arial" panose="020B0604020202020204" pitchFamily="34" charset="0"/>
              <a:buChar char="•"/>
            </a:pPr>
            <a:endParaRPr lang="en-US" sz="2000" b="0" i="0" dirty="0">
              <a:solidFill>
                <a:srgbClr val="000000"/>
              </a:solidFill>
              <a:effectLst/>
              <a:latin typeface="Nunito" pitchFamily="2" charset="0"/>
            </a:endParaRPr>
          </a:p>
          <a:p>
            <a:pPr marL="114300" indent="0">
              <a:buNone/>
            </a:pPr>
            <a:endParaRPr lang="en-IN" dirty="0"/>
          </a:p>
        </p:txBody>
      </p:sp>
      <p:sp>
        <p:nvSpPr>
          <p:cNvPr id="4" name="Slide Number Placeholder 3">
            <a:extLst>
              <a:ext uri="{FF2B5EF4-FFF2-40B4-BE49-F238E27FC236}">
                <a16:creationId xmlns:a16="http://schemas.microsoft.com/office/drawing/2014/main" id="{3596534A-7ABB-E864-AE9A-E64AABAB61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42011488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261B27D-1D07-EEB8-DDF8-497EE5FC29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5" name="object 7">
            <a:extLst>
              <a:ext uri="{FF2B5EF4-FFF2-40B4-BE49-F238E27FC236}">
                <a16:creationId xmlns:a16="http://schemas.microsoft.com/office/drawing/2014/main" id="{07D684BD-F612-7034-6955-604987DC20AB}"/>
              </a:ext>
            </a:extLst>
          </p:cNvPr>
          <p:cNvSpPr txBox="1">
            <a:spLocks noGrp="1"/>
          </p:cNvSpPr>
          <p:nvPr>
            <p:ph type="body" idx="1"/>
          </p:nvPr>
        </p:nvSpPr>
        <p:spPr>
          <a:xfrm>
            <a:off x="838200" y="1825625"/>
            <a:ext cx="10515600" cy="4351338"/>
          </a:xfrm>
          <a:prstGeom prst="rect">
            <a:avLst/>
          </a:prstGeom>
        </p:spPr>
        <p:txBody>
          <a:bodyPr vert="horz" wrap="square" lIns="0" tIns="13272" rIns="0" bIns="0" rtlCol="0">
            <a:spAutoFit/>
          </a:bodyPr>
          <a:lstStyle/>
          <a:p>
            <a:pPr marL="13970">
              <a:spcBef>
                <a:spcPts val="105"/>
              </a:spcBef>
            </a:pPr>
            <a:r>
              <a:rPr sz="2000" b="1" spc="-6" dirty="0">
                <a:solidFill>
                  <a:srgbClr val="993300"/>
                </a:solidFill>
                <a:latin typeface="Cambria" panose="02040503050406030204" pitchFamily="18" charset="0"/>
                <a:cs typeface="Comic Sans MS"/>
              </a:rPr>
              <a:t>Turing</a:t>
            </a:r>
            <a:r>
              <a:rPr sz="2000" b="1" dirty="0">
                <a:solidFill>
                  <a:srgbClr val="993300"/>
                </a:solidFill>
                <a:latin typeface="Cambria" panose="02040503050406030204" pitchFamily="18" charset="0"/>
                <a:cs typeface="Comic Sans MS"/>
              </a:rPr>
              <a:t> </a:t>
            </a:r>
            <a:r>
              <a:rPr sz="2000" b="1" spc="-11" dirty="0">
                <a:solidFill>
                  <a:srgbClr val="993300"/>
                </a:solidFill>
                <a:latin typeface="Cambria" panose="02040503050406030204" pitchFamily="18" charset="0"/>
                <a:cs typeface="Comic Sans MS"/>
              </a:rPr>
              <a:t>Test</a:t>
            </a:r>
            <a:endParaRPr sz="2000" dirty="0">
              <a:latin typeface="Cambria" panose="02040503050406030204" pitchFamily="18" charset="0"/>
              <a:cs typeface="Comic Sans MS"/>
            </a:endParaRPr>
          </a:p>
          <a:p>
            <a:pPr marL="391160" indent="-377190">
              <a:spcBef>
                <a:spcPts val="1881"/>
              </a:spcBef>
              <a:buClr>
                <a:srgbClr val="993300"/>
              </a:buClr>
              <a:buFont typeface="Wingdings"/>
              <a:buChar char=""/>
              <a:tabLst>
                <a:tab pos="390462" algn="l"/>
                <a:tab pos="391160" algn="l"/>
              </a:tabLst>
            </a:pPr>
            <a:r>
              <a:rPr sz="2000" u="heavy" spc="-6" dirty="0">
                <a:solidFill>
                  <a:srgbClr val="009999"/>
                </a:solidFill>
                <a:uFill>
                  <a:solidFill>
                    <a:srgbClr val="009999"/>
                  </a:solidFill>
                </a:uFill>
                <a:latin typeface="Cambria" panose="02040503050406030204" pitchFamily="18" charset="0"/>
                <a:cs typeface="Comic Sans MS"/>
                <a:hlinkClick r:id="rId2"/>
              </a:rPr>
              <a:t>http://plato.stanford.edu/entries/turing-test/</a:t>
            </a:r>
            <a:endParaRPr sz="2000" dirty="0">
              <a:latin typeface="Cambria" panose="02040503050406030204" pitchFamily="18" charset="0"/>
              <a:cs typeface="Comic Sans MS"/>
            </a:endParaRPr>
          </a:p>
          <a:p>
            <a:pPr marL="391160" indent="-377190">
              <a:spcBef>
                <a:spcPts val="1056"/>
              </a:spcBef>
              <a:buClr>
                <a:srgbClr val="993300"/>
              </a:buClr>
              <a:buFont typeface="Wingdings"/>
              <a:buChar char=""/>
              <a:tabLst>
                <a:tab pos="390462" algn="l"/>
                <a:tab pos="391160" algn="l"/>
              </a:tabLst>
            </a:pPr>
            <a:r>
              <a:rPr sz="2000" dirty="0">
                <a:latin typeface="Cambria" panose="02040503050406030204" pitchFamily="18" charset="0"/>
                <a:cs typeface="Comic Sans MS"/>
              </a:rPr>
              <a:t>Test </a:t>
            </a:r>
            <a:r>
              <a:rPr sz="2000" spc="-6" dirty="0">
                <a:latin typeface="Cambria" panose="02040503050406030204" pitchFamily="18" charset="0"/>
                <a:cs typeface="Comic Sans MS"/>
              </a:rPr>
              <a:t>proposed by Alan </a:t>
            </a:r>
            <a:r>
              <a:rPr sz="2000" dirty="0">
                <a:latin typeface="Cambria" panose="02040503050406030204" pitchFamily="18" charset="0"/>
                <a:cs typeface="Comic Sans MS"/>
              </a:rPr>
              <a:t>Turing </a:t>
            </a:r>
            <a:r>
              <a:rPr sz="2000" spc="-6" dirty="0">
                <a:latin typeface="Cambria" panose="02040503050406030204" pitchFamily="18" charset="0"/>
                <a:cs typeface="Comic Sans MS"/>
              </a:rPr>
              <a:t>in</a:t>
            </a:r>
            <a:r>
              <a:rPr sz="2000" spc="-17" dirty="0">
                <a:latin typeface="Cambria" panose="02040503050406030204" pitchFamily="18" charset="0"/>
                <a:cs typeface="Comic Sans MS"/>
              </a:rPr>
              <a:t> </a:t>
            </a:r>
            <a:r>
              <a:rPr sz="2000" spc="-6" dirty="0">
                <a:latin typeface="Cambria" panose="02040503050406030204" pitchFamily="18" charset="0"/>
                <a:cs typeface="Comic Sans MS"/>
              </a:rPr>
              <a:t>1950</a:t>
            </a:r>
            <a:endParaRPr sz="2000" dirty="0">
              <a:latin typeface="Cambria" panose="02040503050406030204" pitchFamily="18" charset="0"/>
              <a:cs typeface="Comic Sans MS"/>
            </a:endParaRPr>
          </a:p>
          <a:p>
            <a:pPr marL="391160" indent="-377190">
              <a:lnSpc>
                <a:spcPts val="2376"/>
              </a:lnSpc>
              <a:spcBef>
                <a:spcPts val="1062"/>
              </a:spcBef>
              <a:buClr>
                <a:srgbClr val="993300"/>
              </a:buClr>
              <a:buFont typeface="Wingdings"/>
              <a:buChar char=""/>
              <a:tabLst>
                <a:tab pos="390462" algn="l"/>
                <a:tab pos="391160" algn="l"/>
              </a:tabLst>
            </a:pPr>
            <a:r>
              <a:rPr sz="2000" dirty="0">
                <a:latin typeface="Cambria" panose="02040503050406030204" pitchFamily="18" charset="0"/>
                <a:cs typeface="Comic Sans MS"/>
              </a:rPr>
              <a:t>The computer </a:t>
            </a:r>
            <a:r>
              <a:rPr sz="2000" spc="-6" dirty="0">
                <a:latin typeface="Cambria" panose="02040503050406030204" pitchFamily="18" charset="0"/>
                <a:cs typeface="Comic Sans MS"/>
              </a:rPr>
              <a:t>is asked </a:t>
            </a:r>
            <a:r>
              <a:rPr sz="2000" dirty="0">
                <a:latin typeface="Cambria" panose="02040503050406030204" pitchFamily="18" charset="0"/>
                <a:cs typeface="Comic Sans MS"/>
              </a:rPr>
              <a:t>questions </a:t>
            </a:r>
            <a:r>
              <a:rPr sz="2000" spc="-6" dirty="0">
                <a:latin typeface="Cambria" panose="02040503050406030204" pitchFamily="18" charset="0"/>
                <a:cs typeface="Comic Sans MS"/>
              </a:rPr>
              <a:t>by </a:t>
            </a:r>
            <a:r>
              <a:rPr sz="2000" dirty="0">
                <a:latin typeface="Cambria" panose="02040503050406030204" pitchFamily="18" charset="0"/>
                <a:cs typeface="Comic Sans MS"/>
              </a:rPr>
              <a:t>a</a:t>
            </a:r>
            <a:r>
              <a:rPr sz="2000" spc="-72" dirty="0">
                <a:latin typeface="Cambria" panose="02040503050406030204" pitchFamily="18" charset="0"/>
                <a:cs typeface="Comic Sans MS"/>
              </a:rPr>
              <a:t> </a:t>
            </a:r>
            <a:r>
              <a:rPr sz="2000" spc="-6" dirty="0">
                <a:latin typeface="Cambria" panose="02040503050406030204" pitchFamily="18" charset="0"/>
                <a:cs typeface="Comic Sans MS"/>
              </a:rPr>
              <a:t>human</a:t>
            </a:r>
            <a:endParaRPr sz="2000" dirty="0">
              <a:latin typeface="Cambria" panose="02040503050406030204" pitchFamily="18" charset="0"/>
              <a:cs typeface="Comic Sans MS"/>
            </a:endParaRPr>
          </a:p>
          <a:p>
            <a:pPr marL="391160" marR="5588">
              <a:lnSpc>
                <a:spcPct val="80000"/>
              </a:lnSpc>
              <a:spcBef>
                <a:spcPts val="264"/>
              </a:spcBef>
            </a:pPr>
            <a:r>
              <a:rPr sz="2000" spc="-6" dirty="0">
                <a:latin typeface="Cambria" panose="02040503050406030204" pitchFamily="18" charset="0"/>
                <a:cs typeface="Comic Sans MS"/>
              </a:rPr>
              <a:t>interrogator. It passes the test </a:t>
            </a:r>
            <a:r>
              <a:rPr sz="2000" dirty="0">
                <a:latin typeface="Cambria" panose="02040503050406030204" pitchFamily="18" charset="0"/>
                <a:cs typeface="Comic Sans MS"/>
              </a:rPr>
              <a:t>if </a:t>
            </a:r>
            <a:r>
              <a:rPr sz="2000" spc="-6" dirty="0">
                <a:latin typeface="Cambria" panose="02040503050406030204" pitchFamily="18" charset="0"/>
                <a:cs typeface="Comic Sans MS"/>
              </a:rPr>
              <a:t>the  interrogator cannot tell whether the responses  </a:t>
            </a:r>
            <a:r>
              <a:rPr sz="2000" dirty="0">
                <a:latin typeface="Cambria" panose="02040503050406030204" pitchFamily="18" charset="0"/>
                <a:cs typeface="Comic Sans MS"/>
              </a:rPr>
              <a:t>come </a:t>
            </a:r>
            <a:r>
              <a:rPr sz="2000" spc="-6" dirty="0">
                <a:latin typeface="Cambria" panose="02040503050406030204" pitchFamily="18" charset="0"/>
                <a:cs typeface="Comic Sans MS"/>
              </a:rPr>
              <a:t>from </a:t>
            </a:r>
            <a:r>
              <a:rPr sz="2000" dirty="0">
                <a:latin typeface="Cambria" panose="02040503050406030204" pitchFamily="18" charset="0"/>
                <a:cs typeface="Comic Sans MS"/>
              </a:rPr>
              <a:t>a</a:t>
            </a:r>
            <a:r>
              <a:rPr sz="2000" spc="-50" dirty="0">
                <a:latin typeface="Cambria" panose="02040503050406030204" pitchFamily="18" charset="0"/>
                <a:cs typeface="Comic Sans MS"/>
              </a:rPr>
              <a:t> </a:t>
            </a:r>
            <a:r>
              <a:rPr sz="2000" spc="-6" dirty="0">
                <a:latin typeface="Cambria" panose="02040503050406030204" pitchFamily="18" charset="0"/>
                <a:cs typeface="Comic Sans MS"/>
              </a:rPr>
              <a:t>person</a:t>
            </a:r>
            <a:endParaRPr sz="2000" dirty="0">
              <a:latin typeface="Cambria" panose="02040503050406030204" pitchFamily="18" charset="0"/>
              <a:cs typeface="Comic Sans MS"/>
            </a:endParaRPr>
          </a:p>
          <a:p>
            <a:pPr marL="391160" indent="-377190">
              <a:spcBef>
                <a:spcPts val="1056"/>
              </a:spcBef>
              <a:buClr>
                <a:srgbClr val="993300"/>
              </a:buClr>
              <a:buFont typeface="Wingdings"/>
              <a:buChar char=""/>
              <a:tabLst>
                <a:tab pos="390462" algn="l"/>
                <a:tab pos="391160" algn="l"/>
              </a:tabLst>
            </a:pPr>
            <a:r>
              <a:rPr sz="2000" dirty="0">
                <a:latin typeface="Cambria" panose="02040503050406030204" pitchFamily="18" charset="0"/>
                <a:cs typeface="Comic Sans MS"/>
              </a:rPr>
              <a:t>Required </a:t>
            </a:r>
            <a:r>
              <a:rPr sz="2000" spc="-6" dirty="0">
                <a:latin typeface="Cambria" panose="02040503050406030204" pitchFamily="18" charset="0"/>
                <a:cs typeface="Comic Sans MS"/>
              </a:rPr>
              <a:t>capabilities: natural</a:t>
            </a:r>
            <a:r>
              <a:rPr sz="2000" spc="6" dirty="0">
                <a:latin typeface="Cambria" panose="02040503050406030204" pitchFamily="18" charset="0"/>
                <a:cs typeface="Comic Sans MS"/>
              </a:rPr>
              <a:t> </a:t>
            </a:r>
            <a:r>
              <a:rPr sz="2000" dirty="0">
                <a:latin typeface="Cambria" panose="02040503050406030204" pitchFamily="18" charset="0"/>
                <a:cs typeface="Comic Sans MS"/>
              </a:rPr>
              <a:t>language</a:t>
            </a:r>
            <a:r>
              <a:rPr lang="en-US" sz="2000" dirty="0">
                <a:latin typeface="Cambria" panose="02040503050406030204" pitchFamily="18" charset="0"/>
                <a:cs typeface="Comic Sans MS"/>
              </a:rPr>
              <a:t>  </a:t>
            </a:r>
            <a:r>
              <a:rPr lang="en-US" sz="2000" dirty="0"/>
              <a:t>processing, knowledge representation, </a:t>
            </a:r>
            <a:r>
              <a:rPr lang="en-US" sz="2000" dirty="0">
                <a:latin typeface="Cambria" panose="02040503050406030204" pitchFamily="18" charset="0"/>
                <a:cs typeface="Comic Sans MS"/>
              </a:rPr>
              <a:t>automated </a:t>
            </a:r>
            <a:r>
              <a:rPr lang="en-US" sz="2000" spc="-6" dirty="0">
                <a:latin typeface="Cambria" panose="02040503050406030204" pitchFamily="18" charset="0"/>
                <a:cs typeface="Comic Sans MS"/>
              </a:rPr>
              <a:t>reasoning,</a:t>
            </a:r>
            <a:r>
              <a:rPr lang="en-US" sz="2000" spc="-55" dirty="0">
                <a:latin typeface="Cambria" panose="02040503050406030204" pitchFamily="18" charset="0"/>
                <a:cs typeface="Comic Sans MS"/>
              </a:rPr>
              <a:t> </a:t>
            </a:r>
            <a:r>
              <a:rPr lang="en-US" sz="2000" spc="-6" dirty="0">
                <a:latin typeface="Cambria" panose="02040503050406030204" pitchFamily="18" charset="0"/>
                <a:cs typeface="Comic Sans MS"/>
              </a:rPr>
              <a:t>learning,...</a:t>
            </a:r>
            <a:endParaRPr lang="en-US" sz="2000" dirty="0">
              <a:latin typeface="Cambria" panose="02040503050406030204" pitchFamily="18" charset="0"/>
              <a:cs typeface="Comic Sans MS"/>
            </a:endParaRPr>
          </a:p>
          <a:p>
            <a:pPr marL="391160" indent="-377190">
              <a:spcBef>
                <a:spcPts val="1056"/>
              </a:spcBef>
              <a:buClr>
                <a:srgbClr val="993300"/>
              </a:buClr>
              <a:buFont typeface="Wingdings"/>
              <a:buChar char=""/>
              <a:tabLst>
                <a:tab pos="390462" algn="l"/>
                <a:tab pos="391160" algn="l"/>
              </a:tabLst>
            </a:pPr>
            <a:endParaRPr lang="en-US" sz="2000" dirty="0"/>
          </a:p>
          <a:p>
            <a:pPr marL="391160" indent="-377190">
              <a:spcBef>
                <a:spcPts val="1056"/>
              </a:spcBef>
              <a:buClr>
                <a:srgbClr val="993300"/>
              </a:buClr>
              <a:buFont typeface="Wingdings"/>
              <a:buChar char=""/>
              <a:tabLst>
                <a:tab pos="390462" algn="l"/>
                <a:tab pos="391160" algn="l"/>
              </a:tabLst>
            </a:pPr>
            <a:endParaRPr sz="2000" dirty="0">
              <a:latin typeface="Cambria" panose="02040503050406030204" pitchFamily="18" charset="0"/>
              <a:cs typeface="Comic Sans MS"/>
            </a:endParaRPr>
          </a:p>
        </p:txBody>
      </p:sp>
      <p:sp>
        <p:nvSpPr>
          <p:cNvPr id="6" name="object 6">
            <a:extLst>
              <a:ext uri="{FF2B5EF4-FFF2-40B4-BE49-F238E27FC236}">
                <a16:creationId xmlns:a16="http://schemas.microsoft.com/office/drawing/2014/main" id="{B98EC0A9-8492-F2BF-8B7E-8F5EE39F8039}"/>
              </a:ext>
            </a:extLst>
          </p:cNvPr>
          <p:cNvSpPr/>
          <p:nvPr/>
        </p:nvSpPr>
        <p:spPr>
          <a:xfrm>
            <a:off x="9507621" y="1034880"/>
            <a:ext cx="2299409" cy="2344629"/>
          </a:xfrm>
          <a:prstGeom prst="rect">
            <a:avLst/>
          </a:prstGeom>
          <a:blipFill>
            <a:blip r:embed="rId3" cstate="print"/>
            <a:stretch>
              <a:fillRect/>
            </a:stretch>
          </a:blipFill>
        </p:spPr>
        <p:txBody>
          <a:bodyPr wrap="square" lIns="0" tIns="0" rIns="0" bIns="0" rtlCol="0"/>
          <a:lstStyle/>
          <a:p>
            <a:endParaRPr sz="1980"/>
          </a:p>
        </p:txBody>
      </p:sp>
    </p:spTree>
    <p:extLst>
      <p:ext uri="{BB962C8B-B14F-4D97-AF65-F5344CB8AC3E}">
        <p14:creationId xmlns:p14="http://schemas.microsoft.com/office/powerpoint/2010/main" val="3400981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FF258-B3D0-958B-D8BD-CE7CDEEBF439}"/>
              </a:ext>
            </a:extLst>
          </p:cNvPr>
          <p:cNvSpPr>
            <a:spLocks noGrp="1"/>
          </p:cNvSpPr>
          <p:nvPr>
            <p:ph type="title"/>
          </p:nvPr>
        </p:nvSpPr>
        <p:spPr>
          <a:xfrm>
            <a:off x="951321" y="883599"/>
            <a:ext cx="10515600" cy="1325562"/>
          </a:xfrm>
        </p:spPr>
        <p:txBody>
          <a:bodyPr/>
          <a:lstStyle/>
          <a:p>
            <a:r>
              <a:rPr lang="en-US" dirty="0"/>
              <a:t>Concerns</a:t>
            </a:r>
            <a:endParaRPr lang="en-IN" dirty="0"/>
          </a:p>
        </p:txBody>
      </p:sp>
      <p:sp>
        <p:nvSpPr>
          <p:cNvPr id="3" name="Text Placeholder 2">
            <a:extLst>
              <a:ext uri="{FF2B5EF4-FFF2-40B4-BE49-F238E27FC236}">
                <a16:creationId xmlns:a16="http://schemas.microsoft.com/office/drawing/2014/main" id="{A38BAB62-3FC4-643A-27F4-D3AB35FDCD58}"/>
              </a:ext>
            </a:extLst>
          </p:cNvPr>
          <p:cNvSpPr>
            <a:spLocks noGrp="1"/>
          </p:cNvSpPr>
          <p:nvPr>
            <p:ph type="body" idx="1"/>
          </p:nvPr>
        </p:nvSpPr>
        <p:spPr/>
        <p:txBody>
          <a:bodyPr/>
          <a:lstStyle/>
          <a:p>
            <a:pPr algn="l">
              <a:buFont typeface="Arial" panose="020B0604020202020204" pitchFamily="34" charset="0"/>
              <a:buChar char="•"/>
            </a:pPr>
            <a:r>
              <a:rPr lang="en-US" sz="2000" b="0" i="0" dirty="0">
                <a:solidFill>
                  <a:srgbClr val="333333"/>
                </a:solidFill>
                <a:effectLst/>
                <a:latin typeface="Georgia" panose="02040502050405020303" pitchFamily="18" charset="0"/>
              </a:rPr>
              <a:t>Lack of transparency  : Lack of transparency in AI systems, particularly in deep learning models that can be complex and difficult to interpret, is a pressing issue. This opaqueness obscures the decision-making processes and underlying logic of these technologies.</a:t>
            </a:r>
          </a:p>
          <a:p>
            <a:pPr algn="l">
              <a:buFont typeface="Arial" panose="020B0604020202020204" pitchFamily="34" charset="0"/>
              <a:buChar char="•"/>
            </a:pPr>
            <a:r>
              <a:rPr lang="en-US" sz="2000" b="0" i="0" dirty="0">
                <a:solidFill>
                  <a:srgbClr val="333333"/>
                </a:solidFill>
                <a:effectLst/>
                <a:latin typeface="Georgia" panose="02040502050405020303" pitchFamily="18" charset="0"/>
              </a:rPr>
              <a:t>Bias &amp; Discrimination : AI systems can inadvertently perpetuate or amplify societal biases due to biased training data or algorithmic design. To minimize discrimination and ensure fairness, it is crucial to invest in the development of unbiased algorithms and diverse training data sets.</a:t>
            </a:r>
          </a:p>
          <a:p>
            <a:pPr algn="l"/>
            <a:r>
              <a:rPr lang="en-US" sz="1800" i="0" dirty="0">
                <a:solidFill>
                  <a:srgbClr val="333333"/>
                </a:solidFill>
                <a:effectLst/>
                <a:latin typeface="Merriweather" panose="020F0502020204030204" pitchFamily="2" charset="0"/>
              </a:rPr>
              <a:t>Privacy Concerns </a:t>
            </a:r>
            <a:r>
              <a:rPr lang="en-US" sz="1800" b="1" i="0" dirty="0">
                <a:solidFill>
                  <a:srgbClr val="333333"/>
                </a:solidFill>
                <a:effectLst/>
                <a:latin typeface="Merriweather" panose="020F0502020204030204" pitchFamily="2" charset="0"/>
              </a:rPr>
              <a:t>: </a:t>
            </a:r>
            <a:r>
              <a:rPr lang="en-US" sz="2000" b="0" i="0" dirty="0">
                <a:solidFill>
                  <a:srgbClr val="333333"/>
                </a:solidFill>
                <a:effectLst/>
                <a:latin typeface="Georgia" panose="02040502050405020303" pitchFamily="18" charset="0"/>
              </a:rPr>
              <a:t>AI technologies often collect and analyze large amounts of personal data, raising issues related to data privacy and security. To mitigate privacy risks, we must advocate for strict data protection regulations and safe data handling practices.</a:t>
            </a:r>
          </a:p>
          <a:p>
            <a:pPr algn="l">
              <a:buFont typeface="Arial" panose="020B0604020202020204" pitchFamily="34" charset="0"/>
              <a:buChar char="•"/>
            </a:pPr>
            <a:endParaRPr lang="en-IN" sz="2000" dirty="0"/>
          </a:p>
        </p:txBody>
      </p:sp>
      <p:sp>
        <p:nvSpPr>
          <p:cNvPr id="4" name="Slide Number Placeholder 3">
            <a:extLst>
              <a:ext uri="{FF2B5EF4-FFF2-40B4-BE49-F238E27FC236}">
                <a16:creationId xmlns:a16="http://schemas.microsoft.com/office/drawing/2014/main" id="{01422862-D554-51DE-B981-445C7C0FCF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457530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305BC-93C0-B603-EE56-D5F9ED209E3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0F71BF8-D52D-0835-F922-515FA434364B}"/>
              </a:ext>
            </a:extLst>
          </p:cNvPr>
          <p:cNvSpPr>
            <a:spLocks noGrp="1"/>
          </p:cNvSpPr>
          <p:nvPr>
            <p:ph type="body" idx="1"/>
          </p:nvPr>
        </p:nvSpPr>
        <p:spPr/>
        <p:txBody>
          <a:bodyPr/>
          <a:lstStyle/>
          <a:p>
            <a:pPr algn="l"/>
            <a:r>
              <a:rPr lang="en-US" sz="2000" b="1" i="0" dirty="0">
                <a:solidFill>
                  <a:srgbClr val="333333"/>
                </a:solidFill>
                <a:effectLst/>
                <a:latin typeface="Merriweather" panose="00000500000000000000" pitchFamily="2" charset="0"/>
              </a:rPr>
              <a:t>Ethical Dilemmas</a:t>
            </a:r>
          </a:p>
          <a:p>
            <a:pPr algn="l"/>
            <a:r>
              <a:rPr lang="en-US" sz="2000" b="0" i="0" dirty="0">
                <a:solidFill>
                  <a:srgbClr val="333333"/>
                </a:solidFill>
                <a:effectLst/>
                <a:latin typeface="Georgia" panose="02040502050405020303" pitchFamily="18" charset="0"/>
              </a:rPr>
              <a:t>Instilling moral and ethical values in AI systems, especially in decision-making contexts with significant consequences, presents a considerable challenge. Researchers and developers must prioritize the ethical implications of AI technologies to avoid negative societal impacts.</a:t>
            </a:r>
          </a:p>
          <a:p>
            <a:pPr algn="l"/>
            <a:r>
              <a:rPr lang="en-US" sz="2000" b="1" i="0" dirty="0">
                <a:solidFill>
                  <a:srgbClr val="333333"/>
                </a:solidFill>
                <a:effectLst/>
                <a:latin typeface="Merriweather" panose="00000500000000000000" pitchFamily="2" charset="0"/>
              </a:rPr>
              <a:t>5. Security Risks</a:t>
            </a:r>
          </a:p>
          <a:p>
            <a:pPr algn="l"/>
            <a:r>
              <a:rPr lang="en-US" sz="2000" b="0" i="0" dirty="0">
                <a:solidFill>
                  <a:srgbClr val="333333"/>
                </a:solidFill>
                <a:effectLst/>
                <a:latin typeface="Georgia" panose="02040502050405020303" pitchFamily="18" charset="0"/>
              </a:rPr>
              <a:t>As AI technologies become increasingly sophisticated, the security risks associated with their use and the potential for misuse also increase. Hackers and malicious actors can harness the power of AI to develop more advanced cyberattacks, bypass security measures, and exploit vulnerabilities in systems.</a:t>
            </a:r>
          </a:p>
          <a:p>
            <a:pPr algn="l"/>
            <a:r>
              <a:rPr lang="en-US" sz="2000" b="0" i="0" dirty="0">
                <a:solidFill>
                  <a:srgbClr val="333333"/>
                </a:solidFill>
                <a:effectLst/>
                <a:latin typeface="Georgia" panose="02040502050405020303" pitchFamily="18" charset="0"/>
              </a:rPr>
              <a:t>The rise of AI-driven autonomous weaponry also raises concerns about the dangers of rogue states or non-state actors using this technology — especially when we consider the potential loss of human control in critical decision-making processes. To mitigate these security risks, governments and organizations need to develop best practices for secure AI development and deployment and foster international cooperation to establish global norms and regulations that protect against AI security threats.</a:t>
            </a:r>
          </a:p>
        </p:txBody>
      </p:sp>
      <p:sp>
        <p:nvSpPr>
          <p:cNvPr id="4" name="Slide Number Placeholder 3">
            <a:extLst>
              <a:ext uri="{FF2B5EF4-FFF2-40B4-BE49-F238E27FC236}">
                <a16:creationId xmlns:a16="http://schemas.microsoft.com/office/drawing/2014/main" id="{F60F7928-623D-1962-7415-4395CF7F13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extLst>
      <p:ext uri="{BB962C8B-B14F-4D97-AF65-F5344CB8AC3E}">
        <p14:creationId xmlns:p14="http://schemas.microsoft.com/office/powerpoint/2010/main" val="4148354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1ABB-D070-963F-DECD-BD1AA1F22908}"/>
              </a:ext>
            </a:extLst>
          </p:cNvPr>
          <p:cNvSpPr>
            <a:spLocks noGrp="1"/>
          </p:cNvSpPr>
          <p:nvPr>
            <p:ph type="title"/>
          </p:nvPr>
        </p:nvSpPr>
        <p:spPr>
          <a:xfrm>
            <a:off x="725078" y="1162844"/>
            <a:ext cx="10515600" cy="1325562"/>
          </a:xfrm>
        </p:spPr>
        <p:txBody>
          <a:bodyPr/>
          <a:lstStyle/>
          <a:p>
            <a:r>
              <a:rPr lang="en-US" sz="2400" b="1" i="0" u="none" strike="noStrike" cap="none" dirty="0">
                <a:solidFill>
                  <a:schemeClr val="dk1"/>
                </a:solidFill>
                <a:latin typeface="Times New Roman"/>
                <a:ea typeface="Times New Roman"/>
                <a:cs typeface="Times New Roman"/>
                <a:sym typeface="Times New Roman"/>
              </a:rPr>
              <a:t>Aim</a:t>
            </a:r>
            <a:br>
              <a:rPr lang="en-US" sz="2800" b="0" i="0" u="none" strike="noStrike" cap="none" dirty="0">
                <a:solidFill>
                  <a:srgbClr val="000000"/>
                </a:solidFill>
                <a:latin typeface="Arial"/>
                <a:ea typeface="Arial"/>
                <a:cs typeface="Arial"/>
                <a:sym typeface="Arial"/>
              </a:rPr>
            </a:br>
            <a:endParaRPr lang="en-IN" dirty="0"/>
          </a:p>
        </p:txBody>
      </p:sp>
      <p:sp>
        <p:nvSpPr>
          <p:cNvPr id="3" name="Text Placeholder 2">
            <a:extLst>
              <a:ext uri="{FF2B5EF4-FFF2-40B4-BE49-F238E27FC236}">
                <a16:creationId xmlns:a16="http://schemas.microsoft.com/office/drawing/2014/main" id="{F9288D6A-22A4-1D32-923C-DF5FF007F4C9}"/>
              </a:ext>
            </a:extLst>
          </p:cNvPr>
          <p:cNvSpPr>
            <a:spLocks noGrp="1"/>
          </p:cNvSpPr>
          <p:nvPr>
            <p:ph type="body" idx="1"/>
          </p:nvPr>
        </p:nvSpPr>
        <p:spPr/>
        <p:txBody>
          <a:bodyPr/>
          <a:lstStyle/>
          <a:p>
            <a:pPr marL="114300" indent="0">
              <a:buNone/>
            </a:pPr>
            <a:r>
              <a:rPr lang="en-US" sz="2000" b="0" i="0" u="none" strike="noStrike" cap="none" dirty="0">
                <a:solidFill>
                  <a:srgbClr val="000000"/>
                </a:solidFill>
                <a:latin typeface="Times New Roman"/>
                <a:ea typeface="Times New Roman"/>
                <a:cs typeface="Times New Roman"/>
                <a:sym typeface="Times New Roman"/>
              </a:rPr>
              <a:t>To make students understand students the concept of Artificial Intelligence , its importance and its future. </a:t>
            </a:r>
            <a:endParaRPr lang="en-IN" sz="2000" dirty="0"/>
          </a:p>
        </p:txBody>
      </p:sp>
      <p:sp>
        <p:nvSpPr>
          <p:cNvPr id="4" name="Slide Number Placeholder 3">
            <a:extLst>
              <a:ext uri="{FF2B5EF4-FFF2-40B4-BE49-F238E27FC236}">
                <a16:creationId xmlns:a16="http://schemas.microsoft.com/office/drawing/2014/main" id="{86E54B28-50B8-E479-3087-12BD1A1ED7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6" name="TextBox 5">
            <a:extLst>
              <a:ext uri="{FF2B5EF4-FFF2-40B4-BE49-F238E27FC236}">
                <a16:creationId xmlns:a16="http://schemas.microsoft.com/office/drawing/2014/main" id="{860E9678-B735-A428-D8ED-F58358B2C270}"/>
              </a:ext>
            </a:extLst>
          </p:cNvPr>
          <p:cNvSpPr txBox="1"/>
          <p:nvPr/>
        </p:nvSpPr>
        <p:spPr>
          <a:xfrm>
            <a:off x="725078" y="523676"/>
            <a:ext cx="6455004" cy="461665"/>
          </a:xfrm>
          <a:prstGeom prst="rect">
            <a:avLst/>
          </a:prstGeom>
          <a:noFill/>
        </p:spPr>
        <p:txBody>
          <a:bodyPr wrap="square">
            <a:spAutoFit/>
          </a:bodyPr>
          <a:lstStyle/>
          <a:p>
            <a:pPr marL="12700" lvl="0">
              <a:buClr>
                <a:schemeClr val="dk1"/>
              </a:buClr>
              <a:buSzPts val="2400"/>
            </a:pPr>
            <a:r>
              <a:rPr lang="en-US" sz="2400" b="1" dirty="0">
                <a:solidFill>
                  <a:schemeClr val="dk1"/>
                </a:solidFill>
                <a:latin typeface="Helvetica Neue"/>
                <a:ea typeface="Helvetica Neue"/>
                <a:cs typeface="Helvetica Neue"/>
                <a:sym typeface="Helvetica Neue"/>
              </a:rPr>
              <a:t>Introduction to Artificial Intelligence</a:t>
            </a:r>
          </a:p>
        </p:txBody>
      </p:sp>
    </p:spTree>
    <p:extLst>
      <p:ext uri="{BB962C8B-B14F-4D97-AF65-F5344CB8AC3E}">
        <p14:creationId xmlns:p14="http://schemas.microsoft.com/office/powerpoint/2010/main" val="2707190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48F58-4FC5-3F5B-2CBA-0032B8C91FE4}"/>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BFB6E888-2938-AE4F-6A66-AD8FC43443F9}"/>
              </a:ext>
            </a:extLst>
          </p:cNvPr>
          <p:cNvSpPr>
            <a:spLocks noGrp="1"/>
          </p:cNvSpPr>
          <p:nvPr>
            <p:ph type="body" idx="1"/>
          </p:nvPr>
        </p:nvSpPr>
        <p:spPr/>
        <p:txBody>
          <a:bodyPr/>
          <a:lstStyle/>
          <a:p>
            <a:pPr algn="l"/>
            <a:r>
              <a:rPr lang="en-US" sz="2000" b="1" i="0" dirty="0">
                <a:solidFill>
                  <a:srgbClr val="333333"/>
                </a:solidFill>
                <a:effectLst/>
                <a:latin typeface="Merriweather" panose="00000500000000000000" pitchFamily="2" charset="0"/>
              </a:rPr>
              <a:t>6. Concentration of Power</a:t>
            </a:r>
          </a:p>
          <a:p>
            <a:pPr algn="l"/>
            <a:r>
              <a:rPr lang="en-US" sz="2000" b="0" i="0" dirty="0">
                <a:solidFill>
                  <a:srgbClr val="333333"/>
                </a:solidFill>
                <a:effectLst/>
                <a:latin typeface="Georgia" panose="02040502050405020303" pitchFamily="18" charset="0"/>
              </a:rPr>
              <a:t>The risk of AI development being dominated by a small number of large corporations and governments could exacerbate inequality and limit diversity in AI applications. Encouraging decentralized and collaborative AI development is key to avoiding a concentration of power.</a:t>
            </a:r>
          </a:p>
          <a:p>
            <a:pPr algn="l"/>
            <a:r>
              <a:rPr lang="en-US" sz="2000" b="1" i="0" dirty="0">
                <a:solidFill>
                  <a:srgbClr val="333333"/>
                </a:solidFill>
                <a:effectLst/>
                <a:latin typeface="Merriweather" panose="00000500000000000000" pitchFamily="2" charset="0"/>
              </a:rPr>
              <a:t>7. Dependence on AI</a:t>
            </a:r>
          </a:p>
          <a:p>
            <a:pPr algn="l"/>
            <a:r>
              <a:rPr lang="en-US" sz="2000" b="0" i="0" dirty="0">
                <a:solidFill>
                  <a:srgbClr val="333333"/>
                </a:solidFill>
                <a:effectLst/>
                <a:latin typeface="Georgia" panose="02040502050405020303" pitchFamily="18" charset="0"/>
              </a:rPr>
              <a:t>Overreliance on AI systems may lead to a loss of creativity, critical thinking skills, and human intuition. Striking a balance between AI-assisted decision-making and human input is vital to preserving our cognitive abilities.</a:t>
            </a:r>
          </a:p>
          <a:p>
            <a:pPr algn="l"/>
            <a:r>
              <a:rPr lang="en-US" sz="2000" b="1" i="0" dirty="0">
                <a:solidFill>
                  <a:srgbClr val="333333"/>
                </a:solidFill>
                <a:effectLst/>
                <a:latin typeface="Merriweather" panose="00000500000000000000" pitchFamily="2" charset="0"/>
              </a:rPr>
              <a:t>8. Job Displacement</a:t>
            </a:r>
          </a:p>
          <a:p>
            <a:pPr algn="l"/>
            <a:r>
              <a:rPr lang="en-US" sz="2000" b="0" i="0" dirty="0">
                <a:solidFill>
                  <a:srgbClr val="333333"/>
                </a:solidFill>
                <a:effectLst/>
                <a:latin typeface="Georgia" panose="02040502050405020303" pitchFamily="18" charset="0"/>
              </a:rPr>
              <a:t>AI-driven automation has the potential to lead to job losses across various industries, particularly for low-skilled workers (although there is evidence that AI and other emerging technologies will </a:t>
            </a:r>
            <a:r>
              <a:rPr lang="en-US" sz="2000" b="0" i="1" dirty="0">
                <a:solidFill>
                  <a:srgbClr val="333333"/>
                </a:solidFill>
                <a:effectLst/>
                <a:latin typeface="Georgia" panose="02040502050405020303" pitchFamily="18" charset="0"/>
              </a:rPr>
              <a:t>create</a:t>
            </a:r>
            <a:r>
              <a:rPr lang="en-US" sz="2000" b="0" i="0" dirty="0">
                <a:solidFill>
                  <a:srgbClr val="333333"/>
                </a:solidFill>
                <a:effectLst/>
                <a:latin typeface="Georgia" panose="02040502050405020303" pitchFamily="18" charset="0"/>
              </a:rPr>
              <a:t> more jobs than it </a:t>
            </a:r>
            <a:r>
              <a:rPr lang="en-US" sz="2000" b="0" i="1" dirty="0">
                <a:solidFill>
                  <a:srgbClr val="333333"/>
                </a:solidFill>
                <a:effectLst/>
                <a:latin typeface="Georgia" panose="02040502050405020303" pitchFamily="18" charset="0"/>
              </a:rPr>
              <a:t>eliminates</a:t>
            </a:r>
            <a:r>
              <a:rPr lang="en-US" sz="2000" b="0" i="0" dirty="0">
                <a:solidFill>
                  <a:srgbClr val="333333"/>
                </a:solidFill>
                <a:effectLst/>
                <a:latin typeface="Georgia" panose="02040502050405020303" pitchFamily="18" charset="0"/>
              </a:rPr>
              <a:t>).</a:t>
            </a:r>
          </a:p>
          <a:p>
            <a:pPr algn="l"/>
            <a:r>
              <a:rPr lang="en-US" sz="2000" b="0" i="0" dirty="0">
                <a:solidFill>
                  <a:srgbClr val="333333"/>
                </a:solidFill>
                <a:effectLst/>
                <a:latin typeface="Georgia" panose="02040502050405020303" pitchFamily="18" charset="0"/>
              </a:rPr>
              <a:t>As AI technologies continue to develop and become more efficient, the workforce must adapt and acquire new skills to remain relevant in the changing landscape. This is especially true for lower-skilled workers in the current labor force.</a:t>
            </a:r>
          </a:p>
          <a:p>
            <a:endParaRPr lang="en-IN" dirty="0"/>
          </a:p>
        </p:txBody>
      </p:sp>
      <p:sp>
        <p:nvSpPr>
          <p:cNvPr id="4" name="Slide Number Placeholder 3">
            <a:extLst>
              <a:ext uri="{FF2B5EF4-FFF2-40B4-BE49-F238E27FC236}">
                <a16:creationId xmlns:a16="http://schemas.microsoft.com/office/drawing/2014/main" id="{798248B2-A166-3C26-24E2-FDA5EADE15F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extLst>
      <p:ext uri="{BB962C8B-B14F-4D97-AF65-F5344CB8AC3E}">
        <p14:creationId xmlns:p14="http://schemas.microsoft.com/office/powerpoint/2010/main" val="2786724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27BBB4-2E8B-571D-766D-55157AC79B49}"/>
              </a:ext>
            </a:extLst>
          </p:cNvPr>
          <p:cNvSpPr>
            <a:spLocks noGrp="1"/>
          </p:cNvSpPr>
          <p:nvPr>
            <p:ph type="body" idx="1"/>
          </p:nvPr>
        </p:nvSpPr>
        <p:spPr>
          <a:xfrm>
            <a:off x="838200" y="147654"/>
            <a:ext cx="10515600" cy="4351337"/>
          </a:xfrm>
        </p:spPr>
        <p:txBody>
          <a:bodyPr/>
          <a:lstStyle/>
          <a:p>
            <a:pPr algn="l"/>
            <a:r>
              <a:rPr lang="en-US" sz="2000" b="1" i="0" dirty="0">
                <a:solidFill>
                  <a:srgbClr val="333333"/>
                </a:solidFill>
                <a:effectLst/>
                <a:latin typeface="Merriweather" panose="00000500000000000000" pitchFamily="2" charset="0"/>
              </a:rPr>
              <a:t>9. Economic Inequality</a:t>
            </a:r>
          </a:p>
          <a:p>
            <a:pPr algn="l"/>
            <a:r>
              <a:rPr lang="en-US" sz="2000" b="0" i="0" dirty="0">
                <a:solidFill>
                  <a:srgbClr val="333333"/>
                </a:solidFill>
                <a:effectLst/>
                <a:latin typeface="Georgia" panose="02040502050405020303" pitchFamily="18" charset="0"/>
              </a:rPr>
              <a:t>AI has the potential to contribute to economic inequality by disproportionally benefiting wealthy individuals and corporations. As we talked about above, job losses due to AI-driven automation are more likely to affect low-skilled workers, leading to a growing income gap and reduced opportunities for social mobility.</a:t>
            </a:r>
          </a:p>
          <a:p>
            <a:pPr marL="114300" indent="0" algn="l">
              <a:buNone/>
            </a:pPr>
            <a:r>
              <a:rPr lang="en-US" sz="2000" b="1" i="0" dirty="0">
                <a:solidFill>
                  <a:srgbClr val="333333"/>
                </a:solidFill>
                <a:effectLst/>
                <a:latin typeface="Merriweather" panose="00000500000000000000" pitchFamily="2" charset="0"/>
              </a:rPr>
              <a:t>10. Legal and Regulatory Challenges</a:t>
            </a:r>
          </a:p>
          <a:p>
            <a:pPr algn="l"/>
            <a:r>
              <a:rPr lang="en-US" sz="2000" b="0" i="0" dirty="0">
                <a:solidFill>
                  <a:srgbClr val="333333"/>
                </a:solidFill>
                <a:effectLst/>
                <a:latin typeface="Georgia" panose="02040502050405020303" pitchFamily="18" charset="0"/>
              </a:rPr>
              <a:t>It’s crucial to develop new legal frameworks and regulations to address the unique issues arising from AI technologies, including liability and intellectual property rights. Legal systems must evolve to keep pace with technological advancements and protect the rights of everyone.</a:t>
            </a:r>
          </a:p>
          <a:p>
            <a:pPr algn="l"/>
            <a:r>
              <a:rPr lang="en-US" sz="2000" b="1" dirty="0">
                <a:solidFill>
                  <a:srgbClr val="333333"/>
                </a:solidFill>
                <a:latin typeface="Merriweather" panose="00000500000000000000" pitchFamily="2" charset="0"/>
              </a:rPr>
              <a:t>11</a:t>
            </a:r>
            <a:r>
              <a:rPr lang="en-US" sz="2000" b="1" i="0" dirty="0">
                <a:solidFill>
                  <a:srgbClr val="333333"/>
                </a:solidFill>
                <a:effectLst/>
                <a:latin typeface="Merriweather" panose="00000500000000000000" pitchFamily="2" charset="0"/>
              </a:rPr>
              <a:t>. Loss of Human Connection</a:t>
            </a:r>
          </a:p>
          <a:p>
            <a:pPr algn="l"/>
            <a:r>
              <a:rPr lang="en-US" sz="2000" b="0" i="0" dirty="0">
                <a:solidFill>
                  <a:srgbClr val="333333"/>
                </a:solidFill>
                <a:effectLst/>
                <a:latin typeface="Georgia" panose="02040502050405020303" pitchFamily="18" charset="0"/>
              </a:rPr>
              <a:t>Increasing reliance on AI-driven communication and interactions could lead to diminished empathy, social skills, and human connections. To preserve the essence of our social nature, we must strive to maintain a balance between technology and human interaction.</a:t>
            </a:r>
          </a:p>
          <a:p>
            <a:endParaRPr lang="en-IN" sz="2000" dirty="0"/>
          </a:p>
          <a:p>
            <a:endParaRPr lang="en-IN" dirty="0"/>
          </a:p>
        </p:txBody>
      </p:sp>
      <p:sp>
        <p:nvSpPr>
          <p:cNvPr id="4" name="Slide Number Placeholder 3">
            <a:extLst>
              <a:ext uri="{FF2B5EF4-FFF2-40B4-BE49-F238E27FC236}">
                <a16:creationId xmlns:a16="http://schemas.microsoft.com/office/drawing/2014/main" id="{B24E1591-E726-7020-9991-5D2AA4DC0E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Tree>
    <p:extLst>
      <p:ext uri="{BB962C8B-B14F-4D97-AF65-F5344CB8AC3E}">
        <p14:creationId xmlns:p14="http://schemas.microsoft.com/office/powerpoint/2010/main" val="351542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EC0F-3B29-53FF-7083-B8F651BD336B}"/>
              </a:ext>
            </a:extLst>
          </p:cNvPr>
          <p:cNvSpPr>
            <a:spLocks noGrp="1"/>
          </p:cNvSpPr>
          <p:nvPr>
            <p:ph type="title"/>
          </p:nvPr>
        </p:nvSpPr>
        <p:spPr/>
        <p:txBody>
          <a:bodyPr/>
          <a:lstStyle/>
          <a:p>
            <a:r>
              <a:rPr lang="en-US" dirty="0"/>
              <a:t>AI and future</a:t>
            </a:r>
            <a:endParaRPr lang="en-IN" dirty="0"/>
          </a:p>
        </p:txBody>
      </p:sp>
      <p:sp>
        <p:nvSpPr>
          <p:cNvPr id="3" name="Text Placeholder 2">
            <a:extLst>
              <a:ext uri="{FF2B5EF4-FFF2-40B4-BE49-F238E27FC236}">
                <a16:creationId xmlns:a16="http://schemas.microsoft.com/office/drawing/2014/main" id="{40CB8C37-296C-14E2-2ABB-1E019E57A930}"/>
              </a:ext>
            </a:extLst>
          </p:cNvPr>
          <p:cNvSpPr>
            <a:spLocks noGrp="1"/>
          </p:cNvSpPr>
          <p:nvPr>
            <p:ph type="body" idx="1"/>
          </p:nvPr>
        </p:nvSpPr>
        <p:spPr/>
        <p:txBody>
          <a:bodyPr/>
          <a:lstStyle/>
          <a:p>
            <a:r>
              <a:rPr lang="en-US" sz="2000" b="0" i="0" dirty="0">
                <a:solidFill>
                  <a:srgbClr val="51565E"/>
                </a:solidFill>
                <a:effectLst/>
                <a:latin typeface="Roboto" panose="02000000000000000000" pitchFamily="2" charset="0"/>
              </a:rPr>
              <a:t>As a result of artificial intelligence technology, the software is capable of performing human functions, such as planning, reasoning, communication, and perception, more effectively, efficiently, and at a lower cost. Artificial intelligence speeds up, improves precision, and increases the efficacy of human endeavors. To predict fraudulent transactions, implement rapid and accurate credit scoring, and automate labor-intensive tasks in data administration, financial institutions can use artificial intelligence approaches</a:t>
            </a:r>
            <a:r>
              <a:rPr lang="en-US" b="0" i="0" dirty="0">
                <a:solidFill>
                  <a:srgbClr val="51565E"/>
                </a:solidFill>
                <a:effectLst/>
                <a:latin typeface="Roboto" panose="02000000000000000000" pitchFamily="2" charset="0"/>
              </a:rPr>
              <a:t>.</a:t>
            </a:r>
          </a:p>
          <a:p>
            <a:r>
              <a:rPr lang="en-US" sz="2000" b="0" i="0" dirty="0">
                <a:solidFill>
                  <a:srgbClr val="51565E"/>
                </a:solidFill>
                <a:effectLst/>
                <a:latin typeface="Roboto" panose="02000000000000000000" pitchFamily="2" charset="0"/>
              </a:rPr>
              <a:t>Artificial intelligence plays a significant role in virtually every field of human endeavor. It is already the primary driver of developing technologies such as big data, robots, and the Internet of Things, and it will continue to be a technical pioneer in the foreseeable future.</a:t>
            </a:r>
            <a:endParaRPr lang="en-IN" sz="2000" dirty="0"/>
          </a:p>
        </p:txBody>
      </p:sp>
      <p:sp>
        <p:nvSpPr>
          <p:cNvPr id="4" name="Slide Number Placeholder 3">
            <a:extLst>
              <a:ext uri="{FF2B5EF4-FFF2-40B4-BE49-F238E27FC236}">
                <a16:creationId xmlns:a16="http://schemas.microsoft.com/office/drawing/2014/main" id="{896A01C4-6BB6-3232-76AE-0A0A3AB653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Tree>
    <p:extLst>
      <p:ext uri="{BB962C8B-B14F-4D97-AF65-F5344CB8AC3E}">
        <p14:creationId xmlns:p14="http://schemas.microsoft.com/office/powerpoint/2010/main" val="893273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E16B6-9E34-C454-E846-FD7F1C7FBDD7}"/>
              </a:ext>
            </a:extLst>
          </p:cNvPr>
          <p:cNvSpPr>
            <a:spLocks noGrp="1"/>
          </p:cNvSpPr>
          <p:nvPr>
            <p:ph type="title"/>
          </p:nvPr>
        </p:nvSpPr>
        <p:spPr>
          <a:xfrm>
            <a:off x="836629" y="839639"/>
            <a:ext cx="10515600" cy="1325562"/>
          </a:xfrm>
        </p:spPr>
        <p:txBody>
          <a:bodyPr/>
          <a:lstStyle/>
          <a:p>
            <a:r>
              <a:rPr lang="en-US" sz="2400" dirty="0"/>
              <a:t>Objectives</a:t>
            </a:r>
            <a:endParaRPr lang="en-IN" sz="2400" dirty="0"/>
          </a:p>
        </p:txBody>
      </p:sp>
      <p:sp>
        <p:nvSpPr>
          <p:cNvPr id="3" name="Text Placeholder 2">
            <a:extLst>
              <a:ext uri="{FF2B5EF4-FFF2-40B4-BE49-F238E27FC236}">
                <a16:creationId xmlns:a16="http://schemas.microsoft.com/office/drawing/2014/main" id="{8A6428F1-7257-69C0-605D-C9361EC5648A}"/>
              </a:ext>
            </a:extLst>
          </p:cNvPr>
          <p:cNvSpPr>
            <a:spLocks noGrp="1"/>
          </p:cNvSpPr>
          <p:nvPr>
            <p:ph type="body" idx="1"/>
          </p:nvPr>
        </p:nvSpPr>
        <p:spPr/>
        <p:txBody>
          <a:bodyPr/>
          <a:lstStyle/>
          <a:p>
            <a:pPr marL="0" marR="0" lvl="0" indent="0" algn="l" rtl="0">
              <a:lnSpc>
                <a:spcPct val="100000"/>
              </a:lnSpc>
              <a:spcBef>
                <a:spcPts val="0"/>
              </a:spcBef>
              <a:spcAft>
                <a:spcPts val="0"/>
              </a:spcAft>
              <a:buClr>
                <a:srgbClr val="000000"/>
              </a:buClr>
              <a:buSzPts val="2000"/>
              <a:buFont typeface="Times New Roman"/>
              <a:buNone/>
            </a:pPr>
            <a:r>
              <a:rPr lang="en-US" sz="1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The Objectives of this module are: </a:t>
            </a:r>
            <a:endParaRPr lang="en-US" sz="1800" b="0" i="0" u="none" strike="noStrike" cap="none" dirty="0">
              <a:solidFill>
                <a:srgbClr val="000000"/>
              </a:solidFill>
              <a:latin typeface="Times New Roman" panose="02020603050405020304" pitchFamily="18" charset="0"/>
              <a:ea typeface="Arial"/>
              <a:cs typeface="Times New Roman" panose="02020603050405020304" pitchFamily="18" charset="0"/>
              <a:sym typeface="Arial"/>
            </a:endParaRPr>
          </a:p>
          <a:p>
            <a:pPr marL="0" marR="0" lvl="0" indent="0" algn="l" rtl="0">
              <a:lnSpc>
                <a:spcPct val="100000"/>
              </a:lnSpc>
              <a:spcBef>
                <a:spcPts val="0"/>
              </a:spcBef>
              <a:spcAft>
                <a:spcPts val="0"/>
              </a:spcAft>
              <a:buClr>
                <a:schemeClr val="dk1"/>
              </a:buClr>
              <a:buSzPts val="2000"/>
              <a:buFont typeface="Arial"/>
              <a:buNone/>
            </a:pPr>
            <a:endParaRPr lang="en-US" sz="1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57200" marR="0" lvl="0" indent="-355600" algn="l" rtl="0">
              <a:lnSpc>
                <a:spcPct val="150000"/>
              </a:lnSpc>
              <a:spcBef>
                <a:spcPts val="0"/>
              </a:spcBef>
              <a:spcAft>
                <a:spcPts val="0"/>
              </a:spcAft>
              <a:buClr>
                <a:schemeClr val="dk1"/>
              </a:buClr>
              <a:buSzPts val="2000"/>
              <a:buFont typeface="Times New Roman"/>
              <a:buChar char="●"/>
            </a:pP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To study AI and understand its importance .</a:t>
            </a:r>
          </a:p>
          <a:p>
            <a:pPr marL="457200" marR="0" lvl="0" indent="-355600" algn="just" rtl="0">
              <a:lnSpc>
                <a:spcPct val="150000"/>
              </a:lnSpc>
              <a:spcBef>
                <a:spcPts val="0"/>
              </a:spcBef>
              <a:spcAft>
                <a:spcPts val="0"/>
              </a:spcAft>
              <a:buClr>
                <a:schemeClr val="dk1"/>
              </a:buClr>
              <a:buSzPts val="2000"/>
              <a:buFont typeface="Times New Roman"/>
              <a:buChar char="●"/>
            </a:pP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Discussing the elements of AI.</a:t>
            </a:r>
          </a:p>
          <a:p>
            <a:pPr marL="457200" marR="0" lvl="0" indent="-355600" algn="just" rtl="0">
              <a:lnSpc>
                <a:spcPct val="150000"/>
              </a:lnSpc>
              <a:spcBef>
                <a:spcPts val="0"/>
              </a:spcBef>
              <a:spcAft>
                <a:spcPts val="0"/>
              </a:spcAft>
              <a:buClr>
                <a:schemeClr val="dk1"/>
              </a:buClr>
              <a:buSzPts val="2000"/>
              <a:buFont typeface="Times New Roman"/>
              <a:buChar char="●"/>
            </a:pP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Understanding difference between machine and intelligence.</a:t>
            </a:r>
            <a:endParaRPr lang="en-US" sz="1800" dirty="0">
              <a:latin typeface="Times New Roman" panose="02020603050405020304" pitchFamily="18" charset="0"/>
              <a:ea typeface="Times New Roman"/>
              <a:cs typeface="Times New Roman" panose="02020603050405020304" pitchFamily="18" charset="0"/>
              <a:sym typeface="Times New Roman"/>
            </a:endParaRPr>
          </a:p>
          <a:p>
            <a:pPr marL="457200" marR="0" lvl="0" indent="-355600" algn="just" rtl="0">
              <a:lnSpc>
                <a:spcPct val="150000"/>
              </a:lnSpc>
              <a:spcBef>
                <a:spcPts val="0"/>
              </a:spcBef>
              <a:spcAft>
                <a:spcPts val="0"/>
              </a:spcAft>
              <a:buClr>
                <a:schemeClr val="dk1"/>
              </a:buClr>
              <a:buSzPts val="2000"/>
              <a:buFont typeface="Times New Roman"/>
              <a:buChar char="●"/>
            </a:pP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Studying the limitations, concern and future of AI.</a:t>
            </a:r>
          </a:p>
        </p:txBody>
      </p:sp>
      <p:sp>
        <p:nvSpPr>
          <p:cNvPr id="4" name="Slide Number Placeholder 3">
            <a:extLst>
              <a:ext uri="{FF2B5EF4-FFF2-40B4-BE49-F238E27FC236}">
                <a16:creationId xmlns:a16="http://schemas.microsoft.com/office/drawing/2014/main" id="{1C3A61B5-7697-3C2B-F608-0D3774DFBB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6" name="TextBox 5">
            <a:extLst>
              <a:ext uri="{FF2B5EF4-FFF2-40B4-BE49-F238E27FC236}">
                <a16:creationId xmlns:a16="http://schemas.microsoft.com/office/drawing/2014/main" id="{E12CB7EF-4B98-B226-84E9-1DD2153945FA}"/>
              </a:ext>
            </a:extLst>
          </p:cNvPr>
          <p:cNvSpPr txBox="1"/>
          <p:nvPr/>
        </p:nvSpPr>
        <p:spPr>
          <a:xfrm>
            <a:off x="558539" y="377974"/>
            <a:ext cx="6094428" cy="461665"/>
          </a:xfrm>
          <a:prstGeom prst="rect">
            <a:avLst/>
          </a:prstGeom>
          <a:noFill/>
        </p:spPr>
        <p:txBody>
          <a:bodyPr wrap="square">
            <a:spAutoFit/>
          </a:bodyPr>
          <a:lstStyle/>
          <a:p>
            <a:pPr marL="12700" lvl="0">
              <a:buClr>
                <a:schemeClr val="dk1"/>
              </a:buClr>
              <a:buSzPts val="2400"/>
            </a:pPr>
            <a:r>
              <a:rPr lang="en-US" sz="2400" b="1" dirty="0">
                <a:solidFill>
                  <a:schemeClr val="dk1"/>
                </a:solidFill>
                <a:latin typeface="Helvetica Neue"/>
                <a:ea typeface="Helvetica Neue"/>
                <a:cs typeface="Helvetica Neue"/>
                <a:sym typeface="Helvetica Neue"/>
              </a:rPr>
              <a:t>Introduction to Artificial Intelligence</a:t>
            </a:r>
          </a:p>
        </p:txBody>
      </p:sp>
    </p:spTree>
    <p:extLst>
      <p:ext uri="{BB962C8B-B14F-4D97-AF65-F5344CB8AC3E}">
        <p14:creationId xmlns:p14="http://schemas.microsoft.com/office/powerpoint/2010/main" val="230819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E16B6-9E34-C454-E846-FD7F1C7FBDD7}"/>
              </a:ext>
            </a:extLst>
          </p:cNvPr>
          <p:cNvSpPr>
            <a:spLocks noGrp="1"/>
          </p:cNvSpPr>
          <p:nvPr>
            <p:ph type="title"/>
          </p:nvPr>
        </p:nvSpPr>
        <p:spPr>
          <a:xfrm>
            <a:off x="836629" y="839639"/>
            <a:ext cx="10515600" cy="1325562"/>
          </a:xfrm>
        </p:spPr>
        <p:txBody>
          <a:bodyPr/>
          <a:lstStyle/>
          <a:p>
            <a:r>
              <a:rPr lang="en-US" sz="2400" dirty="0"/>
              <a:t>Outcomes</a:t>
            </a:r>
            <a:endParaRPr lang="en-IN" sz="2400" dirty="0"/>
          </a:p>
        </p:txBody>
      </p:sp>
      <p:sp>
        <p:nvSpPr>
          <p:cNvPr id="4" name="Slide Number Placeholder 3">
            <a:extLst>
              <a:ext uri="{FF2B5EF4-FFF2-40B4-BE49-F238E27FC236}">
                <a16:creationId xmlns:a16="http://schemas.microsoft.com/office/drawing/2014/main" id="{1C3A61B5-7697-3C2B-F608-0D3774DFBB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6" name="TextBox 5">
            <a:extLst>
              <a:ext uri="{FF2B5EF4-FFF2-40B4-BE49-F238E27FC236}">
                <a16:creationId xmlns:a16="http://schemas.microsoft.com/office/drawing/2014/main" id="{E12CB7EF-4B98-B226-84E9-1DD2153945FA}"/>
              </a:ext>
            </a:extLst>
          </p:cNvPr>
          <p:cNvSpPr txBox="1"/>
          <p:nvPr/>
        </p:nvSpPr>
        <p:spPr>
          <a:xfrm>
            <a:off x="558539" y="377974"/>
            <a:ext cx="6094428" cy="461665"/>
          </a:xfrm>
          <a:prstGeom prst="rect">
            <a:avLst/>
          </a:prstGeom>
          <a:noFill/>
        </p:spPr>
        <p:txBody>
          <a:bodyPr wrap="square">
            <a:spAutoFit/>
          </a:bodyPr>
          <a:lstStyle/>
          <a:p>
            <a:pPr marL="12700" lvl="0">
              <a:buClr>
                <a:schemeClr val="dk1"/>
              </a:buClr>
              <a:buSzPts val="2400"/>
            </a:pPr>
            <a:r>
              <a:rPr lang="en-US" sz="2400" b="1" dirty="0">
                <a:solidFill>
                  <a:schemeClr val="dk1"/>
                </a:solidFill>
                <a:latin typeface="Helvetica Neue"/>
                <a:ea typeface="Helvetica Neue"/>
                <a:cs typeface="Helvetica Neue"/>
                <a:sym typeface="Helvetica Neue"/>
              </a:rPr>
              <a:t>Introduction to Artificial Intelligence</a:t>
            </a:r>
          </a:p>
        </p:txBody>
      </p:sp>
      <p:sp>
        <p:nvSpPr>
          <p:cNvPr id="7" name="Text Placeholder 6">
            <a:extLst>
              <a:ext uri="{FF2B5EF4-FFF2-40B4-BE49-F238E27FC236}">
                <a16:creationId xmlns:a16="http://schemas.microsoft.com/office/drawing/2014/main" id="{5A61D7B8-5CA6-5A2C-6093-E238B8969AA4}"/>
              </a:ext>
            </a:extLst>
          </p:cNvPr>
          <p:cNvSpPr>
            <a:spLocks noGrp="1"/>
          </p:cNvSpPr>
          <p:nvPr>
            <p:ph type="body" idx="1"/>
          </p:nvPr>
        </p:nvSpPr>
        <p:spPr/>
        <p:txBody>
          <a:bodyPr/>
          <a:lstStyle/>
          <a:p>
            <a:pPr marL="114300" indent="0">
              <a:buNone/>
            </a:pPr>
            <a:r>
              <a:rPr lang="en-US" sz="2000" dirty="0"/>
              <a:t>At the end of this module you are expected to :</a:t>
            </a:r>
          </a:p>
          <a:p>
            <a:r>
              <a:rPr lang="en-US" sz="2000" dirty="0"/>
              <a:t>Understand deeply the introduction and need of developing AI.</a:t>
            </a:r>
          </a:p>
          <a:p>
            <a:r>
              <a:rPr lang="en-US" sz="2000" dirty="0"/>
              <a:t>It will be clearing all the concepts related to basics of AI.</a:t>
            </a:r>
          </a:p>
          <a:p>
            <a:r>
              <a:rPr lang="en-US" sz="2000" dirty="0"/>
              <a:t>Comparative study of now and future.</a:t>
            </a:r>
          </a:p>
          <a:p>
            <a:r>
              <a:rPr lang="en-US" sz="2000" dirty="0"/>
              <a:t>Various elements of AI and Its application will be understood.</a:t>
            </a:r>
            <a:endParaRPr lang="en-IN" sz="2000" dirty="0"/>
          </a:p>
        </p:txBody>
      </p:sp>
    </p:spTree>
    <p:extLst>
      <p:ext uri="{BB962C8B-B14F-4D97-AF65-F5344CB8AC3E}">
        <p14:creationId xmlns:p14="http://schemas.microsoft.com/office/powerpoint/2010/main" val="235148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288D6A-22A4-1D32-923C-DF5FF007F4C9}"/>
              </a:ext>
            </a:extLst>
          </p:cNvPr>
          <p:cNvSpPr>
            <a:spLocks noGrp="1"/>
          </p:cNvSpPr>
          <p:nvPr>
            <p:ph type="body" idx="1"/>
          </p:nvPr>
        </p:nvSpPr>
        <p:spPr>
          <a:xfrm>
            <a:off x="725078" y="1197205"/>
            <a:ext cx="9352176" cy="4979758"/>
          </a:xfrm>
        </p:spPr>
        <p:txBody>
          <a:bodyPr/>
          <a:lstStyle/>
          <a:p>
            <a:pPr marL="114300" indent="0">
              <a:buNone/>
            </a:pPr>
            <a:r>
              <a:rPr lang="en-US" sz="2000" b="1" dirty="0"/>
              <a:t>Contents</a:t>
            </a:r>
          </a:p>
          <a:p>
            <a:pPr marL="108000" indent="0">
              <a:lnSpc>
                <a:spcPct val="100000"/>
              </a:lnSpc>
              <a:spcBef>
                <a:spcPts val="100"/>
              </a:spcBef>
              <a:buNone/>
            </a:pPr>
            <a:r>
              <a:rPr lang="en-US" sz="1800" b="1" i="0" u="none" strike="noStrike" cap="none" dirty="0">
                <a:solidFill>
                  <a:srgbClr val="000000"/>
                </a:solidFill>
                <a:latin typeface="Times New Roman" pitchFamily="18" charset="0"/>
                <a:ea typeface="Arial"/>
                <a:cs typeface="Times New Roman" pitchFamily="18" charset="0"/>
                <a:sym typeface="Arial"/>
              </a:rPr>
              <a:t>          </a:t>
            </a:r>
            <a:r>
              <a:rPr lang="en-US" sz="2000" i="0" u="none" strike="noStrike" cap="none" dirty="0">
                <a:solidFill>
                  <a:srgbClr val="000000"/>
                </a:solidFill>
                <a:latin typeface="Times New Roman" pitchFamily="18" charset="0"/>
                <a:ea typeface="Arial"/>
                <a:cs typeface="Times New Roman" pitchFamily="18" charset="0"/>
                <a:sym typeface="Arial"/>
              </a:rPr>
              <a:t>What is Artificial Intelligence(AI)? </a:t>
            </a:r>
          </a:p>
          <a:p>
            <a:pPr marL="108000" indent="0">
              <a:lnSpc>
                <a:spcPct val="100000"/>
              </a:lnSpc>
              <a:spcBef>
                <a:spcPts val="100"/>
              </a:spcBef>
              <a:buNone/>
            </a:pPr>
            <a:r>
              <a:rPr lang="en-US" sz="2000" i="0" u="none" strike="noStrike" cap="none" dirty="0">
                <a:solidFill>
                  <a:srgbClr val="000000"/>
                </a:solidFill>
                <a:latin typeface="Times New Roman" pitchFamily="18" charset="0"/>
                <a:ea typeface="Arial"/>
                <a:cs typeface="Times New Roman" pitchFamily="18" charset="0"/>
                <a:sym typeface="Arial"/>
              </a:rPr>
              <a:t>         Brief  history of AI.</a:t>
            </a:r>
          </a:p>
          <a:p>
            <a:pPr marL="108000" indent="0">
              <a:lnSpc>
                <a:spcPct val="100000"/>
              </a:lnSpc>
              <a:spcBef>
                <a:spcPts val="100"/>
              </a:spcBef>
              <a:buNone/>
            </a:pPr>
            <a:r>
              <a:rPr lang="en-US" sz="2000" i="0" u="none" strike="noStrike" cap="none" dirty="0">
                <a:solidFill>
                  <a:srgbClr val="000000"/>
                </a:solidFill>
                <a:latin typeface="Times New Roman" pitchFamily="18" charset="0"/>
                <a:ea typeface="Arial"/>
                <a:cs typeface="Times New Roman" pitchFamily="18" charset="0"/>
                <a:sym typeface="Arial"/>
              </a:rPr>
              <a:t>         Intelligence and artificial intelligence. </a:t>
            </a:r>
            <a:endParaRPr lang="en-US" sz="2000" dirty="0">
              <a:solidFill>
                <a:srgbClr val="000000"/>
              </a:solidFill>
              <a:latin typeface="Times New Roman" pitchFamily="18" charset="0"/>
              <a:ea typeface="Arial"/>
              <a:cs typeface="Times New Roman" pitchFamily="18" charset="0"/>
              <a:sym typeface="Arial"/>
            </a:endParaRPr>
          </a:p>
          <a:p>
            <a:pPr marL="108000" indent="0">
              <a:lnSpc>
                <a:spcPct val="100000"/>
              </a:lnSpc>
              <a:spcBef>
                <a:spcPts val="100"/>
              </a:spcBef>
              <a:buNone/>
            </a:pPr>
            <a:r>
              <a:rPr lang="en-US" sz="2000" i="0" u="none" strike="noStrike" cap="none" dirty="0">
                <a:solidFill>
                  <a:srgbClr val="000000"/>
                </a:solidFill>
                <a:latin typeface="Times New Roman" pitchFamily="18" charset="0"/>
                <a:ea typeface="Arial"/>
                <a:cs typeface="Times New Roman" pitchFamily="18" charset="0"/>
                <a:sym typeface="Arial"/>
              </a:rPr>
              <a:t>         Elements of intelligence – Reasoning, Learning, Problem Solving, Perception,</a:t>
            </a:r>
          </a:p>
          <a:p>
            <a:pPr marL="108000" indent="0">
              <a:lnSpc>
                <a:spcPct val="100000"/>
              </a:lnSpc>
              <a:spcBef>
                <a:spcPts val="100"/>
              </a:spcBef>
              <a:buNone/>
            </a:pPr>
            <a:r>
              <a:rPr lang="en-US" sz="2000" dirty="0">
                <a:solidFill>
                  <a:srgbClr val="000000"/>
                </a:solidFill>
                <a:latin typeface="Times New Roman" pitchFamily="18" charset="0"/>
                <a:ea typeface="Arial"/>
                <a:cs typeface="Times New Roman" pitchFamily="18" charset="0"/>
                <a:sym typeface="Arial"/>
              </a:rPr>
              <a:t>         Linguistic and Intelligence.</a:t>
            </a:r>
            <a:r>
              <a:rPr lang="en-US" sz="2000" i="0" u="none" strike="noStrike" cap="none" dirty="0">
                <a:solidFill>
                  <a:srgbClr val="000000"/>
                </a:solidFill>
                <a:latin typeface="Times New Roman" pitchFamily="18" charset="0"/>
                <a:ea typeface="Arial"/>
                <a:cs typeface="Times New Roman" pitchFamily="18" charset="0"/>
                <a:sym typeface="Arial"/>
              </a:rPr>
              <a:t>              </a:t>
            </a:r>
          </a:p>
          <a:p>
            <a:pPr marL="108000" indent="0">
              <a:lnSpc>
                <a:spcPct val="100000"/>
              </a:lnSpc>
              <a:spcBef>
                <a:spcPts val="100"/>
              </a:spcBef>
              <a:buNone/>
            </a:pPr>
            <a:r>
              <a:rPr lang="en-US" sz="2000" i="0" u="none" strike="noStrike" cap="none" dirty="0">
                <a:solidFill>
                  <a:srgbClr val="000000"/>
                </a:solidFill>
                <a:latin typeface="Times New Roman" pitchFamily="18" charset="0"/>
                <a:ea typeface="Arial"/>
                <a:cs typeface="Times New Roman" pitchFamily="18" charset="0"/>
                <a:sym typeface="Arial"/>
              </a:rPr>
              <a:t>         Coming together of cognition, Philosophy, Math, Linguistic, Control Theory and </a:t>
            </a:r>
          </a:p>
          <a:p>
            <a:pPr marL="108000" indent="0">
              <a:lnSpc>
                <a:spcPct val="100000"/>
              </a:lnSpc>
              <a:spcBef>
                <a:spcPts val="100"/>
              </a:spcBef>
              <a:buNone/>
            </a:pPr>
            <a:r>
              <a:rPr lang="en-US" sz="2000" dirty="0">
                <a:solidFill>
                  <a:srgbClr val="000000"/>
                </a:solidFill>
                <a:latin typeface="Times New Roman" pitchFamily="18" charset="0"/>
                <a:ea typeface="Arial"/>
                <a:cs typeface="Times New Roman" pitchFamily="18" charset="0"/>
                <a:sym typeface="Arial"/>
              </a:rPr>
              <a:t>         Computer science.</a:t>
            </a:r>
          </a:p>
          <a:p>
            <a:pPr marL="108000" indent="0">
              <a:lnSpc>
                <a:spcPct val="100000"/>
              </a:lnSpc>
              <a:spcBef>
                <a:spcPts val="100"/>
              </a:spcBef>
              <a:buNone/>
            </a:pPr>
            <a:r>
              <a:rPr lang="en-US" sz="2000" i="0" u="none" strike="noStrike" cap="none" dirty="0">
                <a:solidFill>
                  <a:srgbClr val="000000"/>
                </a:solidFill>
                <a:latin typeface="Times New Roman" pitchFamily="18" charset="0"/>
                <a:ea typeface="Arial"/>
                <a:cs typeface="Times New Roman" pitchFamily="18" charset="0"/>
                <a:sym typeface="Arial"/>
              </a:rPr>
              <a:t>         Machine and Intelligence.</a:t>
            </a:r>
          </a:p>
          <a:p>
            <a:pPr marL="108000" indent="0">
              <a:lnSpc>
                <a:spcPct val="100000"/>
              </a:lnSpc>
              <a:spcBef>
                <a:spcPts val="100"/>
              </a:spcBef>
              <a:buNone/>
            </a:pPr>
            <a:r>
              <a:rPr lang="en-US" sz="2000" i="0" u="none" strike="noStrike" cap="none" dirty="0">
                <a:solidFill>
                  <a:srgbClr val="000000"/>
                </a:solidFill>
                <a:latin typeface="Times New Roman" pitchFamily="18" charset="0"/>
                <a:ea typeface="Arial"/>
                <a:cs typeface="Times New Roman" pitchFamily="18" charset="0"/>
                <a:sym typeface="Arial"/>
              </a:rPr>
              <a:t>         The Turning Test. </a:t>
            </a:r>
          </a:p>
          <a:p>
            <a:pPr marL="108000" indent="0">
              <a:lnSpc>
                <a:spcPct val="100000"/>
              </a:lnSpc>
              <a:spcBef>
                <a:spcPts val="100"/>
              </a:spcBef>
              <a:buNone/>
            </a:pPr>
            <a:r>
              <a:rPr lang="en-US" sz="2000" i="0" u="none" strike="noStrike" cap="none" dirty="0">
                <a:solidFill>
                  <a:srgbClr val="000000"/>
                </a:solidFill>
                <a:latin typeface="Times New Roman" pitchFamily="18" charset="0"/>
                <a:ea typeface="Arial"/>
                <a:cs typeface="Times New Roman" pitchFamily="18" charset="0"/>
                <a:sym typeface="Arial"/>
              </a:rPr>
              <a:t>         Limitation and possibilities of  AI. </a:t>
            </a:r>
          </a:p>
          <a:p>
            <a:pPr marL="108000" indent="0">
              <a:lnSpc>
                <a:spcPct val="100000"/>
              </a:lnSpc>
              <a:spcBef>
                <a:spcPts val="100"/>
              </a:spcBef>
              <a:buNone/>
            </a:pPr>
            <a:r>
              <a:rPr lang="en-US" sz="2000" i="0" u="none" strike="noStrike" cap="none" dirty="0">
                <a:solidFill>
                  <a:srgbClr val="000000"/>
                </a:solidFill>
                <a:latin typeface="Times New Roman" pitchFamily="18" charset="0"/>
                <a:ea typeface="Arial"/>
                <a:cs typeface="Times New Roman" pitchFamily="18" charset="0"/>
                <a:sym typeface="Arial"/>
              </a:rPr>
              <a:t>         Concern about AI. </a:t>
            </a:r>
          </a:p>
          <a:p>
            <a:pPr marL="108000" indent="0">
              <a:lnSpc>
                <a:spcPct val="100000"/>
              </a:lnSpc>
              <a:spcBef>
                <a:spcPts val="100"/>
              </a:spcBef>
              <a:buNone/>
            </a:pPr>
            <a:r>
              <a:rPr lang="en-US" sz="2000" i="0" u="none" strike="noStrike" cap="none" dirty="0">
                <a:solidFill>
                  <a:srgbClr val="000000"/>
                </a:solidFill>
                <a:latin typeface="Times New Roman" pitchFamily="18" charset="0"/>
                <a:ea typeface="Arial"/>
                <a:cs typeface="Times New Roman" pitchFamily="18" charset="0"/>
                <a:sym typeface="Arial"/>
              </a:rPr>
              <a:t>         AI and the future.</a:t>
            </a:r>
            <a:r>
              <a:rPr lang="en-US" sz="2000" dirty="0"/>
              <a:t> </a:t>
            </a:r>
            <a:endParaRPr lang="en-IN" sz="2000" dirty="0"/>
          </a:p>
        </p:txBody>
      </p:sp>
      <p:sp>
        <p:nvSpPr>
          <p:cNvPr id="4" name="Slide Number Placeholder 3">
            <a:extLst>
              <a:ext uri="{FF2B5EF4-FFF2-40B4-BE49-F238E27FC236}">
                <a16:creationId xmlns:a16="http://schemas.microsoft.com/office/drawing/2014/main" id="{86E54B28-50B8-E479-3087-12BD1A1ED7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TextBox 5">
            <a:extLst>
              <a:ext uri="{FF2B5EF4-FFF2-40B4-BE49-F238E27FC236}">
                <a16:creationId xmlns:a16="http://schemas.microsoft.com/office/drawing/2014/main" id="{860E9678-B735-A428-D8ED-F58358B2C270}"/>
              </a:ext>
            </a:extLst>
          </p:cNvPr>
          <p:cNvSpPr txBox="1"/>
          <p:nvPr/>
        </p:nvSpPr>
        <p:spPr>
          <a:xfrm>
            <a:off x="725078" y="523676"/>
            <a:ext cx="6455004" cy="461665"/>
          </a:xfrm>
          <a:prstGeom prst="rect">
            <a:avLst/>
          </a:prstGeom>
          <a:noFill/>
        </p:spPr>
        <p:txBody>
          <a:bodyPr wrap="square">
            <a:spAutoFit/>
          </a:bodyPr>
          <a:lstStyle/>
          <a:p>
            <a:pPr marL="12700" lvl="0">
              <a:buClr>
                <a:schemeClr val="dk1"/>
              </a:buClr>
              <a:buSzPts val="2400"/>
            </a:pPr>
            <a:r>
              <a:rPr lang="en-US" sz="2400" b="1" dirty="0">
                <a:solidFill>
                  <a:schemeClr val="dk1"/>
                </a:solidFill>
                <a:latin typeface="Helvetica Neue"/>
                <a:ea typeface="Helvetica Neue"/>
                <a:cs typeface="Helvetica Neue"/>
                <a:sym typeface="Helvetica Neue"/>
              </a:rPr>
              <a:t>Introduction to Artificial Intelligence</a:t>
            </a:r>
          </a:p>
        </p:txBody>
      </p:sp>
    </p:spTree>
    <p:extLst>
      <p:ext uri="{BB962C8B-B14F-4D97-AF65-F5344CB8AC3E}">
        <p14:creationId xmlns:p14="http://schemas.microsoft.com/office/powerpoint/2010/main" val="779357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288D6A-22A4-1D32-923C-DF5FF007F4C9}"/>
              </a:ext>
            </a:extLst>
          </p:cNvPr>
          <p:cNvSpPr>
            <a:spLocks noGrp="1"/>
          </p:cNvSpPr>
          <p:nvPr>
            <p:ph type="body" idx="1"/>
          </p:nvPr>
        </p:nvSpPr>
        <p:spPr>
          <a:xfrm>
            <a:off x="498835" y="1344858"/>
            <a:ext cx="10515600" cy="5225624"/>
          </a:xfrm>
        </p:spPr>
        <p:txBody>
          <a:bodyPr/>
          <a:lstStyle/>
          <a:p>
            <a:pPr marL="114300" indent="0">
              <a:buNone/>
            </a:pPr>
            <a:r>
              <a:rPr lang="en-US" sz="2000" dirty="0"/>
              <a:t>What is Artificial Intelligence ?</a:t>
            </a:r>
          </a:p>
          <a:p>
            <a:pPr marL="0" indent="0">
              <a:lnSpc>
                <a:spcPct val="100000"/>
              </a:lnSpc>
              <a:buNone/>
            </a:pPr>
            <a:r>
              <a:rPr lang="en-US" sz="2000" dirty="0"/>
              <a:t>              AI is a technique that enables machines to mimic human behavior.</a:t>
            </a:r>
          </a:p>
          <a:p>
            <a:pPr marL="0" indent="0">
              <a:lnSpc>
                <a:spcPct val="100000"/>
              </a:lnSpc>
              <a:buNone/>
            </a:pPr>
            <a:r>
              <a:rPr lang="en-US" sz="2000" dirty="0">
                <a:latin typeface="Calibri" panose="020F0502020204030204" pitchFamily="34" charset="0"/>
                <a:cs typeface="Calibri" panose="020F0502020204030204" pitchFamily="34" charset="0"/>
              </a:rPr>
              <a:t>              AI </a:t>
            </a:r>
            <a:r>
              <a:rPr lang="en-US" sz="2000" spc="-6" dirty="0">
                <a:latin typeface="Calibri" panose="020F0502020204030204" pitchFamily="34" charset="0"/>
                <a:cs typeface="Calibri" panose="020F0502020204030204" pitchFamily="34" charset="0"/>
              </a:rPr>
              <a:t>is </a:t>
            </a:r>
            <a:r>
              <a:rPr lang="en-US" sz="2000" dirty="0">
                <a:latin typeface="Calibri" panose="020F0502020204030204" pitchFamily="34" charset="0"/>
                <a:cs typeface="Calibri" panose="020F0502020204030204" pitchFamily="34" charset="0"/>
              </a:rPr>
              <a:t>the </a:t>
            </a:r>
            <a:r>
              <a:rPr lang="en-US" sz="2000" spc="-6" dirty="0">
                <a:latin typeface="Calibri" panose="020F0502020204030204" pitchFamily="34" charset="0"/>
                <a:cs typeface="Calibri" panose="020F0502020204030204" pitchFamily="34" charset="0"/>
              </a:rPr>
              <a:t>reproduction </a:t>
            </a:r>
            <a:r>
              <a:rPr lang="en-US" sz="2000" dirty="0">
                <a:latin typeface="Calibri" panose="020F0502020204030204" pitchFamily="34" charset="0"/>
                <a:cs typeface="Calibri" panose="020F0502020204030204" pitchFamily="34" charset="0"/>
              </a:rPr>
              <a:t>of </a:t>
            </a:r>
            <a:r>
              <a:rPr lang="en-US" sz="2000" dirty="0">
                <a:solidFill>
                  <a:srgbClr val="993300"/>
                </a:solidFill>
                <a:latin typeface="Calibri" panose="020F0502020204030204" pitchFamily="34" charset="0"/>
                <a:cs typeface="Calibri" panose="020F0502020204030204" pitchFamily="34" charset="0"/>
              </a:rPr>
              <a:t>human </a:t>
            </a:r>
            <a:r>
              <a:rPr lang="en-US" sz="2000" spc="-6" dirty="0">
                <a:solidFill>
                  <a:srgbClr val="993300"/>
                </a:solidFill>
                <a:latin typeface="Calibri" panose="020F0502020204030204" pitchFamily="34" charset="0"/>
                <a:cs typeface="Calibri" panose="020F0502020204030204" pitchFamily="34" charset="0"/>
              </a:rPr>
              <a:t>reasoning  </a:t>
            </a:r>
            <a:r>
              <a:rPr lang="en-US" sz="2000" dirty="0">
                <a:solidFill>
                  <a:srgbClr val="993300"/>
                </a:solidFill>
                <a:latin typeface="Calibri" panose="020F0502020204030204" pitchFamily="34" charset="0"/>
                <a:cs typeface="Calibri" panose="020F0502020204030204" pitchFamily="34" charset="0"/>
              </a:rPr>
              <a:t>and intelligent behavior </a:t>
            </a:r>
            <a:r>
              <a:rPr lang="en-US" sz="2000" spc="-6" dirty="0">
                <a:latin typeface="Calibri" panose="020F0502020204030204" pitchFamily="34" charset="0"/>
                <a:cs typeface="Calibri" panose="020F0502020204030204" pitchFamily="34" charset="0"/>
              </a:rPr>
              <a:t>by </a:t>
            </a:r>
            <a:r>
              <a:rPr lang="en-US" sz="2000" dirty="0">
                <a:latin typeface="Calibri" panose="020F0502020204030204" pitchFamily="34" charset="0"/>
                <a:cs typeface="Calibri" panose="020F0502020204030204" pitchFamily="34" charset="0"/>
              </a:rPr>
              <a:t>computational </a:t>
            </a:r>
          </a:p>
          <a:p>
            <a:pPr marL="0" indent="0">
              <a:lnSpc>
                <a:spcPct val="100000"/>
              </a:lnSpc>
              <a:buNone/>
            </a:pPr>
            <a:r>
              <a:rPr lang="en-US" sz="2000" dirty="0">
                <a:latin typeface="Calibri" panose="020F0502020204030204" pitchFamily="34" charset="0"/>
                <a:cs typeface="Calibri" panose="020F0502020204030204" pitchFamily="34" charset="0"/>
              </a:rPr>
              <a:t>              methods. </a:t>
            </a:r>
          </a:p>
          <a:p>
            <a:pPr marL="0" indent="0">
              <a:lnSpc>
                <a:spcPct val="100000"/>
              </a:lnSpc>
              <a:buNone/>
            </a:pPr>
            <a:r>
              <a:rPr lang="en-US" sz="2000" dirty="0">
                <a:latin typeface="Calibri" panose="020F0502020204030204" pitchFamily="34" charset="0"/>
                <a:cs typeface="Calibri" panose="020F0502020204030204" pitchFamily="34" charset="0"/>
              </a:rPr>
              <a:t>                AI is to make computers do things at which at the present moment human are better.</a:t>
            </a:r>
          </a:p>
          <a:p>
            <a:pPr marL="0" indent="0">
              <a:lnSpc>
                <a:spcPct val="100000"/>
              </a:lnSpc>
              <a:buNone/>
            </a:pPr>
            <a:endParaRPr lang="en-US" sz="2000" dirty="0">
              <a:latin typeface="Calibri" panose="020F0502020204030204" pitchFamily="34" charset="0"/>
              <a:cs typeface="Calibri" panose="020F0502020204030204" pitchFamily="34" charset="0"/>
            </a:endParaRPr>
          </a:p>
          <a:p>
            <a:pPr marL="0" indent="0">
              <a:lnSpc>
                <a:spcPct val="100000"/>
              </a:lnSpc>
              <a:buNone/>
            </a:pPr>
            <a:endParaRPr lang="en-US" sz="2000" dirty="0">
              <a:solidFill>
                <a:prstClr val="black"/>
              </a:solidFill>
              <a:latin typeface="Cambria" panose="02040503050406030204" pitchFamily="18" charset="0"/>
              <a:ea typeface="Cambria" panose="02040503050406030204" pitchFamily="18" charset="0"/>
            </a:endParaRPr>
          </a:p>
          <a:p>
            <a:pPr marL="114300" indent="0">
              <a:buNone/>
            </a:pPr>
            <a:endParaRPr lang="en-IN" sz="2000" dirty="0"/>
          </a:p>
        </p:txBody>
      </p:sp>
      <p:sp>
        <p:nvSpPr>
          <p:cNvPr id="4" name="Slide Number Placeholder 3">
            <a:extLst>
              <a:ext uri="{FF2B5EF4-FFF2-40B4-BE49-F238E27FC236}">
                <a16:creationId xmlns:a16="http://schemas.microsoft.com/office/drawing/2014/main" id="{86E54B28-50B8-E479-3087-12BD1A1ED7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6" name="TextBox 5">
            <a:extLst>
              <a:ext uri="{FF2B5EF4-FFF2-40B4-BE49-F238E27FC236}">
                <a16:creationId xmlns:a16="http://schemas.microsoft.com/office/drawing/2014/main" id="{860E9678-B735-A428-D8ED-F58358B2C270}"/>
              </a:ext>
            </a:extLst>
          </p:cNvPr>
          <p:cNvSpPr txBox="1"/>
          <p:nvPr/>
        </p:nvSpPr>
        <p:spPr>
          <a:xfrm>
            <a:off x="725078" y="523676"/>
            <a:ext cx="6455004" cy="461665"/>
          </a:xfrm>
          <a:prstGeom prst="rect">
            <a:avLst/>
          </a:prstGeom>
          <a:noFill/>
        </p:spPr>
        <p:txBody>
          <a:bodyPr wrap="square">
            <a:spAutoFit/>
          </a:bodyPr>
          <a:lstStyle/>
          <a:p>
            <a:pPr marL="12700" lvl="0">
              <a:buClr>
                <a:schemeClr val="dk1"/>
              </a:buClr>
              <a:buSzPts val="2400"/>
            </a:pPr>
            <a:r>
              <a:rPr lang="en-US" sz="2400" b="1" dirty="0">
                <a:solidFill>
                  <a:schemeClr val="dk1"/>
                </a:solidFill>
                <a:latin typeface="Helvetica Neue"/>
                <a:ea typeface="Helvetica Neue"/>
                <a:cs typeface="Helvetica Neue"/>
                <a:sym typeface="Helvetica Neue"/>
              </a:rPr>
              <a:t>Introduction to Artificial Intelligence</a:t>
            </a:r>
          </a:p>
        </p:txBody>
      </p:sp>
      <p:pic>
        <p:nvPicPr>
          <p:cNvPr id="2" name="Picture 2" descr="AI Engineer">
            <a:extLst>
              <a:ext uri="{FF2B5EF4-FFF2-40B4-BE49-F238E27FC236}">
                <a16:creationId xmlns:a16="http://schemas.microsoft.com/office/drawing/2014/main" id="{79CD3BE0-5602-31C5-45B4-15220735DB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0086" y="4298147"/>
            <a:ext cx="2743200" cy="180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061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288D6A-22A4-1D32-923C-DF5FF007F4C9}"/>
              </a:ext>
            </a:extLst>
          </p:cNvPr>
          <p:cNvSpPr>
            <a:spLocks noGrp="1"/>
          </p:cNvSpPr>
          <p:nvPr>
            <p:ph type="body" idx="1"/>
          </p:nvPr>
        </p:nvSpPr>
        <p:spPr/>
        <p:txBody>
          <a:bodyPr/>
          <a:lstStyle/>
          <a:p>
            <a:pPr marL="13970" algn="just">
              <a:spcBef>
                <a:spcPts val="495"/>
              </a:spcBef>
            </a:pPr>
            <a:r>
              <a:rPr lang="en-US" sz="1800" dirty="0">
                <a:latin typeface="Cambria" panose="02040503050406030204" pitchFamily="18" charset="0"/>
                <a:cs typeface="Arial"/>
              </a:rPr>
              <a:t>Definition</a:t>
            </a:r>
          </a:p>
          <a:p>
            <a:pPr marL="831914" marR="5588" algn="just">
              <a:lnSpc>
                <a:spcPct val="90000"/>
              </a:lnSpc>
              <a:spcBef>
                <a:spcPts val="858"/>
              </a:spcBef>
            </a:pPr>
            <a:r>
              <a:rPr lang="en-US" sz="2000" b="1" spc="-6" dirty="0">
                <a:solidFill>
                  <a:srgbClr val="0000FF"/>
                </a:solidFill>
                <a:latin typeface="Cambria" panose="02040503050406030204" pitchFamily="18" charset="0"/>
                <a:cs typeface="Arial"/>
              </a:rPr>
              <a:t>AI </a:t>
            </a:r>
            <a:r>
              <a:rPr lang="en-US" sz="2000" b="1" spc="-11" dirty="0">
                <a:solidFill>
                  <a:srgbClr val="0000FF"/>
                </a:solidFill>
                <a:latin typeface="Cambria" panose="02040503050406030204" pitchFamily="18" charset="0"/>
                <a:cs typeface="Arial"/>
              </a:rPr>
              <a:t>is </a:t>
            </a:r>
            <a:r>
              <a:rPr lang="en-US" sz="2000" b="1" spc="-6" dirty="0">
                <a:solidFill>
                  <a:srgbClr val="0000FF"/>
                </a:solidFill>
                <a:latin typeface="Cambria" panose="02040503050406030204" pitchFamily="18" charset="0"/>
                <a:cs typeface="Arial"/>
              </a:rPr>
              <a:t>a branch </a:t>
            </a:r>
            <a:r>
              <a:rPr lang="en-US" sz="2000" b="1" dirty="0">
                <a:solidFill>
                  <a:srgbClr val="0000FF"/>
                </a:solidFill>
                <a:latin typeface="Cambria" panose="02040503050406030204" pitchFamily="18" charset="0"/>
                <a:cs typeface="Arial"/>
              </a:rPr>
              <a:t>of Computer </a:t>
            </a:r>
            <a:r>
              <a:rPr lang="en-US" sz="2000" b="1" spc="-6" dirty="0">
                <a:solidFill>
                  <a:srgbClr val="0000FF"/>
                </a:solidFill>
                <a:latin typeface="Cambria" panose="02040503050406030204" pitchFamily="18" charset="0"/>
                <a:cs typeface="Arial"/>
              </a:rPr>
              <a:t>Science  </a:t>
            </a:r>
            <a:r>
              <a:rPr lang="en-US" sz="2000" b="1" dirty="0">
                <a:solidFill>
                  <a:srgbClr val="0000FF"/>
                </a:solidFill>
                <a:latin typeface="Cambria" panose="02040503050406030204" pitchFamily="18" charset="0"/>
                <a:cs typeface="Arial"/>
              </a:rPr>
              <a:t>for the study of how to make  computers do things </a:t>
            </a:r>
            <a:r>
              <a:rPr lang="en-US" sz="2000" b="1" spc="-6" dirty="0">
                <a:solidFill>
                  <a:srgbClr val="0000FF"/>
                </a:solidFill>
                <a:latin typeface="Cambria" panose="02040503050406030204" pitchFamily="18" charset="0"/>
                <a:cs typeface="Arial"/>
              </a:rPr>
              <a:t>at </a:t>
            </a:r>
            <a:r>
              <a:rPr lang="en-US" sz="2000" b="1" dirty="0">
                <a:solidFill>
                  <a:srgbClr val="0000FF"/>
                </a:solidFill>
                <a:latin typeface="Cambria" panose="02040503050406030204" pitchFamily="18" charset="0"/>
                <a:cs typeface="Arial"/>
              </a:rPr>
              <a:t>which, </a:t>
            </a:r>
            <a:r>
              <a:rPr lang="en-US" sz="2000" b="1" spc="-6" dirty="0">
                <a:solidFill>
                  <a:srgbClr val="0000FF"/>
                </a:solidFill>
                <a:latin typeface="Cambria" panose="02040503050406030204" pitchFamily="18" charset="0"/>
                <a:cs typeface="Arial"/>
              </a:rPr>
              <a:t>at</a:t>
            </a:r>
            <a:r>
              <a:rPr lang="en-US" sz="2000" b="1" spc="-143" dirty="0">
                <a:solidFill>
                  <a:srgbClr val="0000FF"/>
                </a:solidFill>
                <a:latin typeface="Cambria" panose="02040503050406030204" pitchFamily="18" charset="0"/>
                <a:cs typeface="Arial"/>
              </a:rPr>
              <a:t> </a:t>
            </a:r>
            <a:r>
              <a:rPr lang="en-US" sz="2000" b="1" spc="-6" dirty="0">
                <a:solidFill>
                  <a:srgbClr val="0000FF"/>
                </a:solidFill>
                <a:latin typeface="Cambria" panose="02040503050406030204" pitchFamily="18" charset="0"/>
                <a:cs typeface="Arial"/>
              </a:rPr>
              <a:t>the  </a:t>
            </a:r>
            <a:r>
              <a:rPr lang="en-US" sz="2000" b="1" dirty="0">
                <a:solidFill>
                  <a:srgbClr val="0000FF"/>
                </a:solidFill>
                <a:latin typeface="Cambria" panose="02040503050406030204" pitchFamily="18" charset="0"/>
                <a:cs typeface="Arial"/>
              </a:rPr>
              <a:t>moment people do</a:t>
            </a:r>
            <a:r>
              <a:rPr lang="en-US" sz="2000" b="1" spc="-44" dirty="0">
                <a:solidFill>
                  <a:srgbClr val="0000FF"/>
                </a:solidFill>
                <a:latin typeface="Cambria" panose="02040503050406030204" pitchFamily="18" charset="0"/>
                <a:cs typeface="Arial"/>
              </a:rPr>
              <a:t> </a:t>
            </a:r>
            <a:r>
              <a:rPr lang="en-US" sz="2000" b="1" spc="-6" dirty="0">
                <a:solidFill>
                  <a:srgbClr val="0000FF"/>
                </a:solidFill>
                <a:latin typeface="Cambria" panose="02040503050406030204" pitchFamily="18" charset="0"/>
                <a:cs typeface="Arial"/>
              </a:rPr>
              <a:t>better.</a:t>
            </a:r>
            <a:endParaRPr lang="en-US" sz="2000" dirty="0">
              <a:latin typeface="Cambria" panose="02040503050406030204" pitchFamily="18" charset="0"/>
              <a:cs typeface="Arial"/>
            </a:endParaRPr>
          </a:p>
          <a:p>
            <a:pPr algn="just">
              <a:spcBef>
                <a:spcPts val="38"/>
              </a:spcBef>
            </a:pPr>
            <a:endParaRPr lang="en-US" sz="2800" dirty="0">
              <a:latin typeface="Cambria" panose="02040503050406030204" pitchFamily="18" charset="0"/>
              <a:cs typeface="Arial"/>
            </a:endParaRPr>
          </a:p>
          <a:p>
            <a:pPr marL="391160" marR="25845" indent="-377190" algn="just">
              <a:lnSpc>
                <a:spcPct val="90000"/>
              </a:lnSpc>
              <a:tabLst>
                <a:tab pos="2511806" algn="l"/>
              </a:tabLst>
            </a:pPr>
            <a:r>
              <a:rPr lang="en-US" sz="1800" dirty="0">
                <a:latin typeface="Cambria" panose="02040503050406030204" pitchFamily="18" charset="0"/>
                <a:cs typeface="Arial"/>
              </a:rPr>
              <a:t>This </a:t>
            </a:r>
            <a:r>
              <a:rPr lang="en-US" sz="1800" spc="-6" dirty="0">
                <a:latin typeface="Cambria" panose="02040503050406030204" pitchFamily="18" charset="0"/>
                <a:cs typeface="Arial"/>
              </a:rPr>
              <a:t>definition has limitations, as </a:t>
            </a:r>
            <a:r>
              <a:rPr lang="en-US" sz="1800" dirty="0">
                <a:latin typeface="Cambria" panose="02040503050406030204" pitchFamily="18" charset="0"/>
                <a:cs typeface="Arial"/>
              </a:rPr>
              <a:t>it </a:t>
            </a:r>
            <a:r>
              <a:rPr lang="en-US" sz="1800" spc="-6" dirty="0">
                <a:latin typeface="Cambria" panose="02040503050406030204" pitchFamily="18" charset="0"/>
                <a:cs typeface="Arial"/>
              </a:rPr>
              <a:t>is  ephemeral </a:t>
            </a:r>
          </a:p>
          <a:p>
            <a:pPr marL="391160" marR="25845" indent="-377190" algn="just">
              <a:lnSpc>
                <a:spcPct val="90000"/>
              </a:lnSpc>
              <a:tabLst>
                <a:tab pos="2511806" algn="l"/>
              </a:tabLst>
            </a:pPr>
            <a:r>
              <a:rPr lang="en-US" sz="1800" spc="-6" dirty="0">
                <a:latin typeface="Cambria" panose="02040503050406030204" pitchFamily="18" charset="0"/>
                <a:cs typeface="Arial"/>
              </a:rPr>
              <a:t>                         -- </a:t>
            </a:r>
            <a:r>
              <a:rPr lang="en-US" sz="1800" b="1" spc="-6" dirty="0">
                <a:latin typeface="Cambria" panose="02040503050406030204" pitchFamily="18" charset="0"/>
                <a:cs typeface="Arial"/>
              </a:rPr>
              <a:t>refers to the current (i.e. as  </a:t>
            </a:r>
            <a:r>
              <a:rPr lang="en-US" sz="1800" b="1" dirty="0">
                <a:latin typeface="Cambria" panose="02040503050406030204" pitchFamily="18" charset="0"/>
                <a:cs typeface="Arial"/>
              </a:rPr>
              <a:t>on</a:t>
            </a:r>
            <a:r>
              <a:rPr lang="en-US" sz="1800" b="1" spc="17" dirty="0">
                <a:latin typeface="Cambria" panose="02040503050406030204" pitchFamily="18" charset="0"/>
                <a:cs typeface="Arial"/>
              </a:rPr>
              <a:t> </a:t>
            </a:r>
            <a:r>
              <a:rPr lang="en-US" sz="1800" b="1" spc="-6" dirty="0">
                <a:latin typeface="Cambria" panose="02040503050406030204" pitchFamily="18" charset="0"/>
                <a:cs typeface="Arial"/>
              </a:rPr>
              <a:t>today) state </a:t>
            </a:r>
            <a:r>
              <a:rPr lang="en-US" sz="1800" b="1" dirty="0">
                <a:latin typeface="Cambria" panose="02040503050406030204" pitchFamily="18" charset="0"/>
                <a:cs typeface="Arial"/>
              </a:rPr>
              <a:t>of computer </a:t>
            </a:r>
            <a:r>
              <a:rPr lang="en-US" sz="1800" b="1" spc="-6" dirty="0">
                <a:latin typeface="Cambria" panose="02040503050406030204" pitchFamily="18" charset="0"/>
                <a:cs typeface="Arial"/>
              </a:rPr>
              <a:t>science </a:t>
            </a:r>
            <a:r>
              <a:rPr lang="en-US" sz="1800" spc="-6" dirty="0">
                <a:latin typeface="Cambria" panose="02040503050406030204" pitchFamily="18" charset="0"/>
                <a:cs typeface="Arial"/>
              </a:rPr>
              <a:t>and</a:t>
            </a:r>
            <a:r>
              <a:rPr lang="en-US" sz="1800" spc="-55" dirty="0">
                <a:latin typeface="Cambria" panose="02040503050406030204" pitchFamily="18" charset="0"/>
                <a:cs typeface="Arial"/>
              </a:rPr>
              <a:t> </a:t>
            </a:r>
            <a:r>
              <a:rPr lang="en-US" sz="1800" dirty="0">
                <a:latin typeface="Cambria" panose="02040503050406030204" pitchFamily="18" charset="0"/>
                <a:cs typeface="Arial"/>
              </a:rPr>
              <a:t>it  </a:t>
            </a:r>
            <a:r>
              <a:rPr lang="en-US" sz="1800" spc="-6" dirty="0">
                <a:latin typeface="Cambria" panose="02040503050406030204" pitchFamily="18" charset="0"/>
                <a:cs typeface="Arial"/>
              </a:rPr>
              <a:t>excludes a major area; problems </a:t>
            </a:r>
            <a:r>
              <a:rPr lang="en-US" sz="1800" dirty="0">
                <a:latin typeface="Cambria" panose="02040503050406030204" pitchFamily="18" charset="0"/>
                <a:cs typeface="Arial"/>
              </a:rPr>
              <a:t>that </a:t>
            </a:r>
            <a:r>
              <a:rPr lang="en-US" sz="1800" spc="-6" dirty="0">
                <a:latin typeface="Cambria" panose="02040503050406030204" pitchFamily="18" charset="0"/>
                <a:cs typeface="Arial"/>
              </a:rPr>
              <a:t>cannot  be solved </a:t>
            </a:r>
            <a:r>
              <a:rPr lang="en-US" sz="1800" dirty="0">
                <a:latin typeface="Cambria" panose="02040503050406030204" pitchFamily="18" charset="0"/>
                <a:cs typeface="Arial"/>
              </a:rPr>
              <a:t>well </a:t>
            </a:r>
            <a:r>
              <a:rPr lang="en-US" sz="1800" spc="-6" dirty="0">
                <a:latin typeface="Cambria" panose="02040503050406030204" pitchFamily="18" charset="0"/>
                <a:cs typeface="Arial"/>
              </a:rPr>
              <a:t>either by computers </a:t>
            </a:r>
            <a:r>
              <a:rPr lang="en-US" sz="1800" spc="-11" dirty="0">
                <a:latin typeface="Cambria" panose="02040503050406030204" pitchFamily="18" charset="0"/>
                <a:cs typeface="Arial"/>
              </a:rPr>
              <a:t>or </a:t>
            </a:r>
            <a:r>
              <a:rPr lang="en-US" sz="1800" spc="-6" dirty="0">
                <a:latin typeface="Cambria" panose="02040503050406030204" pitchFamily="18" charset="0"/>
                <a:cs typeface="Arial"/>
              </a:rPr>
              <a:t>by  people </a:t>
            </a:r>
            <a:r>
              <a:rPr lang="en-US" sz="1800" dirty="0">
                <a:latin typeface="Cambria" panose="02040503050406030204" pitchFamily="18" charset="0"/>
                <a:cs typeface="Arial"/>
              </a:rPr>
              <a:t>at the</a:t>
            </a:r>
            <a:r>
              <a:rPr lang="en-US" sz="1800" spc="-28" dirty="0">
                <a:latin typeface="Cambria" panose="02040503050406030204" pitchFamily="18" charset="0"/>
                <a:cs typeface="Arial"/>
              </a:rPr>
              <a:t> </a:t>
            </a:r>
            <a:r>
              <a:rPr lang="en-US" sz="1800" spc="-6" dirty="0">
                <a:latin typeface="Cambria" panose="02040503050406030204" pitchFamily="18" charset="0"/>
                <a:cs typeface="Arial"/>
              </a:rPr>
              <a:t>moment.</a:t>
            </a:r>
            <a:endParaRPr lang="en-US" sz="1800" dirty="0">
              <a:latin typeface="Cambria" panose="02040503050406030204" pitchFamily="18" charset="0"/>
              <a:cs typeface="Arial"/>
            </a:endParaRPr>
          </a:p>
          <a:p>
            <a:pPr marL="114300" indent="0">
              <a:buNone/>
            </a:pPr>
            <a:endParaRPr lang="en-IN" sz="2000" dirty="0"/>
          </a:p>
        </p:txBody>
      </p:sp>
      <p:sp>
        <p:nvSpPr>
          <p:cNvPr id="4" name="Slide Number Placeholder 3">
            <a:extLst>
              <a:ext uri="{FF2B5EF4-FFF2-40B4-BE49-F238E27FC236}">
                <a16:creationId xmlns:a16="http://schemas.microsoft.com/office/drawing/2014/main" id="{86E54B28-50B8-E479-3087-12BD1A1ED7A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TextBox 5">
            <a:extLst>
              <a:ext uri="{FF2B5EF4-FFF2-40B4-BE49-F238E27FC236}">
                <a16:creationId xmlns:a16="http://schemas.microsoft.com/office/drawing/2014/main" id="{860E9678-B735-A428-D8ED-F58358B2C270}"/>
              </a:ext>
            </a:extLst>
          </p:cNvPr>
          <p:cNvSpPr txBox="1"/>
          <p:nvPr/>
        </p:nvSpPr>
        <p:spPr>
          <a:xfrm>
            <a:off x="725078" y="523676"/>
            <a:ext cx="6455004" cy="461665"/>
          </a:xfrm>
          <a:prstGeom prst="rect">
            <a:avLst/>
          </a:prstGeom>
          <a:noFill/>
        </p:spPr>
        <p:txBody>
          <a:bodyPr wrap="square">
            <a:spAutoFit/>
          </a:bodyPr>
          <a:lstStyle/>
          <a:p>
            <a:pPr marL="12700" lvl="0">
              <a:buClr>
                <a:schemeClr val="dk1"/>
              </a:buClr>
              <a:buSzPts val="2400"/>
            </a:pPr>
            <a:r>
              <a:rPr lang="en-US" sz="2400" b="1" dirty="0">
                <a:solidFill>
                  <a:schemeClr val="dk1"/>
                </a:solidFill>
                <a:latin typeface="Helvetica Neue"/>
                <a:ea typeface="Helvetica Neue"/>
                <a:cs typeface="Helvetica Neue"/>
                <a:sym typeface="Helvetica Neue"/>
              </a:rPr>
              <a:t>Introduction to Artificial Intelligence</a:t>
            </a:r>
          </a:p>
        </p:txBody>
      </p:sp>
    </p:spTree>
    <p:extLst>
      <p:ext uri="{BB962C8B-B14F-4D97-AF65-F5344CB8AC3E}">
        <p14:creationId xmlns:p14="http://schemas.microsoft.com/office/powerpoint/2010/main" val="3707416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p:nvPr/>
        </p:nvSpPr>
        <p:spPr>
          <a:xfrm>
            <a:off x="11590337" y="6356350"/>
            <a:ext cx="433387"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C00000"/>
              </a:buClr>
              <a:buSzPts val="1200"/>
              <a:buFont typeface="Calibri"/>
              <a:buNone/>
            </a:pPr>
            <a:fld id="{00000000-1234-1234-1234-123412341234}" type="slidenum">
              <a:rPr lang="en-US" sz="1200" b="0" i="0" u="none" strike="noStrike" cap="none">
                <a:solidFill>
                  <a:srgbClr val="C00000"/>
                </a:solidFill>
                <a:latin typeface="Calibri"/>
                <a:ea typeface="Calibri"/>
                <a:cs typeface="Calibri"/>
                <a:sym typeface="Calibri"/>
              </a:rPr>
              <a:t>9</a:t>
            </a:fld>
            <a:endParaRPr sz="1400" b="0" i="0" u="none" strike="noStrike" cap="none">
              <a:solidFill>
                <a:srgbClr val="000000"/>
              </a:solidFill>
              <a:latin typeface="Arial"/>
              <a:ea typeface="Arial"/>
              <a:cs typeface="Arial"/>
              <a:sym typeface="Arial"/>
            </a:endParaRPr>
          </a:p>
        </p:txBody>
      </p:sp>
      <p:sp>
        <p:nvSpPr>
          <p:cNvPr id="54" name="Google Shape;54;p3"/>
          <p:cNvSpPr/>
          <p:nvPr/>
        </p:nvSpPr>
        <p:spPr>
          <a:xfrm>
            <a:off x="224942" y="1912937"/>
            <a:ext cx="6356960" cy="2277506"/>
          </a:xfrm>
          <a:prstGeom prst="rect">
            <a:avLst/>
          </a:prstGeom>
          <a:noFill/>
          <a:ln>
            <a:noFill/>
          </a:ln>
        </p:spPr>
        <p:txBody>
          <a:bodyPr spcFirstLastPara="1" wrap="square" lIns="91425" tIns="45700" rIns="91425" bIns="45700" anchor="t" anchorCtr="0">
            <a:spAutoFit/>
          </a:bodyPr>
          <a:lstStyle/>
          <a:p>
            <a:pPr marL="360000" marR="0" lvl="4" indent="0" algn="l" rtl="0">
              <a:lnSpc>
                <a:spcPct val="100000"/>
              </a:lnSpc>
              <a:spcBef>
                <a:spcPts val="0"/>
              </a:spcBef>
              <a:spcAft>
                <a:spcPts val="0"/>
              </a:spcAft>
              <a:buClr>
                <a:schemeClr val="dk1"/>
              </a:buClr>
              <a:buSzPts val="2400"/>
              <a:buFont typeface="Times New Roman"/>
              <a:buNone/>
            </a:pPr>
            <a:endParaRPr sz="2000" i="0" u="none" strike="noStrike" cap="none" dirty="0">
              <a:solidFill>
                <a:srgbClr val="000000"/>
              </a:solidFill>
              <a:latin typeface="Times New Roman" pitchFamily="18" charset="0"/>
              <a:cs typeface="Times New Roman" pitchFamily="18" charset="0"/>
              <a:sym typeface="Arial"/>
            </a:endParaRPr>
          </a:p>
          <a:p>
            <a:pPr marL="360000" lvl="4">
              <a:buClr>
                <a:schemeClr val="dk1"/>
              </a:buClr>
              <a:buSzPts val="1000"/>
            </a:pPr>
            <a:r>
              <a:rPr lang="en-US" sz="2000" dirty="0">
                <a:solidFill>
                  <a:schemeClr val="dk1"/>
                </a:solidFill>
                <a:latin typeface="Times New Roman" pitchFamily="18" charset="0"/>
                <a:ea typeface="Times New Roman"/>
                <a:cs typeface="Times New Roman" pitchFamily="18" charset="0"/>
                <a:sym typeface="Times New Roman"/>
              </a:rPr>
              <a:t>Artificial intelligence is the simulation of human intelligence processes by machines, especially computer systems. Specific applications of AI include expert systems, natural language processing, speech recognition and machine vision.</a:t>
            </a:r>
            <a:endParaRPr sz="2000" i="0" u="none" strike="noStrike" cap="none" dirty="0">
              <a:solidFill>
                <a:schemeClr val="dk1"/>
              </a:solidFill>
              <a:latin typeface="Times New Roman" pitchFamily="18" charset="0"/>
              <a:ea typeface="Times New Roman"/>
              <a:cs typeface="Times New Roman" pitchFamily="18" charset="0"/>
              <a:sym typeface="Times New Roman"/>
            </a:endParaRPr>
          </a:p>
          <a:p>
            <a:pPr marL="720000" marR="0" lvl="6" indent="0" algn="l" rtl="0">
              <a:lnSpc>
                <a:spcPct val="110000"/>
              </a:lnSpc>
              <a:spcBef>
                <a:spcPts val="0"/>
              </a:spcBef>
              <a:spcAft>
                <a:spcPts val="0"/>
              </a:spcAft>
              <a:buClr>
                <a:schemeClr val="dk1"/>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p:txBody>
      </p:sp>
      <p:sp>
        <p:nvSpPr>
          <p:cNvPr id="56" name="Google Shape;56;p3"/>
          <p:cNvSpPr txBox="1"/>
          <p:nvPr/>
        </p:nvSpPr>
        <p:spPr>
          <a:xfrm>
            <a:off x="1069975" y="1912937"/>
            <a:ext cx="9729787" cy="1655762"/>
          </a:xfrm>
          <a:prstGeom prst="rect">
            <a:avLst/>
          </a:prstGeom>
          <a:noFill/>
          <a:ln>
            <a:noFill/>
          </a:ln>
        </p:spPr>
        <p:txBody>
          <a:bodyPr spcFirstLastPara="1" wrap="square" lIns="91425" tIns="45700" rIns="91425" bIns="45700" anchor="t" anchorCtr="0">
            <a:noAutofit/>
          </a:bodyPr>
          <a:lstStyle/>
          <a:p>
            <a:pPr marL="0" marR="0" lvl="4" indent="0" algn="l" rtl="0">
              <a:lnSpc>
                <a:spcPct val="150000"/>
              </a:lnSpc>
              <a:spcBef>
                <a:spcPts val="0"/>
              </a:spcBef>
              <a:spcAft>
                <a:spcPts val="0"/>
              </a:spcAft>
              <a:buClr>
                <a:srgbClr val="000000"/>
              </a:buClr>
              <a:buSzPts val="2000"/>
              <a:buFont typeface="Times New Roman"/>
              <a:buNone/>
            </a:pPr>
            <a:endParaRPr sz="1400" b="0" i="0" u="none" strike="noStrike" cap="none" dirty="0">
              <a:solidFill>
                <a:srgbClr val="000000"/>
              </a:solidFill>
              <a:latin typeface="Arial"/>
              <a:ea typeface="Arial"/>
              <a:cs typeface="Arial"/>
              <a:sym typeface="Arial"/>
            </a:endParaRPr>
          </a:p>
        </p:txBody>
      </p:sp>
      <p:sp>
        <p:nvSpPr>
          <p:cNvPr id="2" name="Rectangle 1"/>
          <p:cNvSpPr/>
          <p:nvPr/>
        </p:nvSpPr>
        <p:spPr>
          <a:xfrm>
            <a:off x="539884" y="1317006"/>
            <a:ext cx="4001416" cy="400110"/>
          </a:xfrm>
          <a:prstGeom prst="rect">
            <a:avLst/>
          </a:prstGeom>
        </p:spPr>
        <p:txBody>
          <a:bodyPr wrap="none">
            <a:spAutoFit/>
          </a:bodyPr>
          <a:lstStyle/>
          <a:p>
            <a:r>
              <a:rPr lang="en-US" sz="2000" b="1" dirty="0">
                <a:latin typeface="Times New Roman" pitchFamily="18" charset="0"/>
                <a:cs typeface="Times New Roman" pitchFamily="18" charset="0"/>
              </a:rPr>
              <a:t>What is Artificial Intelligence(AI)?</a:t>
            </a:r>
            <a:endParaRPr lang="en-US" sz="20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7275" y="1912937"/>
            <a:ext cx="5159783" cy="2902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2738D9BD-DB6D-93E3-1E65-DDDD6AD528C6}"/>
              </a:ext>
            </a:extLst>
          </p:cNvPr>
          <p:cNvSpPr txBox="1"/>
          <p:nvPr/>
        </p:nvSpPr>
        <p:spPr>
          <a:xfrm>
            <a:off x="712847" y="541373"/>
            <a:ext cx="6094428" cy="307777"/>
          </a:xfrm>
          <a:prstGeom prst="rect">
            <a:avLst/>
          </a:prstGeom>
          <a:noFill/>
        </p:spPr>
        <p:txBody>
          <a:bodyPr wrap="square">
            <a:spAutoFit/>
          </a:bodyPr>
          <a:lstStyle/>
          <a:p>
            <a:pPr marL="12700" lvl="0">
              <a:buClr>
                <a:schemeClr val="dk1"/>
              </a:buClr>
              <a:buSzPts val="2400"/>
            </a:pPr>
            <a:r>
              <a:rPr lang="en-US" sz="1400" b="1" dirty="0">
                <a:solidFill>
                  <a:schemeClr val="dk1"/>
                </a:solidFill>
                <a:latin typeface="Helvetica Neue"/>
                <a:ea typeface="Helvetica Neue"/>
                <a:cs typeface="Helvetica Neue"/>
                <a:sym typeface="Helvetica Neue"/>
              </a:rPr>
              <a:t>Introduction to Artificial Intelligence</a:t>
            </a: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3693</Words>
  <Application>Microsoft Office PowerPoint</Application>
  <PresentationFormat>Widescreen</PresentationFormat>
  <Paragraphs>247</Paragraphs>
  <Slides>32</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32</vt:i4>
      </vt:variant>
    </vt:vector>
  </HeadingPairs>
  <TitlesOfParts>
    <vt:vector size="44" baseType="lpstr">
      <vt:lpstr>Wingdings</vt:lpstr>
      <vt:lpstr>Arial</vt:lpstr>
      <vt:lpstr>Nunito</vt:lpstr>
      <vt:lpstr>Roboto</vt:lpstr>
      <vt:lpstr>Helvetica Neue</vt:lpstr>
      <vt:lpstr>Georgia</vt:lpstr>
      <vt:lpstr>Cambria</vt:lpstr>
      <vt:lpstr>Times New Roman</vt:lpstr>
      <vt:lpstr>Calibri</vt:lpstr>
      <vt:lpstr>Merriweather</vt:lpstr>
      <vt:lpstr>1_Office Theme</vt:lpstr>
      <vt:lpstr>2_Office Theme</vt:lpstr>
      <vt:lpstr>PowerPoint Presentation</vt:lpstr>
      <vt:lpstr>PowerPoint Presentation</vt:lpstr>
      <vt:lpstr>Aim </vt:lpstr>
      <vt:lpstr>Objectives</vt:lpstr>
      <vt:lpstr>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Concerns</vt:lpstr>
      <vt:lpstr>PowerPoint Presentation</vt:lpstr>
      <vt:lpstr>PowerPoint Presentation</vt:lpstr>
      <vt:lpstr>PowerPoint Presentation</vt:lpstr>
      <vt:lpstr>AI and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Anand</dc:creator>
  <cp:lastModifiedBy>21118 Ingale Harshada</cp:lastModifiedBy>
  <cp:revision>13</cp:revision>
  <dcterms:created xsi:type="dcterms:W3CDTF">2018-01-29T06:10:27Z</dcterms:created>
  <dcterms:modified xsi:type="dcterms:W3CDTF">2023-07-06T17:42:29Z</dcterms:modified>
</cp:coreProperties>
</file>