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6" roundtripDataSignature="AMtx7miMy6nuK57OPzGpBH8qSLKhDkXp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8DDDD0-21E4-4B77-BC3A-39448FA10A15}">
  <a:tblStyle styleId="{DE8DDDD0-21E4-4B77-BC3A-39448FA10A15}"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74" name="Google Shape;7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84" name="Google Shape;184;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93" name="Google Shape;193;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02" name="Google Shape;202;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11" name="Google Shape;211;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20" name="Google Shape;220;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29" name="Google Shape;229;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38" name="Google Shape;238;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47" name="Google Shape;24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5" name="Google Shape;255;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56" name="Google Shape;256;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4" name="Google Shape;264;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65" name="Google Shape;265;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 name="Google Shape;7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80" name="Google Shape;8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89" name="Google Shape;289;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298" name="Google Shape;298;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latin typeface="Times New Roman"/>
              <a:ea typeface="Times New Roman"/>
              <a:cs typeface="Times New Roman"/>
              <a:sym typeface="Times New Roman"/>
            </a:endParaRPr>
          </a:p>
        </p:txBody>
      </p:sp>
      <p:sp>
        <p:nvSpPr>
          <p:cNvPr id="307" name="Google Shape;307;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5" name="Google Shape;315;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16" name="Google Shape;316;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26" name="Google Shape;326;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5" name="Google Shape;335;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SzPts val="1400"/>
              <a:buNone/>
            </a:pPr>
            <a:r>
              <a:t/>
            </a:r>
            <a:endParaRPr/>
          </a:p>
        </p:txBody>
      </p:sp>
      <p:sp>
        <p:nvSpPr>
          <p:cNvPr id="336" name="Google Shape;336;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3" name="Google Shape;353;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54" name="Google Shape;354;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5" name="Google Shape;365;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66" name="Google Shape;366;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377" name="Google Shape;377;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87" name="Google Shape;8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99" name="Google Shape;9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22" name="Google Shape;12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45" name="Google Shape;14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57" name="Google Shape;157;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66" name="Google Shape;166;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
        <p:nvSpPr>
          <p:cNvPr id="175" name="Google Shape;175;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a:t>
            </a:fld>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pic>
        <p:nvPicPr>
          <p:cNvPr id="16" name="Google Shape;16;p32"/>
          <p:cNvPicPr preferRelativeResize="0"/>
          <p:nvPr/>
        </p:nvPicPr>
        <p:blipFill rotWithShape="1">
          <a:blip r:embed="rId2">
            <a:alphaModFix/>
          </a:blip>
          <a:srcRect b="0" l="0" r="0" t="0"/>
          <a:stretch/>
        </p:blipFill>
        <p:spPr>
          <a:xfrm>
            <a:off x="32212" y="33455"/>
            <a:ext cx="12148637" cy="6813394"/>
          </a:xfrm>
          <a:prstGeom prst="rect">
            <a:avLst/>
          </a:prstGeom>
          <a:noFill/>
          <a:ln>
            <a:noFill/>
          </a:ln>
        </p:spPr>
      </p:pic>
      <p:sp>
        <p:nvSpPr>
          <p:cNvPr id="17" name="Google Shape;17;p32"/>
          <p:cNvSpPr txBox="1"/>
          <p:nvPr>
            <p:ph type="title"/>
          </p:nvPr>
        </p:nvSpPr>
        <p:spPr>
          <a:xfrm>
            <a:off x="613317" y="454334"/>
            <a:ext cx="10740483" cy="5046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b="1" sz="2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18" name="Google Shape;18;p32"/>
          <p:cNvPicPr preferRelativeResize="0"/>
          <p:nvPr/>
        </p:nvPicPr>
        <p:blipFill rotWithShape="1">
          <a:blip r:embed="rId3">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67" name="Shape 67"/>
        <p:cNvGrpSpPr/>
        <p:nvPr/>
      </p:nvGrpSpPr>
      <p:grpSpPr>
        <a:xfrm>
          <a:off x="0" y="0"/>
          <a:ext cx="0" cy="0"/>
          <a:chOff x="0" y="0"/>
          <a:chExt cx="0" cy="0"/>
        </a:xfrm>
      </p:grpSpPr>
      <p:sp>
        <p:nvSpPr>
          <p:cNvPr id="68" name="Google Shape;68;p4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b="1" sz="2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4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42"/>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pic>
        <p:nvPicPr>
          <p:cNvPr id="71" name="Google Shape;71;p42"/>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9" name="Shape 19"/>
        <p:cNvGrpSpPr/>
        <p:nvPr/>
      </p:nvGrpSpPr>
      <p:grpSpPr>
        <a:xfrm>
          <a:off x="0" y="0"/>
          <a:ext cx="0" cy="0"/>
          <a:chOff x="0" y="0"/>
          <a:chExt cx="0" cy="0"/>
        </a:xfrm>
      </p:grpSpPr>
      <p:sp>
        <p:nvSpPr>
          <p:cNvPr id="20" name="Google Shape;20;p33"/>
          <p:cNvSpPr txBox="1"/>
          <p:nvPr>
            <p:ph type="ctrTitle"/>
          </p:nvPr>
        </p:nvSpPr>
        <p:spPr>
          <a:xfrm>
            <a:off x="1913470" y="1025370"/>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Calibri"/>
              <a:buNone/>
              <a:defRPr b="1" sz="40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3"/>
          <p:cNvSpPr txBox="1"/>
          <p:nvPr>
            <p:ph idx="1" type="subTitle"/>
          </p:nvPr>
        </p:nvSpPr>
        <p:spPr>
          <a:xfrm>
            <a:off x="1524000" y="3602038"/>
            <a:ext cx="9144000" cy="468157"/>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b="1" sz="24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2" name="Google Shape;22;p33"/>
          <p:cNvSpPr txBox="1"/>
          <p:nvPr>
            <p:ph idx="2" type="body"/>
          </p:nvPr>
        </p:nvSpPr>
        <p:spPr>
          <a:xfrm>
            <a:off x="1524000" y="4259263"/>
            <a:ext cx="9144000" cy="781050"/>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b="1" sz="3200">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3" name="Google Shape;23;p33"/>
          <p:cNvPicPr preferRelativeResize="0"/>
          <p:nvPr/>
        </p:nvPicPr>
        <p:blipFill rotWithShape="1">
          <a:blip r:embed="rId2">
            <a:alphaModFix/>
          </a:blip>
          <a:srcRect b="0" l="0" r="0" t="0"/>
          <a:stretch/>
        </p:blipFill>
        <p:spPr>
          <a:xfrm>
            <a:off x="0" y="1591334"/>
            <a:ext cx="12130012" cy="522523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4" name="Shape 24"/>
        <p:cNvGrpSpPr/>
        <p:nvPr/>
      </p:nvGrpSpPr>
      <p:grpSpPr>
        <a:xfrm>
          <a:off x="0" y="0"/>
          <a:ext cx="0" cy="0"/>
          <a:chOff x="0" y="0"/>
          <a:chExt cx="0" cy="0"/>
        </a:xfrm>
      </p:grpSpPr>
      <p:sp>
        <p:nvSpPr>
          <p:cNvPr id="25" name="Google Shape;25;p34"/>
          <p:cNvSpPr txBox="1"/>
          <p:nvPr>
            <p:ph idx="1" type="body"/>
          </p:nvPr>
        </p:nvSpPr>
        <p:spPr>
          <a:xfrm>
            <a:off x="618744" y="1386713"/>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34"/>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27" name="Google Shape;27;p34"/>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sp>
        <p:nvSpPr>
          <p:cNvPr id="28" name="Google Shape;28;p34"/>
          <p:cNvSpPr txBox="1"/>
          <p:nvPr>
            <p:ph idx="2"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29" name="Google Shape;29;p34"/>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0" name="Shape 30"/>
        <p:cNvGrpSpPr/>
        <p:nvPr/>
      </p:nvGrpSpPr>
      <p:grpSpPr>
        <a:xfrm>
          <a:off x="0" y="0"/>
          <a:ext cx="0" cy="0"/>
          <a:chOff x="0" y="0"/>
          <a:chExt cx="0" cy="0"/>
        </a:xfrm>
      </p:grpSpPr>
      <p:sp>
        <p:nvSpPr>
          <p:cNvPr id="31" name="Google Shape;31;p3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2"/>
              </a:buClr>
              <a:buSzPts val="2400"/>
              <a:buFont typeface="Calibri"/>
              <a:buNone/>
              <a:defRPr b="1" sz="2400">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3" name="Google Shape;33;p3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4" name="Google Shape;34;p35"/>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35" name="Google Shape;35;p35"/>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sp>
        <p:nvSpPr>
          <p:cNvPr id="36" name="Google Shape;36;p35"/>
          <p:cNvSpPr txBox="1"/>
          <p:nvPr>
            <p:ph idx="3"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37" name="Google Shape;37;p35"/>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3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b="1" sz="60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b="1" sz="2400">
                <a:solidFill>
                  <a:srgbClr val="888888"/>
                </a:solidFill>
                <a:latin typeface="Times New Roman"/>
                <a:ea typeface="Times New Roman"/>
                <a:cs typeface="Times New Roman"/>
                <a:sym typeface="Times New Roman"/>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36"/>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42" name="Google Shape;42;p36"/>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pic>
        <p:nvPicPr>
          <p:cNvPr id="43" name="Google Shape;43;p36"/>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4" name="Shape 44"/>
        <p:cNvGrpSpPr/>
        <p:nvPr/>
      </p:nvGrpSpPr>
      <p:grpSpPr>
        <a:xfrm>
          <a:off x="0" y="0"/>
          <a:ext cx="0" cy="0"/>
          <a:chOff x="0" y="0"/>
          <a:chExt cx="0" cy="0"/>
        </a:xfrm>
      </p:grpSpPr>
      <p:sp>
        <p:nvSpPr>
          <p:cNvPr id="45" name="Google Shape;45;p37"/>
          <p:cNvSpPr txBox="1"/>
          <p:nvPr>
            <p:ph type="title"/>
          </p:nvPr>
        </p:nvSpPr>
        <p:spPr>
          <a:xfrm>
            <a:off x="615175" y="487788"/>
            <a:ext cx="10515600" cy="4377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2"/>
              </a:buClr>
              <a:buSzPts val="2800"/>
              <a:buFont typeface="Calibri"/>
              <a:buNone/>
              <a:defRPr b="1" sz="2800">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37"/>
          <p:cNvSpPr txBox="1"/>
          <p:nvPr>
            <p:ph idx="1" type="body"/>
          </p:nvPr>
        </p:nvSpPr>
        <p:spPr>
          <a:xfrm>
            <a:off x="6172200" y="1104938"/>
            <a:ext cx="5181600" cy="50720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37"/>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p37"/>
          <p:cNvSpPr txBox="1"/>
          <p:nvPr>
            <p:ph idx="2" type="body"/>
          </p:nvPr>
        </p:nvSpPr>
        <p:spPr>
          <a:xfrm>
            <a:off x="615175" y="1104938"/>
            <a:ext cx="5181600" cy="50720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cxnSp>
        <p:nvCxnSpPr>
          <p:cNvPr id="49" name="Google Shape;49;p37"/>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pic>
        <p:nvPicPr>
          <p:cNvPr id="50" name="Google Shape;50;p37"/>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pic>
        <p:nvPicPr>
          <p:cNvPr id="52" name="Google Shape;52;p39"/>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53" name="Shape 53"/>
        <p:cNvGrpSpPr/>
        <p:nvPr/>
      </p:nvGrpSpPr>
      <p:grpSpPr>
        <a:xfrm>
          <a:off x="0" y="0"/>
          <a:ext cx="0" cy="0"/>
          <a:chOff x="0" y="0"/>
          <a:chExt cx="0" cy="0"/>
        </a:xfrm>
      </p:grpSpPr>
      <p:sp>
        <p:nvSpPr>
          <p:cNvPr id="54" name="Google Shape;54;p4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b="1" sz="2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0"/>
          <p:cNvSpPr/>
          <p:nvPr>
            <p:ph idx="2" type="pic"/>
          </p:nvPr>
        </p:nvSpPr>
        <p:spPr>
          <a:xfrm>
            <a:off x="5183188" y="987425"/>
            <a:ext cx="6172200" cy="4873625"/>
          </a:xfrm>
          <a:prstGeom prst="rect">
            <a:avLst/>
          </a:prstGeom>
          <a:noFill/>
          <a:ln>
            <a:noFill/>
          </a:ln>
        </p:spPr>
      </p:sp>
      <p:sp>
        <p:nvSpPr>
          <p:cNvPr id="56" name="Google Shape;56;p4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800"/>
              <a:buNone/>
              <a:defRPr sz="1800">
                <a:latin typeface="Times New Roman"/>
                <a:ea typeface="Times New Roman"/>
                <a:cs typeface="Times New Roman"/>
                <a:sym typeface="Times New Roman"/>
              </a:defRPr>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7" name="Google Shape;57;p40"/>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58" name="Google Shape;58;p40"/>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sp>
        <p:nvSpPr>
          <p:cNvPr id="59" name="Google Shape;59;p40"/>
          <p:cNvSpPr txBox="1"/>
          <p:nvPr>
            <p:ph idx="3"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0" name="Google Shape;60;p40"/>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61" name="Shape 61"/>
        <p:cNvGrpSpPr/>
        <p:nvPr/>
      </p:nvGrpSpPr>
      <p:grpSpPr>
        <a:xfrm>
          <a:off x="0" y="0"/>
          <a:ext cx="0" cy="0"/>
          <a:chOff x="0" y="0"/>
          <a:chExt cx="0" cy="0"/>
        </a:xfrm>
      </p:grpSpPr>
      <p:sp>
        <p:nvSpPr>
          <p:cNvPr id="62" name="Google Shape;62;p41"/>
          <p:cNvSpPr txBox="1"/>
          <p:nvPr>
            <p:ph idx="1" type="body"/>
          </p:nvPr>
        </p:nvSpPr>
        <p:spPr>
          <a:xfrm rot="5400000">
            <a:off x="3570655" y="-1606182"/>
            <a:ext cx="5050690" cy="10515600"/>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indent="-355600" lvl="1" marL="914400" algn="l">
              <a:lnSpc>
                <a:spcPct val="90000"/>
              </a:lnSpc>
              <a:spcBef>
                <a:spcPts val="500"/>
              </a:spcBef>
              <a:spcAft>
                <a:spcPts val="0"/>
              </a:spcAft>
              <a:buClr>
                <a:schemeClr val="dk1"/>
              </a:buClr>
              <a:buSzPts val="2000"/>
              <a:buChar char="•"/>
              <a:defRPr sz="2000"/>
            </a:lvl2pPr>
            <a:lvl3pPr indent="-342900" lvl="2" marL="1371600" algn="l">
              <a:lnSpc>
                <a:spcPct val="90000"/>
              </a:lnSpc>
              <a:spcBef>
                <a:spcPts val="500"/>
              </a:spcBef>
              <a:spcAft>
                <a:spcPts val="0"/>
              </a:spcAft>
              <a:buClr>
                <a:schemeClr val="dk1"/>
              </a:buClr>
              <a:buSzPts val="1800"/>
              <a:buChar char="•"/>
              <a:defRPr sz="1800"/>
            </a:lvl3pPr>
            <a:lvl4pPr indent="-330200" lvl="3" marL="1828800" algn="l">
              <a:lnSpc>
                <a:spcPct val="90000"/>
              </a:lnSpc>
              <a:spcBef>
                <a:spcPts val="500"/>
              </a:spcBef>
              <a:spcAft>
                <a:spcPts val="0"/>
              </a:spcAft>
              <a:buClr>
                <a:schemeClr val="dk1"/>
              </a:buClr>
              <a:buSzPts val="1600"/>
              <a:buChar char="•"/>
              <a:defRPr sz="16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4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cxnSp>
        <p:nvCxnSpPr>
          <p:cNvPr id="64" name="Google Shape;64;p41"/>
          <p:cNvCxnSpPr/>
          <p:nvPr/>
        </p:nvCxnSpPr>
        <p:spPr>
          <a:xfrm>
            <a:off x="618744" y="1011936"/>
            <a:ext cx="10967373" cy="0"/>
          </a:xfrm>
          <a:prstGeom prst="straightConnector1">
            <a:avLst/>
          </a:prstGeom>
          <a:noFill/>
          <a:ln cap="flat" cmpd="sng" w="9525">
            <a:solidFill>
              <a:schemeClr val="accent2"/>
            </a:solidFill>
            <a:prstDash val="solid"/>
            <a:miter lim="800000"/>
            <a:headEnd len="sm" w="sm" type="none"/>
            <a:tailEnd len="sm" w="sm" type="none"/>
          </a:ln>
        </p:spPr>
      </p:cxnSp>
      <p:sp>
        <p:nvSpPr>
          <p:cNvPr id="65" name="Google Shape;65;p41"/>
          <p:cNvSpPr txBox="1"/>
          <p:nvPr>
            <p:ph idx="2" type="body"/>
          </p:nvPr>
        </p:nvSpPr>
        <p:spPr>
          <a:xfrm>
            <a:off x="618744" y="444847"/>
            <a:ext cx="9472613" cy="5242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66" name="Google Shape;66;p41"/>
          <p:cNvPicPr preferRelativeResize="0"/>
          <p:nvPr/>
        </p:nvPicPr>
        <p:blipFill rotWithShape="1">
          <a:blip r:embed="rId2">
            <a:alphaModFix/>
          </a:blip>
          <a:srcRect b="0" l="0" r="0" t="0"/>
          <a:stretch/>
        </p:blipFill>
        <p:spPr>
          <a:xfrm>
            <a:off x="10113361" y="250562"/>
            <a:ext cx="1791569" cy="76676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31"/>
          <p:cNvPicPr preferRelativeResize="0"/>
          <p:nvPr/>
        </p:nvPicPr>
        <p:blipFill rotWithShape="1">
          <a:blip r:embed="rId1">
            <a:alphaModFix/>
          </a:blip>
          <a:srcRect b="0" l="0" r="0" t="0"/>
          <a:stretch/>
        </p:blipFill>
        <p:spPr>
          <a:xfrm>
            <a:off x="1356777" y="1700070"/>
            <a:ext cx="9470584" cy="4053254"/>
          </a:xfrm>
          <a:prstGeom prst="rect">
            <a:avLst/>
          </a:prstGeom>
          <a:noFill/>
          <a:ln>
            <a:noFill/>
          </a:ln>
        </p:spPr>
      </p:pic>
      <p:sp>
        <p:nvSpPr>
          <p:cNvPr id="11" name="Google Shape;11;p31"/>
          <p:cNvSpPr/>
          <p:nvPr/>
        </p:nvSpPr>
        <p:spPr>
          <a:xfrm>
            <a:off x="0" y="0"/>
            <a:ext cx="12192000" cy="6858000"/>
          </a:xfrm>
          <a:prstGeom prst="rect">
            <a:avLst/>
          </a:prstGeom>
          <a:solidFill>
            <a:schemeClr val="lt1"/>
          </a:solidFill>
          <a:ln cap="flat" cmpd="sng" w="76200">
            <a:solidFill>
              <a:srgbClr val="F99D1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99D1C"/>
              </a:solidFill>
              <a:latin typeface="Times New Roman"/>
              <a:ea typeface="Times New Roman"/>
              <a:cs typeface="Times New Roman"/>
              <a:sym typeface="Times New Roman"/>
            </a:endParaRPr>
          </a:p>
        </p:txBody>
      </p:sp>
      <p:sp>
        <p:nvSpPr>
          <p:cNvPr id="12" name="Google Shape;12;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Calibri"/>
              <a:buNone/>
              <a:defRPr b="0" i="0" sz="40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accen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forms.gle/vjDP5347URav4PuQ9"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hyperlink" Target="https://umanitoba.ca/sites/default/files/2020-07/paraphrasing.pdf" TargetMode="External"/><Relationship Id="rId4" Type="http://schemas.openxmlformats.org/officeDocument/2006/relationships/hyperlink" Target="https://ebookbou.edu.bd/Books/Text/OS/SSC/ssc_2652/Unit-10.pdf" TargetMode="External"/><Relationship Id="rId5"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www.youtube.com/watch?v=6Dna4Tl_YlA" TargetMode="External"/><Relationship Id="rId4" Type="http://schemas.openxmlformats.org/officeDocument/2006/relationships/hyperlink" Target="https://www.youtube.com/watch?v=sgMJ16WUEPg" TargetMode="External"/><Relationship Id="rId5" Type="http://schemas.openxmlformats.org/officeDocument/2006/relationships/image" Target="../media/image13.jpg"/><Relationship Id="rId6" Type="http://schemas.openxmlformats.org/officeDocument/2006/relationships/hyperlink" Target="https://www.youtube.com/watch?v=j2YsroEPH5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
          <p:cNvSpPr txBox="1"/>
          <p:nvPr/>
        </p:nvSpPr>
        <p:spPr>
          <a:xfrm>
            <a:off x="-37512" y="3059668"/>
            <a:ext cx="6133512" cy="14465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6000"/>
              <a:buFont typeface="Arial"/>
              <a:buNone/>
            </a:pPr>
            <a:r>
              <a:rPr b="1" i="0" lang="en-US" sz="6000" u="none" cap="none" strike="noStrike">
                <a:solidFill>
                  <a:srgbClr val="F99D1C"/>
                </a:solidFill>
                <a:latin typeface="Times New Roman"/>
                <a:ea typeface="Times New Roman"/>
                <a:cs typeface="Times New Roman"/>
                <a:sym typeface="Times New Roman"/>
              </a:rPr>
              <a:t>SOFT SKILLS</a:t>
            </a:r>
            <a:endParaRPr b="0" i="0" sz="6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br>
              <a:rPr b="0" i="0" lang="en-US" sz="1400" u="none" cap="none" strike="noStrike">
                <a:solidFill>
                  <a:srgbClr val="000000"/>
                </a:solidFill>
                <a:latin typeface="Times New Roman"/>
                <a:ea typeface="Times New Roman"/>
                <a:cs typeface="Times New Roman"/>
                <a:sym typeface="Times New Roman"/>
              </a:rPr>
            </a:b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46"/>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7" name="Google Shape;187;p46"/>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Pronoun</a:t>
            </a:r>
            <a:endParaRPr b="0" i="0" sz="1400" u="none" cap="none" strike="noStrike">
              <a:solidFill>
                <a:srgbClr val="000000"/>
              </a:solidFill>
              <a:latin typeface="Arial"/>
              <a:ea typeface="Arial"/>
              <a:cs typeface="Arial"/>
              <a:sym typeface="Arial"/>
            </a:endParaRPr>
          </a:p>
        </p:txBody>
      </p:sp>
      <p:sp>
        <p:nvSpPr>
          <p:cNvPr id="188" name="Google Shape;188;p46"/>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189" name="Google Shape;189;p46"/>
          <p:cNvSpPr/>
          <p:nvPr/>
        </p:nvSpPr>
        <p:spPr>
          <a:xfrm>
            <a:off x="559616" y="2032798"/>
            <a:ext cx="11072767" cy="4524275"/>
          </a:xfrm>
          <a:prstGeom prst="rect">
            <a:avLst/>
          </a:prstGeom>
          <a:noFill/>
          <a:ln>
            <a:noFill/>
          </a:ln>
        </p:spPr>
        <p:txBody>
          <a:bodyPr anchorCtr="0" anchor="t" bIns="45700" lIns="91425" spcFirstLastPara="1" rIns="91425" wrap="square" tIns="45700">
            <a:spAutoFit/>
          </a:bodyPr>
          <a:lstStyle/>
          <a:p>
            <a:pPr indent="-514350" lvl="0" marL="514350" marR="0" rtl="0" algn="just">
              <a:lnSpc>
                <a:spcPct val="150000"/>
              </a:lnSpc>
              <a:spcBef>
                <a:spcPts val="0"/>
              </a:spcBef>
              <a:spcAft>
                <a:spcPts val="0"/>
              </a:spcAft>
              <a:buClr>
                <a:schemeClr val="dk1"/>
              </a:buClr>
              <a:buSzPts val="27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Relative Pronoun:</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When linking one complete idea to another incomplete or half information, a relative pronoun is utilized.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Also, in order to give the subject (noun or pronoun), it refers to more information, relative pronouns are used.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These relative pronouns can sometimes be referred to as adjective clauses because they behave just like adjectives.</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7"/>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6" name="Google Shape;196;p47"/>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Pronoun</a:t>
            </a:r>
            <a:endParaRPr b="0" i="0" sz="1400" u="none" cap="none" strike="noStrike">
              <a:solidFill>
                <a:srgbClr val="000000"/>
              </a:solidFill>
              <a:latin typeface="Arial"/>
              <a:ea typeface="Arial"/>
              <a:cs typeface="Arial"/>
              <a:sym typeface="Arial"/>
            </a:endParaRPr>
          </a:p>
        </p:txBody>
      </p:sp>
      <p:sp>
        <p:nvSpPr>
          <p:cNvPr id="197" name="Google Shape;197;p47"/>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198" name="Google Shape;198;p47"/>
          <p:cNvSpPr/>
          <p:nvPr/>
        </p:nvSpPr>
        <p:spPr>
          <a:xfrm>
            <a:off x="559616" y="1604538"/>
            <a:ext cx="11072767" cy="507827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1. Relative Pronoun</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They are: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Where - Describes a location</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Who - Denotes an individual (the noun, pronoun, or subject that performs the action).</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Whom - Identifies the thing (the noun or pronoun that receives the action)</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Whose – Denotes ownership of something or someone.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When - A time is mentioned.</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That – Define a person, animal, or thing.</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Which – Refers to a person, animal, or thing in a non-defining clause.</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48"/>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5" name="Google Shape;205;p48"/>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Pronoun</a:t>
            </a:r>
            <a:endParaRPr b="0" i="0" sz="1400" u="none" cap="none" strike="noStrike">
              <a:solidFill>
                <a:srgbClr val="000000"/>
              </a:solidFill>
              <a:latin typeface="Arial"/>
              <a:ea typeface="Arial"/>
              <a:cs typeface="Arial"/>
              <a:sym typeface="Arial"/>
            </a:endParaRPr>
          </a:p>
        </p:txBody>
      </p:sp>
      <p:sp>
        <p:nvSpPr>
          <p:cNvPr id="206" name="Google Shape;206;p48"/>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207" name="Google Shape;207;p48"/>
          <p:cNvSpPr/>
          <p:nvPr/>
        </p:nvSpPr>
        <p:spPr>
          <a:xfrm>
            <a:off x="624583" y="1447033"/>
            <a:ext cx="11072767" cy="5262939"/>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2. Demonstrative Pronoun</a:t>
            </a:r>
            <a:endParaRPr b="0" i="0" sz="1400" u="none" cap="none" strike="noStrike">
              <a:solidFill>
                <a:srgbClr val="000000"/>
              </a:solidFill>
              <a:latin typeface="Arial"/>
              <a:ea typeface="Arial"/>
              <a:cs typeface="Arial"/>
              <a:sym typeface="Arial"/>
            </a:endParaRPr>
          </a:p>
          <a:p>
            <a:pPr indent="0" lvl="0" marL="0" marR="0" rtl="0" algn="just">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 demonstrative pronoun is one that is used to refer to particular individuals or objects.</a:t>
            </a:r>
            <a:endParaRPr b="0" i="0" sz="1400" u="none" cap="none" strike="noStrike">
              <a:solidFill>
                <a:srgbClr val="000000"/>
              </a:solidFill>
              <a:latin typeface="Arial"/>
              <a:ea typeface="Arial"/>
              <a:cs typeface="Arial"/>
              <a:sym typeface="Arial"/>
            </a:endParaRPr>
          </a:p>
          <a:p>
            <a:pPr indent="0" lvl="0" marL="0" marR="0" rtl="0" algn="just">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Demonstrative Pronouns are also used to identify the entities being discussed and set them apart from other entities. </a:t>
            </a:r>
            <a:endParaRPr b="0" i="0" sz="1400" u="none" cap="none" strike="noStrike">
              <a:solidFill>
                <a:srgbClr val="000000"/>
              </a:solidFill>
              <a:latin typeface="Arial"/>
              <a:ea typeface="Arial"/>
              <a:cs typeface="Arial"/>
              <a:sym typeface="Arial"/>
            </a:endParaRPr>
          </a:p>
          <a:p>
            <a:pPr indent="0" lvl="0" marL="0" marR="0" rtl="0" algn="just">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Typically, they are deictic; their interpretation depends on a certain context and cannot be understood independently.</a:t>
            </a:r>
            <a:endParaRPr b="0" i="0" sz="1400" u="none" cap="none" strike="noStrike">
              <a:solidFill>
                <a:srgbClr val="000000"/>
              </a:solidFill>
              <a:latin typeface="Arial"/>
              <a:ea typeface="Arial"/>
              <a:cs typeface="Arial"/>
              <a:sym typeface="Arial"/>
            </a:endParaRPr>
          </a:p>
          <a:p>
            <a:pPr indent="0" lvl="0" marL="0" marR="0" rtl="0" algn="just">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Words like this, that, these, and those are examples of demonstratives.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9"/>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4" name="Google Shape;214;p49"/>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Adjective</a:t>
            </a:r>
            <a:endParaRPr b="0" i="0" sz="1400" u="none" cap="none" strike="noStrike">
              <a:solidFill>
                <a:srgbClr val="000000"/>
              </a:solidFill>
              <a:latin typeface="Arial"/>
              <a:ea typeface="Arial"/>
              <a:cs typeface="Arial"/>
              <a:sym typeface="Arial"/>
            </a:endParaRPr>
          </a:p>
        </p:txBody>
      </p:sp>
      <p:sp>
        <p:nvSpPr>
          <p:cNvPr id="215" name="Google Shape;215;p49"/>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216" name="Google Shape;216;p49"/>
          <p:cNvSpPr/>
          <p:nvPr/>
        </p:nvSpPr>
        <p:spPr>
          <a:xfrm>
            <a:off x="624583" y="1692695"/>
            <a:ext cx="11072767" cy="452427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An adjective in linguistics is a term that typically modifies or describes the referent of a noun or noun phrase. Its semantic function is to modify the information the noun provides.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For instance:</a:t>
            </a:r>
            <a:endParaRPr b="0" i="0" sz="1400" u="none" cap="none" strike="noStrike">
              <a:solidFill>
                <a:srgbClr val="000000"/>
              </a:solidFill>
              <a:latin typeface="Arial"/>
              <a:ea typeface="Arial"/>
              <a:cs typeface="Arial"/>
              <a:sym typeface="Arial"/>
            </a:endParaRPr>
          </a:p>
          <a:p>
            <a:pPr indent="-457200" lvl="0" marL="457200" marR="0" rtl="0" algn="just">
              <a:lnSpc>
                <a:spcPct val="150000"/>
              </a:lnSpc>
              <a:spcBef>
                <a:spcPts val="0"/>
              </a:spcBef>
              <a:spcAft>
                <a:spcPts val="0"/>
              </a:spcAft>
              <a:buClr>
                <a:schemeClr val="dk1"/>
              </a:buClr>
              <a:buSzPts val="2700"/>
              <a:buFont typeface="Arial"/>
              <a:buChar char="-"/>
            </a:pPr>
            <a:r>
              <a:rPr b="0" i="0" lang="en-US" sz="2400" u="none" cap="none" strike="noStrike">
                <a:solidFill>
                  <a:schemeClr val="dk1"/>
                </a:solidFill>
                <a:latin typeface="Times New Roman"/>
                <a:ea typeface="Times New Roman"/>
                <a:cs typeface="Times New Roman"/>
                <a:sym typeface="Times New Roman"/>
              </a:rPr>
              <a:t>Rohan purchased a shirt from the super market.</a:t>
            </a:r>
            <a:endParaRPr b="0" i="0" sz="1400" u="none" cap="none" strike="noStrike">
              <a:solidFill>
                <a:srgbClr val="000000"/>
              </a:solidFill>
              <a:latin typeface="Arial"/>
              <a:ea typeface="Arial"/>
              <a:cs typeface="Arial"/>
              <a:sym typeface="Arial"/>
            </a:endParaRPr>
          </a:p>
          <a:p>
            <a:pPr indent="-457200" lvl="0" marL="457200" marR="0" rtl="0" algn="just">
              <a:lnSpc>
                <a:spcPct val="150000"/>
              </a:lnSpc>
              <a:spcBef>
                <a:spcPts val="0"/>
              </a:spcBef>
              <a:spcAft>
                <a:spcPts val="0"/>
              </a:spcAft>
              <a:buClr>
                <a:schemeClr val="dk1"/>
              </a:buClr>
              <a:buSzPts val="2700"/>
              <a:buFont typeface="Arial"/>
              <a:buChar char="-"/>
            </a:pPr>
            <a:r>
              <a:rPr b="0" i="0" lang="en-US" sz="2400" u="none" cap="none" strike="noStrike">
                <a:solidFill>
                  <a:schemeClr val="dk1"/>
                </a:solidFill>
                <a:latin typeface="Times New Roman"/>
                <a:ea typeface="Times New Roman"/>
                <a:cs typeface="Times New Roman"/>
                <a:sym typeface="Times New Roman"/>
              </a:rPr>
              <a:t>Rohan purchased a </a:t>
            </a:r>
            <a:r>
              <a:rPr b="1" i="1" lang="en-US" sz="2400" u="none" cap="none" strike="noStrike">
                <a:solidFill>
                  <a:schemeClr val="dk1"/>
                </a:solidFill>
                <a:latin typeface="Times New Roman"/>
                <a:ea typeface="Times New Roman"/>
                <a:cs typeface="Times New Roman"/>
                <a:sym typeface="Times New Roman"/>
              </a:rPr>
              <a:t>new </a:t>
            </a:r>
            <a:r>
              <a:rPr b="0" i="0" lang="en-US" sz="2400" u="none" cap="none" strike="noStrike">
                <a:solidFill>
                  <a:schemeClr val="dk1"/>
                </a:solidFill>
                <a:latin typeface="Times New Roman"/>
                <a:ea typeface="Times New Roman"/>
                <a:cs typeface="Times New Roman"/>
                <a:sym typeface="Times New Roman"/>
              </a:rPr>
              <a:t>shirt from the super market. (Here </a:t>
            </a:r>
            <a:r>
              <a:rPr b="1" i="1" lang="en-US" sz="2400" u="none" cap="none" strike="noStrike">
                <a:solidFill>
                  <a:schemeClr val="dk1"/>
                </a:solidFill>
                <a:latin typeface="Times New Roman"/>
                <a:ea typeface="Times New Roman"/>
                <a:cs typeface="Times New Roman"/>
                <a:sym typeface="Times New Roman"/>
              </a:rPr>
              <a:t>new </a:t>
            </a:r>
            <a:r>
              <a:rPr b="0" i="0" lang="en-US" sz="2400" u="none" cap="none" strike="noStrike">
                <a:solidFill>
                  <a:schemeClr val="dk1"/>
                </a:solidFill>
                <a:latin typeface="Times New Roman"/>
                <a:ea typeface="Times New Roman"/>
                <a:cs typeface="Times New Roman"/>
                <a:sym typeface="Times New Roman"/>
              </a:rPr>
              <a:t>is an adjective which adds meaning in the noun “shirt”)</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50"/>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3" name="Google Shape;223;p50"/>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Adjective</a:t>
            </a:r>
            <a:endParaRPr b="0" i="0" sz="1400" u="none" cap="none" strike="noStrike">
              <a:solidFill>
                <a:srgbClr val="000000"/>
              </a:solidFill>
              <a:latin typeface="Arial"/>
              <a:ea typeface="Arial"/>
              <a:cs typeface="Arial"/>
              <a:sym typeface="Arial"/>
            </a:endParaRPr>
          </a:p>
        </p:txBody>
      </p:sp>
      <p:sp>
        <p:nvSpPr>
          <p:cNvPr id="224" name="Google Shape;224;p50"/>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225" name="Google Shape;225;p50"/>
          <p:cNvSpPr/>
          <p:nvPr/>
        </p:nvSpPr>
        <p:spPr>
          <a:xfrm>
            <a:off x="624583" y="1692695"/>
            <a:ext cx="11072767" cy="507827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Adjectives can be two kinds: Comparative and Superlative</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0"/>
              </a:spcBef>
              <a:spcAft>
                <a:spcPts val="0"/>
              </a:spcAft>
              <a:buClr>
                <a:schemeClr val="dk1"/>
              </a:buClr>
              <a:buSzPts val="27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Comparative Adjectives: They are used to make a comparison between two nouns. </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Such as Tina is more </a:t>
            </a:r>
            <a:r>
              <a:rPr b="1" i="1" lang="en-US" sz="2400" u="none" cap="none" strike="noStrike">
                <a:solidFill>
                  <a:schemeClr val="dk1"/>
                </a:solidFill>
                <a:latin typeface="Times New Roman"/>
                <a:ea typeface="Times New Roman"/>
                <a:cs typeface="Times New Roman"/>
                <a:sym typeface="Times New Roman"/>
              </a:rPr>
              <a:t>taller</a:t>
            </a:r>
            <a:r>
              <a:rPr b="0" i="0" lang="en-US" sz="2400" u="none" cap="none" strike="noStrike">
                <a:solidFill>
                  <a:schemeClr val="dk1"/>
                </a:solidFill>
                <a:latin typeface="Times New Roman"/>
                <a:ea typeface="Times New Roman"/>
                <a:cs typeface="Times New Roman"/>
                <a:sym typeface="Times New Roman"/>
              </a:rPr>
              <a:t> than her sister. – Comparative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Comparative adjective always ends in “er”</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2. Superlative Adjectives: They are used to make a comparison between three or more nouns.</a:t>
            </a:r>
            <a:endParaRPr b="0" i="0" sz="1400" u="none" cap="none" strike="noStrike">
              <a:solidFill>
                <a:srgbClr val="000000"/>
              </a:solidFill>
              <a:latin typeface="Arial"/>
              <a:ea typeface="Arial"/>
              <a:cs typeface="Arial"/>
              <a:sym typeface="Arial"/>
            </a:endParaRPr>
          </a:p>
          <a:p>
            <a:pPr indent="0" lvl="1"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Such as Tina is </a:t>
            </a:r>
            <a:r>
              <a:rPr b="1" i="1" lang="en-US" sz="2400" u="none" cap="none" strike="noStrike">
                <a:solidFill>
                  <a:schemeClr val="dk1"/>
                </a:solidFill>
                <a:latin typeface="Times New Roman"/>
                <a:ea typeface="Times New Roman"/>
                <a:cs typeface="Times New Roman"/>
                <a:sym typeface="Times New Roman"/>
              </a:rPr>
              <a:t>the tallest</a:t>
            </a:r>
            <a:r>
              <a:rPr b="0" i="0" lang="en-US" sz="2400" u="none" cap="none" strike="noStrike">
                <a:solidFill>
                  <a:schemeClr val="dk1"/>
                </a:solidFill>
                <a:latin typeface="Times New Roman"/>
                <a:ea typeface="Times New Roman"/>
                <a:cs typeface="Times New Roman"/>
                <a:sym typeface="Times New Roman"/>
              </a:rPr>
              <a:t> amongst all her siblings. – Superlative</a:t>
            </a:r>
            <a:endParaRPr b="0" i="0" sz="1400" u="none" cap="none" strike="noStrike">
              <a:solidFill>
                <a:srgbClr val="000000"/>
              </a:solidFill>
              <a:latin typeface="Arial"/>
              <a:ea typeface="Arial"/>
              <a:cs typeface="Arial"/>
              <a:sym typeface="Arial"/>
            </a:endParaRPr>
          </a:p>
          <a:p>
            <a:pPr indent="0" lvl="1"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Superlative adjective always ends in “est”</a:t>
            </a:r>
            <a:endParaRPr b="0" i="0" sz="1400" u="none" cap="none" strike="noStrike">
              <a:solidFill>
                <a:srgbClr val="000000"/>
              </a:solidFill>
              <a:latin typeface="Arial"/>
              <a:ea typeface="Arial"/>
              <a:cs typeface="Arial"/>
              <a:sym typeface="Arial"/>
            </a:endParaRPr>
          </a:p>
          <a:p>
            <a:pPr indent="-342900" lvl="0" marL="514350" marR="0" rtl="0" algn="just">
              <a:lnSpc>
                <a:spcPct val="150000"/>
              </a:lnSpc>
              <a:spcBef>
                <a:spcPts val="0"/>
              </a:spcBef>
              <a:spcAft>
                <a:spcPts val="0"/>
              </a:spcAft>
              <a:buClr>
                <a:schemeClr val="dk1"/>
              </a:buClr>
              <a:buSzPts val="27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5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2" name="Google Shape;232;p51"/>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Verb</a:t>
            </a:r>
            <a:endParaRPr b="0" i="0" sz="1400" u="none" cap="none" strike="noStrike">
              <a:solidFill>
                <a:srgbClr val="000000"/>
              </a:solidFill>
              <a:latin typeface="Arial"/>
              <a:ea typeface="Arial"/>
              <a:cs typeface="Arial"/>
              <a:sym typeface="Arial"/>
            </a:endParaRPr>
          </a:p>
        </p:txBody>
      </p:sp>
      <p:sp>
        <p:nvSpPr>
          <p:cNvPr id="233" name="Google Shape;233;p51"/>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234" name="Google Shape;234;p51"/>
          <p:cNvSpPr/>
          <p:nvPr/>
        </p:nvSpPr>
        <p:spPr>
          <a:xfrm>
            <a:off x="624583" y="1692695"/>
            <a:ext cx="11072767" cy="4524275"/>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 sentence's activity or state of being is expressed by a verb. Depending on when an action is being performed, verbs can be stated in several tenses.</a:t>
            </a:r>
            <a:endParaRPr b="0" i="0" sz="1400" u="none" cap="none" strike="noStrike">
              <a:solidFill>
                <a:srgbClr val="000000"/>
              </a:solidFill>
              <a:latin typeface="Arial"/>
              <a:ea typeface="Arial"/>
              <a:cs typeface="Arial"/>
              <a:sym typeface="Arial"/>
            </a:endParaRPr>
          </a:p>
          <a:p>
            <a:pPr indent="0" lvl="0" marL="0" marR="0" rtl="0" algn="just">
              <a:lnSpc>
                <a:spcPct val="2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For instance:</a:t>
            </a:r>
            <a:endParaRPr b="0" i="0" sz="1400" u="none" cap="none" strike="noStrike">
              <a:solidFill>
                <a:srgbClr val="000000"/>
              </a:solidFill>
              <a:latin typeface="Arial"/>
              <a:ea typeface="Arial"/>
              <a:cs typeface="Arial"/>
              <a:sym typeface="Arial"/>
            </a:endParaRPr>
          </a:p>
          <a:p>
            <a:pPr indent="-457200" lvl="0" marL="457200" marR="0" rtl="0" algn="just">
              <a:lnSpc>
                <a:spcPct val="200000"/>
              </a:lnSpc>
              <a:spcBef>
                <a:spcPts val="0"/>
              </a:spcBef>
              <a:spcAft>
                <a:spcPts val="0"/>
              </a:spcAft>
              <a:buClr>
                <a:schemeClr val="dk1"/>
              </a:buClr>
              <a:buSzPts val="2700"/>
              <a:buFont typeface="Arial"/>
              <a:buChar char="-"/>
            </a:pPr>
            <a:r>
              <a:rPr b="0" i="0" lang="en-US" sz="2400" u="none" cap="none" strike="noStrike">
                <a:solidFill>
                  <a:schemeClr val="dk1"/>
                </a:solidFill>
                <a:latin typeface="Times New Roman"/>
                <a:ea typeface="Times New Roman"/>
                <a:cs typeface="Times New Roman"/>
                <a:sym typeface="Times New Roman"/>
              </a:rPr>
              <a:t>Rohan </a:t>
            </a:r>
            <a:r>
              <a:rPr b="1" i="1" lang="en-US" sz="2400" u="none" cap="none" strike="noStrike">
                <a:solidFill>
                  <a:schemeClr val="dk1"/>
                </a:solidFill>
                <a:latin typeface="Times New Roman"/>
                <a:ea typeface="Times New Roman"/>
                <a:cs typeface="Times New Roman"/>
                <a:sym typeface="Times New Roman"/>
              </a:rPr>
              <a:t>purchased</a:t>
            </a:r>
            <a:r>
              <a:rPr b="0" i="0" lang="en-US" sz="2400" u="none" cap="none" strike="noStrike">
                <a:solidFill>
                  <a:schemeClr val="dk1"/>
                </a:solidFill>
                <a:latin typeface="Times New Roman"/>
                <a:ea typeface="Times New Roman"/>
                <a:cs typeface="Times New Roman"/>
                <a:sym typeface="Times New Roman"/>
              </a:rPr>
              <a:t> a shirt from the super market. (Here </a:t>
            </a:r>
            <a:r>
              <a:rPr b="1" i="1" lang="en-US" sz="2400" u="none" cap="none" strike="noStrike">
                <a:solidFill>
                  <a:schemeClr val="dk1"/>
                </a:solidFill>
                <a:latin typeface="Times New Roman"/>
                <a:ea typeface="Times New Roman"/>
                <a:cs typeface="Times New Roman"/>
                <a:sym typeface="Times New Roman"/>
              </a:rPr>
              <a:t>purchased </a:t>
            </a:r>
            <a:r>
              <a:rPr b="0" i="0" lang="en-US" sz="2400" u="none" cap="none" strike="noStrike">
                <a:solidFill>
                  <a:schemeClr val="dk1"/>
                </a:solidFill>
                <a:latin typeface="Times New Roman"/>
                <a:ea typeface="Times New Roman"/>
                <a:cs typeface="Times New Roman"/>
                <a:sym typeface="Times New Roman"/>
              </a:rPr>
              <a:t>is an activity)</a:t>
            </a:r>
            <a:endParaRPr b="0" i="0" sz="1400" u="none" cap="none" strike="noStrike">
              <a:solidFill>
                <a:srgbClr val="000000"/>
              </a:solidFill>
              <a:latin typeface="Arial"/>
              <a:ea typeface="Arial"/>
              <a:cs typeface="Arial"/>
              <a:sym typeface="Arial"/>
            </a:endParaRPr>
          </a:p>
          <a:p>
            <a:pPr indent="-457200" lvl="0" marL="457200" marR="0" rtl="0" algn="just">
              <a:lnSpc>
                <a:spcPct val="200000"/>
              </a:lnSpc>
              <a:spcBef>
                <a:spcPts val="0"/>
              </a:spcBef>
              <a:spcAft>
                <a:spcPts val="0"/>
              </a:spcAft>
              <a:buClr>
                <a:schemeClr val="dk1"/>
              </a:buClr>
              <a:buSzPts val="2700"/>
              <a:buFont typeface="Arial"/>
              <a:buChar char="-"/>
            </a:pPr>
            <a:r>
              <a:rPr b="0" i="0" lang="en-US" sz="2400" u="none" cap="none" strike="noStrike">
                <a:solidFill>
                  <a:schemeClr val="dk1"/>
                </a:solidFill>
                <a:latin typeface="Times New Roman"/>
                <a:ea typeface="Times New Roman"/>
                <a:cs typeface="Times New Roman"/>
                <a:sym typeface="Times New Roman"/>
              </a:rPr>
              <a:t>Rohan </a:t>
            </a:r>
            <a:r>
              <a:rPr b="1" i="1" lang="en-US" sz="2400" u="none" cap="none" strike="noStrike">
                <a:solidFill>
                  <a:schemeClr val="dk1"/>
                </a:solidFill>
                <a:latin typeface="Times New Roman"/>
                <a:ea typeface="Times New Roman"/>
                <a:cs typeface="Times New Roman"/>
                <a:sym typeface="Times New Roman"/>
              </a:rPr>
              <a:t>is</a:t>
            </a:r>
            <a:r>
              <a:rPr b="0" i="0" lang="en-US" sz="2400" u="none" cap="none" strike="noStrike">
                <a:solidFill>
                  <a:schemeClr val="dk1"/>
                </a:solidFill>
                <a:latin typeface="Times New Roman"/>
                <a:ea typeface="Times New Roman"/>
                <a:cs typeface="Times New Roman"/>
                <a:sym typeface="Times New Roman"/>
              </a:rPr>
              <a:t> a student. (Here </a:t>
            </a:r>
            <a:r>
              <a:rPr b="1" i="1" lang="en-US" sz="2400" u="none" cap="none" strike="noStrike">
                <a:solidFill>
                  <a:schemeClr val="dk1"/>
                </a:solidFill>
                <a:latin typeface="Times New Roman"/>
                <a:ea typeface="Times New Roman"/>
                <a:cs typeface="Times New Roman"/>
                <a:sym typeface="Times New Roman"/>
              </a:rPr>
              <a:t>is </a:t>
            </a:r>
            <a:r>
              <a:rPr b="0" i="0" lang="en-US" sz="2400" u="none" cap="none" strike="noStrike">
                <a:solidFill>
                  <a:schemeClr val="dk1"/>
                </a:solidFill>
                <a:latin typeface="Times New Roman"/>
                <a:ea typeface="Times New Roman"/>
                <a:cs typeface="Times New Roman"/>
                <a:sym typeface="Times New Roman"/>
              </a:rPr>
              <a:t>is a state of being)</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52"/>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1" name="Google Shape;241;p52"/>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Verb</a:t>
            </a:r>
            <a:endParaRPr b="0" i="0" sz="1400" u="none" cap="none" strike="noStrike">
              <a:solidFill>
                <a:srgbClr val="000000"/>
              </a:solidFill>
              <a:latin typeface="Arial"/>
              <a:ea typeface="Arial"/>
              <a:cs typeface="Arial"/>
              <a:sym typeface="Arial"/>
            </a:endParaRPr>
          </a:p>
        </p:txBody>
      </p:sp>
      <p:sp>
        <p:nvSpPr>
          <p:cNvPr id="242" name="Google Shape;242;p52"/>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243" name="Google Shape;243;p52"/>
          <p:cNvSpPr/>
          <p:nvPr/>
        </p:nvSpPr>
        <p:spPr>
          <a:xfrm>
            <a:off x="624583" y="1692695"/>
            <a:ext cx="11072767" cy="5078273"/>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Verbs are of two kinds: Modal Verbs, Auxiliary Verbs</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0"/>
              </a:spcBef>
              <a:spcAft>
                <a:spcPts val="0"/>
              </a:spcAft>
              <a:buClr>
                <a:schemeClr val="dk1"/>
              </a:buClr>
              <a:buSzPts val="27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Modal verbs are the helping verbs to support the sentence to make sense according to the situation.</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They are: Can, Could, Shall, Should, Will, Would, May, Might, Must, Ought to, 		     have to</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2. Auxiliary verbs are the supporting verbs to give clarification of the sentence about the time of an action that happened.</a:t>
            </a:r>
            <a:endParaRPr b="0" i="0" sz="1400" u="none" cap="none" strike="noStrike">
              <a:solidFill>
                <a:srgbClr val="000000"/>
              </a:solidFill>
              <a:latin typeface="Arial"/>
              <a:ea typeface="Arial"/>
              <a:cs typeface="Arial"/>
              <a:sym typeface="Arial"/>
            </a:endParaRPr>
          </a:p>
          <a:p>
            <a:pPr indent="0" lvl="1"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	They are mainly three: To be, To do, To have</a:t>
            </a:r>
            <a:endParaRPr b="0" i="0" sz="1400" u="none" cap="none" strike="noStrike">
              <a:solidFill>
                <a:srgbClr val="000000"/>
              </a:solidFill>
              <a:latin typeface="Arial"/>
              <a:ea typeface="Arial"/>
              <a:cs typeface="Arial"/>
              <a:sym typeface="Arial"/>
            </a:endParaRPr>
          </a:p>
          <a:p>
            <a:pPr indent="-342900" lvl="0" marL="514350" marR="0" rtl="0" algn="just">
              <a:lnSpc>
                <a:spcPct val="150000"/>
              </a:lnSpc>
              <a:spcBef>
                <a:spcPts val="0"/>
              </a:spcBef>
              <a:spcAft>
                <a:spcPts val="0"/>
              </a:spcAft>
              <a:buClr>
                <a:schemeClr val="dk1"/>
              </a:buClr>
              <a:buSzPts val="27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53"/>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0" name="Google Shape;250;p53"/>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Adverb</a:t>
            </a:r>
            <a:endParaRPr b="0" i="0" sz="1400" u="none" cap="none" strike="noStrike">
              <a:solidFill>
                <a:srgbClr val="000000"/>
              </a:solidFill>
              <a:latin typeface="Arial"/>
              <a:ea typeface="Arial"/>
              <a:cs typeface="Arial"/>
              <a:sym typeface="Arial"/>
            </a:endParaRPr>
          </a:p>
        </p:txBody>
      </p:sp>
      <p:sp>
        <p:nvSpPr>
          <p:cNvPr id="251" name="Google Shape;251;p53"/>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252" name="Google Shape;252;p53"/>
          <p:cNvSpPr/>
          <p:nvPr/>
        </p:nvSpPr>
        <p:spPr>
          <a:xfrm>
            <a:off x="624583" y="1692695"/>
            <a:ext cx="11072767" cy="4524275"/>
          </a:xfrm>
          <a:prstGeom prst="rect">
            <a:avLst/>
          </a:prstGeom>
          <a:noFill/>
          <a:ln>
            <a:noFill/>
          </a:ln>
        </p:spPr>
        <p:txBody>
          <a:bodyPr anchorCtr="0" anchor="t" bIns="45700" lIns="91425" spcFirstLastPara="1" rIns="91425" wrap="square" tIns="45700">
            <a:spAutoFit/>
          </a:bodyPr>
          <a:lstStyle/>
          <a:p>
            <a:pPr indent="0" lvl="0" marL="0" marR="0" rtl="0" algn="just">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 word that modifies verbs, adjectives, clauses, and other adverbs is called an adverb. </a:t>
            </a:r>
            <a:endParaRPr b="0" i="0" sz="1400" u="none" cap="none" strike="noStrike">
              <a:solidFill>
                <a:srgbClr val="000000"/>
              </a:solidFill>
              <a:latin typeface="Arial"/>
              <a:ea typeface="Arial"/>
              <a:cs typeface="Arial"/>
              <a:sym typeface="Arial"/>
            </a:endParaRPr>
          </a:p>
          <a:p>
            <a:pPr indent="0" lvl="0" marL="0" marR="0" rtl="0" algn="just">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Many adverbs have -ly endings, and they frequently follow the word they modify. </a:t>
            </a:r>
            <a:endParaRPr b="0" i="0" sz="1400" u="none" cap="none" strike="noStrike">
              <a:solidFill>
                <a:srgbClr val="000000"/>
              </a:solidFill>
              <a:latin typeface="Arial"/>
              <a:ea typeface="Arial"/>
              <a:cs typeface="Arial"/>
              <a:sym typeface="Arial"/>
            </a:endParaRPr>
          </a:p>
          <a:p>
            <a:pPr indent="0" lvl="0" marL="0" marR="0" rtl="0" algn="just">
              <a:lnSpc>
                <a:spcPct val="2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For instance:</a:t>
            </a:r>
            <a:endParaRPr b="0" i="0" sz="1400" u="none" cap="none" strike="noStrike">
              <a:solidFill>
                <a:srgbClr val="000000"/>
              </a:solidFill>
              <a:latin typeface="Arial"/>
              <a:ea typeface="Arial"/>
              <a:cs typeface="Arial"/>
              <a:sym typeface="Arial"/>
            </a:endParaRPr>
          </a:p>
          <a:p>
            <a:pPr indent="0" lvl="0" marL="0" marR="0" rtl="0" algn="just">
              <a:lnSpc>
                <a:spcPct val="20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Lucy constructed her villa </a:t>
            </a:r>
            <a:r>
              <a:rPr b="1" i="1" lang="en-US" sz="2400" u="none" cap="none" strike="noStrike">
                <a:solidFill>
                  <a:schemeClr val="dk1"/>
                </a:solidFill>
                <a:latin typeface="Times New Roman"/>
                <a:ea typeface="Times New Roman"/>
                <a:cs typeface="Times New Roman"/>
                <a:sym typeface="Times New Roman"/>
              </a:rPr>
              <a:t>beautifully</a:t>
            </a:r>
            <a:r>
              <a:rPr b="0" i="0" lang="en-US" sz="2400" u="none" cap="none" strike="noStrike">
                <a:solidFill>
                  <a:schemeClr val="dk1"/>
                </a:solidFill>
                <a:latin typeface="Times New Roman"/>
                <a:ea typeface="Times New Roman"/>
                <a:cs typeface="Times New Roman"/>
                <a:sym typeface="Times New Roman"/>
              </a:rPr>
              <a:t>. Here, </a:t>
            </a:r>
            <a:r>
              <a:rPr b="1" i="1" lang="en-US" sz="2400" u="none" cap="none" strike="noStrike">
                <a:solidFill>
                  <a:schemeClr val="dk1"/>
                </a:solidFill>
                <a:latin typeface="Times New Roman"/>
                <a:ea typeface="Times New Roman"/>
                <a:cs typeface="Times New Roman"/>
                <a:sym typeface="Times New Roman"/>
              </a:rPr>
              <a:t>beautifully</a:t>
            </a:r>
            <a:r>
              <a:rPr b="0" i="0" lang="en-US" sz="2400" u="none" cap="none" strike="noStrike">
                <a:solidFill>
                  <a:schemeClr val="dk1"/>
                </a:solidFill>
                <a:latin typeface="Times New Roman"/>
                <a:ea typeface="Times New Roman"/>
                <a:cs typeface="Times New Roman"/>
                <a:sym typeface="Times New Roman"/>
              </a:rPr>
              <a:t> is an adverb that modifies the verb constructed.</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54"/>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59" name="Google Shape;259;p54"/>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Conjunction</a:t>
            </a:r>
            <a:endParaRPr b="0" i="0" sz="1400" u="none" cap="none" strike="noStrike">
              <a:solidFill>
                <a:srgbClr val="000000"/>
              </a:solidFill>
              <a:latin typeface="Arial"/>
              <a:ea typeface="Arial"/>
              <a:cs typeface="Arial"/>
              <a:sym typeface="Arial"/>
            </a:endParaRPr>
          </a:p>
        </p:txBody>
      </p:sp>
      <p:sp>
        <p:nvSpPr>
          <p:cNvPr id="260" name="Google Shape;260;p54"/>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261" name="Google Shape;261;p54"/>
          <p:cNvSpPr/>
          <p:nvPr/>
        </p:nvSpPr>
        <p:spPr>
          <a:xfrm>
            <a:off x="624583" y="1692695"/>
            <a:ext cx="11072767" cy="4708941"/>
          </a:xfrm>
          <a:prstGeom prst="rect">
            <a:avLst/>
          </a:prstGeom>
          <a:noFill/>
          <a:ln>
            <a:noFill/>
          </a:ln>
        </p:spPr>
        <p:txBody>
          <a:bodyPr anchorCtr="0" anchor="t" bIns="45700" lIns="91425" spcFirstLastPara="1" rIns="91425" wrap="square" tIns="45700">
            <a:spAutoFit/>
          </a:bodyPr>
          <a:lstStyle/>
          <a:p>
            <a:pPr indent="0" lvl="0" marL="0" marR="0" rtl="0" algn="just">
              <a:lnSpc>
                <a:spcPct val="2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To connect words, sentences, and clauses, a conjunction is utilised. </a:t>
            </a:r>
            <a:endParaRPr b="0" i="0" sz="1400" u="none" cap="none" strike="noStrike">
              <a:solidFill>
                <a:srgbClr val="000000"/>
              </a:solidFill>
              <a:latin typeface="Arial"/>
              <a:ea typeface="Arial"/>
              <a:cs typeface="Arial"/>
              <a:sym typeface="Arial"/>
            </a:endParaRPr>
          </a:p>
          <a:p>
            <a:pPr indent="0" lvl="0" marL="0" marR="0" rtl="0" algn="just">
              <a:lnSpc>
                <a:spcPct val="2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Coordinative, correlative, and subordinating conjunctions are the three main forms of conjunctions.</a:t>
            </a:r>
            <a:endParaRPr b="0" i="0" sz="1400" u="none" cap="none" strike="noStrike">
              <a:solidFill>
                <a:srgbClr val="000000"/>
              </a:solidFill>
              <a:latin typeface="Arial"/>
              <a:ea typeface="Arial"/>
              <a:cs typeface="Arial"/>
              <a:sym typeface="Arial"/>
            </a:endParaRPr>
          </a:p>
          <a:p>
            <a:pPr indent="0" lvl="0" marL="0" marR="0" rtl="0" algn="just">
              <a:lnSpc>
                <a:spcPct val="25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2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For examples: and, but, or etc.</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5"/>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8" name="Google Shape;268;p55"/>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Conjunction</a:t>
            </a:r>
            <a:endParaRPr b="0" i="0" sz="1400" u="none" cap="none" strike="noStrike">
              <a:solidFill>
                <a:srgbClr val="000000"/>
              </a:solidFill>
              <a:latin typeface="Arial"/>
              <a:ea typeface="Arial"/>
              <a:cs typeface="Arial"/>
              <a:sym typeface="Arial"/>
            </a:endParaRPr>
          </a:p>
        </p:txBody>
      </p:sp>
      <p:sp>
        <p:nvSpPr>
          <p:cNvPr id="269" name="Google Shape;269;p55"/>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grpSp>
        <p:nvGrpSpPr>
          <p:cNvPr id="270" name="Google Shape;270;p55"/>
          <p:cNvGrpSpPr/>
          <p:nvPr/>
        </p:nvGrpSpPr>
        <p:grpSpPr>
          <a:xfrm>
            <a:off x="1181602" y="1819185"/>
            <a:ext cx="9496730" cy="4751934"/>
            <a:chOff x="0" y="160"/>
            <a:chExt cx="9496730" cy="4751934"/>
          </a:xfrm>
        </p:grpSpPr>
        <p:cxnSp>
          <p:nvCxnSpPr>
            <p:cNvPr id="271" name="Google Shape;271;p55"/>
            <p:cNvCxnSpPr/>
            <p:nvPr/>
          </p:nvCxnSpPr>
          <p:spPr>
            <a:xfrm>
              <a:off x="0" y="4752094"/>
              <a:ext cx="9496730" cy="0"/>
            </a:xfrm>
            <a:prstGeom prst="straightConnector1">
              <a:avLst/>
            </a:prstGeom>
            <a:noFill/>
            <a:ln cap="flat" cmpd="sng" w="19050">
              <a:solidFill>
                <a:srgbClr val="354254"/>
              </a:solidFill>
              <a:prstDash val="solid"/>
              <a:round/>
              <a:headEnd len="sm" w="sm" type="none"/>
              <a:tailEnd len="sm" w="sm" type="none"/>
            </a:ln>
          </p:spPr>
        </p:cxnSp>
        <p:cxnSp>
          <p:nvCxnSpPr>
            <p:cNvPr id="272" name="Google Shape;272;p55"/>
            <p:cNvCxnSpPr/>
            <p:nvPr/>
          </p:nvCxnSpPr>
          <p:spPr>
            <a:xfrm>
              <a:off x="0" y="3142568"/>
              <a:ext cx="9496730" cy="0"/>
            </a:xfrm>
            <a:prstGeom prst="straightConnector1">
              <a:avLst/>
            </a:prstGeom>
            <a:noFill/>
            <a:ln cap="flat" cmpd="sng" w="19050">
              <a:solidFill>
                <a:srgbClr val="354254"/>
              </a:solidFill>
              <a:prstDash val="solid"/>
              <a:round/>
              <a:headEnd len="sm" w="sm" type="none"/>
              <a:tailEnd len="sm" w="sm" type="none"/>
            </a:ln>
          </p:spPr>
        </p:cxnSp>
        <p:cxnSp>
          <p:nvCxnSpPr>
            <p:cNvPr id="273" name="Google Shape;273;p55"/>
            <p:cNvCxnSpPr/>
            <p:nvPr/>
          </p:nvCxnSpPr>
          <p:spPr>
            <a:xfrm>
              <a:off x="0" y="1533042"/>
              <a:ext cx="9496730" cy="0"/>
            </a:xfrm>
            <a:prstGeom prst="straightConnector1">
              <a:avLst/>
            </a:prstGeom>
            <a:noFill/>
            <a:ln cap="flat" cmpd="sng" w="19050">
              <a:solidFill>
                <a:srgbClr val="354254"/>
              </a:solidFill>
              <a:prstDash val="solid"/>
              <a:round/>
              <a:headEnd len="sm" w="sm" type="none"/>
              <a:tailEnd len="sm" w="sm" type="none"/>
            </a:ln>
          </p:spPr>
        </p:cxnSp>
        <p:sp>
          <p:nvSpPr>
            <p:cNvPr id="274" name="Google Shape;274;p55"/>
            <p:cNvSpPr/>
            <p:nvPr/>
          </p:nvSpPr>
          <p:spPr>
            <a:xfrm>
              <a:off x="2469149" y="160"/>
              <a:ext cx="7027580" cy="15328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55"/>
            <p:cNvSpPr txBox="1"/>
            <p:nvPr/>
          </p:nvSpPr>
          <p:spPr>
            <a:xfrm>
              <a:off x="2469149" y="160"/>
              <a:ext cx="7027580" cy="1532882"/>
            </a:xfrm>
            <a:prstGeom prst="rect">
              <a:avLst/>
            </a:prstGeom>
            <a:noFill/>
            <a:ln>
              <a:noFill/>
            </a:ln>
          </p:spPr>
          <p:txBody>
            <a:bodyPr anchorCtr="0" anchor="b" bIns="45700" lIns="45700" spcFirstLastPara="1" rIns="45700" wrap="square" tIns="45700">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For, And, But, For, So, Yet</a:t>
              </a:r>
              <a:endParaRPr b="0" i="0" sz="2400" u="none" cap="none" strike="noStrike">
                <a:solidFill>
                  <a:srgbClr val="000000"/>
                </a:solidFill>
                <a:latin typeface="Arial"/>
                <a:ea typeface="Arial"/>
                <a:cs typeface="Arial"/>
                <a:sym typeface="Arial"/>
              </a:endParaRPr>
            </a:p>
          </p:txBody>
        </p:sp>
        <p:sp>
          <p:nvSpPr>
            <p:cNvPr id="276" name="Google Shape;276;p55"/>
            <p:cNvSpPr/>
            <p:nvPr/>
          </p:nvSpPr>
          <p:spPr>
            <a:xfrm>
              <a:off x="0" y="160"/>
              <a:ext cx="2469149" cy="1532882"/>
            </a:xfrm>
            <a:prstGeom prst="round2SameRect">
              <a:avLst>
                <a:gd fmla="val 16670" name="adj1"/>
                <a:gd fmla="val 0" name="adj2"/>
              </a:avLst>
            </a:prstGeom>
            <a:gradFill>
              <a:gsLst>
                <a:gs pos="0">
                  <a:schemeClr val="dk2"/>
                </a:gs>
                <a:gs pos="90000">
                  <a:schemeClr val="dk2"/>
                </a:gs>
                <a:gs pos="100000">
                  <a:srgbClr val="3F4E62"/>
                </a:gs>
              </a:gsLst>
              <a:path path="circle">
                <a:fillToRect b="50%" l="50%" r="50%" t="50%"/>
              </a:path>
              <a:tileRect/>
            </a:gradFill>
            <a:ln cap="flat" cmpd="sng" w="10000">
              <a:solidFill>
                <a:schemeClr val="dk2"/>
              </a:solidFill>
              <a:prstDash val="solid"/>
              <a:round/>
              <a:headEnd len="sm" w="sm" type="none"/>
              <a:tailEnd len="sm" w="sm" type="none"/>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55"/>
            <p:cNvSpPr txBox="1"/>
            <p:nvPr/>
          </p:nvSpPr>
          <p:spPr>
            <a:xfrm>
              <a:off x="74843" y="75003"/>
              <a:ext cx="2319463" cy="145803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Coordinating Conjunction</a:t>
              </a:r>
              <a:endParaRPr b="0" i="0" sz="1400" u="none" cap="none" strike="noStrike">
                <a:solidFill>
                  <a:srgbClr val="000000"/>
                </a:solidFill>
                <a:latin typeface="Arial"/>
                <a:ea typeface="Arial"/>
                <a:cs typeface="Arial"/>
                <a:sym typeface="Arial"/>
              </a:endParaRPr>
            </a:p>
          </p:txBody>
        </p:sp>
        <p:sp>
          <p:nvSpPr>
            <p:cNvPr id="278" name="Google Shape;278;p55"/>
            <p:cNvSpPr/>
            <p:nvPr/>
          </p:nvSpPr>
          <p:spPr>
            <a:xfrm>
              <a:off x="2469149" y="1609686"/>
              <a:ext cx="7027580" cy="15328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55"/>
            <p:cNvSpPr txBox="1"/>
            <p:nvPr/>
          </p:nvSpPr>
          <p:spPr>
            <a:xfrm>
              <a:off x="2469149" y="1609686"/>
              <a:ext cx="7027580" cy="1532882"/>
            </a:xfrm>
            <a:prstGeom prst="rect">
              <a:avLst/>
            </a:prstGeom>
            <a:noFill/>
            <a:ln>
              <a:noFill/>
            </a:ln>
          </p:spPr>
          <p:txBody>
            <a:bodyPr anchorCtr="0" anchor="b" bIns="45700" lIns="45700" spcFirstLastPara="1" rIns="45700" wrap="square" tIns="45700">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Either…or, Neither…nor, both/and</a:t>
              </a:r>
              <a:endParaRPr b="0" i="0" sz="2400" u="none" cap="none" strike="noStrike">
                <a:solidFill>
                  <a:srgbClr val="000000"/>
                </a:solidFill>
                <a:latin typeface="Arial"/>
                <a:ea typeface="Arial"/>
                <a:cs typeface="Arial"/>
                <a:sym typeface="Arial"/>
              </a:endParaRPr>
            </a:p>
          </p:txBody>
        </p:sp>
        <p:sp>
          <p:nvSpPr>
            <p:cNvPr id="280" name="Google Shape;280;p55"/>
            <p:cNvSpPr/>
            <p:nvPr/>
          </p:nvSpPr>
          <p:spPr>
            <a:xfrm>
              <a:off x="0" y="1609686"/>
              <a:ext cx="2469149" cy="1532882"/>
            </a:xfrm>
            <a:prstGeom prst="round2SameRect">
              <a:avLst>
                <a:gd fmla="val 16670" name="adj1"/>
                <a:gd fmla="val 0" name="adj2"/>
              </a:avLst>
            </a:prstGeom>
            <a:gradFill>
              <a:gsLst>
                <a:gs pos="0">
                  <a:schemeClr val="dk2"/>
                </a:gs>
                <a:gs pos="90000">
                  <a:schemeClr val="dk2"/>
                </a:gs>
                <a:gs pos="100000">
                  <a:srgbClr val="3F4E62"/>
                </a:gs>
              </a:gsLst>
              <a:path path="circle">
                <a:fillToRect b="50%" l="50%" r="50%" t="50%"/>
              </a:path>
              <a:tileRect/>
            </a:gradFill>
            <a:ln cap="flat" cmpd="sng" w="10000">
              <a:solidFill>
                <a:schemeClr val="dk2"/>
              </a:solidFill>
              <a:prstDash val="solid"/>
              <a:round/>
              <a:headEnd len="sm" w="sm" type="none"/>
              <a:tailEnd len="sm" w="sm" type="none"/>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55"/>
            <p:cNvSpPr txBox="1"/>
            <p:nvPr/>
          </p:nvSpPr>
          <p:spPr>
            <a:xfrm>
              <a:off x="74843" y="1684529"/>
              <a:ext cx="2319463" cy="145803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Correlative Conjunction</a:t>
              </a:r>
              <a:endParaRPr b="0" i="0" sz="2400" u="none" cap="none" strike="noStrike">
                <a:solidFill>
                  <a:schemeClr val="lt1"/>
                </a:solidFill>
                <a:latin typeface="Arial"/>
                <a:ea typeface="Arial"/>
                <a:cs typeface="Arial"/>
                <a:sym typeface="Arial"/>
              </a:endParaRPr>
            </a:p>
          </p:txBody>
        </p:sp>
        <p:sp>
          <p:nvSpPr>
            <p:cNvPr id="282" name="Google Shape;282;p55"/>
            <p:cNvSpPr/>
            <p:nvPr/>
          </p:nvSpPr>
          <p:spPr>
            <a:xfrm>
              <a:off x="2469149" y="3219212"/>
              <a:ext cx="7027580" cy="1532882"/>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55"/>
            <p:cNvSpPr txBox="1"/>
            <p:nvPr/>
          </p:nvSpPr>
          <p:spPr>
            <a:xfrm>
              <a:off x="2469149" y="3219212"/>
              <a:ext cx="7027580" cy="1532882"/>
            </a:xfrm>
            <a:prstGeom prst="rect">
              <a:avLst/>
            </a:prstGeom>
            <a:noFill/>
            <a:ln>
              <a:noFill/>
            </a:ln>
          </p:spPr>
          <p:txBody>
            <a:bodyPr anchorCtr="0" anchor="b" bIns="45700" lIns="45700" spcFirstLastPara="1" rIns="45700" wrap="square" tIns="45700">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“Wh” Connectives, although, even though, because, before, after, if, though, since, etc.</a:t>
              </a:r>
              <a:endParaRPr b="0" i="0" sz="2400" u="none" cap="none" strike="noStrike">
                <a:solidFill>
                  <a:srgbClr val="000000"/>
                </a:solidFill>
                <a:latin typeface="Arial"/>
                <a:ea typeface="Arial"/>
                <a:cs typeface="Arial"/>
                <a:sym typeface="Arial"/>
              </a:endParaRPr>
            </a:p>
          </p:txBody>
        </p:sp>
        <p:sp>
          <p:nvSpPr>
            <p:cNvPr id="284" name="Google Shape;284;p55"/>
            <p:cNvSpPr/>
            <p:nvPr/>
          </p:nvSpPr>
          <p:spPr>
            <a:xfrm>
              <a:off x="0" y="3219212"/>
              <a:ext cx="2469149" cy="1532882"/>
            </a:xfrm>
            <a:prstGeom prst="round2SameRect">
              <a:avLst>
                <a:gd fmla="val 16670" name="adj1"/>
                <a:gd fmla="val 0" name="adj2"/>
              </a:avLst>
            </a:prstGeom>
            <a:gradFill>
              <a:gsLst>
                <a:gs pos="0">
                  <a:schemeClr val="dk2"/>
                </a:gs>
                <a:gs pos="90000">
                  <a:schemeClr val="dk2"/>
                </a:gs>
                <a:gs pos="100000">
                  <a:srgbClr val="3F4E62"/>
                </a:gs>
              </a:gsLst>
              <a:path path="circle">
                <a:fillToRect b="50%" l="50%" r="50%" t="50%"/>
              </a:path>
              <a:tileRect/>
            </a:gradFill>
            <a:ln cap="flat" cmpd="sng" w="10000">
              <a:solidFill>
                <a:schemeClr val="dk2"/>
              </a:solidFill>
              <a:prstDash val="solid"/>
              <a:round/>
              <a:headEnd len="sm" w="sm" type="none"/>
              <a:tailEnd len="sm" w="sm" type="none"/>
            </a:ln>
            <a:effectLst>
              <a:outerShdw blurRad="38100" rotWithShape="0" dir="5400000" dist="25400">
                <a:srgbClr val="000000">
                  <a:alpha val="44313"/>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5" name="Google Shape;285;p55"/>
            <p:cNvSpPr txBox="1"/>
            <p:nvPr/>
          </p:nvSpPr>
          <p:spPr>
            <a:xfrm>
              <a:off x="74843" y="3294055"/>
              <a:ext cx="2319463" cy="145803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Arial"/>
                  <a:ea typeface="Arial"/>
                  <a:cs typeface="Arial"/>
                  <a:sym typeface="Arial"/>
                </a:rPr>
                <a:t>Subordinating Conjunction</a:t>
              </a:r>
              <a:endParaRPr b="0" i="0" sz="2400" u="none" cap="none" strike="noStrike">
                <a:solidFill>
                  <a:schemeClr val="lt1"/>
                </a:solidFill>
                <a:latin typeface="Arial"/>
                <a:ea typeface="Arial"/>
                <a:cs typeface="Arial"/>
                <a:sym typeface="Arial"/>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2"/>
          <p:cNvPicPr preferRelativeResize="0"/>
          <p:nvPr/>
        </p:nvPicPr>
        <p:blipFill rotWithShape="1">
          <a:blip r:embed="rId3">
            <a:alphaModFix/>
          </a:blip>
          <a:srcRect b="0" l="0" r="0" t="0"/>
          <a:stretch/>
        </p:blipFill>
        <p:spPr>
          <a:xfrm>
            <a:off x="4386529" y="83845"/>
            <a:ext cx="3418941" cy="1463307"/>
          </a:xfrm>
          <a:prstGeom prst="rect">
            <a:avLst/>
          </a:prstGeom>
          <a:noFill/>
          <a:ln>
            <a:noFill/>
          </a:ln>
        </p:spPr>
      </p:pic>
      <p:sp>
        <p:nvSpPr>
          <p:cNvPr id="83" name="Google Shape;83;p2"/>
          <p:cNvSpPr/>
          <p:nvPr/>
        </p:nvSpPr>
        <p:spPr>
          <a:xfrm>
            <a:off x="1155470" y="2857369"/>
            <a:ext cx="10857914" cy="32316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400"/>
              <a:buFont typeface="Arial"/>
              <a:buNone/>
            </a:pPr>
            <a:r>
              <a:rPr b="1" i="0" lang="en-US" sz="4400" u="none" cap="none" strike="noStrike">
                <a:solidFill>
                  <a:srgbClr val="1F3864"/>
                </a:solidFill>
                <a:latin typeface="Times New Roman"/>
                <a:ea typeface="Times New Roman"/>
                <a:cs typeface="Times New Roman"/>
                <a:sym typeface="Times New Roman"/>
              </a:rPr>
              <a:t>ENGLISH</a:t>
            </a:r>
            <a:r>
              <a:rPr b="1" lang="en-US" sz="4400">
                <a:solidFill>
                  <a:srgbClr val="1F3864"/>
                </a:solidFill>
                <a:latin typeface="Times New Roman"/>
                <a:ea typeface="Times New Roman"/>
                <a:cs typeface="Times New Roman"/>
                <a:sym typeface="Times New Roman"/>
              </a:rPr>
              <a:t> - II</a:t>
            </a:r>
            <a:endParaRPr b="0" i="0" sz="4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800"/>
              <a:buFont typeface="Arial"/>
              <a:buNone/>
            </a:pPr>
            <a:br>
              <a:rPr b="1" i="0" lang="en-US" sz="800" u="none" cap="none" strike="noStrike">
                <a:solidFill>
                  <a:schemeClr val="dk1"/>
                </a:solidFill>
                <a:latin typeface="Times New Roman"/>
                <a:ea typeface="Times New Roman"/>
                <a:cs typeface="Times New Roman"/>
                <a:sym typeface="Times New Roman"/>
              </a:rPr>
            </a:br>
            <a:br>
              <a:rPr b="1" i="0" lang="en-US" sz="1000" u="none" cap="none" strike="noStrike">
                <a:solidFill>
                  <a:schemeClr val="dk1"/>
                </a:solidFill>
                <a:latin typeface="Times New Roman"/>
                <a:ea typeface="Times New Roman"/>
                <a:cs typeface="Times New Roman"/>
                <a:sym typeface="Times New Roman"/>
              </a:rPr>
            </a:br>
            <a:br>
              <a:rPr b="1" i="0" lang="en-US" sz="1000" u="none" cap="none" strike="noStrike">
                <a:solidFill>
                  <a:schemeClr val="dk1"/>
                </a:solidFill>
                <a:latin typeface="Times New Roman"/>
                <a:ea typeface="Times New Roman"/>
                <a:cs typeface="Times New Roman"/>
                <a:sym typeface="Times New Roman"/>
              </a:rPr>
            </a:br>
            <a:r>
              <a:rPr b="1" i="0" lang="en-US" sz="2000" u="none" cap="none" strike="noStrike">
                <a:solidFill>
                  <a:srgbClr val="F99D1C"/>
                </a:solidFill>
                <a:latin typeface="Times New Roman"/>
                <a:ea typeface="Times New Roman"/>
                <a:cs typeface="Times New Roman"/>
                <a:sym typeface="Times New Roman"/>
              </a:rPr>
              <a:t>MODULE NUMBER: 3</a:t>
            </a:r>
            <a:endParaRPr b="0" i="0" sz="1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B8DB8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1F3864"/>
                </a:solidFill>
                <a:latin typeface="Times New Roman"/>
                <a:ea typeface="Times New Roman"/>
                <a:cs typeface="Times New Roman"/>
                <a:sym typeface="Times New Roman"/>
              </a:rPr>
              <a:t>READING SKILLS- I</a:t>
            </a:r>
            <a:endParaRPr b="1" i="0" sz="19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B8DB89"/>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1F3864"/>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lt1"/>
                </a:solidFill>
                <a:latin typeface="Times New Roman"/>
                <a:ea typeface="Times New Roman"/>
                <a:cs typeface="Times New Roman"/>
                <a:sym typeface="Times New Roman"/>
              </a:rPr>
              <a:t>--</a:t>
            </a:r>
            <a:endParaRPr b="1" i="0" sz="2800" u="none" cap="none" strike="noStrike">
              <a:solidFill>
                <a:schemeClr val="lt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6"/>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2" name="Google Shape;292;p56"/>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Interjections</a:t>
            </a:r>
            <a:endParaRPr b="0" i="0" sz="1400" u="none" cap="none" strike="noStrike">
              <a:solidFill>
                <a:srgbClr val="000000"/>
              </a:solidFill>
              <a:latin typeface="Arial"/>
              <a:ea typeface="Arial"/>
              <a:cs typeface="Arial"/>
              <a:sym typeface="Arial"/>
            </a:endParaRPr>
          </a:p>
        </p:txBody>
      </p:sp>
      <p:sp>
        <p:nvSpPr>
          <p:cNvPr id="293" name="Google Shape;293;p56"/>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294" name="Google Shape;294;p56"/>
          <p:cNvSpPr/>
          <p:nvPr/>
        </p:nvSpPr>
        <p:spPr>
          <a:xfrm>
            <a:off x="624583" y="1692695"/>
            <a:ext cx="11072767" cy="452427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Interjections are words or phrases that are used to express strong emotions or sudden reactions. They are not grammatically connected to the rest of the sentence and are usually set off by exclamation points or commas. Examples of interjections include "Wow!", "Oh no!", "Congratulations!", and "Hey!". They can be used to express a wide range of emotions, such as excitement, surprise, happiness, anger, or sadness. Interjections are a unique part of grammar as they are not grammatically connected to the sentence but are used to express emotions or sudden reactions. They are usually set off by exclamation points or commas</a:t>
            </a:r>
            <a:endParaRPr b="0" i="0" sz="2400" u="none" cap="none" strike="noStrike">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7"/>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01" name="Google Shape;301;p57"/>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Interjections</a:t>
            </a:r>
            <a:endParaRPr b="0" i="0" sz="1400" u="none" cap="none" strike="noStrike">
              <a:solidFill>
                <a:srgbClr val="000000"/>
              </a:solidFill>
              <a:latin typeface="Arial"/>
              <a:ea typeface="Arial"/>
              <a:cs typeface="Arial"/>
              <a:sym typeface="Arial"/>
            </a:endParaRPr>
          </a:p>
        </p:txBody>
      </p:sp>
      <p:sp>
        <p:nvSpPr>
          <p:cNvPr id="302" name="Google Shape;302;p57"/>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303" name="Google Shape;303;p57"/>
          <p:cNvSpPr/>
          <p:nvPr/>
        </p:nvSpPr>
        <p:spPr>
          <a:xfrm>
            <a:off x="618744" y="1666093"/>
            <a:ext cx="11189056" cy="4832607"/>
          </a:xfrm>
          <a:prstGeom prst="rect">
            <a:avLst/>
          </a:prstGeom>
          <a:noFill/>
          <a:ln>
            <a:noFill/>
          </a:ln>
        </p:spPr>
        <p:txBody>
          <a:bodyPr anchorCtr="0" anchor="ctr" bIns="198375" lIns="0" spcFirstLastPara="1" rIns="0" wrap="square" tIns="198375">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Some examples of interjections include: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Wow! That's amazing!</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Oh no! I can't believe it!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Congratulations! You did it!</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Ouch! That hurts!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Yay! We won!</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Oh dear! I'm sorry!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Wow! That's beautiful!</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Oh my gosh! This is so exciting!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It is worth noting that some words can be used as both interjections and other parts of speech, such as "Hey" which can be used as a greeting or as an interjection to get someone's attention.</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58"/>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0" name="Google Shape;310;p58"/>
          <p:cNvSpPr txBox="1"/>
          <p:nvPr/>
        </p:nvSpPr>
        <p:spPr>
          <a:xfrm>
            <a:off x="618743" y="1112095"/>
            <a:ext cx="10818513"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Summary</a:t>
            </a:r>
            <a:endParaRPr b="1" i="0" sz="2600" u="none" cap="none" strike="noStrike">
              <a:solidFill>
                <a:srgbClr val="000000"/>
              </a:solidFill>
              <a:latin typeface="Times New Roman"/>
              <a:ea typeface="Times New Roman"/>
              <a:cs typeface="Times New Roman"/>
              <a:sym typeface="Times New Roman"/>
            </a:endParaRPr>
          </a:p>
        </p:txBody>
      </p:sp>
      <p:sp>
        <p:nvSpPr>
          <p:cNvPr id="311" name="Google Shape;311;p58"/>
          <p:cNvSpPr/>
          <p:nvPr/>
        </p:nvSpPr>
        <p:spPr>
          <a:xfrm>
            <a:off x="618743" y="1604538"/>
            <a:ext cx="10069513" cy="5078273"/>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General Vocabularies of English Grammar</a:t>
            </a:r>
            <a:endParaRPr b="0" i="0" sz="1400" u="none" cap="none" strike="noStrike">
              <a:solidFill>
                <a:srgbClr val="000000"/>
              </a:solidFill>
              <a:latin typeface="Arial"/>
              <a:ea typeface="Arial"/>
              <a:cs typeface="Arial"/>
              <a:sym typeface="Arial"/>
            </a:endParaRPr>
          </a:p>
          <a:p>
            <a:pPr indent="0" lvl="3"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Noun – Name of a person, place or thing</a:t>
            </a:r>
            <a:endParaRPr b="0" i="0" sz="1400" u="none" cap="none" strike="noStrike">
              <a:solidFill>
                <a:srgbClr val="000000"/>
              </a:solidFill>
              <a:latin typeface="Arial"/>
              <a:ea typeface="Arial"/>
              <a:cs typeface="Arial"/>
              <a:sym typeface="Arial"/>
            </a:endParaRPr>
          </a:p>
          <a:p>
            <a:pPr indent="0" lvl="3"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Pronoun – Words used in the place of nouns</a:t>
            </a:r>
            <a:endParaRPr b="0" i="0" sz="1400" u="none" cap="none" strike="noStrike">
              <a:solidFill>
                <a:srgbClr val="000000"/>
              </a:solidFill>
              <a:latin typeface="Arial"/>
              <a:ea typeface="Arial"/>
              <a:cs typeface="Arial"/>
              <a:sym typeface="Arial"/>
            </a:endParaRPr>
          </a:p>
          <a:p>
            <a:pPr indent="0" lvl="3"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Adjective – Words used to modify nouns</a:t>
            </a:r>
            <a:endParaRPr b="0" i="0" sz="1400" u="none" cap="none" strike="noStrike">
              <a:solidFill>
                <a:srgbClr val="000000"/>
              </a:solidFill>
              <a:latin typeface="Arial"/>
              <a:ea typeface="Arial"/>
              <a:cs typeface="Arial"/>
              <a:sym typeface="Arial"/>
            </a:endParaRPr>
          </a:p>
          <a:p>
            <a:pPr indent="0" lvl="3"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Verb – Action or activity</a:t>
            </a:r>
            <a:endParaRPr b="0" i="0" sz="1400" u="none" cap="none" strike="noStrike">
              <a:solidFill>
                <a:srgbClr val="000000"/>
              </a:solidFill>
              <a:latin typeface="Arial"/>
              <a:ea typeface="Arial"/>
              <a:cs typeface="Arial"/>
              <a:sym typeface="Arial"/>
            </a:endParaRPr>
          </a:p>
          <a:p>
            <a:pPr indent="0" lvl="3"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Adverb – To add special meaning to a verb</a:t>
            </a:r>
            <a:endParaRPr b="0" i="0" sz="1400" u="none" cap="none" strike="noStrike">
              <a:solidFill>
                <a:srgbClr val="000000"/>
              </a:solidFill>
              <a:latin typeface="Arial"/>
              <a:ea typeface="Arial"/>
              <a:cs typeface="Arial"/>
              <a:sym typeface="Arial"/>
            </a:endParaRPr>
          </a:p>
          <a:p>
            <a:pPr indent="0" lvl="3"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Preposition – Shows the position of noun, pronoun, and verb</a:t>
            </a:r>
            <a:endParaRPr b="0" i="0" sz="1400" u="none" cap="none" strike="noStrike">
              <a:solidFill>
                <a:srgbClr val="000000"/>
              </a:solidFill>
              <a:latin typeface="Arial"/>
              <a:ea typeface="Arial"/>
              <a:cs typeface="Arial"/>
              <a:sym typeface="Arial"/>
            </a:endParaRPr>
          </a:p>
          <a:p>
            <a:pPr indent="0" lvl="3"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Conjunction – Connecting words</a:t>
            </a:r>
            <a:endParaRPr b="0" i="0" sz="1400" u="none" cap="none" strike="noStrike">
              <a:solidFill>
                <a:srgbClr val="000000"/>
              </a:solidFill>
              <a:latin typeface="Arial"/>
              <a:ea typeface="Arial"/>
              <a:cs typeface="Arial"/>
              <a:sym typeface="Arial"/>
            </a:endParaRPr>
          </a:p>
          <a:p>
            <a:pPr indent="0" lvl="3"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Interjection – Words to express a feeling</a:t>
            </a:r>
            <a:endParaRPr b="0" i="0" sz="1400" u="none" cap="none" strike="noStrike">
              <a:solidFill>
                <a:srgbClr val="000000"/>
              </a:solidFill>
              <a:latin typeface="Arial"/>
              <a:ea typeface="Arial"/>
              <a:cs typeface="Arial"/>
              <a:sym typeface="Arial"/>
            </a:endParaRPr>
          </a:p>
        </p:txBody>
      </p:sp>
      <p:sp>
        <p:nvSpPr>
          <p:cNvPr id="312" name="Google Shape;312;p58"/>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9"/>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19" name="Google Shape;319;p59"/>
          <p:cNvSpPr/>
          <p:nvPr/>
        </p:nvSpPr>
        <p:spPr>
          <a:xfrm>
            <a:off x="624585" y="1984747"/>
            <a:ext cx="10537600" cy="428431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1. </a:t>
            </a:r>
            <a:r>
              <a:rPr b="0" i="0" lang="en-US" sz="2400" u="none" cap="none" strike="noStrike">
                <a:solidFill>
                  <a:srgbClr val="000000"/>
                </a:solidFill>
                <a:latin typeface="Times New Roman"/>
                <a:ea typeface="Times New Roman"/>
                <a:cs typeface="Times New Roman"/>
                <a:sym typeface="Times New Roman"/>
              </a:rPr>
              <a:t>The order of basic positive sentence is:</a:t>
            </a:r>
            <a:endParaRPr b="0" i="0" sz="1400" u="none" cap="none" strike="noStrike">
              <a:solidFill>
                <a:srgbClr val="000000"/>
              </a:solidFill>
              <a:latin typeface="Arial"/>
              <a:ea typeface="Arial"/>
              <a:cs typeface="Arial"/>
              <a:sym typeface="Arial"/>
            </a:endParaRPr>
          </a:p>
          <a:p>
            <a:pPr indent="0" lvl="8"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 Subject-Verb-Object</a:t>
            </a:r>
            <a:endParaRPr b="0" i="0" sz="1400" u="none" cap="none" strike="noStrike">
              <a:solidFill>
                <a:srgbClr val="000000"/>
              </a:solidFill>
              <a:latin typeface="Arial"/>
              <a:ea typeface="Arial"/>
              <a:cs typeface="Arial"/>
              <a:sym typeface="Arial"/>
            </a:endParaRPr>
          </a:p>
          <a:p>
            <a:pPr indent="0" lvl="8"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b. Verb-object-Subject</a:t>
            </a:r>
            <a:endParaRPr b="0" i="0" sz="1400" u="none" cap="none" strike="noStrike">
              <a:solidFill>
                <a:srgbClr val="000000"/>
              </a:solidFill>
              <a:latin typeface="Arial"/>
              <a:ea typeface="Arial"/>
              <a:cs typeface="Arial"/>
              <a:sym typeface="Arial"/>
            </a:endParaRPr>
          </a:p>
          <a:p>
            <a:pPr indent="0" lvl="8"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c. Object-Verb-Subject</a:t>
            </a:r>
            <a:endParaRPr b="0" i="0" sz="1400" u="none" cap="none" strike="noStrike">
              <a:solidFill>
                <a:srgbClr val="000000"/>
              </a:solidFill>
              <a:latin typeface="Arial"/>
              <a:ea typeface="Arial"/>
              <a:cs typeface="Arial"/>
              <a:sym typeface="Arial"/>
            </a:endParaRPr>
          </a:p>
          <a:p>
            <a:pPr indent="0" lvl="8"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d. Use accordingly if it sounds correct</a:t>
            </a:r>
            <a:endParaRPr b="0" i="0" sz="1400" u="none" cap="none" strike="noStrike">
              <a:solidFill>
                <a:srgbClr val="000000"/>
              </a:solidFill>
              <a:latin typeface="Arial"/>
              <a:ea typeface="Arial"/>
              <a:cs typeface="Arial"/>
              <a:sym typeface="Arial"/>
            </a:endParaRPr>
          </a:p>
          <a:p>
            <a:pPr indent="0" lvl="8"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	Answer: a. Subject-Verb-Object</a:t>
            </a:r>
            <a:endParaRPr b="0" i="0" sz="2400" u="none" cap="none" strike="noStrike">
              <a:solidFill>
                <a:srgbClr val="000000"/>
              </a:solidFill>
              <a:latin typeface="Times New Roman"/>
              <a:ea typeface="Times New Roman"/>
              <a:cs typeface="Times New Roman"/>
              <a:sym typeface="Times New Roman"/>
            </a:endParaRPr>
          </a:p>
        </p:txBody>
      </p:sp>
      <p:pic>
        <p:nvPicPr>
          <p:cNvPr id="320" name="Google Shape;320;p59"/>
          <p:cNvPicPr preferRelativeResize="0"/>
          <p:nvPr/>
        </p:nvPicPr>
        <p:blipFill rotWithShape="1">
          <a:blip r:embed="rId3">
            <a:alphaModFix/>
          </a:blip>
          <a:srcRect b="0" l="0" r="0" t="0"/>
          <a:stretch/>
        </p:blipFill>
        <p:spPr>
          <a:xfrm>
            <a:off x="10669012" y="1021310"/>
            <a:ext cx="914400" cy="914400"/>
          </a:xfrm>
          <a:prstGeom prst="rect">
            <a:avLst/>
          </a:prstGeom>
          <a:noFill/>
          <a:ln>
            <a:noFill/>
          </a:ln>
        </p:spPr>
      </p:pic>
      <p:sp>
        <p:nvSpPr>
          <p:cNvPr id="321" name="Google Shape;321;p59"/>
          <p:cNvSpPr txBox="1"/>
          <p:nvPr/>
        </p:nvSpPr>
        <p:spPr>
          <a:xfrm>
            <a:off x="624585" y="1317778"/>
            <a:ext cx="10747608" cy="5116889"/>
          </a:xfrm>
          <a:prstGeom prst="rect">
            <a:avLst/>
          </a:prstGeom>
          <a:noFill/>
          <a:ln>
            <a:noFill/>
          </a:ln>
        </p:spPr>
        <p:txBody>
          <a:bodyPr anchorCtr="0" anchor="t" bIns="45700" lIns="91425" spcFirstLastPara="1" rIns="91425" wrap="square" tIns="45700">
            <a:normAutofit/>
          </a:bodyPr>
          <a:lstStyle/>
          <a:p>
            <a:pPr indent="0" lvl="3"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33C0B"/>
                </a:solidFill>
                <a:latin typeface="Arial"/>
                <a:ea typeface="Arial"/>
                <a:cs typeface="Arial"/>
                <a:sym typeface="Arial"/>
              </a:rPr>
              <a:t>Self Assessment Question</a:t>
            </a:r>
            <a:endParaRPr b="0" i="0" sz="1400" u="none" cap="none" strike="noStrike">
              <a:solidFill>
                <a:srgbClr val="000000"/>
              </a:solidFill>
              <a:latin typeface="Arial"/>
              <a:ea typeface="Arial"/>
              <a:cs typeface="Arial"/>
              <a:sym typeface="Arial"/>
            </a:endParaRPr>
          </a:p>
        </p:txBody>
      </p:sp>
      <p:sp>
        <p:nvSpPr>
          <p:cNvPr id="322" name="Google Shape;322;p59"/>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60"/>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9" name="Google Shape;329;p60"/>
          <p:cNvSpPr/>
          <p:nvPr/>
        </p:nvSpPr>
        <p:spPr>
          <a:xfrm>
            <a:off x="624585" y="1984747"/>
            <a:ext cx="10537600" cy="262232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2. </a:t>
            </a:r>
            <a:r>
              <a:rPr b="0" i="0" lang="en-US" sz="2400" u="none" cap="none" strike="noStrike">
                <a:solidFill>
                  <a:srgbClr val="000000"/>
                </a:solidFill>
                <a:latin typeface="Times New Roman"/>
                <a:ea typeface="Times New Roman"/>
                <a:cs typeface="Times New Roman"/>
                <a:sym typeface="Times New Roman"/>
              </a:rPr>
              <a:t>Adjectives usually come:</a:t>
            </a:r>
            <a:endParaRPr b="0" i="0" sz="1400" u="none" cap="none" strike="noStrike">
              <a:solidFill>
                <a:srgbClr val="000000"/>
              </a:solidFill>
              <a:latin typeface="Arial"/>
              <a:ea typeface="Arial"/>
              <a:cs typeface="Arial"/>
              <a:sym typeface="Arial"/>
            </a:endParaRPr>
          </a:p>
          <a:p>
            <a:pPr indent="0" lvl="8"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 Before noun</a:t>
            </a:r>
            <a:endParaRPr b="0" i="0" sz="1400" u="none" cap="none" strike="noStrike">
              <a:solidFill>
                <a:srgbClr val="000000"/>
              </a:solidFill>
              <a:latin typeface="Arial"/>
              <a:ea typeface="Arial"/>
              <a:cs typeface="Arial"/>
              <a:sym typeface="Arial"/>
            </a:endParaRPr>
          </a:p>
          <a:p>
            <a:pPr indent="0" lvl="8"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b. After noun	</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	Answer: a. Before noun</a:t>
            </a:r>
            <a:endParaRPr b="0" i="0" sz="2400" u="none" cap="none" strike="noStrike">
              <a:solidFill>
                <a:srgbClr val="000000"/>
              </a:solidFill>
              <a:latin typeface="Times New Roman"/>
              <a:ea typeface="Times New Roman"/>
              <a:cs typeface="Times New Roman"/>
              <a:sym typeface="Times New Roman"/>
            </a:endParaRPr>
          </a:p>
        </p:txBody>
      </p:sp>
      <p:pic>
        <p:nvPicPr>
          <p:cNvPr id="330" name="Google Shape;330;p60"/>
          <p:cNvPicPr preferRelativeResize="0"/>
          <p:nvPr/>
        </p:nvPicPr>
        <p:blipFill rotWithShape="1">
          <a:blip r:embed="rId3">
            <a:alphaModFix/>
          </a:blip>
          <a:srcRect b="0" l="0" r="0" t="0"/>
          <a:stretch/>
        </p:blipFill>
        <p:spPr>
          <a:xfrm>
            <a:off x="10669012" y="1021310"/>
            <a:ext cx="914400" cy="914400"/>
          </a:xfrm>
          <a:prstGeom prst="rect">
            <a:avLst/>
          </a:prstGeom>
          <a:noFill/>
          <a:ln>
            <a:noFill/>
          </a:ln>
        </p:spPr>
      </p:pic>
      <p:sp>
        <p:nvSpPr>
          <p:cNvPr id="331" name="Google Shape;331;p60"/>
          <p:cNvSpPr txBox="1"/>
          <p:nvPr/>
        </p:nvSpPr>
        <p:spPr>
          <a:xfrm>
            <a:off x="624585" y="1317778"/>
            <a:ext cx="10747608" cy="5116889"/>
          </a:xfrm>
          <a:prstGeom prst="rect">
            <a:avLst/>
          </a:prstGeom>
          <a:noFill/>
          <a:ln>
            <a:noFill/>
          </a:ln>
        </p:spPr>
        <p:txBody>
          <a:bodyPr anchorCtr="0" anchor="t" bIns="45700" lIns="91425" spcFirstLastPara="1" rIns="91425" wrap="square" tIns="45700">
            <a:normAutofit/>
          </a:bodyPr>
          <a:lstStyle/>
          <a:p>
            <a:pPr indent="0" lvl="3"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33C0B"/>
                </a:solidFill>
                <a:latin typeface="Arial"/>
                <a:ea typeface="Arial"/>
                <a:cs typeface="Arial"/>
                <a:sym typeface="Arial"/>
              </a:rPr>
              <a:t>Self Assessment Question</a:t>
            </a:r>
            <a:endParaRPr b="0" i="0" sz="1400" u="none" cap="none" strike="noStrike">
              <a:solidFill>
                <a:srgbClr val="000000"/>
              </a:solidFill>
              <a:latin typeface="Arial"/>
              <a:ea typeface="Arial"/>
              <a:cs typeface="Arial"/>
              <a:sym typeface="Arial"/>
            </a:endParaRPr>
          </a:p>
        </p:txBody>
      </p:sp>
      <p:sp>
        <p:nvSpPr>
          <p:cNvPr id="332" name="Google Shape;332;p60"/>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1"/>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39" name="Google Shape;339;p61"/>
          <p:cNvSpPr/>
          <p:nvPr/>
        </p:nvSpPr>
        <p:spPr>
          <a:xfrm>
            <a:off x="624585" y="1984747"/>
            <a:ext cx="10537600" cy="428431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3. </a:t>
            </a:r>
            <a:r>
              <a:rPr b="0" i="0" lang="en-US" sz="2400" u="none" cap="none" strike="noStrike">
                <a:solidFill>
                  <a:srgbClr val="000000"/>
                </a:solidFill>
                <a:latin typeface="Times New Roman"/>
                <a:ea typeface="Times New Roman"/>
                <a:cs typeface="Times New Roman"/>
                <a:sym typeface="Times New Roman"/>
              </a:rPr>
              <a:t>What is wrong with this sentence: I ain’t got no money ?</a:t>
            </a:r>
            <a:endParaRPr b="0" i="0" sz="1400" u="none" cap="none" strike="noStrike">
              <a:solidFill>
                <a:srgbClr val="000000"/>
              </a:solidFill>
              <a:latin typeface="Arial"/>
              <a:ea typeface="Arial"/>
              <a:cs typeface="Arial"/>
              <a:sym typeface="Arial"/>
            </a:endParaRPr>
          </a:p>
          <a:p>
            <a:pPr indent="0" lvl="8"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a. Verb</a:t>
            </a:r>
            <a:endParaRPr b="0" i="0" sz="1400" u="none" cap="none" strike="noStrike">
              <a:solidFill>
                <a:srgbClr val="000000"/>
              </a:solidFill>
              <a:latin typeface="Arial"/>
              <a:ea typeface="Arial"/>
              <a:cs typeface="Arial"/>
              <a:sym typeface="Arial"/>
            </a:endParaRPr>
          </a:p>
          <a:p>
            <a:pPr indent="0" lvl="8"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b. Clause</a:t>
            </a:r>
            <a:endParaRPr b="0" i="0" sz="1400" u="none" cap="none" strike="noStrike">
              <a:solidFill>
                <a:srgbClr val="000000"/>
              </a:solidFill>
              <a:latin typeface="Arial"/>
              <a:ea typeface="Arial"/>
              <a:cs typeface="Arial"/>
              <a:sym typeface="Arial"/>
            </a:endParaRPr>
          </a:p>
          <a:p>
            <a:pPr indent="0" lvl="8"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c. Double negative</a:t>
            </a:r>
            <a:endParaRPr b="0" i="0" sz="1400" u="none" cap="none" strike="noStrike">
              <a:solidFill>
                <a:srgbClr val="000000"/>
              </a:solidFill>
              <a:latin typeface="Arial"/>
              <a:ea typeface="Arial"/>
              <a:cs typeface="Arial"/>
              <a:sym typeface="Arial"/>
            </a:endParaRPr>
          </a:p>
          <a:p>
            <a:pPr indent="0" lvl="8"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d. Noun</a:t>
            </a:r>
            <a:endParaRPr b="0" i="0" sz="1400" u="none" cap="none" strike="noStrike">
              <a:solidFill>
                <a:srgbClr val="000000"/>
              </a:solidFill>
              <a:latin typeface="Arial"/>
              <a:ea typeface="Arial"/>
              <a:cs typeface="Arial"/>
              <a:sym typeface="Arial"/>
            </a:endParaRPr>
          </a:p>
          <a:p>
            <a:pPr indent="0" lvl="8" marL="0" marR="0" rtl="0" algn="l">
              <a:lnSpc>
                <a:spcPct val="150000"/>
              </a:lnSpc>
              <a:spcBef>
                <a:spcPts val="0"/>
              </a:spcBef>
              <a:spcAft>
                <a:spcPts val="0"/>
              </a:spcAft>
              <a:buClr>
                <a:srgbClr val="000000"/>
              </a:buClr>
              <a:buSzPts val="2400"/>
              <a:buFont typeface="Arial"/>
              <a:buNone/>
            </a:pPr>
            <a:r>
              <a:rPr b="0" i="0" lang="en-US" sz="2400" u="none" cap="none" strike="noStrike">
                <a:solidFill>
                  <a:srgbClr val="000000"/>
                </a:solidFill>
                <a:latin typeface="Times New Roman"/>
                <a:ea typeface="Times New Roman"/>
                <a:cs typeface="Times New Roman"/>
                <a:sym typeface="Times New Roman"/>
              </a:rPr>
              <a:t>	e. The sentence is correct	</a:t>
            </a:r>
            <a:endParaRPr b="0" i="0" sz="1400" u="none" cap="none" strike="noStrike">
              <a:solidFill>
                <a:srgbClr val="000000"/>
              </a:solidFill>
              <a:latin typeface="Arial"/>
              <a:ea typeface="Arial"/>
              <a:cs typeface="Arial"/>
              <a:sym typeface="Arial"/>
            </a:endParaRPr>
          </a:p>
          <a:p>
            <a:pPr indent="0" lvl="1" marL="457200" marR="0" rtl="0" algn="l">
              <a:lnSpc>
                <a:spcPct val="15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1" marL="457200" marR="0" rtl="0" algn="l">
              <a:lnSpc>
                <a:spcPct val="15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	Answer: c. Double negative</a:t>
            </a:r>
            <a:endParaRPr b="0" i="0" sz="2400" u="none" cap="none" strike="noStrike">
              <a:solidFill>
                <a:srgbClr val="000000"/>
              </a:solidFill>
              <a:latin typeface="Times New Roman"/>
              <a:ea typeface="Times New Roman"/>
              <a:cs typeface="Times New Roman"/>
              <a:sym typeface="Times New Roman"/>
            </a:endParaRPr>
          </a:p>
        </p:txBody>
      </p:sp>
      <p:pic>
        <p:nvPicPr>
          <p:cNvPr id="340" name="Google Shape;340;p61"/>
          <p:cNvPicPr preferRelativeResize="0"/>
          <p:nvPr/>
        </p:nvPicPr>
        <p:blipFill rotWithShape="1">
          <a:blip r:embed="rId3">
            <a:alphaModFix/>
          </a:blip>
          <a:srcRect b="0" l="0" r="0" t="0"/>
          <a:stretch/>
        </p:blipFill>
        <p:spPr>
          <a:xfrm>
            <a:off x="10669012" y="1021310"/>
            <a:ext cx="914400" cy="914400"/>
          </a:xfrm>
          <a:prstGeom prst="rect">
            <a:avLst/>
          </a:prstGeom>
          <a:noFill/>
          <a:ln>
            <a:noFill/>
          </a:ln>
        </p:spPr>
      </p:pic>
      <p:sp>
        <p:nvSpPr>
          <p:cNvPr id="341" name="Google Shape;341;p61"/>
          <p:cNvSpPr txBox="1"/>
          <p:nvPr/>
        </p:nvSpPr>
        <p:spPr>
          <a:xfrm>
            <a:off x="624585" y="1317778"/>
            <a:ext cx="10747608" cy="5116889"/>
          </a:xfrm>
          <a:prstGeom prst="rect">
            <a:avLst/>
          </a:prstGeom>
          <a:noFill/>
          <a:ln>
            <a:noFill/>
          </a:ln>
        </p:spPr>
        <p:txBody>
          <a:bodyPr anchorCtr="0" anchor="t" bIns="45700" lIns="91425" spcFirstLastPara="1" rIns="91425" wrap="square" tIns="45700">
            <a:normAutofit/>
          </a:bodyPr>
          <a:lstStyle/>
          <a:p>
            <a:pPr indent="0" lvl="3"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833C0B"/>
                </a:solidFill>
                <a:latin typeface="Arial"/>
                <a:ea typeface="Arial"/>
                <a:cs typeface="Arial"/>
                <a:sym typeface="Arial"/>
              </a:rPr>
              <a:t>Self Assessment Question</a:t>
            </a:r>
            <a:endParaRPr b="0" i="0" sz="1400" u="none" cap="none" strike="noStrike">
              <a:solidFill>
                <a:srgbClr val="000000"/>
              </a:solidFill>
              <a:latin typeface="Arial"/>
              <a:ea typeface="Arial"/>
              <a:cs typeface="Arial"/>
              <a:sym typeface="Arial"/>
            </a:endParaRPr>
          </a:p>
        </p:txBody>
      </p:sp>
      <p:sp>
        <p:nvSpPr>
          <p:cNvPr id="342" name="Google Shape;342;p61"/>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62"/>
          <p:cNvSpPr txBox="1"/>
          <p:nvPr>
            <p:ph idx="1" type="body"/>
          </p:nvPr>
        </p:nvSpPr>
        <p:spPr>
          <a:xfrm>
            <a:off x="618744" y="2079817"/>
            <a:ext cx="10916764" cy="5176389"/>
          </a:xfrm>
          <a:prstGeom prst="rect">
            <a:avLst/>
          </a:prstGeom>
          <a:noFill/>
          <a:ln>
            <a:noFill/>
          </a:ln>
        </p:spPr>
        <p:txBody>
          <a:bodyPr anchorCtr="0" anchor="t" bIns="45700" lIns="91425" spcFirstLastPara="1" rIns="91425" wrap="square" tIns="45700">
            <a:noAutofit/>
          </a:bodyPr>
          <a:lstStyle/>
          <a:p>
            <a:pPr indent="0" lvl="0" marL="76200" rtl="0" algn="ctr">
              <a:lnSpc>
                <a:spcPct val="150000"/>
              </a:lnSpc>
              <a:spcBef>
                <a:spcPts val="1000"/>
              </a:spcBef>
              <a:spcAft>
                <a:spcPts val="0"/>
              </a:spcAft>
              <a:buSzPts val="2400"/>
              <a:buNone/>
            </a:pPr>
            <a:r>
              <a:rPr lang="en-US">
                <a:latin typeface="Times New Roman"/>
                <a:ea typeface="Times New Roman"/>
                <a:cs typeface="Times New Roman"/>
                <a:sym typeface="Times New Roman"/>
              </a:rPr>
              <a:t>Kindly open this quiz: </a:t>
            </a:r>
            <a:r>
              <a:rPr lang="en-US" u="sng">
                <a:solidFill>
                  <a:schemeClr val="hlink"/>
                </a:solidFill>
                <a:latin typeface="Times New Roman"/>
                <a:ea typeface="Times New Roman"/>
                <a:cs typeface="Times New Roman"/>
                <a:sym typeface="Times New Roman"/>
                <a:hlinkClick r:id="rId3"/>
              </a:rPr>
              <a:t>https://forms.gle/vjDP5347URav4PuQ9</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
        <p:nvSpPr>
          <p:cNvPr id="348" name="Google Shape;348;p62"/>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49" name="Google Shape;349;p62"/>
          <p:cNvSpPr txBox="1"/>
          <p:nvPr>
            <p:ph idx="2" type="body"/>
          </p:nvPr>
        </p:nvSpPr>
        <p:spPr>
          <a:xfrm>
            <a:off x="637618" y="1282942"/>
            <a:ext cx="10916764" cy="524288"/>
          </a:xfrm>
          <a:prstGeom prst="rect">
            <a:avLst/>
          </a:prstGeom>
          <a:noFill/>
          <a:ln>
            <a:noFill/>
          </a:ln>
        </p:spPr>
        <p:txBody>
          <a:bodyPr anchorCtr="0" anchor="t" bIns="45700" lIns="91425" spcFirstLastPara="1" rIns="91425" wrap="square" tIns="45700">
            <a:noAutofit/>
          </a:bodyPr>
          <a:lstStyle/>
          <a:p>
            <a:pPr indent="-228600" lvl="0" marL="457200" rtl="0" algn="ctr">
              <a:lnSpc>
                <a:spcPct val="90000"/>
              </a:lnSpc>
              <a:spcBef>
                <a:spcPts val="1000"/>
              </a:spcBef>
              <a:spcAft>
                <a:spcPts val="0"/>
              </a:spcAft>
              <a:buSzPts val="2800"/>
              <a:buNone/>
            </a:pPr>
            <a:r>
              <a:rPr lang="en-US">
                <a:solidFill>
                  <a:schemeClr val="dk1"/>
                </a:solidFill>
              </a:rPr>
              <a:t>Interactive Grammar Exercise</a:t>
            </a:r>
            <a:endParaRPr>
              <a:solidFill>
                <a:schemeClr val="dk1"/>
              </a:solidFill>
            </a:endParaRPr>
          </a:p>
        </p:txBody>
      </p:sp>
      <p:sp>
        <p:nvSpPr>
          <p:cNvPr id="350" name="Google Shape;350;p62"/>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graphicFrame>
        <p:nvGraphicFramePr>
          <p:cNvPr id="356" name="Google Shape;356;p63"/>
          <p:cNvGraphicFramePr/>
          <p:nvPr/>
        </p:nvGraphicFramePr>
        <p:xfrm>
          <a:off x="239151" y="1901305"/>
          <a:ext cx="3000000" cy="3000000"/>
        </p:xfrm>
        <a:graphic>
          <a:graphicData uri="http://schemas.openxmlformats.org/drawingml/2006/table">
            <a:tbl>
              <a:tblPr>
                <a:noFill/>
                <a:tableStyleId>{DE8DDDD0-21E4-4B77-BC3A-39448FA10A15}</a:tableStyleId>
              </a:tblPr>
              <a:tblGrid>
                <a:gridCol w="595725"/>
                <a:gridCol w="2467125"/>
                <a:gridCol w="5396100"/>
                <a:gridCol w="3132825"/>
              </a:tblGrid>
              <a:tr h="324725">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Sl.No</a:t>
                      </a:r>
                      <a:endParaRPr b="1" i="0" sz="2000" u="none" cap="none" strike="noStrike">
                        <a:solidFill>
                          <a:schemeClr val="lt1"/>
                        </a:solidFill>
                        <a:latin typeface="Times New Roman"/>
                        <a:ea typeface="Times New Roman"/>
                        <a:cs typeface="Times New Roman"/>
                        <a:sym typeface="Times New Roman"/>
                      </a:endParaRPr>
                    </a:p>
                  </a:txBody>
                  <a:tcPr marT="8400" marB="0" marR="8400" marL="84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Topic</a:t>
                      </a:r>
                      <a:endParaRPr sz="1400" u="none" cap="none" strike="noStrike"/>
                    </a:p>
                  </a:txBody>
                  <a:tcPr marT="8400" marB="0" marR="8400" marL="84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URL</a:t>
                      </a:r>
                      <a:endParaRPr sz="1400" u="none" cap="none" strike="noStrike"/>
                    </a:p>
                  </a:txBody>
                  <a:tcPr marT="8400" marB="0" marR="8400" marL="84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chemeClr val="lt1"/>
                          </a:solidFill>
                          <a:latin typeface="Times New Roman"/>
                          <a:ea typeface="Times New Roman"/>
                          <a:cs typeface="Times New Roman"/>
                          <a:sym typeface="Times New Roman"/>
                        </a:rPr>
                        <a:t>Summary</a:t>
                      </a:r>
                      <a:endParaRPr sz="1400" u="none" cap="none" strike="noStrike"/>
                    </a:p>
                  </a:txBody>
                  <a:tcPr marT="8400" marB="0" marR="8400" marL="84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accent2"/>
                    </a:solidFill>
                  </a:tcPr>
                </a:tc>
              </a:tr>
              <a:tr h="9416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1</a:t>
                      </a:r>
                      <a:endParaRPr b="0" i="0" sz="1400" u="none" cap="none" strike="noStrike">
                        <a:solidFill>
                          <a:srgbClr val="000000"/>
                        </a:solidFill>
                        <a:latin typeface="Times New Roman"/>
                        <a:ea typeface="Times New Roman"/>
                        <a:cs typeface="Times New Roman"/>
                        <a:sym typeface="Times New Roman"/>
                      </a:endParaRPr>
                    </a:p>
                  </a:txBody>
                  <a:tcPr marT="3725" marB="0" marR="3725" marL="3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Times New Roman"/>
                        <a:buNone/>
                      </a:pPr>
                      <a:r>
                        <a:rPr lang="en-US" sz="1400" u="none" cap="none" strike="noStrike">
                          <a:latin typeface="Times New Roman"/>
                          <a:ea typeface="Times New Roman"/>
                          <a:cs typeface="Times New Roman"/>
                          <a:sym typeface="Times New Roman"/>
                        </a:rPr>
                        <a:t>Basic Grammar Vocabularies</a:t>
                      </a:r>
                      <a:endParaRPr sz="1400" u="none" cap="none" strike="noStrike"/>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sng" cap="none" strike="noStrike">
                          <a:solidFill>
                            <a:srgbClr val="305496"/>
                          </a:solidFill>
                          <a:latin typeface="Times New Roman"/>
                          <a:ea typeface="Times New Roman"/>
                          <a:cs typeface="Times New Roman"/>
                          <a:sym typeface="Times New Roman"/>
                        </a:rPr>
                        <a:t>https://testbook.com/learn/parts-of-speech-in-english-grammar/</a:t>
                      </a:r>
                      <a:endParaRPr sz="1400" u="none" cap="none" strike="noStrike"/>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It makes the reader aware about basic parts of speech in English Grammar.</a:t>
                      </a:r>
                      <a:endParaRPr sz="1400" u="none" cap="none" strike="noStrike">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96532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Times New Roman"/>
                          <a:ea typeface="Times New Roman"/>
                          <a:cs typeface="Times New Roman"/>
                          <a:sym typeface="Times New Roman"/>
                        </a:rPr>
                        <a:t>2</a:t>
                      </a:r>
                      <a:endParaRPr b="0" i="0" sz="1400" u="none" cap="none" strike="noStrike">
                        <a:solidFill>
                          <a:srgbClr val="000000"/>
                        </a:solidFill>
                        <a:latin typeface="Times New Roman"/>
                        <a:ea typeface="Times New Roman"/>
                        <a:cs typeface="Times New Roman"/>
                        <a:sym typeface="Times New Roman"/>
                      </a:endParaRPr>
                    </a:p>
                  </a:txBody>
                  <a:tcPr marT="3725" marB="0" marR="3725" marL="3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Times New Roman"/>
                        <a:buNone/>
                      </a:pPr>
                      <a:r>
                        <a:rPr lang="en-US" sz="1400" u="none" cap="none" strike="noStrike">
                          <a:latin typeface="Times New Roman"/>
                          <a:ea typeface="Times New Roman"/>
                          <a:cs typeface="Times New Roman"/>
                          <a:sym typeface="Times New Roman"/>
                        </a:rPr>
                        <a:t>Changing words </a:t>
                      </a:r>
                      <a:endParaRPr sz="1400" u="none" cap="none" strike="noStrike"/>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600"/>
                        <a:buFont typeface="Arial"/>
                        <a:buNone/>
                      </a:pPr>
                      <a:r>
                        <a:rPr b="0" i="0" lang="en-US" sz="1600" u="sng" cap="none" strike="noStrike">
                          <a:solidFill>
                            <a:schemeClr val="hlink"/>
                          </a:solidFill>
                          <a:latin typeface="Times New Roman"/>
                          <a:ea typeface="Times New Roman"/>
                          <a:cs typeface="Times New Roman"/>
                          <a:sym typeface="Times New Roman"/>
                          <a:hlinkClick r:id="rId3"/>
                        </a:rPr>
                        <a:t>https://umanitoba.ca/sites/default/files/2020-07/paraphrasing.pdf</a:t>
                      </a:r>
                      <a:endParaRPr b="0" i="0" sz="1600" u="none" cap="none" strike="noStrike">
                        <a:solidFill>
                          <a:srgbClr val="305496"/>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600"/>
                        <a:buFont typeface="Arial"/>
                        <a:buNone/>
                      </a:pPr>
                      <a:r>
                        <a:t/>
                      </a:r>
                      <a:endParaRPr sz="1600" u="none" cap="none" strike="noStrike">
                        <a:solidFill>
                          <a:srgbClr val="305496"/>
                        </a:solidFill>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1400"/>
                        <a:buFont typeface="Times New Roman"/>
                        <a:buNone/>
                      </a:pPr>
                      <a:r>
                        <a:rPr lang="en-US" sz="1400" u="none" cap="none" strike="noStrike">
                          <a:latin typeface="Times New Roman"/>
                          <a:ea typeface="Times New Roman"/>
                          <a:cs typeface="Times New Roman"/>
                          <a:sym typeface="Times New Roman"/>
                        </a:rPr>
                        <a:t>It makes the reader to get in through paraphrasing</a:t>
                      </a:r>
                      <a:endParaRPr sz="1400" u="none" cap="none" strike="noStrike"/>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758375">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Times New Roman"/>
                          <a:ea typeface="Times New Roman"/>
                          <a:cs typeface="Times New Roman"/>
                          <a:sym typeface="Times New Roman"/>
                        </a:rPr>
                        <a:t>3</a:t>
                      </a:r>
                      <a:endParaRPr sz="1400" u="none" cap="none" strike="noStrike"/>
                    </a:p>
                  </a:txBody>
                  <a:tcPr marT="3725" marB="0" marR="3725" marL="37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Times New Roman"/>
                        <a:buNone/>
                      </a:pPr>
                      <a:r>
                        <a:rPr lang="en-US" sz="1400" u="none" cap="none" strike="noStrike">
                          <a:latin typeface="Times New Roman"/>
                          <a:ea typeface="Times New Roman"/>
                          <a:cs typeface="Times New Roman"/>
                          <a:sym typeface="Times New Roman"/>
                        </a:rPr>
                        <a:t>Linkers / Connector</a:t>
                      </a:r>
                      <a:endParaRPr sz="1400" u="none" cap="none" strike="noStrike"/>
                    </a:p>
                  </a:txBody>
                  <a:tcPr marT="45700" marB="45700" marR="91450" marL="9145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latin typeface="Times New Roman"/>
                          <a:ea typeface="Times New Roman"/>
                          <a:cs typeface="Times New Roman"/>
                          <a:sym typeface="Times New Roman"/>
                          <a:hlinkClick r:id="rId4"/>
                        </a:rPr>
                        <a:t>https://ebookbou.edu.bd/Books/Text/OS/SSC/ssc_2652/Unit-10.pdf</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50000"/>
                        </a:lnSpc>
                        <a:spcBef>
                          <a:spcPts val="0"/>
                        </a:spcBef>
                        <a:spcAft>
                          <a:spcPts val="0"/>
                        </a:spcAft>
                        <a:buClr>
                          <a:srgbClr val="000000"/>
                        </a:buClr>
                        <a:buSzPts val="1400"/>
                        <a:buFont typeface="Times New Roman"/>
                        <a:buNone/>
                      </a:pPr>
                      <a:r>
                        <a:rPr lang="en-US" sz="1400" u="none" cap="none" strike="noStrike">
                          <a:latin typeface="Times New Roman"/>
                          <a:ea typeface="Times New Roman"/>
                          <a:cs typeface="Times New Roman"/>
                          <a:sym typeface="Times New Roman"/>
                        </a:rPr>
                        <a:t>It makes the reader to identify the difference between linkers and connectors</a:t>
                      </a:r>
                      <a:endParaRPr sz="1400" u="none" cap="none" strike="noStrike"/>
                    </a:p>
                  </a:txBody>
                  <a:tcPr marT="9525" marB="0" marR="9525" marL="9525"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357" name="Google Shape;357;p63"/>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8" name="Google Shape;358;p63"/>
          <p:cNvSpPr/>
          <p:nvPr/>
        </p:nvSpPr>
        <p:spPr>
          <a:xfrm>
            <a:off x="1045216" y="1266490"/>
            <a:ext cx="3399020" cy="461665"/>
          </a:xfrm>
          <a:prstGeom prst="rect">
            <a:avLst/>
          </a:prstGeom>
          <a:noFill/>
          <a:ln>
            <a:noFill/>
          </a:ln>
        </p:spPr>
        <p:txBody>
          <a:bodyPr anchorCtr="0" anchor="t" bIns="45700" lIns="91425" spcFirstLastPara="1" rIns="91425" wrap="square" tIns="45700">
            <a:spAutoFit/>
          </a:bodyPr>
          <a:lstStyle/>
          <a:p>
            <a:pPr indent="0" lvl="4" marL="360045"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Document Links</a:t>
            </a:r>
            <a:endParaRPr b="0" i="0" sz="2000" u="none" cap="none" strike="noStrike">
              <a:solidFill>
                <a:schemeClr val="dk1"/>
              </a:solidFill>
              <a:latin typeface="Times New Roman"/>
              <a:ea typeface="Times New Roman"/>
              <a:cs typeface="Times New Roman"/>
              <a:sym typeface="Times New Roman"/>
            </a:endParaRPr>
          </a:p>
        </p:txBody>
      </p:sp>
      <p:grpSp>
        <p:nvGrpSpPr>
          <p:cNvPr id="359" name="Google Shape;359;p63"/>
          <p:cNvGrpSpPr/>
          <p:nvPr/>
        </p:nvGrpSpPr>
        <p:grpSpPr>
          <a:xfrm>
            <a:off x="667349" y="1157688"/>
            <a:ext cx="675661" cy="581233"/>
            <a:chOff x="365310" y="1867609"/>
            <a:chExt cx="640080" cy="640080"/>
          </a:xfrm>
        </p:grpSpPr>
        <p:sp>
          <p:nvSpPr>
            <p:cNvPr id="360" name="Google Shape;360;p63"/>
            <p:cNvSpPr/>
            <p:nvPr/>
          </p:nvSpPr>
          <p:spPr>
            <a:xfrm>
              <a:off x="365310" y="1867609"/>
              <a:ext cx="640080" cy="640080"/>
            </a:xfrm>
            <a:prstGeom prst="ellipse">
              <a:avLst/>
            </a:prstGeom>
            <a:solidFill>
              <a:srgbClr val="ED7D3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Times New Roman"/>
                <a:ea typeface="Times New Roman"/>
                <a:cs typeface="Times New Roman"/>
                <a:sym typeface="Times New Roman"/>
              </a:endParaRPr>
            </a:p>
          </p:txBody>
        </p:sp>
        <p:pic>
          <p:nvPicPr>
            <p:cNvPr descr="Image result for DOCUMENT links" id="361" name="Google Shape;361;p63"/>
            <p:cNvPicPr preferRelativeResize="0"/>
            <p:nvPr/>
          </p:nvPicPr>
          <p:blipFill rotWithShape="1">
            <a:blip r:embed="rId5">
              <a:alphaModFix/>
            </a:blip>
            <a:srcRect b="0" l="0" r="0" t="0"/>
            <a:stretch/>
          </p:blipFill>
          <p:spPr>
            <a:xfrm>
              <a:off x="494679" y="1954162"/>
              <a:ext cx="457200" cy="457200"/>
            </a:xfrm>
            <a:prstGeom prst="rect">
              <a:avLst/>
            </a:prstGeom>
            <a:noFill/>
            <a:ln>
              <a:noFill/>
            </a:ln>
          </p:spPr>
        </p:pic>
      </p:grpSp>
      <p:sp>
        <p:nvSpPr>
          <p:cNvPr id="362" name="Google Shape;362;p63"/>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56"/>
                                        </p:tgtEl>
                                        <p:attrNameLst>
                                          <p:attrName>style.visibility</p:attrName>
                                        </p:attrNameLst>
                                      </p:cBhvr>
                                      <p:to>
                                        <p:strVal val="visible"/>
                                      </p:to>
                                    </p:set>
                                    <p:animEffect filter="fade" transition="in">
                                      <p:cBhvr>
                                        <p:cTn dur="500"/>
                                        <p:tgtEl>
                                          <p:spTgt spid="3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9"/>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graphicFrame>
        <p:nvGraphicFramePr>
          <p:cNvPr id="369" name="Google Shape;369;p29"/>
          <p:cNvGraphicFramePr/>
          <p:nvPr/>
        </p:nvGraphicFramePr>
        <p:xfrm>
          <a:off x="296426" y="1875028"/>
          <a:ext cx="3000000" cy="3000000"/>
        </p:xfrm>
        <a:graphic>
          <a:graphicData uri="http://schemas.openxmlformats.org/drawingml/2006/table">
            <a:tbl>
              <a:tblPr>
                <a:noFill/>
                <a:tableStyleId>{DE8DDDD0-21E4-4B77-BC3A-39448FA10A15}</a:tableStyleId>
              </a:tblPr>
              <a:tblGrid>
                <a:gridCol w="798075"/>
                <a:gridCol w="5458700"/>
                <a:gridCol w="5254600"/>
              </a:tblGrid>
              <a:tr h="626350">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Times New Roman"/>
                          <a:ea typeface="Times New Roman"/>
                          <a:cs typeface="Times New Roman"/>
                          <a:sym typeface="Times New Roman"/>
                        </a:rPr>
                        <a:t>Sl.No</a:t>
                      </a:r>
                      <a:endParaRPr b="1" i="0" sz="2000" u="none" cap="none" strike="noStrike">
                        <a:solidFill>
                          <a:schemeClr val="lt1"/>
                        </a:solidFill>
                        <a:latin typeface="Times New Roman"/>
                        <a:ea typeface="Times New Roman"/>
                        <a:cs typeface="Times New Roman"/>
                        <a:sym typeface="Times New Roman"/>
                      </a:endParaRPr>
                    </a:p>
                  </a:txBody>
                  <a:tcPr marT="9525" marB="0" marR="9525" marL="9525" anchor="ctr">
                    <a:solidFill>
                      <a:srgbClr val="00908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Times New Roman"/>
                          <a:ea typeface="Times New Roman"/>
                          <a:cs typeface="Times New Roman"/>
                          <a:sym typeface="Times New Roman"/>
                        </a:rPr>
                        <a:t>Topic</a:t>
                      </a:r>
                      <a:endParaRPr b="1" i="0" sz="2000" u="none" cap="none" strike="noStrike">
                        <a:solidFill>
                          <a:schemeClr val="lt1"/>
                        </a:solidFill>
                        <a:latin typeface="Times New Roman"/>
                        <a:ea typeface="Times New Roman"/>
                        <a:cs typeface="Times New Roman"/>
                        <a:sym typeface="Times New Roman"/>
                      </a:endParaRPr>
                    </a:p>
                  </a:txBody>
                  <a:tcPr marT="9525" marB="0" marR="9525" marL="9525" anchor="ctr">
                    <a:solidFill>
                      <a:srgbClr val="009083"/>
                    </a:solidFill>
                  </a:tcPr>
                </a:tc>
                <a:tc>
                  <a:txBody>
                    <a:bodyPr/>
                    <a:lstStyle/>
                    <a:p>
                      <a:pPr indent="0" lvl="0" marL="0" marR="0" rtl="0" algn="ctr">
                        <a:lnSpc>
                          <a:spcPct val="100000"/>
                        </a:lnSpc>
                        <a:spcBef>
                          <a:spcPts val="0"/>
                        </a:spcBef>
                        <a:spcAft>
                          <a:spcPts val="0"/>
                        </a:spcAft>
                        <a:buClr>
                          <a:srgbClr val="000000"/>
                        </a:buClr>
                        <a:buSzPts val="2000"/>
                        <a:buFont typeface="Arial"/>
                        <a:buNone/>
                      </a:pPr>
                      <a:r>
                        <a:rPr b="1" lang="en-US" sz="2000" u="none" cap="none" strike="noStrike">
                          <a:solidFill>
                            <a:schemeClr val="lt1"/>
                          </a:solidFill>
                          <a:latin typeface="Times New Roman"/>
                          <a:ea typeface="Times New Roman"/>
                          <a:cs typeface="Times New Roman"/>
                          <a:sym typeface="Times New Roman"/>
                        </a:rPr>
                        <a:t>Video Links</a:t>
                      </a:r>
                      <a:endParaRPr b="1" i="0" sz="2000" u="none" cap="none" strike="noStrike">
                        <a:solidFill>
                          <a:schemeClr val="lt1"/>
                        </a:solidFill>
                        <a:latin typeface="Times New Roman"/>
                        <a:ea typeface="Times New Roman"/>
                        <a:cs typeface="Times New Roman"/>
                        <a:sym typeface="Times New Roman"/>
                      </a:endParaRPr>
                    </a:p>
                  </a:txBody>
                  <a:tcPr marT="9525" marB="0" marR="9525" marL="9525" anchor="ctr">
                    <a:solidFill>
                      <a:srgbClr val="009083"/>
                    </a:solidFill>
                  </a:tcPr>
                </a:tc>
              </a:tr>
              <a:tr h="90875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latin typeface="Times New Roman"/>
                          <a:ea typeface="Times New Roman"/>
                          <a:cs typeface="Times New Roman"/>
                          <a:sym typeface="Times New Roman"/>
                        </a:rPr>
                        <a:t>1</a:t>
                      </a:r>
                      <a:endParaRPr b="0" i="0" sz="1600" u="none" cap="none" strike="noStrike">
                        <a:solidFill>
                          <a:srgbClr val="000000"/>
                        </a:solidFill>
                        <a:latin typeface="Times New Roman"/>
                        <a:ea typeface="Times New Roman"/>
                        <a:cs typeface="Times New Roman"/>
                        <a:sym typeface="Times New Roman"/>
                      </a:endParaRPr>
                    </a:p>
                  </a:txBody>
                  <a:tcPr marT="3725" marB="0" marR="3725" marL="3725" anchor="ctr"/>
                </a:tc>
                <a:tc>
                  <a:txBody>
                    <a:bodyPr/>
                    <a:lstStyle/>
                    <a:p>
                      <a:pPr indent="0" lvl="0" marL="0" marR="0" rtl="0" algn="l">
                        <a:lnSpc>
                          <a:spcPct val="100000"/>
                        </a:lnSpc>
                        <a:spcBef>
                          <a:spcPts val="0"/>
                        </a:spcBef>
                        <a:spcAft>
                          <a:spcPts val="0"/>
                        </a:spcAft>
                        <a:buClr>
                          <a:srgbClr val="000000"/>
                        </a:buClr>
                        <a:buSzPts val="1400"/>
                        <a:buFont typeface="Times New Roman"/>
                        <a:buNone/>
                      </a:pPr>
                      <a:r>
                        <a:rPr lang="en-US" sz="1400" u="none" cap="none" strike="noStrike">
                          <a:latin typeface="Times New Roman"/>
                          <a:ea typeface="Times New Roman"/>
                          <a:cs typeface="Times New Roman"/>
                          <a:sym typeface="Times New Roman"/>
                        </a:rPr>
                        <a:t>Basic Grammar Vocabularies: Parts of Speech</a:t>
                      </a:r>
                      <a:endParaRPr sz="1400" u="none" cap="none" strike="noStrike"/>
                    </a:p>
                  </a:txBody>
                  <a:tcPr marT="45700" marB="45700" marR="91450" marL="91450" anchor="ctr"/>
                </a:tc>
                <a:tc>
                  <a:txBody>
                    <a:bodyPr/>
                    <a:lstStyle/>
                    <a:p>
                      <a:pPr indent="0" lvl="0" marL="0" marR="0" rtl="0" algn="l">
                        <a:lnSpc>
                          <a:spcPct val="100000"/>
                        </a:lnSpc>
                        <a:spcBef>
                          <a:spcPts val="0"/>
                        </a:spcBef>
                        <a:spcAft>
                          <a:spcPts val="0"/>
                        </a:spcAft>
                        <a:buClr>
                          <a:srgbClr val="000000"/>
                        </a:buClr>
                        <a:buSzPts val="1400"/>
                        <a:buFont typeface="Arial"/>
                        <a:buNone/>
                      </a:pPr>
                      <a:r>
                        <a:rPr lang="en-US" sz="1400" u="sng" cap="none" strike="noStrike">
                          <a:solidFill>
                            <a:schemeClr val="hlink"/>
                          </a:solidFill>
                          <a:latin typeface="Times New Roman"/>
                          <a:ea typeface="Times New Roman"/>
                          <a:cs typeface="Times New Roman"/>
                          <a:sym typeface="Times New Roman"/>
                          <a:hlinkClick r:id="rId3"/>
                        </a:rPr>
                        <a:t>https://www.youtube.com/watch?v=6Dna4Tl_YlA</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Times New Roman"/>
                        <a:ea typeface="Times New Roman"/>
                        <a:cs typeface="Times New Roman"/>
                        <a:sym typeface="Times New Roman"/>
                      </a:endParaRPr>
                    </a:p>
                  </a:txBody>
                  <a:tcPr marT="9525" marB="0" marR="9525" marL="9525" anchor="ctr"/>
                </a:tc>
              </a:tr>
              <a:tr h="829725">
                <a:tc>
                  <a:txBody>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Times New Roman"/>
                          <a:ea typeface="Times New Roman"/>
                          <a:cs typeface="Times New Roman"/>
                          <a:sym typeface="Times New Roman"/>
                        </a:rPr>
                        <a:t>2</a:t>
                      </a:r>
                      <a:endParaRPr sz="1400" u="none" cap="none" strike="noStrike">
                        <a:latin typeface="Times New Roman"/>
                        <a:ea typeface="Times New Roman"/>
                        <a:cs typeface="Times New Roman"/>
                        <a:sym typeface="Times New Roman"/>
                      </a:endParaRPr>
                    </a:p>
                  </a:txBody>
                  <a:tcPr marT="3725" marB="0" marR="3725" marL="3725" anchor="ctr"/>
                </a:tc>
                <a:tc>
                  <a:txBody>
                    <a:bodyPr/>
                    <a:lstStyle/>
                    <a:p>
                      <a:pPr indent="0" lvl="0" marL="0" marR="0" rtl="0" algn="l">
                        <a:lnSpc>
                          <a:spcPct val="100000"/>
                        </a:lnSpc>
                        <a:spcBef>
                          <a:spcPts val="0"/>
                        </a:spcBef>
                        <a:spcAft>
                          <a:spcPts val="0"/>
                        </a:spcAft>
                        <a:buClr>
                          <a:srgbClr val="000000"/>
                        </a:buClr>
                        <a:buSzPts val="1400"/>
                        <a:buFont typeface="Times New Roman"/>
                        <a:buNone/>
                      </a:pPr>
                      <a:r>
                        <a:rPr lang="en-US" sz="1400" u="none" cap="none" strike="noStrike">
                          <a:latin typeface="Times New Roman"/>
                          <a:ea typeface="Times New Roman"/>
                          <a:cs typeface="Times New Roman"/>
                          <a:sym typeface="Times New Roman"/>
                        </a:rPr>
                        <a:t>Paraphrasing</a:t>
                      </a:r>
                      <a:endParaRPr sz="1400" u="none" cap="none" strike="noStrike"/>
                    </a:p>
                  </a:txBody>
                  <a:tcPr marT="45700" marB="45700" marR="91450" marL="91450" anchor="ctr"/>
                </a:tc>
                <a:tc>
                  <a:txBody>
                    <a:bodyPr/>
                    <a:lstStyle/>
                    <a:p>
                      <a:pPr indent="0" lvl="0" marL="0" marR="0" rtl="0" algn="l">
                        <a:lnSpc>
                          <a:spcPct val="100000"/>
                        </a:lnSpc>
                        <a:spcBef>
                          <a:spcPts val="0"/>
                        </a:spcBef>
                        <a:spcAft>
                          <a:spcPts val="0"/>
                        </a:spcAft>
                        <a:buClr>
                          <a:srgbClr val="000000"/>
                        </a:buClr>
                        <a:buSzPts val="1400"/>
                        <a:buFont typeface="Times New Roman"/>
                        <a:buNone/>
                      </a:pPr>
                      <a:r>
                        <a:rPr lang="en-US" sz="1400" u="sng" cap="none" strike="noStrike">
                          <a:solidFill>
                            <a:schemeClr val="hlink"/>
                          </a:solidFill>
                          <a:latin typeface="Times New Roman"/>
                          <a:ea typeface="Times New Roman"/>
                          <a:cs typeface="Times New Roman"/>
                          <a:sym typeface="Times New Roman"/>
                          <a:hlinkClick r:id="rId4"/>
                        </a:rPr>
                        <a:t>https://www.youtube.com/watch?v=sgMJ16WUEPg</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sz="1400" u="none" cap="none" strike="noStrike">
                        <a:latin typeface="Times New Roman"/>
                        <a:ea typeface="Times New Roman"/>
                        <a:cs typeface="Times New Roman"/>
                        <a:sym typeface="Times New Roman"/>
                      </a:endParaRPr>
                    </a:p>
                  </a:txBody>
                  <a:tcPr marT="45700" marB="45700" marR="91450" marL="91450" anchor="ctr"/>
                </a:tc>
              </a:tr>
            </a:tbl>
          </a:graphicData>
        </a:graphic>
      </p:graphicFrame>
      <p:sp>
        <p:nvSpPr>
          <p:cNvPr id="370" name="Google Shape;370;p29"/>
          <p:cNvSpPr/>
          <p:nvPr/>
        </p:nvSpPr>
        <p:spPr>
          <a:xfrm>
            <a:off x="708600" y="1131386"/>
            <a:ext cx="11835441" cy="461665"/>
          </a:xfrm>
          <a:prstGeom prst="rect">
            <a:avLst/>
          </a:prstGeom>
          <a:noFill/>
          <a:ln>
            <a:noFill/>
          </a:ln>
        </p:spPr>
        <p:txBody>
          <a:bodyPr anchorCtr="0" anchor="t" bIns="45700" lIns="91425" spcFirstLastPara="1" rIns="91425" wrap="square" tIns="45700">
            <a:spAutoFit/>
          </a:bodyPr>
          <a:lstStyle/>
          <a:p>
            <a:pPr indent="0" lvl="4" marL="360045"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Times New Roman"/>
                <a:ea typeface="Times New Roman"/>
                <a:cs typeface="Times New Roman"/>
                <a:sym typeface="Times New Roman"/>
              </a:rPr>
              <a:t>Video Links</a:t>
            </a:r>
            <a:endParaRPr b="0" i="0" sz="2000" u="none" cap="none" strike="noStrike">
              <a:solidFill>
                <a:schemeClr val="dk1"/>
              </a:solidFill>
              <a:latin typeface="Times New Roman"/>
              <a:ea typeface="Times New Roman"/>
              <a:cs typeface="Times New Roman"/>
              <a:sym typeface="Times New Roman"/>
            </a:endParaRPr>
          </a:p>
        </p:txBody>
      </p:sp>
      <p:pic>
        <p:nvPicPr>
          <p:cNvPr descr="Image result for video links" id="371" name="Google Shape;371;p29"/>
          <p:cNvPicPr preferRelativeResize="0"/>
          <p:nvPr/>
        </p:nvPicPr>
        <p:blipFill rotWithShape="1">
          <a:blip r:embed="rId5">
            <a:alphaModFix/>
          </a:blip>
          <a:srcRect b="5479" l="5310" r="5990" t="5822"/>
          <a:stretch/>
        </p:blipFill>
        <p:spPr>
          <a:xfrm>
            <a:off x="296426" y="1067378"/>
            <a:ext cx="640081" cy="640080"/>
          </a:xfrm>
          <a:prstGeom prst="rect">
            <a:avLst/>
          </a:prstGeom>
          <a:noFill/>
          <a:ln>
            <a:noFill/>
          </a:ln>
        </p:spPr>
      </p:pic>
      <p:graphicFrame>
        <p:nvGraphicFramePr>
          <p:cNvPr id="372" name="Google Shape;372;p29"/>
          <p:cNvGraphicFramePr/>
          <p:nvPr/>
        </p:nvGraphicFramePr>
        <p:xfrm>
          <a:off x="296426" y="4239853"/>
          <a:ext cx="3000000" cy="3000000"/>
        </p:xfrm>
        <a:graphic>
          <a:graphicData uri="http://schemas.openxmlformats.org/drawingml/2006/table">
            <a:tbl>
              <a:tblPr>
                <a:noFill/>
                <a:tableStyleId>{DE8DDDD0-21E4-4B77-BC3A-39448FA10A15}</a:tableStyleId>
              </a:tblPr>
              <a:tblGrid>
                <a:gridCol w="798075"/>
                <a:gridCol w="5458700"/>
                <a:gridCol w="5254600"/>
              </a:tblGrid>
              <a:tr h="8297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Times New Roman"/>
                          <a:ea typeface="Times New Roman"/>
                          <a:cs typeface="Times New Roman"/>
                          <a:sym typeface="Times New Roman"/>
                        </a:rPr>
                        <a:t>3</a:t>
                      </a:r>
                      <a:endParaRPr sz="1400" u="none" cap="none" strike="noStrike"/>
                    </a:p>
                  </a:txBody>
                  <a:tcPr marT="3725" marB="0" marR="3725" marL="3725" anchor="ctr"/>
                </a:tc>
                <a:tc>
                  <a:txBody>
                    <a:bodyPr/>
                    <a:lstStyle/>
                    <a:p>
                      <a:pPr indent="0" lvl="0" marL="0" marR="0" rtl="0" algn="l">
                        <a:lnSpc>
                          <a:spcPct val="100000"/>
                        </a:lnSpc>
                        <a:spcBef>
                          <a:spcPts val="0"/>
                        </a:spcBef>
                        <a:spcAft>
                          <a:spcPts val="0"/>
                        </a:spcAft>
                        <a:buClr>
                          <a:srgbClr val="000000"/>
                        </a:buClr>
                        <a:buSzPts val="1400"/>
                        <a:buFont typeface="Times New Roman"/>
                        <a:buNone/>
                      </a:pPr>
                      <a:r>
                        <a:rPr lang="en-US" sz="1400" u="none" cap="none" strike="noStrike">
                          <a:latin typeface="Times New Roman"/>
                          <a:ea typeface="Times New Roman"/>
                          <a:cs typeface="Times New Roman"/>
                          <a:sym typeface="Times New Roman"/>
                        </a:rPr>
                        <a:t>Linking words</a:t>
                      </a:r>
                      <a:endParaRPr sz="1400" u="none" cap="none" strike="noStrike"/>
                    </a:p>
                  </a:txBody>
                  <a:tcPr marT="45700" marB="45700" marR="91450" marL="91450" anchor="ctr"/>
                </a:tc>
                <a:tc>
                  <a:txBody>
                    <a:bodyPr/>
                    <a:lstStyle/>
                    <a:p>
                      <a:pPr indent="0" lvl="0" marL="0" marR="0" rtl="0" algn="l">
                        <a:lnSpc>
                          <a:spcPct val="100000"/>
                        </a:lnSpc>
                        <a:spcBef>
                          <a:spcPts val="0"/>
                        </a:spcBef>
                        <a:spcAft>
                          <a:spcPts val="0"/>
                        </a:spcAft>
                        <a:buClr>
                          <a:srgbClr val="000000"/>
                        </a:buClr>
                        <a:buSzPts val="1400"/>
                        <a:buFont typeface="Times New Roman"/>
                        <a:buNone/>
                      </a:pPr>
                      <a:r>
                        <a:rPr lang="en-US" sz="1400" u="sng" cap="none" strike="noStrike">
                          <a:solidFill>
                            <a:schemeClr val="hlink"/>
                          </a:solidFill>
                          <a:latin typeface="Times New Roman"/>
                          <a:ea typeface="Times New Roman"/>
                          <a:cs typeface="Times New Roman"/>
                          <a:sym typeface="Times New Roman"/>
                          <a:hlinkClick r:id="rId6"/>
                        </a:rPr>
                        <a:t>https://www.youtube.com/watch?v=j2YsroEPH5M</a:t>
                      </a:r>
                      <a:endParaRPr sz="14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400"/>
                        <a:buFont typeface="Times New Roman"/>
                        <a:buNone/>
                      </a:pPr>
                      <a:r>
                        <a:t/>
                      </a:r>
                      <a:endParaRPr sz="1400" u="none" cap="none" strike="noStrike">
                        <a:latin typeface="Times New Roman"/>
                        <a:ea typeface="Times New Roman"/>
                        <a:cs typeface="Times New Roman"/>
                        <a:sym typeface="Times New Roman"/>
                      </a:endParaRPr>
                    </a:p>
                  </a:txBody>
                  <a:tcPr marT="45700" marB="45700" marR="91450" marL="91450" anchor="ctr"/>
                </a:tc>
              </a:tr>
            </a:tbl>
          </a:graphicData>
        </a:graphic>
      </p:graphicFrame>
      <p:sp>
        <p:nvSpPr>
          <p:cNvPr id="373" name="Google Shape;373;p29"/>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pic>
        <p:nvPicPr>
          <p:cNvPr descr="thank you.gif" id="379" name="Google Shape;379;p30"/>
          <p:cNvPicPr preferRelativeResize="0"/>
          <p:nvPr>
            <p:ph idx="1" type="body"/>
          </p:nvPr>
        </p:nvPicPr>
        <p:blipFill rotWithShape="1">
          <a:blip r:embed="rId3">
            <a:alphaModFix/>
          </a:blip>
          <a:srcRect b="0" l="0" r="0" t="0"/>
          <a:stretch/>
        </p:blipFill>
        <p:spPr>
          <a:xfrm>
            <a:off x="1952661" y="1365714"/>
            <a:ext cx="7814794" cy="5235912"/>
          </a:xfrm>
          <a:prstGeom prst="rect">
            <a:avLst/>
          </a:prstGeom>
          <a:noFill/>
          <a:ln>
            <a:noFill/>
          </a:ln>
        </p:spPr>
      </p:pic>
      <p:sp>
        <p:nvSpPr>
          <p:cNvPr id="380" name="Google Shape;380;p30"/>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81" name="Google Shape;381;p30"/>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90" name="Google Shape;90;p3"/>
          <p:cNvPicPr preferRelativeResize="0"/>
          <p:nvPr/>
        </p:nvPicPr>
        <p:blipFill rotWithShape="1">
          <a:blip r:embed="rId3">
            <a:alphaModFix/>
          </a:blip>
          <a:srcRect b="14653" l="13124" r="6823" t="6865"/>
          <a:stretch/>
        </p:blipFill>
        <p:spPr>
          <a:xfrm>
            <a:off x="7769" y="1070600"/>
            <a:ext cx="2237015" cy="1587560"/>
          </a:xfrm>
          <a:prstGeom prst="rect">
            <a:avLst/>
          </a:prstGeom>
          <a:noFill/>
          <a:ln>
            <a:noFill/>
          </a:ln>
        </p:spPr>
      </p:pic>
      <p:sp>
        <p:nvSpPr>
          <p:cNvPr id="91" name="Google Shape;91;p3"/>
          <p:cNvSpPr/>
          <p:nvPr/>
        </p:nvSpPr>
        <p:spPr>
          <a:xfrm>
            <a:off x="2024743" y="1328279"/>
            <a:ext cx="1573863" cy="461624"/>
          </a:xfrm>
          <a:prstGeom prst="rect">
            <a:avLst/>
          </a:prstGeom>
          <a:noFill/>
          <a:ln>
            <a:noFill/>
          </a:ln>
        </p:spPr>
        <p:txBody>
          <a:bodyPr anchorCtr="0" anchor="t" bIns="45700" lIns="91425" spcFirstLastPara="1" rIns="91425" wrap="square" tIns="45700">
            <a:spAutoFit/>
          </a:bodyPr>
          <a:lstStyle/>
          <a:p>
            <a:pPr indent="0" lvl="4" marL="360045" marR="0" rtl="0" algn="l">
              <a:lnSpc>
                <a:spcPct val="100000"/>
              </a:lnSpc>
              <a:spcBef>
                <a:spcPts val="0"/>
              </a:spcBef>
              <a:spcAft>
                <a:spcPts val="0"/>
              </a:spcAft>
              <a:buClr>
                <a:srgbClr val="000000"/>
              </a:buClr>
              <a:buSzPts val="2400"/>
              <a:buFont typeface="Arial"/>
              <a:buNone/>
            </a:pPr>
            <a:r>
              <a:rPr b="1" i="0" lang="en-US" sz="2400" u="none" cap="none" strike="noStrike">
                <a:solidFill>
                  <a:srgbClr val="35241A"/>
                </a:solidFill>
                <a:latin typeface="Times New Roman"/>
                <a:ea typeface="Times New Roman"/>
                <a:cs typeface="Times New Roman"/>
                <a:sym typeface="Times New Roman"/>
              </a:rPr>
              <a:t>AIM</a:t>
            </a:r>
            <a:endParaRPr b="0" i="0" sz="1400" u="none" cap="none" strike="noStrike">
              <a:solidFill>
                <a:srgbClr val="000000"/>
              </a:solidFill>
              <a:latin typeface="Arial"/>
              <a:ea typeface="Arial"/>
              <a:cs typeface="Arial"/>
              <a:sym typeface="Arial"/>
            </a:endParaRPr>
          </a:p>
        </p:txBody>
      </p:sp>
      <p:grpSp>
        <p:nvGrpSpPr>
          <p:cNvPr id="92" name="Google Shape;92;p3"/>
          <p:cNvGrpSpPr/>
          <p:nvPr/>
        </p:nvGrpSpPr>
        <p:grpSpPr>
          <a:xfrm>
            <a:off x="624585" y="3255006"/>
            <a:ext cx="11183214" cy="1216800"/>
            <a:chOff x="0" y="166104"/>
            <a:chExt cx="11183214" cy="1216800"/>
          </a:xfrm>
        </p:grpSpPr>
        <p:sp>
          <p:nvSpPr>
            <p:cNvPr id="93" name="Google Shape;93;p3"/>
            <p:cNvSpPr/>
            <p:nvPr/>
          </p:nvSpPr>
          <p:spPr>
            <a:xfrm>
              <a:off x="0" y="166104"/>
              <a:ext cx="11183214" cy="1216800"/>
            </a:xfrm>
            <a:prstGeom prst="roundRect">
              <a:avLst>
                <a:gd fmla="val 16667" name="adj"/>
              </a:avLst>
            </a:prstGeom>
            <a:gradFill>
              <a:gsLst>
                <a:gs pos="0">
                  <a:srgbClr val="B76D4B"/>
                </a:gs>
                <a:gs pos="50000">
                  <a:srgbClr val="B35817"/>
                </a:gs>
                <a:gs pos="100000">
                  <a:srgbClr val="A34C0F"/>
                </a:gs>
              </a:gsLst>
              <a:lin ang="5400000" scaled="0"/>
            </a:gradFill>
            <a:ln>
              <a:noFill/>
            </a:ln>
            <a:effectLst>
              <a:outerShdw blurRad="57150" rotWithShape="0" algn="ctr" dir="5400000" dist="19050">
                <a:srgbClr val="000000">
                  <a:alpha val="6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94" name="Google Shape;94;p3"/>
            <p:cNvSpPr txBox="1"/>
            <p:nvPr/>
          </p:nvSpPr>
          <p:spPr>
            <a:xfrm>
              <a:off x="59399" y="225503"/>
              <a:ext cx="11064416" cy="1098002"/>
            </a:xfrm>
            <a:prstGeom prst="rect">
              <a:avLst/>
            </a:prstGeom>
            <a:noFill/>
            <a:ln>
              <a:noFill/>
            </a:ln>
          </p:spPr>
          <p:txBody>
            <a:bodyPr anchorCtr="0" anchor="ctr" bIns="91425" lIns="91425" spcFirstLastPara="1" rIns="91425" wrap="square" tIns="91425">
              <a:noAutofit/>
            </a:bodyPr>
            <a:lstStyle/>
            <a:p>
              <a:pPr indent="0" lvl="0" marL="0" marR="0" rtl="0" algn="ctr">
                <a:lnSpc>
                  <a:spcPct val="150000"/>
                </a:lnSpc>
                <a:spcBef>
                  <a:spcPts val="0"/>
                </a:spcBef>
                <a:spcAft>
                  <a:spcPts val="0"/>
                </a:spcAft>
                <a:buClr>
                  <a:schemeClr val="lt1"/>
                </a:buClr>
                <a:buSzPts val="2400"/>
                <a:buFont typeface="Times New Roman"/>
                <a:buNone/>
              </a:pPr>
              <a:r>
                <a:rPr b="0" i="0" lang="en-US" sz="2400" u="none" cap="none" strike="noStrike">
                  <a:solidFill>
                    <a:schemeClr val="lt1"/>
                  </a:solidFill>
                  <a:latin typeface="Times New Roman"/>
                  <a:ea typeface="Times New Roman"/>
                  <a:cs typeface="Times New Roman"/>
                  <a:sym typeface="Times New Roman"/>
                </a:rPr>
                <a:t>The main aim of the unit is to enhance basic knowledge of reading skills and their usage across boundaries.</a:t>
              </a:r>
              <a:endParaRPr b="1" i="0" sz="2400" u="none" cap="none" strike="noStrike">
                <a:solidFill>
                  <a:schemeClr val="lt1"/>
                </a:solidFill>
                <a:latin typeface="Times New Roman"/>
                <a:ea typeface="Times New Roman"/>
                <a:cs typeface="Times New Roman"/>
                <a:sym typeface="Times New Roman"/>
              </a:endParaRPr>
            </a:p>
          </p:txBody>
        </p:sp>
      </p:grpSp>
      <p:sp>
        <p:nvSpPr>
          <p:cNvPr id="95" name="Google Shape;95;p3"/>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02" name="Google Shape;102;p4"/>
          <p:cNvPicPr preferRelativeResize="0"/>
          <p:nvPr/>
        </p:nvPicPr>
        <p:blipFill rotWithShape="1">
          <a:blip r:embed="rId3">
            <a:alphaModFix/>
          </a:blip>
          <a:srcRect b="14653" l="13124" r="6823" t="6865"/>
          <a:stretch/>
        </p:blipFill>
        <p:spPr>
          <a:xfrm>
            <a:off x="7769" y="1070600"/>
            <a:ext cx="2237015" cy="1587560"/>
          </a:xfrm>
          <a:prstGeom prst="rect">
            <a:avLst/>
          </a:prstGeom>
          <a:noFill/>
          <a:ln>
            <a:noFill/>
          </a:ln>
        </p:spPr>
      </p:pic>
      <p:sp>
        <p:nvSpPr>
          <p:cNvPr id="103" name="Google Shape;103;p4"/>
          <p:cNvSpPr/>
          <p:nvPr/>
        </p:nvSpPr>
        <p:spPr>
          <a:xfrm>
            <a:off x="2024743" y="1328279"/>
            <a:ext cx="3439852" cy="830956"/>
          </a:xfrm>
          <a:prstGeom prst="rect">
            <a:avLst/>
          </a:prstGeom>
          <a:noFill/>
          <a:ln>
            <a:noFill/>
          </a:ln>
        </p:spPr>
        <p:txBody>
          <a:bodyPr anchorCtr="0" anchor="t" bIns="45700" lIns="91425" spcFirstLastPara="1" rIns="91425" wrap="square" tIns="45700">
            <a:spAutoFit/>
          </a:bodyPr>
          <a:lstStyle/>
          <a:p>
            <a:pPr indent="0" lvl="4" marL="360045" marR="0" rtl="0" algn="l">
              <a:lnSpc>
                <a:spcPct val="100000"/>
              </a:lnSpc>
              <a:spcBef>
                <a:spcPts val="0"/>
              </a:spcBef>
              <a:spcAft>
                <a:spcPts val="0"/>
              </a:spcAft>
              <a:buClr>
                <a:srgbClr val="000000"/>
              </a:buClr>
              <a:buSzPts val="2400"/>
              <a:buFont typeface="Arial"/>
              <a:buNone/>
            </a:pPr>
            <a:r>
              <a:rPr b="1" i="0" lang="en-US" sz="2400" u="none" cap="none" strike="noStrike">
                <a:solidFill>
                  <a:srgbClr val="35241A"/>
                </a:solidFill>
                <a:latin typeface="Times New Roman"/>
                <a:ea typeface="Times New Roman"/>
                <a:cs typeface="Times New Roman"/>
                <a:sym typeface="Times New Roman"/>
              </a:rPr>
              <a:t>LEARNING OBJECTIVES</a:t>
            </a:r>
            <a:endParaRPr b="0" i="0" sz="1400" u="none" cap="none" strike="noStrike">
              <a:solidFill>
                <a:srgbClr val="000000"/>
              </a:solidFill>
              <a:latin typeface="Arial"/>
              <a:ea typeface="Arial"/>
              <a:cs typeface="Arial"/>
              <a:sym typeface="Arial"/>
            </a:endParaRPr>
          </a:p>
        </p:txBody>
      </p:sp>
      <p:grpSp>
        <p:nvGrpSpPr>
          <p:cNvPr id="104" name="Google Shape;104;p4"/>
          <p:cNvGrpSpPr/>
          <p:nvPr/>
        </p:nvGrpSpPr>
        <p:grpSpPr>
          <a:xfrm>
            <a:off x="-4859506" y="1724961"/>
            <a:ext cx="17002344" cy="5734397"/>
            <a:chOff x="-4814535" y="-737884"/>
            <a:chExt cx="17002344" cy="5734397"/>
          </a:xfrm>
        </p:grpSpPr>
        <p:sp>
          <p:nvSpPr>
            <p:cNvPr id="105" name="Google Shape;105;p4"/>
            <p:cNvSpPr/>
            <p:nvPr/>
          </p:nvSpPr>
          <p:spPr>
            <a:xfrm>
              <a:off x="-4814535" y="-737884"/>
              <a:ext cx="5734397" cy="5734397"/>
            </a:xfrm>
            <a:prstGeom prst="blockArc">
              <a:avLst>
                <a:gd fmla="val 18900000" name="adj1"/>
                <a:gd fmla="val 2700000" name="adj2"/>
                <a:gd fmla="val 377" name="adj3"/>
              </a:avLst>
            </a:prstGeom>
            <a:solidFill>
              <a:srgbClr val="704A36"/>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6" name="Google Shape;106;p4"/>
            <p:cNvSpPr/>
            <p:nvPr/>
          </p:nvSpPr>
          <p:spPr>
            <a:xfrm>
              <a:off x="591606" y="425862"/>
              <a:ext cx="11596203" cy="851725"/>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7" name="Google Shape;107;p4"/>
            <p:cNvSpPr txBox="1"/>
            <p:nvPr/>
          </p:nvSpPr>
          <p:spPr>
            <a:xfrm>
              <a:off x="591606" y="425862"/>
              <a:ext cx="11596203" cy="851725"/>
            </a:xfrm>
            <a:prstGeom prst="rect">
              <a:avLst/>
            </a:prstGeom>
            <a:noFill/>
            <a:ln>
              <a:noFill/>
            </a:ln>
          </p:spPr>
          <p:txBody>
            <a:bodyPr anchorCtr="0" anchor="ctr" bIns="60950" lIns="676050" spcFirstLastPara="1" rIns="60950" wrap="square" tIns="60950">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To explain the importance of reading skills</a:t>
              </a:r>
              <a:endParaRPr b="1" i="0" sz="2400" u="none" cap="none" strike="noStrike">
                <a:solidFill>
                  <a:schemeClr val="lt1"/>
                </a:solidFill>
                <a:latin typeface="Times New Roman"/>
                <a:ea typeface="Times New Roman"/>
                <a:cs typeface="Times New Roman"/>
                <a:sym typeface="Times New Roman"/>
              </a:endParaRPr>
            </a:p>
          </p:txBody>
        </p:sp>
        <p:sp>
          <p:nvSpPr>
            <p:cNvPr id="108" name="Google Shape;108;p4"/>
            <p:cNvSpPr/>
            <p:nvPr/>
          </p:nvSpPr>
          <p:spPr>
            <a:xfrm>
              <a:off x="59277" y="319397"/>
              <a:ext cx="1064657" cy="1064657"/>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09" name="Google Shape;109;p4"/>
            <p:cNvSpPr/>
            <p:nvPr/>
          </p:nvSpPr>
          <p:spPr>
            <a:xfrm>
              <a:off x="901208" y="1703451"/>
              <a:ext cx="11286600" cy="851725"/>
            </a:xfrm>
            <a:prstGeom prst="rect">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0" name="Google Shape;110;p4"/>
            <p:cNvSpPr txBox="1"/>
            <p:nvPr/>
          </p:nvSpPr>
          <p:spPr>
            <a:xfrm>
              <a:off x="901208" y="1703451"/>
              <a:ext cx="11286600" cy="851725"/>
            </a:xfrm>
            <a:prstGeom prst="rect">
              <a:avLst/>
            </a:prstGeom>
            <a:noFill/>
            <a:ln>
              <a:noFill/>
            </a:ln>
          </p:spPr>
          <p:txBody>
            <a:bodyPr anchorCtr="0" anchor="ctr" bIns="60950" lIns="676050" spcFirstLastPara="1" rIns="60950" wrap="square" tIns="60950">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To classify parts of speech</a:t>
              </a:r>
              <a:endParaRPr b="1" i="0" sz="2400" u="none" cap="none" strike="noStrike">
                <a:solidFill>
                  <a:schemeClr val="lt1"/>
                </a:solidFill>
                <a:latin typeface="Times New Roman"/>
                <a:ea typeface="Times New Roman"/>
                <a:cs typeface="Times New Roman"/>
                <a:sym typeface="Times New Roman"/>
              </a:endParaRPr>
            </a:p>
          </p:txBody>
        </p:sp>
        <p:sp>
          <p:nvSpPr>
            <p:cNvPr id="111" name="Google Shape;111;p4"/>
            <p:cNvSpPr/>
            <p:nvPr/>
          </p:nvSpPr>
          <p:spPr>
            <a:xfrm>
              <a:off x="368879" y="1596985"/>
              <a:ext cx="1064657" cy="1064657"/>
            </a:xfrm>
            <a:prstGeom prst="ellipse">
              <a:avLst/>
            </a:prstGeom>
            <a:solidFill>
              <a:schemeClr val="lt1"/>
            </a:solidFill>
            <a:ln cap="flat" cmpd="sng" w="12700">
              <a:solidFill>
                <a:srgbClr val="C47F6E"/>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2" name="Google Shape;112;p4"/>
            <p:cNvSpPr/>
            <p:nvPr/>
          </p:nvSpPr>
          <p:spPr>
            <a:xfrm>
              <a:off x="591606" y="2981040"/>
              <a:ext cx="11596203" cy="851725"/>
            </a:xfrm>
            <a:prstGeom prst="rect">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13" name="Google Shape;113;p4"/>
            <p:cNvSpPr txBox="1"/>
            <p:nvPr/>
          </p:nvSpPr>
          <p:spPr>
            <a:xfrm>
              <a:off x="591606" y="2981040"/>
              <a:ext cx="11596203" cy="851725"/>
            </a:xfrm>
            <a:prstGeom prst="rect">
              <a:avLst/>
            </a:prstGeom>
            <a:noFill/>
            <a:ln>
              <a:noFill/>
            </a:ln>
          </p:spPr>
          <p:txBody>
            <a:bodyPr anchorCtr="0" anchor="ctr" bIns="60950" lIns="676050" spcFirstLastPara="1" rIns="60950" wrap="square" tIns="60950">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Adopt techniques of using correct grammar patterns.</a:t>
              </a:r>
              <a:endParaRPr b="1" i="0" sz="2400" u="none" cap="none" strike="noStrike">
                <a:solidFill>
                  <a:schemeClr val="lt1"/>
                </a:solidFill>
                <a:latin typeface="Times New Roman"/>
                <a:ea typeface="Times New Roman"/>
                <a:cs typeface="Times New Roman"/>
                <a:sym typeface="Times New Roman"/>
              </a:endParaRPr>
            </a:p>
          </p:txBody>
        </p:sp>
        <p:sp>
          <p:nvSpPr>
            <p:cNvPr id="114" name="Google Shape;114;p4"/>
            <p:cNvSpPr/>
            <p:nvPr/>
          </p:nvSpPr>
          <p:spPr>
            <a:xfrm>
              <a:off x="59277" y="2874574"/>
              <a:ext cx="1064657" cy="1064657"/>
            </a:xfrm>
            <a:prstGeom prst="ellipse">
              <a:avLst/>
            </a:prstGeom>
            <a:solidFill>
              <a:schemeClr val="lt1"/>
            </a:solidFill>
            <a:ln cap="flat" cmpd="sng" w="12700">
              <a:solidFill>
                <a:srgbClr val="A4A4A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
        <p:nvSpPr>
          <p:cNvPr id="115" name="Google Shape;115;p4"/>
          <p:cNvSpPr txBox="1"/>
          <p:nvPr/>
        </p:nvSpPr>
        <p:spPr>
          <a:xfrm>
            <a:off x="356722" y="3023421"/>
            <a:ext cx="39305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ED7D3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116" name="Google Shape;116;p4"/>
          <p:cNvSpPr txBox="1"/>
          <p:nvPr/>
        </p:nvSpPr>
        <p:spPr>
          <a:xfrm>
            <a:off x="356722" y="5556294"/>
            <a:ext cx="39305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A5A5A5"/>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sp>
        <p:nvSpPr>
          <p:cNvPr id="117" name="Google Shape;117;p4"/>
          <p:cNvSpPr txBox="1"/>
          <p:nvPr/>
        </p:nvSpPr>
        <p:spPr>
          <a:xfrm>
            <a:off x="691275" y="4289857"/>
            <a:ext cx="39305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C48170"/>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118" name="Google Shape;118;p4"/>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500"/>
                                        <p:tgtEl>
                                          <p:spTgt spid="11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25" name="Google Shape;125;p5"/>
          <p:cNvPicPr preferRelativeResize="0"/>
          <p:nvPr/>
        </p:nvPicPr>
        <p:blipFill rotWithShape="1">
          <a:blip r:embed="rId3">
            <a:alphaModFix/>
          </a:blip>
          <a:srcRect b="14653" l="13124" r="6823" t="6865"/>
          <a:stretch/>
        </p:blipFill>
        <p:spPr>
          <a:xfrm>
            <a:off x="7769" y="1070600"/>
            <a:ext cx="2237015" cy="1587560"/>
          </a:xfrm>
          <a:prstGeom prst="rect">
            <a:avLst/>
          </a:prstGeom>
          <a:noFill/>
          <a:ln>
            <a:noFill/>
          </a:ln>
        </p:spPr>
      </p:pic>
      <p:sp>
        <p:nvSpPr>
          <p:cNvPr id="126" name="Google Shape;126;p5"/>
          <p:cNvSpPr/>
          <p:nvPr/>
        </p:nvSpPr>
        <p:spPr>
          <a:xfrm>
            <a:off x="2024743" y="1328279"/>
            <a:ext cx="3421065" cy="830956"/>
          </a:xfrm>
          <a:prstGeom prst="rect">
            <a:avLst/>
          </a:prstGeom>
          <a:noFill/>
          <a:ln>
            <a:noFill/>
          </a:ln>
        </p:spPr>
        <p:txBody>
          <a:bodyPr anchorCtr="0" anchor="t" bIns="45700" lIns="91425" spcFirstLastPara="1" rIns="91425" wrap="square" tIns="45700">
            <a:spAutoFit/>
          </a:bodyPr>
          <a:lstStyle/>
          <a:p>
            <a:pPr indent="0" lvl="4" marL="360045" marR="0" rtl="0" algn="l">
              <a:lnSpc>
                <a:spcPct val="100000"/>
              </a:lnSpc>
              <a:spcBef>
                <a:spcPts val="0"/>
              </a:spcBef>
              <a:spcAft>
                <a:spcPts val="0"/>
              </a:spcAft>
              <a:buClr>
                <a:srgbClr val="000000"/>
              </a:buClr>
              <a:buSzPts val="2400"/>
              <a:buFont typeface="Arial"/>
              <a:buNone/>
            </a:pPr>
            <a:r>
              <a:rPr b="1" i="0" lang="en-US" sz="2400" u="none" cap="none" strike="noStrike">
                <a:solidFill>
                  <a:srgbClr val="35241A"/>
                </a:solidFill>
                <a:latin typeface="Times New Roman"/>
                <a:ea typeface="Times New Roman"/>
                <a:cs typeface="Times New Roman"/>
                <a:sym typeface="Times New Roman"/>
              </a:rPr>
              <a:t>LEARNING OUTCOMES</a:t>
            </a:r>
            <a:endParaRPr b="0" i="0" sz="1400" u="none" cap="none" strike="noStrike">
              <a:solidFill>
                <a:srgbClr val="000000"/>
              </a:solidFill>
              <a:latin typeface="Arial"/>
              <a:ea typeface="Arial"/>
              <a:cs typeface="Arial"/>
              <a:sym typeface="Arial"/>
            </a:endParaRPr>
          </a:p>
        </p:txBody>
      </p:sp>
      <p:grpSp>
        <p:nvGrpSpPr>
          <p:cNvPr id="127" name="Google Shape;127;p5"/>
          <p:cNvGrpSpPr/>
          <p:nvPr/>
        </p:nvGrpSpPr>
        <p:grpSpPr>
          <a:xfrm>
            <a:off x="-4859506" y="1724961"/>
            <a:ext cx="16993245" cy="5734397"/>
            <a:chOff x="-4814535" y="-737884"/>
            <a:chExt cx="16993245" cy="5734397"/>
          </a:xfrm>
        </p:grpSpPr>
        <p:sp>
          <p:nvSpPr>
            <p:cNvPr id="128" name="Google Shape;128;p5"/>
            <p:cNvSpPr/>
            <p:nvPr/>
          </p:nvSpPr>
          <p:spPr>
            <a:xfrm>
              <a:off x="-4814535" y="-737884"/>
              <a:ext cx="5734397" cy="5734397"/>
            </a:xfrm>
            <a:prstGeom prst="blockArc">
              <a:avLst>
                <a:gd fmla="val 18900000" name="adj1"/>
                <a:gd fmla="val 2700000" name="adj2"/>
                <a:gd fmla="val 377" name="adj3"/>
              </a:avLst>
            </a:prstGeom>
            <a:solidFill>
              <a:srgbClr val="704A36"/>
            </a:solidFill>
            <a:ln cap="flat" cmpd="sng" w="12700">
              <a:solidFill>
                <a:schemeClr val="accent3"/>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29" name="Google Shape;129;p5"/>
            <p:cNvSpPr/>
            <p:nvPr/>
          </p:nvSpPr>
          <p:spPr>
            <a:xfrm>
              <a:off x="591606" y="425862"/>
              <a:ext cx="11587104" cy="851725"/>
            </a:xfrm>
            <a:prstGeom prst="rect">
              <a:avLst/>
            </a:prstGeom>
            <a:solidFill>
              <a:schemeClr val="accent2"/>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0" name="Google Shape;130;p5"/>
            <p:cNvSpPr txBox="1"/>
            <p:nvPr/>
          </p:nvSpPr>
          <p:spPr>
            <a:xfrm>
              <a:off x="591606" y="425862"/>
              <a:ext cx="11587104" cy="851725"/>
            </a:xfrm>
            <a:prstGeom prst="rect">
              <a:avLst/>
            </a:prstGeom>
            <a:noFill/>
            <a:ln>
              <a:noFill/>
            </a:ln>
          </p:spPr>
          <p:txBody>
            <a:bodyPr anchorCtr="0" anchor="ctr" bIns="60950" lIns="676050" spcFirstLastPara="1" rIns="60950" wrap="square" tIns="6095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cap="none" strike="noStrike">
                  <a:solidFill>
                    <a:schemeClr val="lt1"/>
                  </a:solidFill>
                  <a:latin typeface="Times New Roman"/>
                  <a:ea typeface="Times New Roman"/>
                  <a:cs typeface="Times New Roman"/>
                  <a:sym typeface="Times New Roman"/>
                </a:rPr>
                <a:t>To apply grammar rules</a:t>
              </a:r>
              <a:endParaRPr b="1" i="0" sz="2400" u="none" cap="none" strike="noStrike">
                <a:solidFill>
                  <a:schemeClr val="lt1"/>
                </a:solidFill>
                <a:latin typeface="Times New Roman"/>
                <a:ea typeface="Times New Roman"/>
                <a:cs typeface="Times New Roman"/>
                <a:sym typeface="Times New Roman"/>
              </a:endParaRPr>
            </a:p>
          </p:txBody>
        </p:sp>
        <p:sp>
          <p:nvSpPr>
            <p:cNvPr id="131" name="Google Shape;131;p5"/>
            <p:cNvSpPr/>
            <p:nvPr/>
          </p:nvSpPr>
          <p:spPr>
            <a:xfrm>
              <a:off x="59277" y="319397"/>
              <a:ext cx="1064657" cy="1064657"/>
            </a:xfrm>
            <a:prstGeom prst="ellipse">
              <a:avLst/>
            </a:prstGeom>
            <a:solidFill>
              <a:schemeClr val="lt1"/>
            </a:solidFill>
            <a:ln cap="flat" cmpd="sng" w="12700">
              <a:solidFill>
                <a:schemeClr val="accent2"/>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2" name="Google Shape;132;p5"/>
            <p:cNvSpPr/>
            <p:nvPr/>
          </p:nvSpPr>
          <p:spPr>
            <a:xfrm>
              <a:off x="901208" y="1703451"/>
              <a:ext cx="11277501" cy="851725"/>
            </a:xfrm>
            <a:prstGeom prst="rect">
              <a:avLst/>
            </a:prstGeom>
            <a:solidFill>
              <a:srgbClr val="C47F6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3" name="Google Shape;133;p5"/>
            <p:cNvSpPr txBox="1"/>
            <p:nvPr/>
          </p:nvSpPr>
          <p:spPr>
            <a:xfrm>
              <a:off x="901208" y="1703451"/>
              <a:ext cx="11277501" cy="851725"/>
            </a:xfrm>
            <a:prstGeom prst="rect">
              <a:avLst/>
            </a:prstGeom>
            <a:noFill/>
            <a:ln>
              <a:noFill/>
            </a:ln>
          </p:spPr>
          <p:txBody>
            <a:bodyPr anchorCtr="0" anchor="ctr" bIns="60950" lIns="676050" spcFirstLastPara="1" rIns="60950" wrap="square" tIns="60950">
              <a:noAutofit/>
            </a:bodyPr>
            <a:lstStyle/>
            <a:p>
              <a:pPr indent="0" lvl="0" marL="0" marR="0" rtl="0" algn="l">
                <a:lnSpc>
                  <a:spcPct val="90000"/>
                </a:lnSpc>
                <a:spcBef>
                  <a:spcPts val="0"/>
                </a:spcBef>
                <a:spcAft>
                  <a:spcPts val="0"/>
                </a:spcAft>
                <a:buClr>
                  <a:schemeClr val="lt1"/>
                </a:buClr>
                <a:buSzPts val="2400"/>
                <a:buFont typeface="Times New Roman"/>
                <a:buNone/>
              </a:pPr>
              <a:r>
                <a:rPr b="0" i="0" lang="en-US" sz="2400" u="none" cap="none" strike="noStrike">
                  <a:solidFill>
                    <a:schemeClr val="lt1"/>
                  </a:solidFill>
                  <a:latin typeface="Times New Roman"/>
                  <a:ea typeface="Times New Roman"/>
                  <a:cs typeface="Times New Roman"/>
                  <a:sym typeface="Times New Roman"/>
                </a:rPr>
                <a:t>To comprehend the basics of sentence formation</a:t>
              </a:r>
              <a:endParaRPr b="1" i="0" sz="2400" u="none" cap="none" strike="noStrike">
                <a:solidFill>
                  <a:schemeClr val="lt1"/>
                </a:solidFill>
                <a:latin typeface="Times New Roman"/>
                <a:ea typeface="Times New Roman"/>
                <a:cs typeface="Times New Roman"/>
                <a:sym typeface="Times New Roman"/>
              </a:endParaRPr>
            </a:p>
          </p:txBody>
        </p:sp>
        <p:sp>
          <p:nvSpPr>
            <p:cNvPr id="134" name="Google Shape;134;p5"/>
            <p:cNvSpPr/>
            <p:nvPr/>
          </p:nvSpPr>
          <p:spPr>
            <a:xfrm>
              <a:off x="368879" y="1596985"/>
              <a:ext cx="1064657" cy="1064657"/>
            </a:xfrm>
            <a:prstGeom prst="ellipse">
              <a:avLst/>
            </a:prstGeom>
            <a:solidFill>
              <a:schemeClr val="lt1"/>
            </a:solidFill>
            <a:ln cap="flat" cmpd="sng" w="12700">
              <a:solidFill>
                <a:srgbClr val="C47F6E"/>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5" name="Google Shape;135;p5"/>
            <p:cNvSpPr/>
            <p:nvPr/>
          </p:nvSpPr>
          <p:spPr>
            <a:xfrm>
              <a:off x="591606" y="2981040"/>
              <a:ext cx="11587104" cy="851725"/>
            </a:xfrm>
            <a:prstGeom prst="rect">
              <a:avLst/>
            </a:prstGeom>
            <a:solidFill>
              <a:srgbClr val="A4A4A4"/>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36" name="Google Shape;136;p5"/>
            <p:cNvSpPr txBox="1"/>
            <p:nvPr/>
          </p:nvSpPr>
          <p:spPr>
            <a:xfrm>
              <a:off x="591606" y="2981040"/>
              <a:ext cx="11587104" cy="851725"/>
            </a:xfrm>
            <a:prstGeom prst="rect">
              <a:avLst/>
            </a:prstGeom>
            <a:noFill/>
            <a:ln>
              <a:noFill/>
            </a:ln>
          </p:spPr>
          <p:txBody>
            <a:bodyPr anchorCtr="0" anchor="ctr" bIns="60950" lIns="676050" spcFirstLastPara="1" rIns="60950" wrap="square" tIns="60950">
              <a:noAutofit/>
            </a:bodyPr>
            <a:lstStyle/>
            <a:p>
              <a:pPr indent="0" lvl="0" marL="0" marR="0" rtl="0" algn="l">
                <a:lnSpc>
                  <a:spcPct val="90000"/>
                </a:lnSpc>
                <a:spcBef>
                  <a:spcPts val="0"/>
                </a:spcBef>
                <a:spcAft>
                  <a:spcPts val="0"/>
                </a:spcAft>
                <a:buClr>
                  <a:srgbClr val="000000"/>
                </a:buClr>
                <a:buSzPts val="2400"/>
                <a:buFont typeface="Arial"/>
                <a:buNone/>
              </a:pPr>
              <a:r>
                <a:rPr b="0" i="0" lang="en-US" sz="2400" u="none" cap="none" strike="noStrike">
                  <a:solidFill>
                    <a:schemeClr val="lt1"/>
                  </a:solidFill>
                  <a:latin typeface="Times New Roman"/>
                  <a:ea typeface="Times New Roman"/>
                  <a:cs typeface="Times New Roman"/>
                  <a:sym typeface="Times New Roman"/>
                </a:rPr>
                <a:t>To use appropriate vocabulary in sentence formation</a:t>
              </a:r>
              <a:endParaRPr b="0" i="0" sz="1400" u="none" cap="none" strike="noStrike">
                <a:solidFill>
                  <a:srgbClr val="000000"/>
                </a:solidFill>
                <a:latin typeface="Times New Roman"/>
                <a:ea typeface="Times New Roman"/>
                <a:cs typeface="Times New Roman"/>
                <a:sym typeface="Times New Roman"/>
              </a:endParaRPr>
            </a:p>
          </p:txBody>
        </p:sp>
        <p:sp>
          <p:nvSpPr>
            <p:cNvPr id="137" name="Google Shape;137;p5"/>
            <p:cNvSpPr/>
            <p:nvPr/>
          </p:nvSpPr>
          <p:spPr>
            <a:xfrm>
              <a:off x="59277" y="2874574"/>
              <a:ext cx="1064657" cy="1064657"/>
            </a:xfrm>
            <a:prstGeom prst="ellipse">
              <a:avLst/>
            </a:prstGeom>
            <a:solidFill>
              <a:schemeClr val="lt1"/>
            </a:solidFill>
            <a:ln cap="flat" cmpd="sng" w="12700">
              <a:solidFill>
                <a:srgbClr val="A4A4A4"/>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grpSp>
      <p:sp>
        <p:nvSpPr>
          <p:cNvPr id="138" name="Google Shape;138;p5"/>
          <p:cNvSpPr txBox="1"/>
          <p:nvPr/>
        </p:nvSpPr>
        <p:spPr>
          <a:xfrm>
            <a:off x="372477" y="3029669"/>
            <a:ext cx="39305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ED7D31"/>
                </a:solidFill>
                <a:latin typeface="Times New Roman"/>
                <a:ea typeface="Times New Roman"/>
                <a:cs typeface="Times New Roman"/>
                <a:sym typeface="Times New Roman"/>
              </a:rPr>
              <a:t>1</a:t>
            </a:r>
            <a:endParaRPr b="0" i="0" sz="1400" u="none" cap="none" strike="noStrike">
              <a:solidFill>
                <a:srgbClr val="000000"/>
              </a:solidFill>
              <a:latin typeface="Arial"/>
              <a:ea typeface="Arial"/>
              <a:cs typeface="Arial"/>
              <a:sym typeface="Arial"/>
            </a:endParaRPr>
          </a:p>
        </p:txBody>
      </p:sp>
      <p:sp>
        <p:nvSpPr>
          <p:cNvPr id="139" name="Google Shape;139;p5"/>
          <p:cNvSpPr txBox="1"/>
          <p:nvPr/>
        </p:nvSpPr>
        <p:spPr>
          <a:xfrm>
            <a:off x="372477" y="5560743"/>
            <a:ext cx="39305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A5A5A5"/>
                </a:solidFill>
                <a:latin typeface="Times New Roman"/>
                <a:ea typeface="Times New Roman"/>
                <a:cs typeface="Times New Roman"/>
                <a:sym typeface="Times New Roman"/>
              </a:rPr>
              <a:t>3</a:t>
            </a:r>
            <a:endParaRPr b="0" i="0" sz="1400" u="none" cap="none" strike="noStrike">
              <a:solidFill>
                <a:srgbClr val="000000"/>
              </a:solidFill>
              <a:latin typeface="Arial"/>
              <a:ea typeface="Arial"/>
              <a:cs typeface="Arial"/>
              <a:sym typeface="Arial"/>
            </a:endParaRPr>
          </a:p>
        </p:txBody>
      </p:sp>
      <p:sp>
        <p:nvSpPr>
          <p:cNvPr id="140" name="Google Shape;140;p5"/>
          <p:cNvSpPr txBox="1"/>
          <p:nvPr/>
        </p:nvSpPr>
        <p:spPr>
          <a:xfrm>
            <a:off x="662328" y="4270306"/>
            <a:ext cx="393056" cy="5847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US" sz="3200" u="none" cap="none" strike="noStrike">
                <a:solidFill>
                  <a:srgbClr val="C48170"/>
                </a:solidFill>
                <a:latin typeface="Times New Roman"/>
                <a:ea typeface="Times New Roman"/>
                <a:cs typeface="Times New Roman"/>
                <a:sym typeface="Times New Roman"/>
              </a:rPr>
              <a:t>2</a:t>
            </a:r>
            <a:endParaRPr b="0" i="0" sz="1400" u="none" cap="none" strike="noStrike">
              <a:solidFill>
                <a:srgbClr val="000000"/>
              </a:solidFill>
              <a:latin typeface="Arial"/>
              <a:ea typeface="Arial"/>
              <a:cs typeface="Arial"/>
              <a:sym typeface="Arial"/>
            </a:endParaRPr>
          </a:p>
        </p:txBody>
      </p:sp>
      <p:sp>
        <p:nvSpPr>
          <p:cNvPr id="141" name="Google Shape;141;p5"/>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500"/>
                                        <p:tgtEl>
                                          <p:spTgt spid="138"/>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Related image" id="148" name="Google Shape;148;p6"/>
          <p:cNvPicPr preferRelativeResize="0"/>
          <p:nvPr/>
        </p:nvPicPr>
        <p:blipFill rotWithShape="1">
          <a:blip r:embed="rId3">
            <a:alphaModFix/>
          </a:blip>
          <a:srcRect b="0" l="0" r="0" t="0"/>
          <a:stretch/>
        </p:blipFill>
        <p:spPr>
          <a:xfrm>
            <a:off x="495784" y="1084839"/>
            <a:ext cx="640080" cy="640080"/>
          </a:xfrm>
          <a:prstGeom prst="rect">
            <a:avLst/>
          </a:prstGeom>
          <a:noFill/>
          <a:ln>
            <a:noFill/>
          </a:ln>
        </p:spPr>
      </p:pic>
      <p:grpSp>
        <p:nvGrpSpPr>
          <p:cNvPr id="149" name="Google Shape;149;p6"/>
          <p:cNvGrpSpPr/>
          <p:nvPr/>
        </p:nvGrpSpPr>
        <p:grpSpPr>
          <a:xfrm>
            <a:off x="1154394" y="1119124"/>
            <a:ext cx="10508776" cy="571510"/>
            <a:chOff x="1290158" y="1504560"/>
            <a:chExt cx="6868498" cy="571510"/>
          </a:xfrm>
        </p:grpSpPr>
        <p:sp>
          <p:nvSpPr>
            <p:cNvPr id="150" name="Google Shape;150;p6"/>
            <p:cNvSpPr/>
            <p:nvPr/>
          </p:nvSpPr>
          <p:spPr>
            <a:xfrm>
              <a:off x="1290158" y="1504560"/>
              <a:ext cx="6868498" cy="571510"/>
            </a:xfrm>
            <a:prstGeom prst="roundRect">
              <a:avLst>
                <a:gd fmla="val 16667" name="adj"/>
              </a:avLst>
            </a:prstGeom>
            <a:gradFill>
              <a:gsLst>
                <a:gs pos="0">
                  <a:srgbClr val="AFAFAF"/>
                </a:gs>
                <a:gs pos="50000">
                  <a:schemeClr val="accent3"/>
                </a:gs>
                <a:gs pos="100000">
                  <a:srgbClr val="919191"/>
                </a:gs>
              </a:gsLst>
              <a:lin ang="5400000" scaled="0"/>
            </a:gradFill>
            <a:ln>
              <a:noFill/>
            </a:ln>
            <a:effectLst>
              <a:outerShdw blurRad="57150" rotWithShape="0" algn="ctr" dir="5400000" dist="19050">
                <a:srgbClr val="000000">
                  <a:alpha val="61960"/>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Times New Roman"/>
                <a:ea typeface="Times New Roman"/>
                <a:cs typeface="Times New Roman"/>
                <a:sym typeface="Times New Roman"/>
              </a:endParaRPr>
            </a:p>
          </p:txBody>
        </p:sp>
        <p:sp>
          <p:nvSpPr>
            <p:cNvPr id="151" name="Google Shape;151;p6"/>
            <p:cNvSpPr txBox="1"/>
            <p:nvPr/>
          </p:nvSpPr>
          <p:spPr>
            <a:xfrm>
              <a:off x="1318057" y="1532459"/>
              <a:ext cx="6812700" cy="515712"/>
            </a:xfrm>
            <a:prstGeom prst="rect">
              <a:avLst/>
            </a:prstGeom>
            <a:gradFill>
              <a:gsLst>
                <a:gs pos="0">
                  <a:srgbClr val="AFAFAF"/>
                </a:gs>
                <a:gs pos="50000">
                  <a:schemeClr val="accent3"/>
                </a:gs>
                <a:gs pos="100000">
                  <a:srgbClr val="919191"/>
                </a:gs>
              </a:gsLst>
              <a:lin ang="5400000" scaled="0"/>
            </a:gradFill>
            <a:ln>
              <a:noFill/>
            </a:ln>
            <a:effectLst>
              <a:outerShdw blurRad="57150" rotWithShape="0" algn="ctr" dir="5400000" dist="19050">
                <a:srgbClr val="000000">
                  <a:alpha val="61960"/>
                </a:srgbClr>
              </a:outerShdw>
            </a:effectLst>
          </p:spPr>
          <p:txBody>
            <a:bodyPr anchorCtr="0" anchor="ctr" bIns="87625" lIns="87625" spcFirstLastPara="1" rIns="87625" wrap="square" tIns="87625">
              <a:noAutofit/>
            </a:bodyPr>
            <a:lstStyle/>
            <a:p>
              <a:pPr indent="0" lvl="0" marL="0" marR="0" rtl="0" algn="l">
                <a:lnSpc>
                  <a:spcPct val="90000"/>
                </a:lnSpc>
                <a:spcBef>
                  <a:spcPts val="0"/>
                </a:spcBef>
                <a:spcAft>
                  <a:spcPts val="0"/>
                </a:spcAft>
                <a:buClr>
                  <a:srgbClr val="000000"/>
                </a:buClr>
                <a:buSzPts val="2400"/>
                <a:buFont typeface="Arial"/>
                <a:buNone/>
              </a:pPr>
              <a:r>
                <a:rPr b="1" i="0" lang="en-US" sz="2400" u="none" cap="none" strike="noStrike">
                  <a:solidFill>
                    <a:schemeClr val="lt1"/>
                  </a:solidFill>
                  <a:latin typeface="Times New Roman"/>
                  <a:ea typeface="Times New Roman"/>
                  <a:cs typeface="Times New Roman"/>
                  <a:sym typeface="Times New Roman"/>
                </a:rPr>
                <a:t>Table of Contents</a:t>
              </a:r>
              <a:endParaRPr b="0" i="0" sz="2400" u="none" cap="none" strike="noStrike">
                <a:solidFill>
                  <a:schemeClr val="lt1"/>
                </a:solidFill>
                <a:latin typeface="Times New Roman"/>
                <a:ea typeface="Times New Roman"/>
                <a:cs typeface="Times New Roman"/>
                <a:sym typeface="Times New Roman"/>
              </a:endParaRPr>
            </a:p>
          </p:txBody>
        </p:sp>
      </p:grpSp>
      <p:sp>
        <p:nvSpPr>
          <p:cNvPr id="152" name="Google Shape;152;p6"/>
          <p:cNvSpPr/>
          <p:nvPr/>
        </p:nvSpPr>
        <p:spPr>
          <a:xfrm>
            <a:off x="1197079" y="1988842"/>
            <a:ext cx="10069513" cy="433960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Parts of Speech </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Nouns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Pronouns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Adjectives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Verbs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Adverbs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Prepositions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Conjunctions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800"/>
              </a:spcBef>
              <a:spcAft>
                <a:spcPts val="800"/>
              </a:spcAft>
              <a:buClr>
                <a:srgbClr val="000000"/>
              </a:buClr>
              <a:buSzPts val="2400"/>
              <a:buFont typeface="Arial"/>
              <a:buChar char="•"/>
            </a:pPr>
            <a:r>
              <a:rPr b="0" i="0" lang="en-US" sz="2400" u="none" cap="none" strike="noStrike">
                <a:solidFill>
                  <a:srgbClr val="000000"/>
                </a:solidFill>
                <a:latin typeface="Times New Roman"/>
                <a:ea typeface="Times New Roman"/>
                <a:cs typeface="Times New Roman"/>
                <a:sym typeface="Times New Roman"/>
              </a:rPr>
              <a:t>Interjections </a:t>
            </a:r>
            <a:endParaRPr b="0" i="0" sz="2400" u="none" cap="none" strike="noStrike">
              <a:solidFill>
                <a:srgbClr val="000000"/>
              </a:solidFill>
              <a:latin typeface="Times New Roman"/>
              <a:ea typeface="Times New Roman"/>
              <a:cs typeface="Times New Roman"/>
              <a:sym typeface="Times New Roman"/>
            </a:endParaRPr>
          </a:p>
        </p:txBody>
      </p:sp>
      <p:sp>
        <p:nvSpPr>
          <p:cNvPr id="153" name="Google Shape;153;p6"/>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3"/>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0" name="Google Shape;160;p43"/>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Noun</a:t>
            </a:r>
            <a:endParaRPr b="0" i="0" sz="1400" u="none" cap="none" strike="noStrike">
              <a:solidFill>
                <a:srgbClr val="000000"/>
              </a:solidFill>
              <a:latin typeface="Arial"/>
              <a:ea typeface="Arial"/>
              <a:cs typeface="Arial"/>
              <a:sym typeface="Arial"/>
            </a:endParaRPr>
          </a:p>
        </p:txBody>
      </p:sp>
      <p:sp>
        <p:nvSpPr>
          <p:cNvPr id="161" name="Google Shape;161;p43"/>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162" name="Google Shape;162;p43"/>
          <p:cNvSpPr/>
          <p:nvPr/>
        </p:nvSpPr>
        <p:spPr>
          <a:xfrm>
            <a:off x="559616" y="1708463"/>
            <a:ext cx="11072767" cy="4708941"/>
          </a:xfrm>
          <a:prstGeom prst="rect">
            <a:avLst/>
          </a:prstGeom>
          <a:noFill/>
          <a:ln>
            <a:noFill/>
          </a:ln>
        </p:spPr>
        <p:txBody>
          <a:bodyPr anchorCtr="0" anchor="t" bIns="45700" lIns="91425" spcFirstLastPara="1" rIns="91425" wrap="square" tIns="45700">
            <a:spAutoFit/>
          </a:bodyPr>
          <a:lstStyle/>
          <a:p>
            <a:pPr indent="0" lvl="0" marL="0" marR="0" rtl="0" algn="just">
              <a:lnSpc>
                <a:spcPct val="2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Noun is a word that typically serves as a name for a person, certain thing or a place</a:t>
            </a:r>
            <a:endParaRPr b="0" i="0" sz="1400" u="none" cap="none" strike="noStrike">
              <a:solidFill>
                <a:srgbClr val="000000"/>
              </a:solidFill>
              <a:latin typeface="Arial"/>
              <a:ea typeface="Arial"/>
              <a:cs typeface="Arial"/>
              <a:sym typeface="Arial"/>
            </a:endParaRPr>
          </a:p>
          <a:p>
            <a:pPr indent="0" lvl="0" marL="0" marR="0" rtl="0" algn="just">
              <a:lnSpc>
                <a:spcPct val="2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Such as </a:t>
            </a:r>
            <a:endParaRPr b="0" i="0" sz="1400" u="none" cap="none" strike="noStrike">
              <a:solidFill>
                <a:srgbClr val="000000"/>
              </a:solidFill>
              <a:latin typeface="Arial"/>
              <a:ea typeface="Arial"/>
              <a:cs typeface="Arial"/>
              <a:sym typeface="Arial"/>
            </a:endParaRPr>
          </a:p>
          <a:p>
            <a:pPr indent="-457200" lvl="0" marL="457200" marR="0" rtl="0" algn="just">
              <a:lnSpc>
                <a:spcPct val="250000"/>
              </a:lnSpc>
              <a:spcBef>
                <a:spcPts val="0"/>
              </a:spcBef>
              <a:spcAft>
                <a:spcPts val="0"/>
              </a:spcAft>
              <a:buClr>
                <a:schemeClr val="dk1"/>
              </a:buClr>
              <a:buSzPts val="2700"/>
              <a:buFont typeface="Arial"/>
              <a:buChar char="-"/>
            </a:pPr>
            <a:r>
              <a:rPr b="0" i="0" lang="en-US" sz="2400" u="none" cap="none" strike="noStrike">
                <a:solidFill>
                  <a:schemeClr val="dk1"/>
                </a:solidFill>
                <a:latin typeface="Times New Roman"/>
                <a:ea typeface="Times New Roman"/>
                <a:cs typeface="Times New Roman"/>
                <a:sym typeface="Times New Roman"/>
              </a:rPr>
              <a:t>A table, A chair – Object / Thing</a:t>
            </a:r>
            <a:endParaRPr b="0" i="0" sz="1400" u="none" cap="none" strike="noStrike">
              <a:solidFill>
                <a:srgbClr val="000000"/>
              </a:solidFill>
              <a:latin typeface="Arial"/>
              <a:ea typeface="Arial"/>
              <a:cs typeface="Arial"/>
              <a:sym typeface="Arial"/>
            </a:endParaRPr>
          </a:p>
          <a:p>
            <a:pPr indent="-457200" lvl="0" marL="457200" marR="0" rtl="0" algn="just">
              <a:lnSpc>
                <a:spcPct val="250000"/>
              </a:lnSpc>
              <a:spcBef>
                <a:spcPts val="0"/>
              </a:spcBef>
              <a:spcAft>
                <a:spcPts val="0"/>
              </a:spcAft>
              <a:buClr>
                <a:schemeClr val="dk1"/>
              </a:buClr>
              <a:buSzPts val="2700"/>
              <a:buFont typeface="Arial"/>
              <a:buChar char="-"/>
            </a:pPr>
            <a:r>
              <a:rPr b="0" i="0" lang="en-US" sz="2400" u="none" cap="none" strike="noStrike">
                <a:solidFill>
                  <a:schemeClr val="dk1"/>
                </a:solidFill>
                <a:latin typeface="Times New Roman"/>
                <a:ea typeface="Times New Roman"/>
                <a:cs typeface="Times New Roman"/>
                <a:sym typeface="Times New Roman"/>
              </a:rPr>
              <a:t>Mr. Robin White, Mrs. Kirti Sharma, Ms. Azma Shaikh – Person</a:t>
            </a:r>
            <a:endParaRPr b="0" i="0" sz="1400" u="none" cap="none" strike="noStrike">
              <a:solidFill>
                <a:srgbClr val="000000"/>
              </a:solidFill>
              <a:latin typeface="Arial"/>
              <a:ea typeface="Arial"/>
              <a:cs typeface="Arial"/>
              <a:sym typeface="Arial"/>
            </a:endParaRPr>
          </a:p>
          <a:p>
            <a:pPr indent="-457200" lvl="0" marL="457200" marR="0" rtl="0" algn="just">
              <a:lnSpc>
                <a:spcPct val="250000"/>
              </a:lnSpc>
              <a:spcBef>
                <a:spcPts val="0"/>
              </a:spcBef>
              <a:spcAft>
                <a:spcPts val="0"/>
              </a:spcAft>
              <a:buClr>
                <a:schemeClr val="dk1"/>
              </a:buClr>
              <a:buSzPts val="2700"/>
              <a:buFont typeface="Arial"/>
              <a:buChar char="-"/>
            </a:pPr>
            <a:r>
              <a:rPr b="0" i="0" lang="en-US" sz="2400" u="none" cap="none" strike="noStrike">
                <a:solidFill>
                  <a:schemeClr val="dk1"/>
                </a:solidFill>
                <a:latin typeface="Times New Roman"/>
                <a:ea typeface="Times New Roman"/>
                <a:cs typeface="Times New Roman"/>
                <a:sym typeface="Times New Roman"/>
              </a:rPr>
              <a:t>Paris, London, India – Place</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44"/>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9" name="Google Shape;169;p44"/>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Noun</a:t>
            </a:r>
            <a:endParaRPr b="0" i="0" sz="1400" u="none" cap="none" strike="noStrike">
              <a:solidFill>
                <a:srgbClr val="000000"/>
              </a:solidFill>
              <a:latin typeface="Arial"/>
              <a:ea typeface="Arial"/>
              <a:cs typeface="Arial"/>
              <a:sym typeface="Arial"/>
            </a:endParaRPr>
          </a:p>
        </p:txBody>
      </p:sp>
      <p:sp>
        <p:nvSpPr>
          <p:cNvPr id="170" name="Google Shape;170;p44"/>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171" name="Google Shape;171;p44"/>
          <p:cNvSpPr/>
          <p:nvPr/>
        </p:nvSpPr>
        <p:spPr>
          <a:xfrm>
            <a:off x="618744" y="1752817"/>
            <a:ext cx="11072767" cy="4708941"/>
          </a:xfrm>
          <a:prstGeom prst="rect">
            <a:avLst/>
          </a:prstGeom>
          <a:noFill/>
          <a:ln>
            <a:noFill/>
          </a:ln>
        </p:spPr>
        <p:txBody>
          <a:bodyPr anchorCtr="0" anchor="t" bIns="45700" lIns="91425" spcFirstLastPara="1" rIns="91425" wrap="square" tIns="45700">
            <a:spAutoFit/>
          </a:bodyPr>
          <a:lstStyle/>
          <a:p>
            <a:pPr indent="0" lvl="0" marL="0" marR="0" rtl="0" algn="just">
              <a:lnSpc>
                <a:spcPct val="2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If two nouns are conjoined with conjunctions: and, but, or; are called compound nouns.</a:t>
            </a:r>
            <a:endParaRPr b="0" i="0" sz="1400" u="none" cap="none" strike="noStrike">
              <a:solidFill>
                <a:srgbClr val="000000"/>
              </a:solidFill>
              <a:latin typeface="Arial"/>
              <a:ea typeface="Arial"/>
              <a:cs typeface="Arial"/>
              <a:sym typeface="Arial"/>
            </a:endParaRPr>
          </a:p>
          <a:p>
            <a:pPr indent="0" lvl="0" marL="0" marR="0" rtl="0" algn="just">
              <a:lnSpc>
                <a:spcPct val="2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For instance,</a:t>
            </a:r>
            <a:endParaRPr b="0" i="0" sz="1400" u="none" cap="none" strike="noStrike">
              <a:solidFill>
                <a:srgbClr val="000000"/>
              </a:solidFill>
              <a:latin typeface="Arial"/>
              <a:ea typeface="Arial"/>
              <a:cs typeface="Arial"/>
              <a:sym typeface="Arial"/>
            </a:endParaRPr>
          </a:p>
          <a:p>
            <a:pPr indent="0" lvl="0" marL="0" marR="0" rtl="0" algn="just">
              <a:lnSpc>
                <a:spcPct val="2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 table and a chair – Things</a:t>
            </a:r>
            <a:endParaRPr b="0" i="0" sz="1400" u="none" cap="none" strike="noStrike">
              <a:solidFill>
                <a:srgbClr val="000000"/>
              </a:solidFill>
              <a:latin typeface="Arial"/>
              <a:ea typeface="Arial"/>
              <a:cs typeface="Arial"/>
              <a:sym typeface="Arial"/>
            </a:endParaRPr>
          </a:p>
          <a:p>
            <a:pPr indent="0" lvl="0" marL="0" marR="0" rtl="0" algn="just">
              <a:lnSpc>
                <a:spcPct val="2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Mr. Robin White or Ms. Azma Shaikh – Person</a:t>
            </a:r>
            <a:endParaRPr b="0" i="0" sz="1400" u="none" cap="none" strike="noStrike">
              <a:solidFill>
                <a:srgbClr val="000000"/>
              </a:solidFill>
              <a:latin typeface="Arial"/>
              <a:ea typeface="Arial"/>
              <a:cs typeface="Arial"/>
              <a:sym typeface="Arial"/>
            </a:endParaRPr>
          </a:p>
          <a:p>
            <a:pPr indent="0" lvl="0" marL="0" marR="0" rtl="0" algn="just">
              <a:lnSpc>
                <a:spcPct val="2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Not London but Paris – Place</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5"/>
          <p:cNvSpPr txBox="1"/>
          <p:nvPr>
            <p:ph idx="12" type="sldNum"/>
          </p:nvPr>
        </p:nvSpPr>
        <p:spPr>
          <a:xfrm>
            <a:off x="8156601" y="6356350"/>
            <a:ext cx="3651199"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78" name="Google Shape;178;p45"/>
          <p:cNvSpPr txBox="1"/>
          <p:nvPr/>
        </p:nvSpPr>
        <p:spPr>
          <a:xfrm>
            <a:off x="618744" y="1112095"/>
            <a:ext cx="5970742" cy="49244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600"/>
              <a:buFont typeface="Arial"/>
              <a:buNone/>
            </a:pPr>
            <a:r>
              <a:rPr b="1" i="0" lang="en-US" sz="2600" u="none" cap="none" strike="noStrike">
                <a:solidFill>
                  <a:srgbClr val="000000"/>
                </a:solidFill>
                <a:latin typeface="Times New Roman"/>
                <a:ea typeface="Times New Roman"/>
                <a:cs typeface="Times New Roman"/>
                <a:sym typeface="Times New Roman"/>
              </a:rPr>
              <a:t>Pronoun</a:t>
            </a:r>
            <a:endParaRPr b="0" i="0" sz="1400" u="none" cap="none" strike="noStrike">
              <a:solidFill>
                <a:srgbClr val="000000"/>
              </a:solidFill>
              <a:latin typeface="Arial"/>
              <a:ea typeface="Arial"/>
              <a:cs typeface="Arial"/>
              <a:sym typeface="Arial"/>
            </a:endParaRPr>
          </a:p>
        </p:txBody>
      </p:sp>
      <p:sp>
        <p:nvSpPr>
          <p:cNvPr id="179" name="Google Shape;179;p45"/>
          <p:cNvSpPr txBox="1"/>
          <p:nvPr/>
        </p:nvSpPr>
        <p:spPr>
          <a:xfrm>
            <a:off x="618744" y="440596"/>
            <a:ext cx="8599163" cy="523220"/>
          </a:xfrm>
          <a:prstGeom prst="rect">
            <a:avLst/>
          </a:prstGeom>
          <a:noFill/>
          <a:ln>
            <a:noFill/>
          </a:ln>
        </p:spPr>
        <p:txBody>
          <a:bodyPr anchorCtr="0" anchor="t" bIns="45700" lIns="91425" spcFirstLastPara="1" rIns="91425" wrap="square" tIns="45700">
            <a:spAutoFit/>
          </a:bodyPr>
          <a:lstStyle/>
          <a:p>
            <a:pPr indent="0" lvl="0" marL="12700" marR="0" rtl="0" algn="l">
              <a:lnSpc>
                <a:spcPct val="100000"/>
              </a:lnSpc>
              <a:spcBef>
                <a:spcPts val="0"/>
              </a:spcBef>
              <a:spcAft>
                <a:spcPts val="0"/>
              </a:spcAft>
              <a:buClr>
                <a:srgbClr val="000000"/>
              </a:buClr>
              <a:buSzPts val="2800"/>
              <a:buFont typeface="Arial"/>
              <a:buNone/>
            </a:pPr>
            <a:r>
              <a:rPr b="1" i="0" lang="en-US" sz="2800" u="none" cap="none" strike="noStrike">
                <a:solidFill>
                  <a:srgbClr val="E77F35"/>
                </a:solidFill>
                <a:latin typeface="Times New Roman"/>
                <a:ea typeface="Times New Roman"/>
                <a:cs typeface="Times New Roman"/>
                <a:sym typeface="Times New Roman"/>
              </a:rPr>
              <a:t>Reading Skills- I</a:t>
            </a:r>
            <a:endParaRPr b="0" i="0" sz="2800" u="none" cap="none" strike="noStrike">
              <a:solidFill>
                <a:srgbClr val="000000"/>
              </a:solidFill>
              <a:latin typeface="Times New Roman"/>
              <a:ea typeface="Times New Roman"/>
              <a:cs typeface="Times New Roman"/>
              <a:sym typeface="Times New Roman"/>
            </a:endParaRPr>
          </a:p>
        </p:txBody>
      </p:sp>
      <p:sp>
        <p:nvSpPr>
          <p:cNvPr id="180" name="Google Shape;180;p45"/>
          <p:cNvSpPr/>
          <p:nvPr/>
        </p:nvSpPr>
        <p:spPr>
          <a:xfrm>
            <a:off x="618744" y="1841841"/>
            <a:ext cx="11072767" cy="452427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A pronoun is a word or a collection of words that can be used to proxy a noun or noun phrase in grammar and linguistics.</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Mainly they are:</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I, We, You, They, He, She, It</a:t>
            </a:r>
            <a:endParaRPr b="0" i="0" sz="1400" u="none" cap="none" strike="noStrik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just">
              <a:lnSpc>
                <a:spcPct val="150000"/>
              </a:lnSpc>
              <a:spcBef>
                <a:spcPts val="0"/>
              </a:spcBef>
              <a:spcAft>
                <a:spcPts val="0"/>
              </a:spcAft>
              <a:buClr>
                <a:srgbClr val="000000"/>
              </a:buClr>
              <a:buSzPts val="2400"/>
              <a:buFont typeface="Arial"/>
              <a:buNone/>
            </a:pPr>
            <a:r>
              <a:rPr b="0" i="0" lang="en-US" sz="2400" u="none" cap="none" strike="noStrike">
                <a:solidFill>
                  <a:schemeClr val="dk1"/>
                </a:solidFill>
                <a:latin typeface="Times New Roman"/>
                <a:ea typeface="Times New Roman"/>
                <a:cs typeface="Times New Roman"/>
                <a:sym typeface="Times New Roman"/>
              </a:rPr>
              <a:t>Nonetheless, there are two variants of the same:</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0"/>
              </a:spcBef>
              <a:spcAft>
                <a:spcPts val="0"/>
              </a:spcAft>
              <a:buClr>
                <a:schemeClr val="dk1"/>
              </a:buClr>
              <a:buSzPts val="27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Relative Pronoun</a:t>
            </a:r>
            <a:endParaRPr b="0" i="0" sz="1400" u="none" cap="none" strike="noStrike">
              <a:solidFill>
                <a:srgbClr val="000000"/>
              </a:solidFill>
              <a:latin typeface="Arial"/>
              <a:ea typeface="Arial"/>
              <a:cs typeface="Arial"/>
              <a:sym typeface="Arial"/>
            </a:endParaRPr>
          </a:p>
          <a:p>
            <a:pPr indent="-514350" lvl="0" marL="514350" marR="0" rtl="0" algn="just">
              <a:lnSpc>
                <a:spcPct val="150000"/>
              </a:lnSpc>
              <a:spcBef>
                <a:spcPts val="0"/>
              </a:spcBef>
              <a:spcAft>
                <a:spcPts val="0"/>
              </a:spcAft>
              <a:buClr>
                <a:schemeClr val="dk1"/>
              </a:buClr>
              <a:buSzPts val="2700"/>
              <a:buFont typeface="Arial"/>
              <a:buAutoNum type="arabicPeriod"/>
            </a:pPr>
            <a:r>
              <a:rPr b="0" i="0" lang="en-US" sz="2400" u="none" cap="none" strike="noStrike">
                <a:solidFill>
                  <a:schemeClr val="dk1"/>
                </a:solidFill>
                <a:latin typeface="Times New Roman"/>
                <a:ea typeface="Times New Roman"/>
                <a:cs typeface="Times New Roman"/>
                <a:sym typeface="Times New Roman"/>
              </a:rPr>
              <a:t>Demonstrative Pronoun</a:t>
            </a:r>
            <a:endParaRPr b="0" i="0" sz="14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2018-06-29T09:37:57Z</dcterms:created>
  <dc:creator>Elearning</dc:creator>
</cp:coreProperties>
</file>