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63" roundtripDataSignature="AMtx7mgHmx3At0vGf6osOged8pPTC4SO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43A8B45-8F07-4E53-A26C-BDFDFDAABF1D}">
  <a:tblStyle styleId="{443A8B45-8F07-4E53-A26C-BDFDFDAABF1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3"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74" name="Google Shape;7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184" name="Google Shape;184;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193" name="Google Shape;193;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202" name="Google Shape;202;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211" name="Google Shape;211;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220" name="Google Shape;220;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229" name="Google Shape;229;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238" name="Google Shape;238;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247" name="Google Shape;247;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256" name="Google Shape;256;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265" name="Google Shape;265;p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 name="Google Shape;7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80" name="Google Shape;8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274" name="Google Shape;274;p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283" name="Google Shape;283;p5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292" name="Google Shape;292;p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301" name="Google Shape;301;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310" name="Google Shape;310;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318" name="Google Shape;318;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327" name="Google Shape;327;p6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336" name="Google Shape;336;p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 name="Google Shape;344;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345" name="Google Shape;345;p6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3" name="Google Shape;353;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354" name="Google Shape;354;p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87" name="Google Shape;8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p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363" name="Google Shape;363;p6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1" name="Google Shape;371;p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372" name="Google Shape;372;p6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0" name="Google Shape;380;p6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381" name="Google Shape;381;p6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9" name="Google Shape;389;p6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390" name="Google Shape;390;p6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8" name="Google Shape;398;p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399" name="Google Shape;399;p7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7" name="Google Shape;407;p7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408" name="Google Shape;408;p7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6" name="Google Shape;416;p7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417" name="Google Shape;417;p7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5" name="Google Shape;425;p7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426" name="Google Shape;426;p7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4" name="Google Shape;434;p7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435" name="Google Shape;435;p7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p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444" name="Google Shape;444;p7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99" name="Google Shape;9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2" name="Google Shape;452;p7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453" name="Google Shape;453;p7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1" name="Google Shape;461;p7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462" name="Google Shape;462;p7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0" name="Google Shape;470;p7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471" name="Google Shape;471;p7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9" name="Google Shape;479;p7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480" name="Google Shape;480;p7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8" name="Google Shape;488;p8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489" name="Google Shape;489;p8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7" name="Google Shape;497;p8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498" name="Google Shape;498;p8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6" name="Google Shape;506;p8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507" name="Google Shape;507;p8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5" name="Google Shape;515;p8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516" name="Google Shape;516;p8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4" name="Google Shape;524;p8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latin typeface="Times New Roman"/>
              <a:ea typeface="Times New Roman"/>
              <a:cs typeface="Times New Roman"/>
              <a:sym typeface="Times New Roman"/>
            </a:endParaRPr>
          </a:p>
        </p:txBody>
      </p:sp>
      <p:sp>
        <p:nvSpPr>
          <p:cNvPr id="525" name="Google Shape;525;p8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3" name="Google Shape;533;p8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latin typeface="Times New Roman"/>
              <a:ea typeface="Times New Roman"/>
              <a:cs typeface="Times New Roman"/>
              <a:sym typeface="Times New Roman"/>
            </a:endParaRPr>
          </a:p>
        </p:txBody>
      </p:sp>
      <p:sp>
        <p:nvSpPr>
          <p:cNvPr id="534" name="Google Shape;534;p8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122" name="Google Shape;12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2" name="Google Shape;542;p8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latin typeface="Times New Roman"/>
              <a:ea typeface="Times New Roman"/>
              <a:cs typeface="Times New Roman"/>
              <a:sym typeface="Times New Roman"/>
            </a:endParaRPr>
          </a:p>
        </p:txBody>
      </p:sp>
      <p:sp>
        <p:nvSpPr>
          <p:cNvPr id="543" name="Google Shape;543;p8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1" name="Google Shape;551;p8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552" name="Google Shape;552;p8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1" name="Google Shape;561;p8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562" name="Google Shape;562;p8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1" name="Google Shape;571;p8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572" name="Google Shape;572;p8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1" name="Google Shape;581;p9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582" name="Google Shape;582;p9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3" name="Google Shape;593;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594" name="Google Shape;594;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3" name="Google Shape;603;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604" name="Google Shape;604;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145" name="Google Shape;14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157" name="Google Shape;157;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166" name="Google Shape;166;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175" name="Google Shape;175;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pic>
        <p:nvPicPr>
          <p:cNvPr id="16" name="Google Shape;16;p32"/>
          <p:cNvPicPr preferRelativeResize="0"/>
          <p:nvPr/>
        </p:nvPicPr>
        <p:blipFill rotWithShape="1">
          <a:blip r:embed="rId2">
            <a:alphaModFix/>
          </a:blip>
          <a:srcRect b="0" l="0" r="0" t="0"/>
          <a:stretch/>
        </p:blipFill>
        <p:spPr>
          <a:xfrm>
            <a:off x="32212" y="33455"/>
            <a:ext cx="12148637" cy="6813394"/>
          </a:xfrm>
          <a:prstGeom prst="rect">
            <a:avLst/>
          </a:prstGeom>
          <a:noFill/>
          <a:ln>
            <a:noFill/>
          </a:ln>
        </p:spPr>
      </p:pic>
      <p:sp>
        <p:nvSpPr>
          <p:cNvPr id="17" name="Google Shape;17;p32"/>
          <p:cNvSpPr txBox="1"/>
          <p:nvPr>
            <p:ph type="title"/>
          </p:nvPr>
        </p:nvSpPr>
        <p:spPr>
          <a:xfrm>
            <a:off x="613317" y="454334"/>
            <a:ext cx="10740483" cy="5046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b="1" sz="2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8" name="Google Shape;18;p32"/>
          <p:cNvPicPr preferRelativeResize="0"/>
          <p:nvPr/>
        </p:nvPicPr>
        <p:blipFill rotWithShape="1">
          <a:blip r:embed="rId3">
            <a:alphaModFix/>
          </a:blip>
          <a:srcRect b="0" l="0" r="0" t="0"/>
          <a:stretch/>
        </p:blipFill>
        <p:spPr>
          <a:xfrm>
            <a:off x="10113361" y="250562"/>
            <a:ext cx="1791569" cy="76676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7" name="Shape 67"/>
        <p:cNvGrpSpPr/>
        <p:nvPr/>
      </p:nvGrpSpPr>
      <p:grpSpPr>
        <a:xfrm>
          <a:off x="0" y="0"/>
          <a:ext cx="0" cy="0"/>
          <a:chOff x="0" y="0"/>
          <a:chExt cx="0" cy="0"/>
        </a:xfrm>
      </p:grpSpPr>
      <p:sp>
        <p:nvSpPr>
          <p:cNvPr id="68" name="Google Shape;68;p4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b="1" sz="2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atin typeface="Times New Roman"/>
                <a:ea typeface="Times New Roman"/>
                <a:cs typeface="Times New Roman"/>
                <a:sym typeface="Times New Roman"/>
              </a:defRPr>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42"/>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pic>
        <p:nvPicPr>
          <p:cNvPr id="71" name="Google Shape;71;p42"/>
          <p:cNvPicPr preferRelativeResize="0"/>
          <p:nvPr/>
        </p:nvPicPr>
        <p:blipFill rotWithShape="1">
          <a:blip r:embed="rId2">
            <a:alphaModFix/>
          </a:blip>
          <a:srcRect b="0" l="0" r="0" t="0"/>
          <a:stretch/>
        </p:blipFill>
        <p:spPr>
          <a:xfrm>
            <a:off x="10113361" y="250562"/>
            <a:ext cx="1791569" cy="76676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9" name="Shape 19"/>
        <p:cNvGrpSpPr/>
        <p:nvPr/>
      </p:nvGrpSpPr>
      <p:grpSpPr>
        <a:xfrm>
          <a:off x="0" y="0"/>
          <a:ext cx="0" cy="0"/>
          <a:chOff x="0" y="0"/>
          <a:chExt cx="0" cy="0"/>
        </a:xfrm>
      </p:grpSpPr>
      <p:sp>
        <p:nvSpPr>
          <p:cNvPr id="20" name="Google Shape;20;p33"/>
          <p:cNvSpPr txBox="1"/>
          <p:nvPr>
            <p:ph type="ctrTitle"/>
          </p:nvPr>
        </p:nvSpPr>
        <p:spPr>
          <a:xfrm>
            <a:off x="1913470" y="1025370"/>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000"/>
              <a:buFont typeface="Calibri"/>
              <a:buNone/>
              <a:defRPr b="1" sz="40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3"/>
          <p:cNvSpPr txBox="1"/>
          <p:nvPr>
            <p:ph idx="1" type="subTitle"/>
          </p:nvPr>
        </p:nvSpPr>
        <p:spPr>
          <a:xfrm>
            <a:off x="1524000" y="3602038"/>
            <a:ext cx="9144000" cy="468157"/>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b="1" sz="2400">
                <a:latin typeface="Times New Roman"/>
                <a:ea typeface="Times New Roman"/>
                <a:cs typeface="Times New Roman"/>
                <a:sym typeface="Times New Roma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33"/>
          <p:cNvSpPr txBox="1"/>
          <p:nvPr>
            <p:ph idx="2" type="body"/>
          </p:nvPr>
        </p:nvSpPr>
        <p:spPr>
          <a:xfrm>
            <a:off x="1524000" y="4259263"/>
            <a:ext cx="9144000" cy="78105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3200"/>
              <a:buNone/>
              <a:defRPr b="1" sz="3200">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3" name="Google Shape;23;p33"/>
          <p:cNvPicPr preferRelativeResize="0"/>
          <p:nvPr/>
        </p:nvPicPr>
        <p:blipFill rotWithShape="1">
          <a:blip r:embed="rId2">
            <a:alphaModFix/>
          </a:blip>
          <a:srcRect b="0" l="0" r="0" t="0"/>
          <a:stretch/>
        </p:blipFill>
        <p:spPr>
          <a:xfrm>
            <a:off x="0" y="1591334"/>
            <a:ext cx="12130012" cy="522523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4" name="Shape 24"/>
        <p:cNvGrpSpPr/>
        <p:nvPr/>
      </p:nvGrpSpPr>
      <p:grpSpPr>
        <a:xfrm>
          <a:off x="0" y="0"/>
          <a:ext cx="0" cy="0"/>
          <a:chOff x="0" y="0"/>
          <a:chExt cx="0" cy="0"/>
        </a:xfrm>
      </p:grpSpPr>
      <p:sp>
        <p:nvSpPr>
          <p:cNvPr id="25" name="Google Shape;25;p34"/>
          <p:cNvSpPr txBox="1"/>
          <p:nvPr>
            <p:ph idx="1" type="body"/>
          </p:nvPr>
        </p:nvSpPr>
        <p:spPr>
          <a:xfrm>
            <a:off x="618744" y="1386713"/>
            <a:ext cx="10515600" cy="435133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atin typeface="Times New Roman"/>
                <a:ea typeface="Times New Roman"/>
                <a:cs typeface="Times New Roman"/>
                <a:sym typeface="Times New Roman"/>
              </a:defRPr>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34"/>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34"/>
          <p:cNvCxnSpPr/>
          <p:nvPr/>
        </p:nvCxnSpPr>
        <p:spPr>
          <a:xfrm>
            <a:off x="618744" y="1011936"/>
            <a:ext cx="10967373" cy="0"/>
          </a:xfrm>
          <a:prstGeom prst="straightConnector1">
            <a:avLst/>
          </a:prstGeom>
          <a:noFill/>
          <a:ln cap="flat" cmpd="sng" w="9525">
            <a:solidFill>
              <a:schemeClr val="accent2"/>
            </a:solidFill>
            <a:prstDash val="solid"/>
            <a:miter lim="800000"/>
            <a:headEnd len="sm" w="sm" type="none"/>
            <a:tailEnd len="sm" w="sm" type="none"/>
          </a:ln>
        </p:spPr>
      </p:cxnSp>
      <p:sp>
        <p:nvSpPr>
          <p:cNvPr id="28" name="Google Shape;28;p34"/>
          <p:cNvSpPr txBox="1"/>
          <p:nvPr>
            <p:ph idx="2" type="body"/>
          </p:nvPr>
        </p:nvSpPr>
        <p:spPr>
          <a:xfrm>
            <a:off x="618744" y="444847"/>
            <a:ext cx="9472613" cy="5242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2"/>
              </a:buClr>
              <a:buSzPts val="2800"/>
              <a:buNone/>
              <a:defRPr b="1">
                <a:solidFill>
                  <a:schemeClr val="accent2"/>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9" name="Google Shape;29;p34"/>
          <p:cNvPicPr preferRelativeResize="0"/>
          <p:nvPr/>
        </p:nvPicPr>
        <p:blipFill rotWithShape="1">
          <a:blip r:embed="rId2">
            <a:alphaModFix/>
          </a:blip>
          <a:srcRect b="0" l="0" r="0" t="0"/>
          <a:stretch/>
        </p:blipFill>
        <p:spPr>
          <a:xfrm>
            <a:off x="10113361" y="250562"/>
            <a:ext cx="1791569" cy="76676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30" name="Shape 30"/>
        <p:cNvGrpSpPr/>
        <p:nvPr/>
      </p:nvGrpSpPr>
      <p:grpSpPr>
        <a:xfrm>
          <a:off x="0" y="0"/>
          <a:ext cx="0" cy="0"/>
          <a:chOff x="0" y="0"/>
          <a:chExt cx="0" cy="0"/>
        </a:xfrm>
      </p:grpSpPr>
      <p:sp>
        <p:nvSpPr>
          <p:cNvPr id="31" name="Google Shape;31;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2"/>
              </a:buClr>
              <a:buSzPts val="2400"/>
              <a:buFont typeface="Calibri"/>
              <a:buNone/>
              <a:defRPr b="1" sz="2400">
                <a:solidFill>
                  <a:schemeClr val="accent2"/>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atin typeface="Times New Roman"/>
                <a:ea typeface="Times New Roman"/>
                <a:cs typeface="Times New Roman"/>
                <a:sym typeface="Times New Roman"/>
              </a:defRPr>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17500" lvl="4" marL="2286000" algn="l">
              <a:lnSpc>
                <a:spcPct val="90000"/>
              </a:lnSpc>
              <a:spcBef>
                <a:spcPts val="500"/>
              </a:spcBef>
              <a:spcAft>
                <a:spcPts val="0"/>
              </a:spcAft>
              <a:buClr>
                <a:schemeClr val="dk1"/>
              </a:buClr>
              <a:buSzPts val="1400"/>
              <a:buChar char="•"/>
              <a:defRPr sz="14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33" name="Google Shape;33;p3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sz="1800">
                <a:latin typeface="Times New Roman"/>
                <a:ea typeface="Times New Roman"/>
                <a:cs typeface="Times New Roman"/>
                <a:sym typeface="Times New Roman"/>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4" name="Google Shape;34;p35"/>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cxnSp>
        <p:nvCxnSpPr>
          <p:cNvPr id="35" name="Google Shape;35;p35"/>
          <p:cNvCxnSpPr/>
          <p:nvPr/>
        </p:nvCxnSpPr>
        <p:spPr>
          <a:xfrm>
            <a:off x="618744" y="1011936"/>
            <a:ext cx="10967373" cy="0"/>
          </a:xfrm>
          <a:prstGeom prst="straightConnector1">
            <a:avLst/>
          </a:prstGeom>
          <a:noFill/>
          <a:ln cap="flat" cmpd="sng" w="9525">
            <a:solidFill>
              <a:schemeClr val="accent2"/>
            </a:solidFill>
            <a:prstDash val="solid"/>
            <a:miter lim="800000"/>
            <a:headEnd len="sm" w="sm" type="none"/>
            <a:tailEnd len="sm" w="sm" type="none"/>
          </a:ln>
        </p:spPr>
      </p:cxnSp>
      <p:sp>
        <p:nvSpPr>
          <p:cNvPr id="36" name="Google Shape;36;p35"/>
          <p:cNvSpPr txBox="1"/>
          <p:nvPr>
            <p:ph idx="3" type="body"/>
          </p:nvPr>
        </p:nvSpPr>
        <p:spPr>
          <a:xfrm>
            <a:off x="618744" y="444847"/>
            <a:ext cx="9472613" cy="5242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2"/>
              </a:buClr>
              <a:buSzPts val="2800"/>
              <a:buNone/>
              <a:defRPr b="1">
                <a:solidFill>
                  <a:schemeClr val="accent2"/>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7" name="Google Shape;37;p35"/>
          <p:cNvPicPr preferRelativeResize="0"/>
          <p:nvPr/>
        </p:nvPicPr>
        <p:blipFill rotWithShape="1">
          <a:blip r:embed="rId2">
            <a:alphaModFix/>
          </a:blip>
          <a:srcRect b="0" l="0" r="0" t="0"/>
          <a:stretch/>
        </p:blipFill>
        <p:spPr>
          <a:xfrm>
            <a:off x="10113361" y="250562"/>
            <a:ext cx="1791569" cy="76676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b="1" sz="60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b="1" sz="2400">
                <a:solidFill>
                  <a:srgbClr val="888888"/>
                </a:solidFill>
                <a:latin typeface="Times New Roman"/>
                <a:ea typeface="Times New Roman"/>
                <a:cs typeface="Times New Roman"/>
                <a:sym typeface="Times New Roman"/>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36"/>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cxnSp>
        <p:nvCxnSpPr>
          <p:cNvPr id="42" name="Google Shape;42;p36"/>
          <p:cNvCxnSpPr/>
          <p:nvPr/>
        </p:nvCxnSpPr>
        <p:spPr>
          <a:xfrm>
            <a:off x="618744" y="1011936"/>
            <a:ext cx="10967373" cy="0"/>
          </a:xfrm>
          <a:prstGeom prst="straightConnector1">
            <a:avLst/>
          </a:prstGeom>
          <a:noFill/>
          <a:ln cap="flat" cmpd="sng" w="9525">
            <a:solidFill>
              <a:schemeClr val="accent2"/>
            </a:solidFill>
            <a:prstDash val="solid"/>
            <a:miter lim="800000"/>
            <a:headEnd len="sm" w="sm" type="none"/>
            <a:tailEnd len="sm" w="sm" type="none"/>
          </a:ln>
        </p:spPr>
      </p:cxnSp>
      <p:pic>
        <p:nvPicPr>
          <p:cNvPr id="43" name="Google Shape;43;p36"/>
          <p:cNvPicPr preferRelativeResize="0"/>
          <p:nvPr/>
        </p:nvPicPr>
        <p:blipFill rotWithShape="1">
          <a:blip r:embed="rId2">
            <a:alphaModFix/>
          </a:blip>
          <a:srcRect b="0" l="0" r="0" t="0"/>
          <a:stretch/>
        </p:blipFill>
        <p:spPr>
          <a:xfrm>
            <a:off x="10113361" y="250562"/>
            <a:ext cx="1791569" cy="76676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4" name="Shape 44"/>
        <p:cNvGrpSpPr/>
        <p:nvPr/>
      </p:nvGrpSpPr>
      <p:grpSpPr>
        <a:xfrm>
          <a:off x="0" y="0"/>
          <a:ext cx="0" cy="0"/>
          <a:chOff x="0" y="0"/>
          <a:chExt cx="0" cy="0"/>
        </a:xfrm>
      </p:grpSpPr>
      <p:sp>
        <p:nvSpPr>
          <p:cNvPr id="45" name="Google Shape;45;p37"/>
          <p:cNvSpPr txBox="1"/>
          <p:nvPr>
            <p:ph type="title"/>
          </p:nvPr>
        </p:nvSpPr>
        <p:spPr>
          <a:xfrm>
            <a:off x="615175" y="487788"/>
            <a:ext cx="10515600" cy="4377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2"/>
              </a:buClr>
              <a:buSzPts val="2800"/>
              <a:buFont typeface="Calibri"/>
              <a:buNone/>
              <a:defRPr b="1" sz="2800">
                <a:solidFill>
                  <a:schemeClr val="accent2"/>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7"/>
          <p:cNvSpPr txBox="1"/>
          <p:nvPr>
            <p:ph idx="1" type="body"/>
          </p:nvPr>
        </p:nvSpPr>
        <p:spPr>
          <a:xfrm>
            <a:off x="6172200" y="1104938"/>
            <a:ext cx="5181600" cy="507202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atin typeface="Times New Roman"/>
                <a:ea typeface="Times New Roman"/>
                <a:cs typeface="Times New Roman"/>
                <a:sym typeface="Times New Roman"/>
              </a:defRPr>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37"/>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p37"/>
          <p:cNvSpPr txBox="1"/>
          <p:nvPr>
            <p:ph idx="2" type="body"/>
          </p:nvPr>
        </p:nvSpPr>
        <p:spPr>
          <a:xfrm>
            <a:off x="615175" y="1104938"/>
            <a:ext cx="5181600" cy="507202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atin typeface="Times New Roman"/>
                <a:ea typeface="Times New Roman"/>
                <a:cs typeface="Times New Roman"/>
                <a:sym typeface="Times New Roman"/>
              </a:defRPr>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49" name="Google Shape;49;p37"/>
          <p:cNvCxnSpPr/>
          <p:nvPr/>
        </p:nvCxnSpPr>
        <p:spPr>
          <a:xfrm>
            <a:off x="618744" y="1011936"/>
            <a:ext cx="10967373" cy="0"/>
          </a:xfrm>
          <a:prstGeom prst="straightConnector1">
            <a:avLst/>
          </a:prstGeom>
          <a:noFill/>
          <a:ln cap="flat" cmpd="sng" w="9525">
            <a:solidFill>
              <a:schemeClr val="accent2"/>
            </a:solidFill>
            <a:prstDash val="solid"/>
            <a:miter lim="800000"/>
            <a:headEnd len="sm" w="sm" type="none"/>
            <a:tailEnd len="sm" w="sm" type="none"/>
          </a:ln>
        </p:spPr>
      </p:cxnSp>
      <p:pic>
        <p:nvPicPr>
          <p:cNvPr id="50" name="Google Shape;50;p37"/>
          <p:cNvPicPr preferRelativeResize="0"/>
          <p:nvPr/>
        </p:nvPicPr>
        <p:blipFill rotWithShape="1">
          <a:blip r:embed="rId2">
            <a:alphaModFix/>
          </a:blip>
          <a:srcRect b="0" l="0" r="0" t="0"/>
          <a:stretch/>
        </p:blipFill>
        <p:spPr>
          <a:xfrm>
            <a:off x="10113361" y="250562"/>
            <a:ext cx="1791569" cy="76676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pic>
        <p:nvPicPr>
          <p:cNvPr id="52" name="Google Shape;52;p39"/>
          <p:cNvPicPr preferRelativeResize="0"/>
          <p:nvPr/>
        </p:nvPicPr>
        <p:blipFill rotWithShape="1">
          <a:blip r:embed="rId2">
            <a:alphaModFix/>
          </a:blip>
          <a:srcRect b="0" l="0" r="0" t="0"/>
          <a:stretch/>
        </p:blipFill>
        <p:spPr>
          <a:xfrm>
            <a:off x="10113361" y="250562"/>
            <a:ext cx="1791569" cy="76676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53" name="Shape 53"/>
        <p:cNvGrpSpPr/>
        <p:nvPr/>
      </p:nvGrpSpPr>
      <p:grpSpPr>
        <a:xfrm>
          <a:off x="0" y="0"/>
          <a:ext cx="0" cy="0"/>
          <a:chOff x="0" y="0"/>
          <a:chExt cx="0" cy="0"/>
        </a:xfrm>
      </p:grpSpPr>
      <p:sp>
        <p:nvSpPr>
          <p:cNvPr id="54" name="Google Shape;54;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b="1" sz="2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0"/>
          <p:cNvSpPr/>
          <p:nvPr>
            <p:ph idx="2" type="pic"/>
          </p:nvPr>
        </p:nvSpPr>
        <p:spPr>
          <a:xfrm>
            <a:off x="5183188" y="987425"/>
            <a:ext cx="6172200" cy="4873625"/>
          </a:xfrm>
          <a:prstGeom prst="rect">
            <a:avLst/>
          </a:prstGeom>
          <a:noFill/>
          <a:ln>
            <a:noFill/>
          </a:ln>
        </p:spPr>
      </p:sp>
      <p:sp>
        <p:nvSpPr>
          <p:cNvPr id="56" name="Google Shape;56;p4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sz="1800">
                <a:latin typeface="Times New Roman"/>
                <a:ea typeface="Times New Roman"/>
                <a:cs typeface="Times New Roman"/>
                <a:sym typeface="Times New Roman"/>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7" name="Google Shape;57;p40"/>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cxnSp>
        <p:nvCxnSpPr>
          <p:cNvPr id="58" name="Google Shape;58;p40"/>
          <p:cNvCxnSpPr/>
          <p:nvPr/>
        </p:nvCxnSpPr>
        <p:spPr>
          <a:xfrm>
            <a:off x="618744" y="1011936"/>
            <a:ext cx="10967373" cy="0"/>
          </a:xfrm>
          <a:prstGeom prst="straightConnector1">
            <a:avLst/>
          </a:prstGeom>
          <a:noFill/>
          <a:ln cap="flat" cmpd="sng" w="9525">
            <a:solidFill>
              <a:schemeClr val="accent2"/>
            </a:solidFill>
            <a:prstDash val="solid"/>
            <a:miter lim="800000"/>
            <a:headEnd len="sm" w="sm" type="none"/>
            <a:tailEnd len="sm" w="sm" type="none"/>
          </a:ln>
        </p:spPr>
      </p:cxnSp>
      <p:sp>
        <p:nvSpPr>
          <p:cNvPr id="59" name="Google Shape;59;p40"/>
          <p:cNvSpPr txBox="1"/>
          <p:nvPr>
            <p:ph idx="3" type="body"/>
          </p:nvPr>
        </p:nvSpPr>
        <p:spPr>
          <a:xfrm>
            <a:off x="618744" y="444847"/>
            <a:ext cx="9472613" cy="5242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2"/>
              </a:buClr>
              <a:buSzPts val="2800"/>
              <a:buNone/>
              <a:defRPr b="1">
                <a:solidFill>
                  <a:schemeClr val="accent2"/>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60" name="Google Shape;60;p40"/>
          <p:cNvPicPr preferRelativeResize="0"/>
          <p:nvPr/>
        </p:nvPicPr>
        <p:blipFill rotWithShape="1">
          <a:blip r:embed="rId2">
            <a:alphaModFix/>
          </a:blip>
          <a:srcRect b="0" l="0" r="0" t="0"/>
          <a:stretch/>
        </p:blipFill>
        <p:spPr>
          <a:xfrm>
            <a:off x="10113361" y="250562"/>
            <a:ext cx="1791569" cy="76676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61" name="Shape 61"/>
        <p:cNvGrpSpPr/>
        <p:nvPr/>
      </p:nvGrpSpPr>
      <p:grpSpPr>
        <a:xfrm>
          <a:off x="0" y="0"/>
          <a:ext cx="0" cy="0"/>
          <a:chOff x="0" y="0"/>
          <a:chExt cx="0" cy="0"/>
        </a:xfrm>
      </p:grpSpPr>
      <p:sp>
        <p:nvSpPr>
          <p:cNvPr id="62" name="Google Shape;62;p41"/>
          <p:cNvSpPr txBox="1"/>
          <p:nvPr>
            <p:ph idx="1" type="body"/>
          </p:nvPr>
        </p:nvSpPr>
        <p:spPr>
          <a:xfrm rot="5400000">
            <a:off x="3570655" y="-1606182"/>
            <a:ext cx="5050690" cy="105156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atin typeface="Times New Roman"/>
                <a:ea typeface="Times New Roman"/>
                <a:cs typeface="Times New Roman"/>
                <a:sym typeface="Times New Roman"/>
              </a:defRPr>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41"/>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cxnSp>
        <p:nvCxnSpPr>
          <p:cNvPr id="64" name="Google Shape;64;p41"/>
          <p:cNvCxnSpPr/>
          <p:nvPr/>
        </p:nvCxnSpPr>
        <p:spPr>
          <a:xfrm>
            <a:off x="618744" y="1011936"/>
            <a:ext cx="10967373" cy="0"/>
          </a:xfrm>
          <a:prstGeom prst="straightConnector1">
            <a:avLst/>
          </a:prstGeom>
          <a:noFill/>
          <a:ln cap="flat" cmpd="sng" w="9525">
            <a:solidFill>
              <a:schemeClr val="accent2"/>
            </a:solidFill>
            <a:prstDash val="solid"/>
            <a:miter lim="800000"/>
            <a:headEnd len="sm" w="sm" type="none"/>
            <a:tailEnd len="sm" w="sm" type="none"/>
          </a:ln>
        </p:spPr>
      </p:cxnSp>
      <p:sp>
        <p:nvSpPr>
          <p:cNvPr id="65" name="Google Shape;65;p41"/>
          <p:cNvSpPr txBox="1"/>
          <p:nvPr>
            <p:ph idx="2" type="body"/>
          </p:nvPr>
        </p:nvSpPr>
        <p:spPr>
          <a:xfrm>
            <a:off x="618744" y="444847"/>
            <a:ext cx="9472613" cy="5242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2"/>
              </a:buClr>
              <a:buSzPts val="2800"/>
              <a:buNone/>
              <a:defRPr b="1">
                <a:solidFill>
                  <a:schemeClr val="accent2"/>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66" name="Google Shape;66;p41"/>
          <p:cNvPicPr preferRelativeResize="0"/>
          <p:nvPr/>
        </p:nvPicPr>
        <p:blipFill rotWithShape="1">
          <a:blip r:embed="rId2">
            <a:alphaModFix/>
          </a:blip>
          <a:srcRect b="0" l="0" r="0" t="0"/>
          <a:stretch/>
        </p:blipFill>
        <p:spPr>
          <a:xfrm>
            <a:off x="10113361" y="250562"/>
            <a:ext cx="1791569" cy="76676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31"/>
          <p:cNvPicPr preferRelativeResize="0"/>
          <p:nvPr/>
        </p:nvPicPr>
        <p:blipFill rotWithShape="1">
          <a:blip r:embed="rId1">
            <a:alphaModFix/>
          </a:blip>
          <a:srcRect b="0" l="0" r="0" t="0"/>
          <a:stretch/>
        </p:blipFill>
        <p:spPr>
          <a:xfrm>
            <a:off x="1356777" y="1700070"/>
            <a:ext cx="9470584" cy="4053254"/>
          </a:xfrm>
          <a:prstGeom prst="rect">
            <a:avLst/>
          </a:prstGeom>
          <a:noFill/>
          <a:ln>
            <a:noFill/>
          </a:ln>
        </p:spPr>
      </p:pic>
      <p:sp>
        <p:nvSpPr>
          <p:cNvPr id="11" name="Google Shape;11;p31"/>
          <p:cNvSpPr/>
          <p:nvPr/>
        </p:nvSpPr>
        <p:spPr>
          <a:xfrm>
            <a:off x="0" y="0"/>
            <a:ext cx="12192000" cy="6858000"/>
          </a:xfrm>
          <a:prstGeom prst="rect">
            <a:avLst/>
          </a:prstGeom>
          <a:solidFill>
            <a:schemeClr val="lt1"/>
          </a:solidFill>
          <a:ln cap="flat" cmpd="sng" w="76200">
            <a:solidFill>
              <a:srgbClr val="F99D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99D1C"/>
              </a:solidFill>
              <a:latin typeface="Times New Roman"/>
              <a:ea typeface="Times New Roman"/>
              <a:cs typeface="Times New Roman"/>
              <a:sym typeface="Times New Roman"/>
            </a:endParaRPr>
          </a:p>
        </p:txBody>
      </p:sp>
      <p:sp>
        <p:nvSpPr>
          <p:cNvPr id="12" name="Google Shape;12;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Calibri"/>
              <a:buNone/>
              <a:defRPr b="0" i="0" sz="4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 name="Google Shape;14;p31"/>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 Id="rId3" Type="http://schemas.openxmlformats.org/officeDocument/2006/relationships/image" Target="../media/image1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 Id="rId3" Type="http://schemas.openxmlformats.org/officeDocument/2006/relationships/image" Target="../media/image1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 Id="rId3" Type="http://schemas.openxmlformats.org/officeDocument/2006/relationships/image" Target="../media/image1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 Id="rId3" Type="http://schemas.openxmlformats.org/officeDocument/2006/relationships/hyperlink" Target="https://hbr.org/2014/02/how-to-write-a-cover-letter" TargetMode="External"/><Relationship Id="rId4" Type="http://schemas.openxmlformats.org/officeDocument/2006/relationships/image" Target="../media/image1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 Id="rId3" Type="http://schemas.openxmlformats.org/officeDocument/2006/relationships/hyperlink" Target="https://www.youtube.com/watch?v=4vYF2AjkdEo" TargetMode="External"/><Relationship Id="rId4" Type="http://schemas.openxmlformats.org/officeDocument/2006/relationships/hyperlink" Target="https://www.indeed.com/career-advice/finding-a-job/how-to-decline-a-job-offer-email-examples" TargetMode="External"/><Relationship Id="rId5" Type="http://schemas.openxmlformats.org/officeDocument/2006/relationships/image" Target="../media/image12.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4.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
          <p:cNvSpPr txBox="1"/>
          <p:nvPr/>
        </p:nvSpPr>
        <p:spPr>
          <a:xfrm>
            <a:off x="-37512" y="3059668"/>
            <a:ext cx="6133512" cy="144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6000" u="none" cap="none" strike="noStrike">
                <a:solidFill>
                  <a:srgbClr val="F99D1C"/>
                </a:solidFill>
                <a:latin typeface="Times New Roman"/>
                <a:ea typeface="Times New Roman"/>
                <a:cs typeface="Times New Roman"/>
                <a:sym typeface="Times New Roman"/>
              </a:rPr>
              <a:t>SOFT SKILLS</a:t>
            </a:r>
            <a:endParaRPr b="0" i="0" sz="6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br>
              <a:rPr b="0" i="0" lang="en-US" sz="1400" u="none" cap="none" strike="noStrike">
                <a:solidFill>
                  <a:srgbClr val="000000"/>
                </a:solidFill>
                <a:latin typeface="Times New Roman"/>
                <a:ea typeface="Times New Roman"/>
                <a:cs typeface="Times New Roman"/>
                <a:sym typeface="Times New Roman"/>
              </a:rPr>
            </a:b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46"/>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87" name="Google Shape;187;p46"/>
          <p:cNvSpPr txBox="1"/>
          <p:nvPr/>
        </p:nvSpPr>
        <p:spPr>
          <a:xfrm>
            <a:off x="618744" y="1112095"/>
            <a:ext cx="5970742"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600" u="none" cap="none" strike="noStrike">
                <a:solidFill>
                  <a:srgbClr val="000000"/>
                </a:solidFill>
                <a:latin typeface="Times New Roman"/>
                <a:ea typeface="Times New Roman"/>
                <a:cs typeface="Times New Roman"/>
                <a:sym typeface="Times New Roman"/>
              </a:rPr>
              <a:t>Types of Communication- Meeting</a:t>
            </a:r>
            <a:endParaRPr/>
          </a:p>
        </p:txBody>
      </p:sp>
      <p:sp>
        <p:nvSpPr>
          <p:cNvPr id="188" name="Google Shape;188;p46"/>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
        <p:nvSpPr>
          <p:cNvPr id="189" name="Google Shape;189;p46"/>
          <p:cNvSpPr txBox="1"/>
          <p:nvPr/>
        </p:nvSpPr>
        <p:spPr>
          <a:xfrm>
            <a:off x="618744" y="1752817"/>
            <a:ext cx="11072513" cy="501194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Communication used in meetings within an organization can include a variety of forms and methods to ensure an effective and efficient exchange of information. Some examples of these include:</a:t>
            </a:r>
            <a:endParaRPr/>
          </a:p>
          <a:p>
            <a:pPr indent="-457200" lvl="0" marL="457200" marR="0" rtl="0" algn="l">
              <a:lnSpc>
                <a:spcPct val="150000"/>
              </a:lnSpc>
              <a:spcBef>
                <a:spcPts val="0"/>
              </a:spcBef>
              <a:spcAft>
                <a:spcPts val="0"/>
              </a:spcAft>
              <a:buClr>
                <a:srgbClr val="000000"/>
              </a:buClr>
              <a:buSzPts val="2400"/>
              <a:buFont typeface="Arial"/>
              <a:buAutoNum type="arabicPeriod"/>
            </a:pPr>
            <a:r>
              <a:rPr b="0" i="0" lang="en-US" sz="2400" u="none" cap="none" strike="noStrike">
                <a:solidFill>
                  <a:schemeClr val="dk1"/>
                </a:solidFill>
                <a:latin typeface="Times New Roman"/>
                <a:ea typeface="Times New Roman"/>
                <a:cs typeface="Times New Roman"/>
                <a:sym typeface="Times New Roman"/>
              </a:rPr>
              <a:t> </a:t>
            </a:r>
            <a:r>
              <a:rPr b="1" i="0" lang="en-US" sz="2400" u="none" cap="none" strike="noStrike">
                <a:solidFill>
                  <a:schemeClr val="dk1"/>
                </a:solidFill>
                <a:latin typeface="Times New Roman"/>
                <a:ea typeface="Times New Roman"/>
                <a:cs typeface="Times New Roman"/>
                <a:sym typeface="Times New Roman"/>
              </a:rPr>
              <a:t>Verbal presentations</a:t>
            </a:r>
            <a:r>
              <a:rPr b="0" i="0" lang="en-US" sz="2400" u="none" cap="none" strike="noStrike">
                <a:solidFill>
                  <a:schemeClr val="dk1"/>
                </a:solidFill>
                <a:latin typeface="Times New Roman"/>
                <a:ea typeface="Times New Roman"/>
                <a:cs typeface="Times New Roman"/>
                <a:sym typeface="Times New Roman"/>
              </a:rPr>
              <a:t>: This type of communication is used to convey ideas and information through spoken word, either by one individual or a group. This can include presentations, speeches, or discussions.</a:t>
            </a:r>
            <a:endParaRPr/>
          </a:p>
          <a:p>
            <a:pPr indent="-457200" lvl="0" marL="457200" marR="0" rtl="0" algn="l">
              <a:lnSpc>
                <a:spcPct val="150000"/>
              </a:lnSpc>
              <a:spcBef>
                <a:spcPts val="0"/>
              </a:spcBef>
              <a:spcAft>
                <a:spcPts val="0"/>
              </a:spcAft>
              <a:buClr>
                <a:srgbClr val="000000"/>
              </a:buClr>
              <a:buSzPts val="2400"/>
              <a:buFont typeface="Arial"/>
              <a:buAutoNum type="arabicPeriod"/>
            </a:pPr>
            <a:r>
              <a:rPr b="0" i="0" lang="en-US" sz="2400" u="none" cap="none" strike="noStrike">
                <a:solidFill>
                  <a:schemeClr val="dk1"/>
                </a:solidFill>
                <a:latin typeface="Times New Roman"/>
                <a:ea typeface="Times New Roman"/>
                <a:cs typeface="Times New Roman"/>
                <a:sym typeface="Times New Roman"/>
              </a:rPr>
              <a:t> </a:t>
            </a:r>
            <a:r>
              <a:rPr b="1" i="0" lang="en-US" sz="2400" u="none" cap="none" strike="noStrike">
                <a:solidFill>
                  <a:schemeClr val="dk1"/>
                </a:solidFill>
                <a:latin typeface="Times New Roman"/>
                <a:ea typeface="Times New Roman"/>
                <a:cs typeface="Times New Roman"/>
                <a:sym typeface="Times New Roman"/>
              </a:rPr>
              <a:t>Written documentation</a:t>
            </a:r>
            <a:r>
              <a:rPr b="0" i="0" lang="en-US" sz="2400" u="none" cap="none" strike="noStrike">
                <a:solidFill>
                  <a:schemeClr val="dk1"/>
                </a:solidFill>
                <a:latin typeface="Times New Roman"/>
                <a:ea typeface="Times New Roman"/>
                <a:cs typeface="Times New Roman"/>
                <a:sym typeface="Times New Roman"/>
              </a:rPr>
              <a:t>: This type of communication is used to record the proceedings of a meeting and provide a written record of the decisions made or action items assigned. This can include meeting notes, agendas, or minutes.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47"/>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6" name="Google Shape;196;p47"/>
          <p:cNvSpPr txBox="1"/>
          <p:nvPr/>
        </p:nvSpPr>
        <p:spPr>
          <a:xfrm>
            <a:off x="618744" y="1112095"/>
            <a:ext cx="5970742"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600" u="none" cap="none" strike="noStrike">
                <a:solidFill>
                  <a:srgbClr val="000000"/>
                </a:solidFill>
                <a:latin typeface="Times New Roman"/>
                <a:ea typeface="Times New Roman"/>
                <a:cs typeface="Times New Roman"/>
                <a:sym typeface="Times New Roman"/>
              </a:rPr>
              <a:t>Types of Communication- Meeting</a:t>
            </a:r>
            <a:endParaRPr/>
          </a:p>
        </p:txBody>
      </p:sp>
      <p:sp>
        <p:nvSpPr>
          <p:cNvPr id="197" name="Google Shape;197;p47"/>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
        <p:nvSpPr>
          <p:cNvPr id="198" name="Google Shape;198;p47"/>
          <p:cNvSpPr txBox="1"/>
          <p:nvPr/>
        </p:nvSpPr>
        <p:spPr>
          <a:xfrm>
            <a:off x="583986" y="1686183"/>
            <a:ext cx="11024028" cy="5011949"/>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Clr>
                <a:srgbClr val="000000"/>
              </a:buClr>
              <a:buSzPts val="2400"/>
              <a:buFont typeface="Arial"/>
              <a:buAutoNum type="arabicPeriod" startAt="3"/>
            </a:pPr>
            <a:r>
              <a:rPr b="1" i="0" lang="en-US" sz="2400" u="none" cap="none" strike="noStrike">
                <a:solidFill>
                  <a:schemeClr val="dk1"/>
                </a:solidFill>
                <a:latin typeface="Times New Roman"/>
                <a:ea typeface="Times New Roman"/>
                <a:cs typeface="Times New Roman"/>
                <a:sym typeface="Times New Roman"/>
              </a:rPr>
              <a:t>Nonverbal cues</a:t>
            </a:r>
            <a:r>
              <a:rPr b="0" i="0" lang="en-US" sz="2400" u="none" cap="none" strike="noStrike">
                <a:solidFill>
                  <a:schemeClr val="dk1"/>
                </a:solidFill>
                <a:latin typeface="Times New Roman"/>
                <a:ea typeface="Times New Roman"/>
                <a:cs typeface="Times New Roman"/>
                <a:sym typeface="Times New Roman"/>
              </a:rPr>
              <a:t>: This type of communication is conveyed through body language, facial expressions, and tone of voice. This can include gestures, posture, and facial expressions that can convey emotions or attitudes without the use of words.</a:t>
            </a:r>
            <a:endParaRPr/>
          </a:p>
          <a:p>
            <a:pPr indent="-457200" lvl="0" marL="457200" marR="0" rtl="0" algn="l">
              <a:lnSpc>
                <a:spcPct val="150000"/>
              </a:lnSpc>
              <a:spcBef>
                <a:spcPts val="0"/>
              </a:spcBef>
              <a:spcAft>
                <a:spcPts val="0"/>
              </a:spcAft>
              <a:buClr>
                <a:srgbClr val="000000"/>
              </a:buClr>
              <a:buSzPts val="2400"/>
              <a:buFont typeface="Arial"/>
              <a:buAutoNum type="arabicPeriod" startAt="3"/>
            </a:pPr>
            <a:r>
              <a:rPr b="1" i="0" lang="en-US" sz="2400" u="none" cap="none" strike="noStrike">
                <a:solidFill>
                  <a:schemeClr val="dk1"/>
                </a:solidFill>
                <a:latin typeface="Times New Roman"/>
                <a:ea typeface="Times New Roman"/>
                <a:cs typeface="Times New Roman"/>
                <a:sym typeface="Times New Roman"/>
              </a:rPr>
              <a:t>Formal communication protocols</a:t>
            </a:r>
            <a:r>
              <a:rPr b="0" i="0" lang="en-US" sz="2400" u="none" cap="none" strike="noStrike">
                <a:solidFill>
                  <a:schemeClr val="dk1"/>
                </a:solidFill>
                <a:latin typeface="Times New Roman"/>
                <a:ea typeface="Times New Roman"/>
                <a:cs typeface="Times New Roman"/>
                <a:sym typeface="Times New Roman"/>
              </a:rPr>
              <a:t>: This type of communication is used in official meetings and follows a specific agenda and set of guidelines. This can include board meetings, executive meetings, or other formal gatherings.</a:t>
            </a:r>
            <a:endParaRPr/>
          </a:p>
          <a:p>
            <a:pPr indent="-457200" lvl="0" marL="457200" marR="0" rtl="0" algn="l">
              <a:lnSpc>
                <a:spcPct val="150000"/>
              </a:lnSpc>
              <a:spcBef>
                <a:spcPts val="0"/>
              </a:spcBef>
              <a:spcAft>
                <a:spcPts val="0"/>
              </a:spcAft>
              <a:buClr>
                <a:srgbClr val="000000"/>
              </a:buClr>
              <a:buSzPts val="2400"/>
              <a:buFont typeface="Arial"/>
              <a:buAutoNum type="arabicPeriod" startAt="3"/>
            </a:pPr>
            <a:r>
              <a:rPr b="1" i="0" lang="en-US" sz="2400" u="none" cap="none" strike="noStrike">
                <a:solidFill>
                  <a:schemeClr val="dk1"/>
                </a:solidFill>
                <a:latin typeface="Times New Roman"/>
                <a:ea typeface="Times New Roman"/>
                <a:cs typeface="Times New Roman"/>
                <a:sym typeface="Times New Roman"/>
              </a:rPr>
              <a:t>Informal discussion</a:t>
            </a:r>
            <a:r>
              <a:rPr b="0" i="0" lang="en-US" sz="2400" u="none" cap="none" strike="noStrike">
                <a:solidFill>
                  <a:schemeClr val="dk1"/>
                </a:solidFill>
                <a:latin typeface="Times New Roman"/>
                <a:ea typeface="Times New Roman"/>
                <a:cs typeface="Times New Roman"/>
                <a:sym typeface="Times New Roman"/>
              </a:rPr>
              <a:t>: This type of communication is used in more relaxed settings, such as team meetings or brainstorming sessions. This allows for open discussion and the exchange of ideas without the constraints of formal protocols.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8"/>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5" name="Google Shape;205;p48"/>
          <p:cNvSpPr txBox="1"/>
          <p:nvPr/>
        </p:nvSpPr>
        <p:spPr>
          <a:xfrm>
            <a:off x="618744" y="1112095"/>
            <a:ext cx="5970742"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600" u="none" cap="none" strike="noStrike">
                <a:solidFill>
                  <a:srgbClr val="000000"/>
                </a:solidFill>
                <a:latin typeface="Times New Roman"/>
                <a:ea typeface="Times New Roman"/>
                <a:cs typeface="Times New Roman"/>
                <a:sym typeface="Times New Roman"/>
              </a:rPr>
              <a:t>Types of Communication- Meeting</a:t>
            </a:r>
            <a:endParaRPr/>
          </a:p>
        </p:txBody>
      </p:sp>
      <p:sp>
        <p:nvSpPr>
          <p:cNvPr id="206" name="Google Shape;206;p48"/>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
        <p:nvSpPr>
          <p:cNvPr id="207" name="Google Shape;207;p48"/>
          <p:cNvSpPr txBox="1"/>
          <p:nvPr/>
        </p:nvSpPr>
        <p:spPr>
          <a:xfrm>
            <a:off x="384200" y="1641533"/>
            <a:ext cx="11573256" cy="5011949"/>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Clr>
                <a:srgbClr val="000000"/>
              </a:buClr>
              <a:buSzPts val="2400"/>
              <a:buFont typeface="Arial"/>
              <a:buAutoNum type="arabicPeriod" startAt="6"/>
            </a:pPr>
            <a:r>
              <a:rPr b="1" i="0" lang="en-US" sz="2400" u="none" cap="none" strike="noStrike">
                <a:solidFill>
                  <a:schemeClr val="dk1"/>
                </a:solidFill>
                <a:latin typeface="Times New Roman"/>
                <a:ea typeface="Times New Roman"/>
                <a:cs typeface="Times New Roman"/>
                <a:sym typeface="Times New Roman"/>
              </a:rPr>
              <a:t>Group collaboration</a:t>
            </a:r>
            <a:r>
              <a:rPr b="0" i="0" lang="en-US" sz="2400" u="none" cap="none" strike="noStrike">
                <a:solidFill>
                  <a:schemeClr val="dk1"/>
                </a:solidFill>
                <a:latin typeface="Times New Roman"/>
                <a:ea typeface="Times New Roman"/>
                <a:cs typeface="Times New Roman"/>
                <a:sym typeface="Times New Roman"/>
              </a:rPr>
              <a:t>: This type of communication is used to facilitate participation and engagement among all members of the meeting. This can include techniques such as round-robin speaking or group brainstorming sessions.</a:t>
            </a:r>
            <a:endParaRPr/>
          </a:p>
          <a:p>
            <a:pPr indent="-457200" lvl="0" marL="457200" marR="0" rtl="0" algn="l">
              <a:lnSpc>
                <a:spcPct val="150000"/>
              </a:lnSpc>
              <a:spcBef>
                <a:spcPts val="0"/>
              </a:spcBef>
              <a:spcAft>
                <a:spcPts val="0"/>
              </a:spcAft>
              <a:buClr>
                <a:srgbClr val="000000"/>
              </a:buClr>
              <a:buSzPts val="2400"/>
              <a:buFont typeface="Arial"/>
              <a:buAutoNum type="arabicPeriod" startAt="6"/>
            </a:pPr>
            <a:r>
              <a:rPr b="1" i="0" lang="en-US" sz="2400" u="none" cap="none" strike="noStrike">
                <a:solidFill>
                  <a:schemeClr val="dk1"/>
                </a:solidFill>
                <a:latin typeface="Times New Roman"/>
                <a:ea typeface="Times New Roman"/>
                <a:cs typeface="Times New Roman"/>
                <a:sym typeface="Times New Roman"/>
              </a:rPr>
              <a:t>Electronic communication</a:t>
            </a:r>
            <a:r>
              <a:rPr b="0" i="0" lang="en-US" sz="2400" u="none" cap="none" strike="noStrike">
                <a:solidFill>
                  <a:schemeClr val="dk1"/>
                </a:solidFill>
                <a:latin typeface="Times New Roman"/>
                <a:ea typeface="Times New Roman"/>
                <a:cs typeface="Times New Roman"/>
                <a:sym typeface="Times New Roman"/>
              </a:rPr>
              <a:t>: This type of communication is used to facilitate virtual or remote meetings through technologies such as video conferencing or web conferencing, which allows for real-time communication and sharing of documents.</a:t>
            </a:r>
            <a:endParaRPr/>
          </a:p>
          <a:p>
            <a:pPr indent="-457200" lvl="0" marL="457200" marR="0" rtl="0" algn="l">
              <a:lnSpc>
                <a:spcPct val="150000"/>
              </a:lnSpc>
              <a:spcBef>
                <a:spcPts val="0"/>
              </a:spcBef>
              <a:spcAft>
                <a:spcPts val="0"/>
              </a:spcAft>
              <a:buClr>
                <a:srgbClr val="000000"/>
              </a:buClr>
              <a:buSzPts val="2400"/>
              <a:buFont typeface="Arial"/>
              <a:buAutoNum type="arabicPeriod" startAt="6"/>
            </a:pPr>
            <a:r>
              <a:rPr b="1" i="0" lang="en-US" sz="2400" u="none" cap="none" strike="noStrike">
                <a:solidFill>
                  <a:schemeClr val="dk1"/>
                </a:solidFill>
                <a:latin typeface="Times New Roman"/>
                <a:ea typeface="Times New Roman"/>
                <a:cs typeface="Times New Roman"/>
                <a:sym typeface="Times New Roman"/>
              </a:rPr>
              <a:t>Active listening and feedback</a:t>
            </a:r>
            <a:r>
              <a:rPr b="0" i="0" lang="en-US" sz="2400" u="none" cap="none" strike="noStrike">
                <a:solidFill>
                  <a:schemeClr val="dk1"/>
                </a:solidFill>
                <a:latin typeface="Times New Roman"/>
                <a:ea typeface="Times New Roman"/>
                <a:cs typeface="Times New Roman"/>
                <a:sym typeface="Times New Roman"/>
              </a:rPr>
              <a:t>: This type of communication allows for the exchange of ideas, thoughts, and opinions in a meeting. It also provides an opportunity for individuals to ask questions, provide feedback, and ensure that all attendees are on the same page.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9"/>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4" name="Google Shape;214;p49"/>
          <p:cNvSpPr txBox="1"/>
          <p:nvPr/>
        </p:nvSpPr>
        <p:spPr>
          <a:xfrm>
            <a:off x="618743" y="1112095"/>
            <a:ext cx="9537627"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600" u="none" cap="none" strike="noStrike">
                <a:solidFill>
                  <a:srgbClr val="000000"/>
                </a:solidFill>
                <a:latin typeface="Times New Roman"/>
                <a:ea typeface="Times New Roman"/>
                <a:cs typeface="Times New Roman"/>
                <a:sym typeface="Times New Roman"/>
              </a:rPr>
              <a:t>Types of Communication- Memos, Circulars and Notices</a:t>
            </a:r>
            <a:endParaRPr/>
          </a:p>
        </p:txBody>
      </p:sp>
      <p:sp>
        <p:nvSpPr>
          <p:cNvPr id="215" name="Google Shape;215;p49"/>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
        <p:nvSpPr>
          <p:cNvPr id="216" name="Google Shape;216;p49"/>
          <p:cNvSpPr txBox="1"/>
          <p:nvPr/>
        </p:nvSpPr>
        <p:spPr>
          <a:xfrm>
            <a:off x="784678" y="2075825"/>
            <a:ext cx="10180386" cy="390395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Memos, circulars, and notices are types of written communication used within organizations to convey important information and updates to employees. Some examples of communication used in these forms include:</a:t>
            </a:r>
            <a:endParaRPr/>
          </a:p>
          <a:p>
            <a:pPr indent="0" lvl="0" marL="0" marR="0" rtl="0" algn="l">
              <a:lnSpc>
                <a:spcPct val="15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Memos: </a:t>
            </a:r>
            <a:r>
              <a:rPr b="0" i="0" lang="en-US" sz="2400" u="none" cap="none" strike="noStrike">
                <a:solidFill>
                  <a:schemeClr val="dk1"/>
                </a:solidFill>
                <a:latin typeface="Times New Roman"/>
                <a:ea typeface="Times New Roman"/>
                <a:cs typeface="Times New Roman"/>
                <a:sym typeface="Times New Roman"/>
              </a:rPr>
              <a:t>These are internal documents used to convey information or instructions within a specific department or organization. They are typically brief, straightforward, and to the point.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50"/>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23" name="Google Shape;223;p50"/>
          <p:cNvSpPr txBox="1"/>
          <p:nvPr/>
        </p:nvSpPr>
        <p:spPr>
          <a:xfrm>
            <a:off x="618743" y="1112095"/>
            <a:ext cx="9537627"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600" u="none" cap="none" strike="noStrike">
                <a:solidFill>
                  <a:srgbClr val="000000"/>
                </a:solidFill>
                <a:latin typeface="Times New Roman"/>
                <a:ea typeface="Times New Roman"/>
                <a:cs typeface="Times New Roman"/>
                <a:sym typeface="Times New Roman"/>
              </a:rPr>
              <a:t>Types of Communication- Memos, Circulars and Notices</a:t>
            </a:r>
            <a:endParaRPr/>
          </a:p>
        </p:txBody>
      </p:sp>
      <p:sp>
        <p:nvSpPr>
          <p:cNvPr id="224" name="Google Shape;224;p50"/>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
        <p:nvSpPr>
          <p:cNvPr id="225" name="Google Shape;225;p50"/>
          <p:cNvSpPr txBox="1"/>
          <p:nvPr/>
        </p:nvSpPr>
        <p:spPr>
          <a:xfrm>
            <a:off x="618743" y="2028467"/>
            <a:ext cx="10941886" cy="3349956"/>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Circulars: </a:t>
            </a:r>
            <a:r>
              <a:rPr b="0" i="0" lang="en-US" sz="2400" u="none" cap="none" strike="noStrike">
                <a:solidFill>
                  <a:schemeClr val="dk1"/>
                </a:solidFill>
                <a:latin typeface="Times New Roman"/>
                <a:ea typeface="Times New Roman"/>
                <a:cs typeface="Times New Roman"/>
                <a:sym typeface="Times New Roman"/>
              </a:rPr>
              <a:t>These are similar to memos, but are distributed to a larger audience within an organization. They are used to communicate information or updates on policies, procedures, or events.</a:t>
            </a:r>
            <a:endParaRPr/>
          </a:p>
          <a:p>
            <a:pPr indent="-190500" lvl="0" marL="34290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Notices: </a:t>
            </a:r>
            <a:r>
              <a:rPr b="0" i="0" lang="en-US" sz="2400" u="none" cap="none" strike="noStrike">
                <a:solidFill>
                  <a:schemeClr val="dk1"/>
                </a:solidFill>
                <a:latin typeface="Times New Roman"/>
                <a:ea typeface="Times New Roman"/>
                <a:cs typeface="Times New Roman"/>
                <a:sym typeface="Times New Roman"/>
              </a:rPr>
              <a:t>These are used to communicate important information or updates in a timely manner. They are often posted on bulletin boards or distributed through email.</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51"/>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32" name="Google Shape;232;p51"/>
          <p:cNvSpPr txBox="1"/>
          <p:nvPr/>
        </p:nvSpPr>
        <p:spPr>
          <a:xfrm>
            <a:off x="618743" y="1112095"/>
            <a:ext cx="9537627"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600" u="none" cap="none" strike="noStrike">
                <a:solidFill>
                  <a:srgbClr val="000000"/>
                </a:solidFill>
                <a:latin typeface="Times New Roman"/>
                <a:ea typeface="Times New Roman"/>
                <a:cs typeface="Times New Roman"/>
                <a:sym typeface="Times New Roman"/>
              </a:rPr>
              <a:t>Types of Communication- Memos, Circulars and Notices</a:t>
            </a:r>
            <a:endParaRPr/>
          </a:p>
        </p:txBody>
      </p:sp>
      <p:sp>
        <p:nvSpPr>
          <p:cNvPr id="233" name="Google Shape;233;p51"/>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
        <p:nvSpPr>
          <p:cNvPr id="234" name="Google Shape;234;p51"/>
          <p:cNvSpPr txBox="1"/>
          <p:nvPr/>
        </p:nvSpPr>
        <p:spPr>
          <a:xfrm>
            <a:off x="618743" y="1752817"/>
            <a:ext cx="11189057" cy="5150449"/>
          </a:xfrm>
          <a:prstGeom prst="rect">
            <a:avLst/>
          </a:prstGeom>
          <a:noFill/>
          <a:ln>
            <a:noFill/>
          </a:ln>
        </p:spPr>
        <p:txBody>
          <a:bodyPr anchorCtr="0" anchor="t" bIns="45700" lIns="91425" spcFirstLastPara="1" rIns="91425" wrap="square" tIns="45700">
            <a:spAutoFit/>
          </a:bodyPr>
          <a:lstStyle/>
          <a:p>
            <a:pPr indent="-457200" lvl="0" marL="457200" marR="0" rtl="0" algn="l">
              <a:lnSpc>
                <a:spcPct val="200000"/>
              </a:lnSpc>
              <a:spcBef>
                <a:spcPts val="0"/>
              </a:spcBef>
              <a:spcAft>
                <a:spcPts val="0"/>
              </a:spcAft>
              <a:buClr>
                <a:srgbClr val="000000"/>
              </a:buClr>
              <a:buSzPts val="2400"/>
              <a:buFont typeface="Noto Sans Symbols"/>
              <a:buChar char="❖"/>
            </a:pPr>
            <a:r>
              <a:rPr b="1" i="0" lang="en-US" sz="2400" u="none" cap="none" strike="noStrike">
                <a:solidFill>
                  <a:schemeClr val="dk1"/>
                </a:solidFill>
                <a:latin typeface="Times New Roman"/>
                <a:ea typeface="Times New Roman"/>
                <a:cs typeface="Times New Roman"/>
                <a:sym typeface="Times New Roman"/>
              </a:rPr>
              <a:t>Clear and concise language</a:t>
            </a:r>
            <a:r>
              <a:rPr b="0" i="0" lang="en-US" sz="2400" u="none" cap="none" strike="noStrike">
                <a:solidFill>
                  <a:schemeClr val="dk1"/>
                </a:solidFill>
                <a:latin typeface="Times New Roman"/>
                <a:ea typeface="Times New Roman"/>
                <a:cs typeface="Times New Roman"/>
                <a:sym typeface="Times New Roman"/>
              </a:rPr>
              <a:t>: All of these forms of communication should be written in a clear and concise manner, to ensure that the message is easily understood by the intended audience.</a:t>
            </a:r>
            <a:endParaRPr/>
          </a:p>
          <a:p>
            <a:pPr indent="-457200" lvl="0" marL="457200" marR="0" rtl="0" algn="l">
              <a:lnSpc>
                <a:spcPct val="200000"/>
              </a:lnSpc>
              <a:spcBef>
                <a:spcPts val="0"/>
              </a:spcBef>
              <a:spcAft>
                <a:spcPts val="0"/>
              </a:spcAft>
              <a:buClr>
                <a:srgbClr val="000000"/>
              </a:buClr>
              <a:buSzPts val="2400"/>
              <a:buFont typeface="Noto Sans Symbols"/>
              <a:buChar char="❖"/>
            </a:pPr>
            <a:r>
              <a:rPr b="1" i="0" lang="en-US" sz="2400" u="none" cap="none" strike="noStrike">
                <a:solidFill>
                  <a:schemeClr val="dk1"/>
                </a:solidFill>
                <a:latin typeface="Times New Roman"/>
                <a:ea typeface="Times New Roman"/>
                <a:cs typeface="Times New Roman"/>
                <a:sym typeface="Times New Roman"/>
              </a:rPr>
              <a:t>Specific details</a:t>
            </a:r>
            <a:r>
              <a:rPr b="0" i="0" lang="en-US" sz="2400" u="none" cap="none" strike="noStrike">
                <a:solidFill>
                  <a:schemeClr val="dk1"/>
                </a:solidFill>
                <a:latin typeface="Times New Roman"/>
                <a:ea typeface="Times New Roman"/>
                <a:cs typeface="Times New Roman"/>
                <a:sym typeface="Times New Roman"/>
              </a:rPr>
              <a:t>: Memos, circulars, and notices should contain specific details about the information or updates being communicated, including dates, times, and locations.</a:t>
            </a:r>
            <a:endParaRPr/>
          </a:p>
          <a:p>
            <a:pPr indent="-457200" lvl="0" marL="457200" marR="0" rtl="0" algn="l">
              <a:lnSpc>
                <a:spcPct val="200000"/>
              </a:lnSpc>
              <a:spcBef>
                <a:spcPts val="0"/>
              </a:spcBef>
              <a:spcAft>
                <a:spcPts val="0"/>
              </a:spcAft>
              <a:buClr>
                <a:srgbClr val="000000"/>
              </a:buClr>
              <a:buSzPts val="2400"/>
              <a:buFont typeface="Noto Sans Symbols"/>
              <a:buChar char="❖"/>
            </a:pPr>
            <a:r>
              <a:rPr b="1" i="0" lang="en-US" sz="2400" u="none" cap="none" strike="noStrike">
                <a:solidFill>
                  <a:schemeClr val="dk1"/>
                </a:solidFill>
                <a:latin typeface="Times New Roman"/>
                <a:ea typeface="Times New Roman"/>
                <a:cs typeface="Times New Roman"/>
                <a:sym typeface="Times New Roman"/>
              </a:rPr>
              <a:t>Action items</a:t>
            </a:r>
            <a:r>
              <a:rPr b="0" i="0" lang="en-US" sz="2400" u="none" cap="none" strike="noStrike">
                <a:solidFill>
                  <a:schemeClr val="dk1"/>
                </a:solidFill>
                <a:latin typeface="Times New Roman"/>
                <a:ea typeface="Times New Roman"/>
                <a:cs typeface="Times New Roman"/>
                <a:sym typeface="Times New Roman"/>
              </a:rPr>
              <a:t>: These forms of communication should clearly state any action items or follow-up that is required from the recipient.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52"/>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41" name="Google Shape;241;p52"/>
          <p:cNvSpPr txBox="1"/>
          <p:nvPr/>
        </p:nvSpPr>
        <p:spPr>
          <a:xfrm>
            <a:off x="618743" y="1112095"/>
            <a:ext cx="9537627"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600" u="none" cap="none" strike="noStrike">
                <a:solidFill>
                  <a:srgbClr val="000000"/>
                </a:solidFill>
                <a:latin typeface="Times New Roman"/>
                <a:ea typeface="Times New Roman"/>
                <a:cs typeface="Times New Roman"/>
                <a:sym typeface="Times New Roman"/>
              </a:rPr>
              <a:t>Types of Communication- Memos, Circulars and Notices</a:t>
            </a:r>
            <a:endParaRPr/>
          </a:p>
        </p:txBody>
      </p:sp>
      <p:sp>
        <p:nvSpPr>
          <p:cNvPr id="242" name="Google Shape;242;p52"/>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
        <p:nvSpPr>
          <p:cNvPr id="243" name="Google Shape;243;p52"/>
          <p:cNvSpPr txBox="1"/>
          <p:nvPr/>
        </p:nvSpPr>
        <p:spPr>
          <a:xfrm>
            <a:off x="603245" y="1594698"/>
            <a:ext cx="11189057" cy="5150449"/>
          </a:xfrm>
          <a:prstGeom prst="rect">
            <a:avLst/>
          </a:prstGeom>
          <a:noFill/>
          <a:ln>
            <a:noFill/>
          </a:ln>
        </p:spPr>
        <p:txBody>
          <a:bodyPr anchorCtr="0" anchor="t" bIns="45700" lIns="91425" spcFirstLastPara="1" rIns="91425" wrap="square" tIns="45700">
            <a:spAutoFit/>
          </a:bodyPr>
          <a:lstStyle/>
          <a:p>
            <a:pPr indent="-285750" lvl="0" marL="285750" marR="0" rtl="0" algn="l">
              <a:lnSpc>
                <a:spcPct val="200000"/>
              </a:lnSpc>
              <a:spcBef>
                <a:spcPts val="0"/>
              </a:spcBef>
              <a:spcAft>
                <a:spcPts val="0"/>
              </a:spcAft>
              <a:buClr>
                <a:srgbClr val="000000"/>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Timely distribution: These forms of communication should be distributed in a timely manner, to ensure that the information is received and acted upon in a timely manner.</a:t>
            </a:r>
            <a:endParaRPr/>
          </a:p>
          <a:p>
            <a:pPr indent="-285750" lvl="0" marL="285750" marR="0" rtl="0" algn="l">
              <a:lnSpc>
                <a:spcPct val="200000"/>
              </a:lnSpc>
              <a:spcBef>
                <a:spcPts val="0"/>
              </a:spcBef>
              <a:spcAft>
                <a:spcPts val="0"/>
              </a:spcAft>
              <a:buClr>
                <a:srgbClr val="000000"/>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Confidentiality: Some of the information might be considered confidential and should only be distributed to the intended audience or authorized personnel.</a:t>
            </a:r>
            <a:endParaRPr/>
          </a:p>
          <a:p>
            <a:pPr indent="-285750" lvl="0" marL="285750" marR="0" rtl="0" algn="l">
              <a:lnSpc>
                <a:spcPct val="200000"/>
              </a:lnSpc>
              <a:spcBef>
                <a:spcPts val="0"/>
              </a:spcBef>
              <a:spcAft>
                <a:spcPts val="0"/>
              </a:spcAft>
              <a:buClr>
                <a:srgbClr val="000000"/>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Signature of the sender: Memos, circulars and notices should be signed by the sender, this will give it an official touch and also can be used as proof of communication if needed.</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53"/>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50" name="Google Shape;250;p53"/>
          <p:cNvSpPr txBox="1"/>
          <p:nvPr/>
        </p:nvSpPr>
        <p:spPr>
          <a:xfrm>
            <a:off x="618743" y="1112095"/>
            <a:ext cx="9537627"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600" u="none" cap="none" strike="noStrike">
                <a:solidFill>
                  <a:srgbClr val="000000"/>
                </a:solidFill>
                <a:latin typeface="Times New Roman"/>
                <a:ea typeface="Times New Roman"/>
                <a:cs typeface="Times New Roman"/>
                <a:sym typeface="Times New Roman"/>
              </a:rPr>
              <a:t>General Rules for all Business Correspondence</a:t>
            </a:r>
            <a:endParaRPr/>
          </a:p>
        </p:txBody>
      </p:sp>
      <p:sp>
        <p:nvSpPr>
          <p:cNvPr id="251" name="Google Shape;251;p53"/>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
        <p:nvSpPr>
          <p:cNvPr id="252" name="Google Shape;252;p53"/>
          <p:cNvSpPr txBox="1"/>
          <p:nvPr/>
        </p:nvSpPr>
        <p:spPr>
          <a:xfrm>
            <a:off x="618743" y="1851895"/>
            <a:ext cx="11189057" cy="4411785"/>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Business correspondence refers to written communication between individuals or organizations in a business setting. This can include a variety of different forms of communication such as letters, emails, memos, and reports. Some rules of business correspondence include:</a:t>
            </a:r>
            <a:endParaRPr/>
          </a:p>
          <a:p>
            <a:pPr indent="-342900" lvl="0" marL="342900" marR="0" rtl="0" algn="l">
              <a:lnSpc>
                <a:spcPct val="20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Professional tone: </a:t>
            </a:r>
            <a:r>
              <a:rPr b="0" i="0" lang="en-US" sz="2400" u="none" cap="none" strike="noStrike">
                <a:solidFill>
                  <a:schemeClr val="dk1"/>
                </a:solidFill>
                <a:latin typeface="Times New Roman"/>
                <a:ea typeface="Times New Roman"/>
                <a:cs typeface="Times New Roman"/>
                <a:sym typeface="Times New Roman"/>
              </a:rPr>
              <a:t>Business correspondence should be written in a professional and formal tone, using appropriate language and grammar.</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54"/>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59" name="Google Shape;259;p54"/>
          <p:cNvSpPr txBox="1"/>
          <p:nvPr/>
        </p:nvSpPr>
        <p:spPr>
          <a:xfrm>
            <a:off x="618743" y="1112095"/>
            <a:ext cx="9537627"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600" u="none" cap="none" strike="noStrike">
                <a:solidFill>
                  <a:srgbClr val="000000"/>
                </a:solidFill>
                <a:latin typeface="Times New Roman"/>
                <a:ea typeface="Times New Roman"/>
                <a:cs typeface="Times New Roman"/>
                <a:sym typeface="Times New Roman"/>
              </a:rPr>
              <a:t>General Rules for all Business Correspondence</a:t>
            </a:r>
            <a:endParaRPr/>
          </a:p>
        </p:txBody>
      </p:sp>
      <p:sp>
        <p:nvSpPr>
          <p:cNvPr id="260" name="Google Shape;260;p54"/>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
        <p:nvSpPr>
          <p:cNvPr id="261" name="Google Shape;261;p54"/>
          <p:cNvSpPr txBox="1"/>
          <p:nvPr/>
        </p:nvSpPr>
        <p:spPr>
          <a:xfrm>
            <a:off x="618743" y="1752817"/>
            <a:ext cx="11189057" cy="445795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Clear and concise language: </a:t>
            </a:r>
            <a:r>
              <a:rPr b="0" i="0" lang="en-US" sz="2400" u="none" cap="none" strike="noStrike">
                <a:solidFill>
                  <a:schemeClr val="dk1"/>
                </a:solidFill>
                <a:latin typeface="Times New Roman"/>
                <a:ea typeface="Times New Roman"/>
                <a:cs typeface="Times New Roman"/>
                <a:sym typeface="Times New Roman"/>
              </a:rPr>
              <a:t>Business correspondence should be written clearly and concisely, using simple and direct language to effectively convey the intended message.</a:t>
            </a:r>
            <a:endParaRPr/>
          </a:p>
          <a:p>
            <a:pPr indent="-285750" lvl="0" marL="28575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Specific purpose: </a:t>
            </a:r>
            <a:r>
              <a:rPr b="0" i="0" lang="en-US" sz="2400" u="none" cap="none" strike="noStrike">
                <a:solidFill>
                  <a:schemeClr val="dk1"/>
                </a:solidFill>
                <a:latin typeface="Times New Roman"/>
                <a:ea typeface="Times New Roman"/>
                <a:cs typeface="Times New Roman"/>
                <a:sym typeface="Times New Roman"/>
              </a:rPr>
              <a:t>Each piece of business correspondence should have a specific purpose or objective, such as providing information, making a request, or proposing a solution.</a:t>
            </a:r>
            <a:endParaRPr/>
          </a:p>
          <a:p>
            <a:pPr indent="-285750" lvl="0" marL="28575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Proper formatting: </a:t>
            </a:r>
            <a:r>
              <a:rPr b="0" i="0" lang="en-US" sz="2400" u="none" cap="none" strike="noStrike">
                <a:solidFill>
                  <a:schemeClr val="dk1"/>
                </a:solidFill>
                <a:latin typeface="Times New Roman"/>
                <a:ea typeface="Times New Roman"/>
                <a:cs typeface="Times New Roman"/>
                <a:sym typeface="Times New Roman"/>
              </a:rPr>
              <a:t>Business correspondence should be formatted correctly, with a clear and organized layout. This can include the use of headings, bullet points, or numbered lists to make the information easy to read and understand.</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55"/>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68" name="Google Shape;268;p55"/>
          <p:cNvSpPr txBox="1"/>
          <p:nvPr/>
        </p:nvSpPr>
        <p:spPr>
          <a:xfrm>
            <a:off x="618743" y="1112095"/>
            <a:ext cx="9537627"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600" u="none" cap="none" strike="noStrike">
                <a:solidFill>
                  <a:srgbClr val="000000"/>
                </a:solidFill>
                <a:latin typeface="Times New Roman"/>
                <a:ea typeface="Times New Roman"/>
                <a:cs typeface="Times New Roman"/>
                <a:sym typeface="Times New Roman"/>
              </a:rPr>
              <a:t>General Rules for all Business Correspondence</a:t>
            </a:r>
            <a:endParaRPr/>
          </a:p>
        </p:txBody>
      </p:sp>
      <p:sp>
        <p:nvSpPr>
          <p:cNvPr id="269" name="Google Shape;269;p55"/>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
        <p:nvSpPr>
          <p:cNvPr id="270" name="Google Shape;270;p55"/>
          <p:cNvSpPr txBox="1"/>
          <p:nvPr/>
        </p:nvSpPr>
        <p:spPr>
          <a:xfrm>
            <a:off x="618743" y="1718841"/>
            <a:ext cx="11189057" cy="501194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Personalization: </a:t>
            </a:r>
            <a:r>
              <a:rPr b="0" i="0" lang="en-US" sz="2400" u="none" cap="none" strike="noStrike">
                <a:solidFill>
                  <a:schemeClr val="dk1"/>
                </a:solidFill>
                <a:latin typeface="Times New Roman"/>
                <a:ea typeface="Times New Roman"/>
                <a:cs typeface="Times New Roman"/>
                <a:sym typeface="Times New Roman"/>
              </a:rPr>
              <a:t>Business correspondence should be personalized, with the recipient's name, company and address, this will give the correspondence a more professional touch.</a:t>
            </a:r>
            <a:endParaRPr/>
          </a:p>
          <a:p>
            <a:pPr indent="-285750" lvl="0" marL="28575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Attention to detail: </a:t>
            </a:r>
            <a:r>
              <a:rPr b="0" i="0" lang="en-US" sz="2400" u="none" cap="none" strike="noStrike">
                <a:solidFill>
                  <a:schemeClr val="dk1"/>
                </a:solidFill>
                <a:latin typeface="Times New Roman"/>
                <a:ea typeface="Times New Roman"/>
                <a:cs typeface="Times New Roman"/>
                <a:sym typeface="Times New Roman"/>
              </a:rPr>
              <a:t>Business correspondence should be checked for accuracy and completeness, to ensure that all necessary information is included and that there are no errors or mistakes.</a:t>
            </a:r>
            <a:endParaRPr/>
          </a:p>
          <a:p>
            <a:pPr indent="-285750" lvl="0" marL="28575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Timeliness: </a:t>
            </a:r>
            <a:r>
              <a:rPr b="0" i="0" lang="en-US" sz="2400" u="none" cap="none" strike="noStrike">
                <a:solidFill>
                  <a:schemeClr val="dk1"/>
                </a:solidFill>
                <a:latin typeface="Times New Roman"/>
                <a:ea typeface="Times New Roman"/>
                <a:cs typeface="Times New Roman"/>
                <a:sym typeface="Times New Roman"/>
              </a:rPr>
              <a:t>Business correspondence should be sent or replied to in a timely manner, to maintain good business relationships and ensure that important information is received and acted upon in a timely manner.</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2"/>
          <p:cNvPicPr preferRelativeResize="0"/>
          <p:nvPr/>
        </p:nvPicPr>
        <p:blipFill rotWithShape="1">
          <a:blip r:embed="rId3">
            <a:alphaModFix/>
          </a:blip>
          <a:srcRect b="0" l="0" r="0" t="0"/>
          <a:stretch/>
        </p:blipFill>
        <p:spPr>
          <a:xfrm>
            <a:off x="4386529" y="83845"/>
            <a:ext cx="3418941" cy="1463307"/>
          </a:xfrm>
          <a:prstGeom prst="rect">
            <a:avLst/>
          </a:prstGeom>
          <a:noFill/>
          <a:ln>
            <a:noFill/>
          </a:ln>
        </p:spPr>
      </p:pic>
      <p:sp>
        <p:nvSpPr>
          <p:cNvPr id="83" name="Google Shape;83;p2"/>
          <p:cNvSpPr/>
          <p:nvPr/>
        </p:nvSpPr>
        <p:spPr>
          <a:xfrm>
            <a:off x="1155470" y="2857369"/>
            <a:ext cx="10857914" cy="323161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1F3864"/>
                </a:solidFill>
                <a:latin typeface="Times New Roman"/>
                <a:ea typeface="Times New Roman"/>
                <a:cs typeface="Times New Roman"/>
                <a:sym typeface="Times New Roman"/>
              </a:rPr>
              <a:t>ENGLISH - II</a:t>
            </a:r>
            <a:endParaRPr b="0" i="0" sz="4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800"/>
              <a:buFont typeface="Arial"/>
              <a:buNone/>
            </a:pPr>
            <a:br>
              <a:rPr b="1" i="0" lang="en-US" sz="800" u="none" cap="none" strike="noStrike">
                <a:solidFill>
                  <a:schemeClr val="dk1"/>
                </a:solidFill>
                <a:latin typeface="Times New Roman"/>
                <a:ea typeface="Times New Roman"/>
                <a:cs typeface="Times New Roman"/>
                <a:sym typeface="Times New Roman"/>
              </a:rPr>
            </a:br>
            <a:br>
              <a:rPr b="1" i="0" lang="en-US" sz="1000" u="none" cap="none" strike="noStrike">
                <a:solidFill>
                  <a:schemeClr val="dk1"/>
                </a:solidFill>
                <a:latin typeface="Times New Roman"/>
                <a:ea typeface="Times New Roman"/>
                <a:cs typeface="Times New Roman"/>
                <a:sym typeface="Times New Roman"/>
              </a:rPr>
            </a:br>
            <a:br>
              <a:rPr b="1" i="0" lang="en-US" sz="1000" u="none" cap="none" strike="noStrike">
                <a:solidFill>
                  <a:schemeClr val="dk1"/>
                </a:solidFill>
                <a:latin typeface="Times New Roman"/>
                <a:ea typeface="Times New Roman"/>
                <a:cs typeface="Times New Roman"/>
                <a:sym typeface="Times New Roman"/>
              </a:rPr>
            </a:br>
            <a:r>
              <a:rPr b="1" i="0" lang="en-US" sz="2000" u="none" cap="none" strike="noStrike">
                <a:solidFill>
                  <a:srgbClr val="F99D1C"/>
                </a:solidFill>
                <a:latin typeface="Times New Roman"/>
                <a:ea typeface="Times New Roman"/>
                <a:cs typeface="Times New Roman"/>
                <a:sym typeface="Times New Roman"/>
              </a:rPr>
              <a:t>MODULE NUMBER: 5</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B8DB89"/>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0" lang="en-US" sz="1900" u="none" cap="none" strike="noStrike">
                <a:solidFill>
                  <a:srgbClr val="1F3864"/>
                </a:solidFill>
                <a:latin typeface="Times New Roman"/>
                <a:ea typeface="Times New Roman"/>
                <a:cs typeface="Times New Roman"/>
                <a:sym typeface="Times New Roman"/>
              </a:rPr>
              <a:t>COMMUNICATION IN ORGANIZATION</a:t>
            </a:r>
            <a:endParaRPr b="1" i="0" sz="19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B8DB89"/>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1F3864"/>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a:t>
            </a:r>
            <a:endParaRPr b="1" i="0" sz="2800" u="none" cap="none" strike="noStrike">
              <a:solidFill>
                <a:schemeClr val="lt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56"/>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77" name="Google Shape;277;p56"/>
          <p:cNvSpPr txBox="1"/>
          <p:nvPr/>
        </p:nvSpPr>
        <p:spPr>
          <a:xfrm>
            <a:off x="618743" y="1112095"/>
            <a:ext cx="9537627"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600" u="none" cap="none" strike="noStrike">
                <a:solidFill>
                  <a:srgbClr val="000000"/>
                </a:solidFill>
                <a:latin typeface="Times New Roman"/>
                <a:ea typeface="Times New Roman"/>
                <a:cs typeface="Times New Roman"/>
                <a:sym typeface="Times New Roman"/>
              </a:rPr>
              <a:t>General Rules for all Business Correspondence</a:t>
            </a:r>
            <a:endParaRPr/>
          </a:p>
        </p:txBody>
      </p:sp>
      <p:sp>
        <p:nvSpPr>
          <p:cNvPr id="278" name="Google Shape;278;p56"/>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
        <p:nvSpPr>
          <p:cNvPr id="279" name="Google Shape;279;p56"/>
          <p:cNvSpPr txBox="1"/>
          <p:nvPr/>
        </p:nvSpPr>
        <p:spPr>
          <a:xfrm>
            <a:off x="665238" y="1742476"/>
            <a:ext cx="10876571" cy="445795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Confidentiality: </a:t>
            </a:r>
            <a:r>
              <a:rPr b="0" i="0" lang="en-US" sz="2400" u="none" cap="none" strike="noStrike">
                <a:solidFill>
                  <a:schemeClr val="dk1"/>
                </a:solidFill>
                <a:latin typeface="Times New Roman"/>
                <a:ea typeface="Times New Roman"/>
                <a:cs typeface="Times New Roman"/>
                <a:sym typeface="Times New Roman"/>
              </a:rPr>
              <a:t>Some business correspondence may contain sensitive or confidential information, and should be handled and distributed accordingly to ensure that it is only shared with authorized personnel.</a:t>
            </a:r>
            <a:endParaRPr/>
          </a:p>
          <a:p>
            <a:pPr indent="-342900" lvl="0" marL="34290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Compliance: </a:t>
            </a:r>
            <a:r>
              <a:rPr b="0" i="0" lang="en-US" sz="2400" u="none" cap="none" strike="noStrike">
                <a:solidFill>
                  <a:schemeClr val="dk1"/>
                </a:solidFill>
                <a:latin typeface="Times New Roman"/>
                <a:ea typeface="Times New Roman"/>
                <a:cs typeface="Times New Roman"/>
                <a:sym typeface="Times New Roman"/>
              </a:rPr>
              <a:t>Business correspondence should comply with all relevant laws, regulations and industry standards.</a:t>
            </a:r>
            <a:endParaRPr/>
          </a:p>
          <a:p>
            <a:pPr indent="-342900" lvl="0" marL="34290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Signature of the sender: </a:t>
            </a:r>
            <a:r>
              <a:rPr b="0" i="0" lang="en-US" sz="2400" u="none" cap="none" strike="noStrike">
                <a:solidFill>
                  <a:schemeClr val="dk1"/>
                </a:solidFill>
                <a:latin typeface="Times New Roman"/>
                <a:ea typeface="Times New Roman"/>
                <a:cs typeface="Times New Roman"/>
                <a:sym typeface="Times New Roman"/>
              </a:rPr>
              <a:t>Business correspondence should include the signature of the sender, which gives the correspondence an official touch and serves as proof of communication.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7"/>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86" name="Google Shape;286;p57"/>
          <p:cNvSpPr txBox="1"/>
          <p:nvPr/>
        </p:nvSpPr>
        <p:spPr>
          <a:xfrm>
            <a:off x="618743" y="1112095"/>
            <a:ext cx="9537627"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600" u="none" cap="none" strike="noStrike">
                <a:solidFill>
                  <a:srgbClr val="000000"/>
                </a:solidFill>
                <a:latin typeface="Times New Roman"/>
                <a:ea typeface="Times New Roman"/>
                <a:cs typeface="Times New Roman"/>
                <a:sym typeface="Times New Roman"/>
              </a:rPr>
              <a:t>General Rules for all Business Correspondence</a:t>
            </a:r>
            <a:endParaRPr/>
          </a:p>
        </p:txBody>
      </p:sp>
      <p:sp>
        <p:nvSpPr>
          <p:cNvPr id="287" name="Google Shape;287;p57"/>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
        <p:nvSpPr>
          <p:cNvPr id="288" name="Google Shape;288;p57"/>
          <p:cNvSpPr txBox="1"/>
          <p:nvPr/>
        </p:nvSpPr>
        <p:spPr>
          <a:xfrm>
            <a:off x="618743" y="1758513"/>
            <a:ext cx="10923814" cy="501194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Customizing the correspondence: </a:t>
            </a:r>
            <a:r>
              <a:rPr b="0" i="0" lang="en-US" sz="2400" u="none" cap="none" strike="noStrike">
                <a:solidFill>
                  <a:schemeClr val="dk1"/>
                </a:solidFill>
                <a:latin typeface="Times New Roman"/>
                <a:ea typeface="Times New Roman"/>
                <a:cs typeface="Times New Roman"/>
                <a:sym typeface="Times New Roman"/>
              </a:rPr>
              <a:t>The correspondence should be tailored according to the recipient, the purpose and the context of the correspondence.</a:t>
            </a:r>
            <a:endParaRPr/>
          </a:p>
          <a:p>
            <a:pPr indent="-342900" lvl="0" marL="34290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Use of proper salutation and closing: </a:t>
            </a:r>
            <a:r>
              <a:rPr b="0" i="0" lang="en-US" sz="2400" u="none" cap="none" strike="noStrike">
                <a:solidFill>
                  <a:schemeClr val="dk1"/>
                </a:solidFill>
                <a:latin typeface="Times New Roman"/>
                <a:ea typeface="Times New Roman"/>
                <a:cs typeface="Times New Roman"/>
                <a:sym typeface="Times New Roman"/>
              </a:rPr>
              <a:t>The correspondence should start with a proper salutation, such as "Dear" or "Hello" and should be closed with a proper closing, such as "Sincerely" or "Best regards".</a:t>
            </a:r>
            <a:endParaRPr/>
          </a:p>
          <a:p>
            <a:pPr indent="-342900" lvl="0" marL="34290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Using a professional email signature: </a:t>
            </a:r>
            <a:r>
              <a:rPr b="0" i="0" lang="en-US" sz="2400" u="none" cap="none" strike="noStrike">
                <a:solidFill>
                  <a:schemeClr val="dk1"/>
                </a:solidFill>
                <a:latin typeface="Times New Roman"/>
                <a:ea typeface="Times New Roman"/>
                <a:cs typeface="Times New Roman"/>
                <a:sym typeface="Times New Roman"/>
              </a:rPr>
              <a:t>A professional email signature should be used, that includes the sender's name, title, phone number and email address.</a:t>
            </a:r>
            <a:endParaRPr/>
          </a:p>
          <a:p>
            <a:pPr indent="-342900" lvl="0" marL="34290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Proofreading: </a:t>
            </a:r>
            <a:r>
              <a:rPr b="0" i="0" lang="en-US" sz="2400" u="none" cap="none" strike="noStrike">
                <a:solidFill>
                  <a:schemeClr val="dk1"/>
                </a:solidFill>
                <a:latin typeface="Times New Roman"/>
                <a:ea typeface="Times New Roman"/>
                <a:cs typeface="Times New Roman"/>
                <a:sym typeface="Times New Roman"/>
              </a:rPr>
              <a:t>The correspondence should be proofread before sending it, to avoid any errors or mistakes.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8"/>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95" name="Google Shape;295;p58"/>
          <p:cNvSpPr txBox="1"/>
          <p:nvPr/>
        </p:nvSpPr>
        <p:spPr>
          <a:xfrm>
            <a:off x="618743" y="1112095"/>
            <a:ext cx="9537627"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600" u="none" cap="none" strike="noStrike">
                <a:solidFill>
                  <a:srgbClr val="000000"/>
                </a:solidFill>
                <a:latin typeface="Times New Roman"/>
                <a:ea typeface="Times New Roman"/>
                <a:cs typeface="Times New Roman"/>
                <a:sym typeface="Times New Roman"/>
              </a:rPr>
              <a:t>Guidelines For Basic Cover Letters</a:t>
            </a:r>
            <a:endParaRPr/>
          </a:p>
        </p:txBody>
      </p:sp>
      <p:sp>
        <p:nvSpPr>
          <p:cNvPr id="296" name="Google Shape;296;p58"/>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
        <p:nvSpPr>
          <p:cNvPr id="297" name="Google Shape;297;p58"/>
          <p:cNvSpPr txBox="1"/>
          <p:nvPr/>
        </p:nvSpPr>
        <p:spPr>
          <a:xfrm>
            <a:off x="618743" y="1709526"/>
            <a:ext cx="11189057" cy="501194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A cover letter is a document that accompanies a resume or job application, and it is an important tool for introducing yourself to a potential employer. The following are some guidelines for writing a basic cover letter:</a:t>
            </a:r>
            <a:endParaRPr/>
          </a:p>
          <a:p>
            <a:pPr indent="-342900" lvl="0" marL="34290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Tailor your letter to the specific job and company</a:t>
            </a:r>
            <a:r>
              <a:rPr b="0" i="0" lang="en-US" sz="2400" u="none" cap="none" strike="noStrike">
                <a:solidFill>
                  <a:schemeClr val="dk1"/>
                </a:solidFill>
                <a:latin typeface="Times New Roman"/>
                <a:ea typeface="Times New Roman"/>
                <a:cs typeface="Times New Roman"/>
                <a:sym typeface="Times New Roman"/>
              </a:rPr>
              <a:t>: Your cover letter should be tailored to the specific job and company you are applying for. Research the company and the job position and use specific details to show how your skills and experience align with the requirements of the position.</a:t>
            </a:r>
            <a:endParaRPr/>
          </a:p>
          <a:p>
            <a:pPr indent="-342900" lvl="0" marL="34290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Keep it concise</a:t>
            </a:r>
            <a:r>
              <a:rPr b="0" i="0" lang="en-US" sz="2400" u="none" cap="none" strike="noStrike">
                <a:solidFill>
                  <a:schemeClr val="dk1"/>
                </a:solidFill>
                <a:latin typeface="Times New Roman"/>
                <a:ea typeface="Times New Roman"/>
                <a:cs typeface="Times New Roman"/>
                <a:sym typeface="Times New Roman"/>
              </a:rPr>
              <a:t>: Cover letters should be brief and to the point. Aim for one page or less and use clear, concise language to make your point.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9"/>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04" name="Google Shape;304;p59"/>
          <p:cNvSpPr txBox="1"/>
          <p:nvPr/>
        </p:nvSpPr>
        <p:spPr>
          <a:xfrm>
            <a:off x="618743" y="1112095"/>
            <a:ext cx="9537627"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600" u="none" cap="none" strike="noStrike">
                <a:solidFill>
                  <a:srgbClr val="000000"/>
                </a:solidFill>
                <a:latin typeface="Times New Roman"/>
                <a:ea typeface="Times New Roman"/>
                <a:cs typeface="Times New Roman"/>
                <a:sym typeface="Times New Roman"/>
              </a:rPr>
              <a:t>Guidelines For Basic Cover Letters</a:t>
            </a:r>
            <a:endParaRPr/>
          </a:p>
        </p:txBody>
      </p:sp>
      <p:sp>
        <p:nvSpPr>
          <p:cNvPr id="305" name="Google Shape;305;p59"/>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
        <p:nvSpPr>
          <p:cNvPr id="306" name="Google Shape;306;p59"/>
          <p:cNvSpPr txBox="1"/>
          <p:nvPr/>
        </p:nvSpPr>
        <p:spPr>
          <a:xfrm>
            <a:off x="618743" y="1752817"/>
            <a:ext cx="11039857" cy="445795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Show enthusiasm</a:t>
            </a:r>
            <a:r>
              <a:rPr b="0" i="0" lang="en-US" sz="2400" u="none" cap="none" strike="noStrike">
                <a:solidFill>
                  <a:schemeClr val="dk1"/>
                </a:solidFill>
                <a:latin typeface="Times New Roman"/>
                <a:ea typeface="Times New Roman"/>
                <a:cs typeface="Times New Roman"/>
                <a:sym typeface="Times New Roman"/>
              </a:rPr>
              <a:t>: Use your cover letter to showcase your enthusiasm for the job and the company. Explain why you are interested in the position and why you would be a good fit for the company.</a:t>
            </a:r>
            <a:endParaRPr/>
          </a:p>
          <a:p>
            <a:pPr indent="-285750" lvl="0" marL="28575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Highlight your relevant qualifications</a:t>
            </a:r>
            <a:r>
              <a:rPr b="0" i="0" lang="en-US" sz="2400" u="none" cap="none" strike="noStrike">
                <a:solidFill>
                  <a:schemeClr val="dk1"/>
                </a:solidFill>
                <a:latin typeface="Times New Roman"/>
                <a:ea typeface="Times New Roman"/>
                <a:cs typeface="Times New Roman"/>
                <a:sym typeface="Times New Roman"/>
              </a:rPr>
              <a:t>: Use your cover letter to highlight your relevant qualifications and experience, and how they align with the requirements of the position.</a:t>
            </a:r>
            <a:endParaRPr/>
          </a:p>
          <a:p>
            <a:pPr indent="-285750" lvl="0" marL="28575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Use specific examples</a:t>
            </a:r>
            <a:r>
              <a:rPr b="0" i="0" lang="en-US" sz="2400" u="none" cap="none" strike="noStrike">
                <a:solidFill>
                  <a:schemeClr val="dk1"/>
                </a:solidFill>
                <a:latin typeface="Times New Roman"/>
                <a:ea typeface="Times New Roman"/>
                <a:cs typeface="Times New Roman"/>
                <a:sym typeface="Times New Roman"/>
              </a:rPr>
              <a:t>: Use specific examples from your experience to demonstrate how you have applied your skills and qualifications in the past.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60"/>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13" name="Google Shape;313;p60"/>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
        <p:nvSpPr>
          <p:cNvPr id="314" name="Google Shape;314;p60"/>
          <p:cNvSpPr txBox="1"/>
          <p:nvPr/>
        </p:nvSpPr>
        <p:spPr>
          <a:xfrm>
            <a:off x="572248" y="1094651"/>
            <a:ext cx="10825843" cy="556594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Personalize the letter</a:t>
            </a:r>
            <a:r>
              <a:rPr b="0" i="0" lang="en-US" sz="2400" u="none" cap="none" strike="noStrike">
                <a:solidFill>
                  <a:schemeClr val="dk1"/>
                </a:solidFill>
                <a:latin typeface="Times New Roman"/>
                <a:ea typeface="Times New Roman"/>
                <a:cs typeface="Times New Roman"/>
                <a:sym typeface="Times New Roman"/>
              </a:rPr>
              <a:t>: Use the recipient's name and address the letter to a specific person, rather than using a generic salutation.</a:t>
            </a:r>
            <a:endParaRPr/>
          </a:p>
          <a:p>
            <a:pPr indent="-285750" lvl="0" marL="28575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Check for errors</a:t>
            </a:r>
            <a:r>
              <a:rPr b="0" i="0" lang="en-US" sz="2400" u="none" cap="none" strike="noStrike">
                <a:solidFill>
                  <a:schemeClr val="dk1"/>
                </a:solidFill>
                <a:latin typeface="Times New Roman"/>
                <a:ea typeface="Times New Roman"/>
                <a:cs typeface="Times New Roman"/>
                <a:sym typeface="Times New Roman"/>
              </a:rPr>
              <a:t>: It is important to proofread your cover letter for any errors or mistakes before submitting it.</a:t>
            </a:r>
            <a:endParaRPr/>
          </a:p>
          <a:p>
            <a:pPr indent="-285750" lvl="0" marL="28575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Use a proper format</a:t>
            </a:r>
            <a:r>
              <a:rPr b="0" i="0" lang="en-US" sz="2400" u="none" cap="none" strike="noStrike">
                <a:solidFill>
                  <a:schemeClr val="dk1"/>
                </a:solidFill>
                <a:latin typeface="Times New Roman"/>
                <a:ea typeface="Times New Roman"/>
                <a:cs typeface="Times New Roman"/>
                <a:sym typeface="Times New Roman"/>
              </a:rPr>
              <a:t>: Use a proper format for the cover letter, including the address, date, salutation, body, closing, and signature.</a:t>
            </a:r>
            <a:endParaRPr/>
          </a:p>
          <a:p>
            <a:pPr indent="-285750" lvl="0" marL="28575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Use a professional email signature</a:t>
            </a:r>
            <a:r>
              <a:rPr b="0" i="0" lang="en-US" sz="2400" u="none" cap="none" strike="noStrike">
                <a:solidFill>
                  <a:schemeClr val="dk1"/>
                </a:solidFill>
                <a:latin typeface="Times New Roman"/>
                <a:ea typeface="Times New Roman"/>
                <a:cs typeface="Times New Roman"/>
                <a:sym typeface="Times New Roman"/>
              </a:rPr>
              <a:t>: Use a professional email signature that includes your name, title, phone number and email address.</a:t>
            </a:r>
            <a:endParaRPr/>
          </a:p>
          <a:p>
            <a:pPr indent="-285750" lvl="0" marL="28575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Keep it relevant</a:t>
            </a:r>
            <a:r>
              <a:rPr b="0" i="0" lang="en-US" sz="2400" u="none" cap="none" strike="noStrike">
                <a:solidFill>
                  <a:schemeClr val="dk1"/>
                </a:solidFill>
                <a:latin typeface="Times New Roman"/>
                <a:ea typeface="Times New Roman"/>
                <a:cs typeface="Times New Roman"/>
                <a:sym typeface="Times New Roman"/>
              </a:rPr>
              <a:t>: Keep the cover letter relevant and don't include any irrelevant information that might distract the employer from the main objective.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61"/>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21" name="Google Shape;321;p61"/>
          <p:cNvSpPr txBox="1"/>
          <p:nvPr/>
        </p:nvSpPr>
        <p:spPr>
          <a:xfrm>
            <a:off x="618743" y="1112095"/>
            <a:ext cx="9537627"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600" u="none" cap="none" strike="noStrike">
                <a:solidFill>
                  <a:srgbClr val="000000"/>
                </a:solidFill>
                <a:latin typeface="Times New Roman"/>
                <a:ea typeface="Times New Roman"/>
                <a:cs typeface="Times New Roman"/>
                <a:sym typeface="Times New Roman"/>
              </a:rPr>
              <a:t>Informational Interview</a:t>
            </a:r>
            <a:endParaRPr/>
          </a:p>
        </p:txBody>
      </p:sp>
      <p:sp>
        <p:nvSpPr>
          <p:cNvPr id="322" name="Google Shape;322;p61"/>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
        <p:nvSpPr>
          <p:cNvPr id="323" name="Google Shape;323;p61"/>
          <p:cNvSpPr txBox="1"/>
          <p:nvPr/>
        </p:nvSpPr>
        <p:spPr>
          <a:xfrm>
            <a:off x="618742" y="1752817"/>
            <a:ext cx="11189057" cy="501194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An informational interview is a conversation with someone who works in a field or industry that interests you. </a:t>
            </a:r>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The purpose of the interview is to gather information about a specific job or industry, rather than to apply for a job. </a:t>
            </a:r>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Informational interviews can be a valuable tool for learning about different career paths, gaining insight into the day-to-day responsibilities of a particular job, and building professional connections. They can also help you determine whether a certain career path is a good fit for you and whether you have the skills and qualifications needed to succeed in that field.</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62"/>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30" name="Google Shape;330;p62"/>
          <p:cNvSpPr txBox="1"/>
          <p:nvPr/>
        </p:nvSpPr>
        <p:spPr>
          <a:xfrm>
            <a:off x="618743" y="1112095"/>
            <a:ext cx="9537627"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600" u="none" cap="none" strike="noStrike">
                <a:solidFill>
                  <a:srgbClr val="000000"/>
                </a:solidFill>
                <a:latin typeface="Times New Roman"/>
                <a:ea typeface="Times New Roman"/>
                <a:cs typeface="Times New Roman"/>
                <a:sym typeface="Times New Roman"/>
              </a:rPr>
              <a:t>Guidelines for Informational Interview</a:t>
            </a:r>
            <a:endParaRPr/>
          </a:p>
        </p:txBody>
      </p:sp>
      <p:sp>
        <p:nvSpPr>
          <p:cNvPr id="331" name="Google Shape;331;p62"/>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
        <p:nvSpPr>
          <p:cNvPr id="332" name="Google Shape;332;p62"/>
          <p:cNvSpPr txBox="1"/>
          <p:nvPr/>
        </p:nvSpPr>
        <p:spPr>
          <a:xfrm>
            <a:off x="618743" y="1841951"/>
            <a:ext cx="10974543" cy="390395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Here are some guidelines for going for informational interviews:</a:t>
            </a:r>
            <a:endParaRPr/>
          </a:p>
          <a:p>
            <a:pPr indent="-342900" lvl="0" marL="34290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Research the person you will be interviewing</a:t>
            </a:r>
            <a:r>
              <a:rPr b="0" i="0" lang="en-US" sz="2400" u="none" cap="none" strike="noStrike">
                <a:solidFill>
                  <a:schemeClr val="dk1"/>
                </a:solidFill>
                <a:latin typeface="Times New Roman"/>
                <a:ea typeface="Times New Roman"/>
                <a:cs typeface="Times New Roman"/>
                <a:sym typeface="Times New Roman"/>
              </a:rPr>
              <a:t>: Look up their professional background, current job responsibilities, and relevant industry information.</a:t>
            </a:r>
            <a:endParaRPr/>
          </a:p>
          <a:p>
            <a:pPr indent="-342900" lvl="0" marL="34290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Prepare a list of specific questions</a:t>
            </a:r>
            <a:r>
              <a:rPr b="0" i="0" lang="en-US" sz="2400" u="none" cap="none" strike="noStrike">
                <a:solidFill>
                  <a:schemeClr val="dk1"/>
                </a:solidFill>
                <a:latin typeface="Times New Roman"/>
                <a:ea typeface="Times New Roman"/>
                <a:cs typeface="Times New Roman"/>
                <a:sym typeface="Times New Roman"/>
              </a:rPr>
              <a:t>: This will help you stay focused during the interview and ensure you get the information you need.</a:t>
            </a:r>
            <a:endParaRPr/>
          </a:p>
          <a:p>
            <a:pPr indent="-342900" lvl="0" marL="34290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Be respectful of the person's time</a:t>
            </a:r>
            <a:r>
              <a:rPr b="0" i="0" lang="en-US" sz="2400" u="none" cap="none" strike="noStrike">
                <a:solidFill>
                  <a:schemeClr val="dk1"/>
                </a:solidFill>
                <a:latin typeface="Times New Roman"/>
                <a:ea typeface="Times New Roman"/>
                <a:cs typeface="Times New Roman"/>
                <a:sym typeface="Times New Roman"/>
              </a:rPr>
              <a:t>: Informational interviews are typically shorter than job interviews, so be mindful of the time you are requesting.</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63"/>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39" name="Google Shape;339;p63"/>
          <p:cNvSpPr txBox="1"/>
          <p:nvPr/>
        </p:nvSpPr>
        <p:spPr>
          <a:xfrm>
            <a:off x="618743" y="1112095"/>
            <a:ext cx="9537627"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600" u="none" cap="none" strike="noStrike">
                <a:solidFill>
                  <a:srgbClr val="000000"/>
                </a:solidFill>
                <a:latin typeface="Times New Roman"/>
                <a:ea typeface="Times New Roman"/>
                <a:cs typeface="Times New Roman"/>
                <a:sym typeface="Times New Roman"/>
              </a:rPr>
              <a:t>Guidelines for Informational Interview</a:t>
            </a:r>
            <a:endParaRPr/>
          </a:p>
        </p:txBody>
      </p:sp>
      <p:sp>
        <p:nvSpPr>
          <p:cNvPr id="340" name="Google Shape;340;p63"/>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
        <p:nvSpPr>
          <p:cNvPr id="341" name="Google Shape;341;p63"/>
          <p:cNvSpPr txBox="1"/>
          <p:nvPr/>
        </p:nvSpPr>
        <p:spPr>
          <a:xfrm>
            <a:off x="618743" y="1841951"/>
            <a:ext cx="10646229" cy="445795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Be honest about your intentions</a:t>
            </a:r>
            <a:r>
              <a:rPr b="0" i="0" lang="en-US" sz="2400" u="none" cap="none" strike="noStrike">
                <a:solidFill>
                  <a:schemeClr val="dk1"/>
                </a:solidFill>
                <a:latin typeface="Times New Roman"/>
                <a:ea typeface="Times New Roman"/>
                <a:cs typeface="Times New Roman"/>
                <a:sym typeface="Times New Roman"/>
              </a:rPr>
              <a:t>: Let the person know that you are not looking for a job, but are seeking information and advice about a specific industry or career path.</a:t>
            </a:r>
            <a:endParaRPr/>
          </a:p>
          <a:p>
            <a:pPr indent="-285750" lvl="0" marL="28575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Follow up</a:t>
            </a:r>
            <a:r>
              <a:rPr b="0" i="0" lang="en-US" sz="2400" u="none" cap="none" strike="noStrike">
                <a:solidFill>
                  <a:schemeClr val="dk1"/>
                </a:solidFill>
                <a:latin typeface="Times New Roman"/>
                <a:ea typeface="Times New Roman"/>
                <a:cs typeface="Times New Roman"/>
                <a:sym typeface="Times New Roman"/>
              </a:rPr>
              <a:t>: Send a thank-you note or email after the interview to show your appreciation and to maintain a connection with the person.</a:t>
            </a:r>
            <a:endParaRPr/>
          </a:p>
          <a:p>
            <a:pPr indent="-285750" lvl="0" marL="28575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Dress professionally </a:t>
            </a:r>
            <a:r>
              <a:rPr b="0" i="0" lang="en-US" sz="2400" u="none" cap="none" strike="noStrike">
                <a:solidFill>
                  <a:schemeClr val="dk1"/>
                </a:solidFill>
                <a:latin typeface="Times New Roman"/>
                <a:ea typeface="Times New Roman"/>
                <a:cs typeface="Times New Roman"/>
                <a:sym typeface="Times New Roman"/>
              </a:rPr>
              <a:t>and be on time for the interview.</a:t>
            </a:r>
            <a:endParaRPr/>
          </a:p>
          <a:p>
            <a:pPr indent="-285750" lvl="0" marL="28575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Show enthusiasm and interest </a:t>
            </a:r>
            <a:r>
              <a:rPr b="0" i="0" lang="en-US" sz="2400" u="none" cap="none" strike="noStrike">
                <a:solidFill>
                  <a:schemeClr val="dk1"/>
                </a:solidFill>
                <a:latin typeface="Times New Roman"/>
                <a:ea typeface="Times New Roman"/>
                <a:cs typeface="Times New Roman"/>
                <a:sym typeface="Times New Roman"/>
              </a:rPr>
              <a:t>in the field or industry you are inquiring about.</a:t>
            </a:r>
            <a:endParaRPr/>
          </a:p>
          <a:p>
            <a:pPr indent="-285750" lvl="0" marL="28575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Be prepared </a:t>
            </a:r>
            <a:r>
              <a:rPr b="0" i="0" lang="en-US" sz="2400" u="none" cap="none" strike="noStrike">
                <a:solidFill>
                  <a:schemeClr val="dk1"/>
                </a:solidFill>
                <a:latin typeface="Times New Roman"/>
                <a:ea typeface="Times New Roman"/>
                <a:cs typeface="Times New Roman"/>
                <a:sym typeface="Times New Roman"/>
              </a:rPr>
              <a:t>to answer questions about yourself as well.</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64"/>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48" name="Google Shape;348;p64"/>
          <p:cNvSpPr txBox="1"/>
          <p:nvPr/>
        </p:nvSpPr>
        <p:spPr>
          <a:xfrm>
            <a:off x="618743" y="1112095"/>
            <a:ext cx="9537627"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600" u="none" cap="none" strike="noStrike">
                <a:solidFill>
                  <a:srgbClr val="000000"/>
                </a:solidFill>
                <a:latin typeface="Times New Roman"/>
                <a:ea typeface="Times New Roman"/>
                <a:cs typeface="Times New Roman"/>
                <a:sym typeface="Times New Roman"/>
              </a:rPr>
              <a:t>Networking Letters</a:t>
            </a:r>
            <a:endParaRPr b="1" i="0" sz="2600" u="none" cap="none" strike="noStrike">
              <a:solidFill>
                <a:srgbClr val="000000"/>
              </a:solidFill>
              <a:latin typeface="Times New Roman"/>
              <a:ea typeface="Times New Roman"/>
              <a:cs typeface="Times New Roman"/>
              <a:sym typeface="Times New Roman"/>
            </a:endParaRPr>
          </a:p>
        </p:txBody>
      </p:sp>
      <p:sp>
        <p:nvSpPr>
          <p:cNvPr id="349" name="Google Shape;349;p64"/>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
        <p:nvSpPr>
          <p:cNvPr id="350" name="Google Shape;350;p64"/>
          <p:cNvSpPr txBox="1"/>
          <p:nvPr/>
        </p:nvSpPr>
        <p:spPr>
          <a:xfrm>
            <a:off x="618743" y="1709526"/>
            <a:ext cx="11189057" cy="501194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Networking letters, also known as networking emails or introduction letters, are a way to introduce yourself and make a connection with someone in your industry or field of interest. They are often used to request an informational interview or to build a professional relationship. Here are some guidelines for writing a networking letter:</a:t>
            </a:r>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Personalize the letter: Address the person by name and include specific details about why you are reaching out to them.</a:t>
            </a:r>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Be concise: Keep the letter short and to the point.</a:t>
            </a:r>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Be specific: Explain what you are looking for and why you think the person can help you.</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5"/>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57" name="Google Shape;357;p65"/>
          <p:cNvSpPr txBox="1"/>
          <p:nvPr/>
        </p:nvSpPr>
        <p:spPr>
          <a:xfrm>
            <a:off x="618743" y="1112095"/>
            <a:ext cx="9537627"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600" u="none" cap="none" strike="noStrike">
                <a:solidFill>
                  <a:srgbClr val="000000"/>
                </a:solidFill>
                <a:latin typeface="Times New Roman"/>
                <a:ea typeface="Times New Roman"/>
                <a:cs typeface="Times New Roman"/>
                <a:sym typeface="Times New Roman"/>
              </a:rPr>
              <a:t>Thank-you Letters</a:t>
            </a:r>
            <a:endParaRPr b="1" i="0" sz="2600" u="none" cap="none" strike="noStrike">
              <a:solidFill>
                <a:srgbClr val="000000"/>
              </a:solidFill>
              <a:latin typeface="Times New Roman"/>
              <a:ea typeface="Times New Roman"/>
              <a:cs typeface="Times New Roman"/>
              <a:sym typeface="Times New Roman"/>
            </a:endParaRPr>
          </a:p>
        </p:txBody>
      </p:sp>
      <p:sp>
        <p:nvSpPr>
          <p:cNvPr id="358" name="Google Shape;358;p65"/>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
        <p:nvSpPr>
          <p:cNvPr id="359" name="Google Shape;359;p65"/>
          <p:cNvSpPr txBox="1"/>
          <p:nvPr/>
        </p:nvSpPr>
        <p:spPr>
          <a:xfrm>
            <a:off x="618743" y="2649868"/>
            <a:ext cx="10860243" cy="242111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600" u="none" cap="none" strike="noStrike">
                <a:solidFill>
                  <a:schemeClr val="dk1"/>
                </a:solidFill>
                <a:latin typeface="Times New Roman"/>
                <a:ea typeface="Times New Roman"/>
                <a:cs typeface="Times New Roman"/>
                <a:sym typeface="Times New Roman"/>
              </a:rPr>
              <a:t>Thank-you letters, also known as thank-you notes, are a way to show appreciation and gratitude for someone's time, assistance, or support. They are often used after a job interview, an informational interview, or any other professional interaction.</a:t>
            </a:r>
            <a:endParaRPr b="0" i="0" sz="2600" u="none" cap="none" strike="noStrike">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3"/>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90" name="Google Shape;90;p3"/>
          <p:cNvPicPr preferRelativeResize="0"/>
          <p:nvPr/>
        </p:nvPicPr>
        <p:blipFill rotWithShape="1">
          <a:blip r:embed="rId3">
            <a:alphaModFix/>
          </a:blip>
          <a:srcRect b="14653" l="13124" r="6823" t="6865"/>
          <a:stretch/>
        </p:blipFill>
        <p:spPr>
          <a:xfrm>
            <a:off x="7769" y="1070600"/>
            <a:ext cx="2237015" cy="1587560"/>
          </a:xfrm>
          <a:prstGeom prst="rect">
            <a:avLst/>
          </a:prstGeom>
          <a:noFill/>
          <a:ln>
            <a:noFill/>
          </a:ln>
        </p:spPr>
      </p:pic>
      <p:sp>
        <p:nvSpPr>
          <p:cNvPr id="91" name="Google Shape;91;p3"/>
          <p:cNvSpPr/>
          <p:nvPr/>
        </p:nvSpPr>
        <p:spPr>
          <a:xfrm>
            <a:off x="2024743" y="1328279"/>
            <a:ext cx="1573863" cy="461624"/>
          </a:xfrm>
          <a:prstGeom prst="rect">
            <a:avLst/>
          </a:prstGeom>
          <a:noFill/>
          <a:ln>
            <a:noFill/>
          </a:ln>
        </p:spPr>
        <p:txBody>
          <a:bodyPr anchorCtr="0" anchor="t" bIns="45700" lIns="91425" spcFirstLastPara="1" rIns="91425" wrap="square" tIns="45700">
            <a:spAutoFit/>
          </a:bodyPr>
          <a:lstStyle/>
          <a:p>
            <a:pPr indent="0" lvl="4" marL="360045" marR="0" rtl="0" algn="l">
              <a:lnSpc>
                <a:spcPct val="100000"/>
              </a:lnSpc>
              <a:spcBef>
                <a:spcPts val="0"/>
              </a:spcBef>
              <a:spcAft>
                <a:spcPts val="0"/>
              </a:spcAft>
              <a:buClr>
                <a:srgbClr val="000000"/>
              </a:buClr>
              <a:buSzPts val="2400"/>
              <a:buFont typeface="Arial"/>
              <a:buNone/>
            </a:pPr>
            <a:r>
              <a:rPr b="1" i="0" lang="en-US" sz="2400" u="none" cap="none" strike="noStrike">
                <a:solidFill>
                  <a:srgbClr val="35241A"/>
                </a:solidFill>
                <a:latin typeface="Times New Roman"/>
                <a:ea typeface="Times New Roman"/>
                <a:cs typeface="Times New Roman"/>
                <a:sym typeface="Times New Roman"/>
              </a:rPr>
              <a:t>AIM</a:t>
            </a:r>
            <a:endParaRPr/>
          </a:p>
        </p:txBody>
      </p:sp>
      <p:grpSp>
        <p:nvGrpSpPr>
          <p:cNvPr id="92" name="Google Shape;92;p3"/>
          <p:cNvGrpSpPr/>
          <p:nvPr/>
        </p:nvGrpSpPr>
        <p:grpSpPr>
          <a:xfrm>
            <a:off x="624585" y="3255006"/>
            <a:ext cx="11183214" cy="1216800"/>
            <a:chOff x="0" y="166104"/>
            <a:chExt cx="11183214" cy="1216800"/>
          </a:xfrm>
        </p:grpSpPr>
        <p:sp>
          <p:nvSpPr>
            <p:cNvPr id="93" name="Google Shape;93;p3"/>
            <p:cNvSpPr/>
            <p:nvPr/>
          </p:nvSpPr>
          <p:spPr>
            <a:xfrm>
              <a:off x="0" y="166104"/>
              <a:ext cx="11183214" cy="1216800"/>
            </a:xfrm>
            <a:prstGeom prst="roundRect">
              <a:avLst>
                <a:gd fmla="val 16667" name="adj"/>
              </a:avLst>
            </a:prstGeom>
            <a:gradFill>
              <a:gsLst>
                <a:gs pos="0">
                  <a:srgbClr val="B76D4B"/>
                </a:gs>
                <a:gs pos="50000">
                  <a:srgbClr val="B35817"/>
                </a:gs>
                <a:gs pos="100000">
                  <a:srgbClr val="A34C0F"/>
                </a:gs>
              </a:gsLst>
              <a:lin ang="5400000" scaled="0"/>
            </a:gradFill>
            <a:ln>
              <a:noFill/>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94" name="Google Shape;94;p3"/>
            <p:cNvSpPr txBox="1"/>
            <p:nvPr/>
          </p:nvSpPr>
          <p:spPr>
            <a:xfrm>
              <a:off x="59399" y="225503"/>
              <a:ext cx="11064416" cy="1098002"/>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chemeClr val="lt1"/>
                </a:buClr>
                <a:buSzPts val="2400"/>
                <a:buFont typeface="Times New Roman"/>
                <a:buNone/>
              </a:pPr>
              <a:r>
                <a:rPr b="0" i="0" lang="en-US" sz="2400" u="none" cap="none" strike="noStrike">
                  <a:solidFill>
                    <a:schemeClr val="lt1"/>
                  </a:solidFill>
                  <a:latin typeface="Times New Roman"/>
                  <a:ea typeface="Times New Roman"/>
                  <a:cs typeface="Times New Roman"/>
                  <a:sym typeface="Times New Roman"/>
                </a:rPr>
                <a:t>The main aim of the unit is to enhance basic knowledge about communication in organizations and its uses across boundaries.</a:t>
              </a:r>
              <a:endParaRPr b="1" i="0" sz="2400" u="none" cap="none" strike="noStrike">
                <a:solidFill>
                  <a:schemeClr val="lt1"/>
                </a:solidFill>
                <a:latin typeface="Times New Roman"/>
                <a:ea typeface="Times New Roman"/>
                <a:cs typeface="Times New Roman"/>
                <a:sym typeface="Times New Roman"/>
              </a:endParaRPr>
            </a:p>
          </p:txBody>
        </p:sp>
      </p:grpSp>
      <p:sp>
        <p:nvSpPr>
          <p:cNvPr id="95" name="Google Shape;95;p3"/>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6"/>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66" name="Google Shape;366;p66"/>
          <p:cNvSpPr txBox="1"/>
          <p:nvPr/>
        </p:nvSpPr>
        <p:spPr>
          <a:xfrm>
            <a:off x="618743" y="1112095"/>
            <a:ext cx="9537627"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600" u="none" cap="none" strike="noStrike">
                <a:solidFill>
                  <a:srgbClr val="000000"/>
                </a:solidFill>
                <a:latin typeface="Times New Roman"/>
                <a:ea typeface="Times New Roman"/>
                <a:cs typeface="Times New Roman"/>
                <a:sym typeface="Times New Roman"/>
              </a:rPr>
              <a:t>Guidelines for Thank-you Letters</a:t>
            </a:r>
            <a:endParaRPr b="1" i="0" sz="2600" u="none" cap="none" strike="noStrike">
              <a:solidFill>
                <a:srgbClr val="000000"/>
              </a:solidFill>
              <a:latin typeface="Times New Roman"/>
              <a:ea typeface="Times New Roman"/>
              <a:cs typeface="Times New Roman"/>
              <a:sym typeface="Times New Roman"/>
            </a:endParaRPr>
          </a:p>
        </p:txBody>
      </p:sp>
      <p:sp>
        <p:nvSpPr>
          <p:cNvPr id="367" name="Google Shape;367;p66"/>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
        <p:nvSpPr>
          <p:cNvPr id="368" name="Google Shape;368;p66"/>
          <p:cNvSpPr txBox="1"/>
          <p:nvPr/>
        </p:nvSpPr>
        <p:spPr>
          <a:xfrm>
            <a:off x="618744" y="1709526"/>
            <a:ext cx="10941886" cy="445795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0000"/>
              </a:buClr>
              <a:buSzPts val="2400"/>
              <a:buFont typeface="Arial"/>
              <a:buAutoNum type="arabicPeriod"/>
            </a:pPr>
            <a:r>
              <a:rPr b="0" i="0" lang="en-US" sz="2400" u="none" cap="none" strike="noStrike">
                <a:solidFill>
                  <a:schemeClr val="dk1"/>
                </a:solidFill>
                <a:latin typeface="Times New Roman"/>
                <a:ea typeface="Times New Roman"/>
                <a:cs typeface="Times New Roman"/>
                <a:sym typeface="Times New Roman"/>
              </a:rPr>
              <a:t>Send it promptly: Send the letter as soon as possible, ideally within 24 hours of the interaction.</a:t>
            </a:r>
            <a:endParaRPr/>
          </a:p>
          <a:p>
            <a:pPr indent="-342900" lvl="0" marL="342900" marR="0" rtl="0" algn="l">
              <a:lnSpc>
                <a:spcPct val="150000"/>
              </a:lnSpc>
              <a:spcBef>
                <a:spcPts val="0"/>
              </a:spcBef>
              <a:spcAft>
                <a:spcPts val="0"/>
              </a:spcAft>
              <a:buClr>
                <a:srgbClr val="000000"/>
              </a:buClr>
              <a:buSzPts val="2400"/>
              <a:buFont typeface="Arial"/>
              <a:buAutoNum type="arabicPeriod"/>
            </a:pPr>
            <a:r>
              <a:rPr b="0" i="0" lang="en-US" sz="2400" u="none" cap="none" strike="noStrike">
                <a:solidFill>
                  <a:schemeClr val="dk1"/>
                </a:solidFill>
                <a:latin typeface="Times New Roman"/>
                <a:ea typeface="Times New Roman"/>
                <a:cs typeface="Times New Roman"/>
                <a:sym typeface="Times New Roman"/>
              </a:rPr>
              <a:t>Personalize the letter: Address the person by name and include specific details about what you appreciated and how it helped you.</a:t>
            </a:r>
            <a:endParaRPr/>
          </a:p>
          <a:p>
            <a:pPr indent="-342900" lvl="0" marL="342900" marR="0" rtl="0" algn="l">
              <a:lnSpc>
                <a:spcPct val="150000"/>
              </a:lnSpc>
              <a:spcBef>
                <a:spcPts val="0"/>
              </a:spcBef>
              <a:spcAft>
                <a:spcPts val="0"/>
              </a:spcAft>
              <a:buClr>
                <a:srgbClr val="000000"/>
              </a:buClr>
              <a:buSzPts val="2400"/>
              <a:buFont typeface="Arial"/>
              <a:buAutoNum type="arabicPeriod"/>
            </a:pPr>
            <a:r>
              <a:rPr b="0" i="0" lang="en-US" sz="2400" u="none" cap="none" strike="noStrike">
                <a:solidFill>
                  <a:schemeClr val="dk1"/>
                </a:solidFill>
                <a:latin typeface="Times New Roman"/>
                <a:ea typeface="Times New Roman"/>
                <a:cs typeface="Times New Roman"/>
                <a:sym typeface="Times New Roman"/>
              </a:rPr>
              <a:t>Be sincere: Express your genuine gratitude and appreciation for the person's time and assistance.</a:t>
            </a:r>
            <a:endParaRPr/>
          </a:p>
          <a:p>
            <a:pPr indent="-342900" lvl="0" marL="342900" marR="0" rtl="0" algn="l">
              <a:lnSpc>
                <a:spcPct val="150000"/>
              </a:lnSpc>
              <a:spcBef>
                <a:spcPts val="0"/>
              </a:spcBef>
              <a:spcAft>
                <a:spcPts val="0"/>
              </a:spcAft>
              <a:buClr>
                <a:srgbClr val="000000"/>
              </a:buClr>
              <a:buSzPts val="2400"/>
              <a:buFont typeface="Arial"/>
              <a:buAutoNum type="arabicPeriod"/>
            </a:pPr>
            <a:r>
              <a:rPr b="0" i="0" lang="en-US" sz="2400" u="none" cap="none" strike="noStrike">
                <a:solidFill>
                  <a:schemeClr val="dk1"/>
                </a:solidFill>
                <a:latin typeface="Times New Roman"/>
                <a:ea typeface="Times New Roman"/>
                <a:cs typeface="Times New Roman"/>
                <a:sym typeface="Times New Roman"/>
              </a:rPr>
              <a:t>Be professional: Use a formal tone and format, and proofread for grammar and spelling errors.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7"/>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75" name="Google Shape;375;p67"/>
          <p:cNvSpPr txBox="1"/>
          <p:nvPr/>
        </p:nvSpPr>
        <p:spPr>
          <a:xfrm>
            <a:off x="618743" y="1112095"/>
            <a:ext cx="9537627"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600" u="none" cap="none" strike="noStrike">
                <a:solidFill>
                  <a:srgbClr val="000000"/>
                </a:solidFill>
                <a:latin typeface="Times New Roman"/>
                <a:ea typeface="Times New Roman"/>
                <a:cs typeface="Times New Roman"/>
                <a:sym typeface="Times New Roman"/>
              </a:rPr>
              <a:t>Guidelines for Thank-you Letters</a:t>
            </a:r>
            <a:endParaRPr b="1" i="0" sz="2600" u="none" cap="none" strike="noStrike">
              <a:solidFill>
                <a:srgbClr val="000000"/>
              </a:solidFill>
              <a:latin typeface="Times New Roman"/>
              <a:ea typeface="Times New Roman"/>
              <a:cs typeface="Times New Roman"/>
              <a:sym typeface="Times New Roman"/>
            </a:endParaRPr>
          </a:p>
        </p:txBody>
      </p:sp>
      <p:sp>
        <p:nvSpPr>
          <p:cNvPr id="376" name="Google Shape;376;p67"/>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
        <p:nvSpPr>
          <p:cNvPr id="377" name="Google Shape;377;p67"/>
          <p:cNvSpPr txBox="1"/>
          <p:nvPr/>
        </p:nvSpPr>
        <p:spPr>
          <a:xfrm>
            <a:off x="618743" y="2028467"/>
            <a:ext cx="10876571" cy="3903954"/>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Clr>
                <a:srgbClr val="000000"/>
              </a:buClr>
              <a:buSzPts val="2400"/>
              <a:buFont typeface="Arial"/>
              <a:buAutoNum type="arabicPeriod" startAt="5"/>
            </a:pPr>
            <a:r>
              <a:rPr b="0" i="0" lang="en-US" sz="2400" u="none" cap="none" strike="noStrike">
                <a:solidFill>
                  <a:schemeClr val="dk1"/>
                </a:solidFill>
                <a:latin typeface="Times New Roman"/>
                <a:ea typeface="Times New Roman"/>
                <a:cs typeface="Times New Roman"/>
                <a:sym typeface="Times New Roman"/>
              </a:rPr>
              <a:t>Mention the next step: If you are expecting any further communication or actions, indicate that in the letter.</a:t>
            </a:r>
            <a:endParaRPr/>
          </a:p>
          <a:p>
            <a:pPr indent="-457200" lvl="0" marL="457200" marR="0" rtl="0" algn="l">
              <a:lnSpc>
                <a:spcPct val="150000"/>
              </a:lnSpc>
              <a:spcBef>
                <a:spcPts val="0"/>
              </a:spcBef>
              <a:spcAft>
                <a:spcPts val="0"/>
              </a:spcAft>
              <a:buClr>
                <a:srgbClr val="000000"/>
              </a:buClr>
              <a:buSzPts val="2400"/>
              <a:buFont typeface="Arial"/>
              <a:buAutoNum type="arabicPeriod" startAt="5"/>
            </a:pPr>
            <a:r>
              <a:rPr b="0" i="0" lang="en-US" sz="2400" u="none" cap="none" strike="noStrike">
                <a:solidFill>
                  <a:schemeClr val="dk1"/>
                </a:solidFill>
                <a:latin typeface="Times New Roman"/>
                <a:ea typeface="Times New Roman"/>
                <a:cs typeface="Times New Roman"/>
                <a:sym typeface="Times New Roman"/>
              </a:rPr>
              <a:t>Keep it brief and to the point</a:t>
            </a:r>
            <a:endParaRPr/>
          </a:p>
          <a:p>
            <a:pPr indent="-457200" lvl="0" marL="457200" marR="0" rtl="0" algn="l">
              <a:lnSpc>
                <a:spcPct val="150000"/>
              </a:lnSpc>
              <a:spcBef>
                <a:spcPts val="0"/>
              </a:spcBef>
              <a:spcAft>
                <a:spcPts val="0"/>
              </a:spcAft>
              <a:buClr>
                <a:srgbClr val="000000"/>
              </a:buClr>
              <a:buSzPts val="2400"/>
              <a:buFont typeface="Arial"/>
              <a:buAutoNum type="arabicPeriod" startAt="5"/>
            </a:pPr>
            <a:r>
              <a:rPr b="0" i="0" lang="en-US" sz="2400" u="none" cap="none" strike="noStrike">
                <a:solidFill>
                  <a:schemeClr val="dk1"/>
                </a:solidFill>
                <a:latin typeface="Times New Roman"/>
                <a:ea typeface="Times New Roman"/>
                <a:cs typeface="Times New Roman"/>
                <a:sym typeface="Times New Roman"/>
              </a:rPr>
              <a:t>Use the correct format, whether it is an email or a physical letter</a:t>
            </a:r>
            <a:endParaRPr/>
          </a:p>
          <a:p>
            <a:pPr indent="-457200" lvl="0" marL="457200" marR="0" rtl="0" algn="l">
              <a:lnSpc>
                <a:spcPct val="150000"/>
              </a:lnSpc>
              <a:spcBef>
                <a:spcPts val="0"/>
              </a:spcBef>
              <a:spcAft>
                <a:spcPts val="0"/>
              </a:spcAft>
              <a:buClr>
                <a:srgbClr val="000000"/>
              </a:buClr>
              <a:buSzPts val="2400"/>
              <a:buFont typeface="Arial"/>
              <a:buAutoNum type="arabicPeriod" startAt="5"/>
            </a:pPr>
            <a:r>
              <a:rPr b="0" i="0" lang="en-US" sz="2400" u="none" cap="none" strike="noStrike">
                <a:solidFill>
                  <a:schemeClr val="dk1"/>
                </a:solidFill>
                <a:latin typeface="Times New Roman"/>
                <a:ea typeface="Times New Roman"/>
                <a:cs typeface="Times New Roman"/>
                <a:sym typeface="Times New Roman"/>
              </a:rPr>
              <a:t>Use a professional email signature</a:t>
            </a:r>
            <a:endParaRPr/>
          </a:p>
          <a:p>
            <a:pPr indent="-457200" lvl="0" marL="457200" marR="0" rtl="0" algn="l">
              <a:lnSpc>
                <a:spcPct val="150000"/>
              </a:lnSpc>
              <a:spcBef>
                <a:spcPts val="0"/>
              </a:spcBef>
              <a:spcAft>
                <a:spcPts val="0"/>
              </a:spcAft>
              <a:buClr>
                <a:srgbClr val="000000"/>
              </a:buClr>
              <a:buSzPts val="2400"/>
              <a:buFont typeface="Arial"/>
              <a:buAutoNum type="arabicPeriod" startAt="5"/>
            </a:pPr>
            <a:r>
              <a:rPr b="0" i="0" lang="en-US" sz="2400" u="none" cap="none" strike="noStrike">
                <a:solidFill>
                  <a:schemeClr val="dk1"/>
                </a:solidFill>
                <a:latin typeface="Times New Roman"/>
                <a:ea typeface="Times New Roman"/>
                <a:cs typeface="Times New Roman"/>
                <a:sym typeface="Times New Roman"/>
              </a:rPr>
              <a:t>Show that you have taken something from the interaction, and express what you have learned or gained.</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8"/>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84" name="Google Shape;384;p68"/>
          <p:cNvSpPr txBox="1"/>
          <p:nvPr/>
        </p:nvSpPr>
        <p:spPr>
          <a:xfrm>
            <a:off x="618743" y="1112095"/>
            <a:ext cx="9537627"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600" u="none" cap="none" strike="noStrike">
                <a:solidFill>
                  <a:srgbClr val="000000"/>
                </a:solidFill>
                <a:latin typeface="Times New Roman"/>
                <a:ea typeface="Times New Roman"/>
                <a:cs typeface="Times New Roman"/>
                <a:sym typeface="Times New Roman"/>
              </a:rPr>
              <a:t>Guidelines for Thank-you Letters</a:t>
            </a:r>
            <a:endParaRPr b="1" i="0" sz="2600" u="none" cap="none" strike="noStrike">
              <a:solidFill>
                <a:srgbClr val="000000"/>
              </a:solidFill>
              <a:latin typeface="Times New Roman"/>
              <a:ea typeface="Times New Roman"/>
              <a:cs typeface="Times New Roman"/>
              <a:sym typeface="Times New Roman"/>
            </a:endParaRPr>
          </a:p>
        </p:txBody>
      </p:sp>
      <p:sp>
        <p:nvSpPr>
          <p:cNvPr id="385" name="Google Shape;385;p68"/>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
        <p:nvSpPr>
          <p:cNvPr id="386" name="Google Shape;386;p68"/>
          <p:cNvSpPr txBox="1"/>
          <p:nvPr/>
        </p:nvSpPr>
        <p:spPr>
          <a:xfrm>
            <a:off x="618743" y="2308020"/>
            <a:ext cx="11039857" cy="2795958"/>
          </a:xfrm>
          <a:prstGeom prst="rect">
            <a:avLst/>
          </a:prstGeom>
          <a:noFill/>
          <a:ln>
            <a:noFill/>
          </a:ln>
        </p:spPr>
        <p:txBody>
          <a:bodyPr anchorCtr="0" anchor="t" bIns="45700" lIns="91425" spcFirstLastPara="1" rIns="91425" wrap="square" tIns="45700">
            <a:spAutoFit/>
          </a:bodyPr>
          <a:lstStyle/>
          <a:p>
            <a:pPr indent="-620713" lvl="0" marL="620713" marR="0" rtl="0" algn="l">
              <a:lnSpc>
                <a:spcPct val="150000"/>
              </a:lnSpc>
              <a:spcBef>
                <a:spcPts val="0"/>
              </a:spcBef>
              <a:spcAft>
                <a:spcPts val="0"/>
              </a:spcAft>
              <a:buClr>
                <a:srgbClr val="000000"/>
              </a:buClr>
              <a:buSzPts val="2400"/>
              <a:buFont typeface="Arial"/>
              <a:buAutoNum type="arabicPeriod" startAt="10"/>
            </a:pPr>
            <a:r>
              <a:rPr b="0" i="0" lang="en-US" sz="2400" u="none" cap="none" strike="noStrike">
                <a:solidFill>
                  <a:schemeClr val="dk1"/>
                </a:solidFill>
                <a:latin typeface="Times New Roman"/>
                <a:ea typeface="Times New Roman"/>
                <a:cs typeface="Times New Roman"/>
                <a:sym typeface="Times New Roman"/>
              </a:rPr>
              <a:t>If possible, mention a specific thing you learned or enjoyed during the interaction.</a:t>
            </a:r>
            <a:endParaRPr/>
          </a:p>
          <a:p>
            <a:pPr indent="-620713" lvl="0" marL="620713" marR="0" rtl="0" algn="l">
              <a:lnSpc>
                <a:spcPct val="150000"/>
              </a:lnSpc>
              <a:spcBef>
                <a:spcPts val="0"/>
              </a:spcBef>
              <a:spcAft>
                <a:spcPts val="0"/>
              </a:spcAft>
              <a:buClr>
                <a:srgbClr val="000000"/>
              </a:buClr>
              <a:buSzPts val="2400"/>
              <a:buFont typeface="Arial"/>
              <a:buAutoNum type="arabicPeriod" startAt="10"/>
            </a:pPr>
            <a:r>
              <a:rPr b="0" i="0" lang="en-US" sz="2400" u="none" cap="none" strike="noStrike">
                <a:solidFill>
                  <a:schemeClr val="dk1"/>
                </a:solidFill>
                <a:latin typeface="Times New Roman"/>
                <a:ea typeface="Times New Roman"/>
                <a:cs typeface="Times New Roman"/>
                <a:sym typeface="Times New Roman"/>
              </a:rPr>
              <a:t>If appropriate, include your contact information for future reference.</a:t>
            </a:r>
            <a:endParaRPr/>
          </a:p>
          <a:p>
            <a:pPr indent="-620713" lvl="0" marL="620713" marR="0" rtl="0" algn="l">
              <a:lnSpc>
                <a:spcPct val="150000"/>
              </a:lnSpc>
              <a:spcBef>
                <a:spcPts val="0"/>
              </a:spcBef>
              <a:spcAft>
                <a:spcPts val="0"/>
              </a:spcAft>
              <a:buClr>
                <a:srgbClr val="000000"/>
              </a:buClr>
              <a:buSzPts val="2400"/>
              <a:buFont typeface="Arial"/>
              <a:buAutoNum type="arabicPeriod" startAt="10"/>
            </a:pPr>
            <a:r>
              <a:rPr b="0" i="0" lang="en-US" sz="2400" u="none" cap="none" strike="noStrike">
                <a:solidFill>
                  <a:schemeClr val="dk1"/>
                </a:solidFill>
                <a:latin typeface="Times New Roman"/>
                <a:ea typeface="Times New Roman"/>
                <a:cs typeface="Times New Roman"/>
                <a:sym typeface="Times New Roman"/>
              </a:rPr>
              <a:t>Use the thank-you letter as an opportunity to reiterate your interest in the opportunity or to mention any information that you may have forgotten during the interview.</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9"/>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93" name="Google Shape;393;p69"/>
          <p:cNvSpPr txBox="1"/>
          <p:nvPr/>
        </p:nvSpPr>
        <p:spPr>
          <a:xfrm>
            <a:off x="618743" y="1112095"/>
            <a:ext cx="9537627"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600" u="none" cap="none" strike="noStrike">
                <a:solidFill>
                  <a:srgbClr val="000000"/>
                </a:solidFill>
                <a:latin typeface="Times New Roman"/>
                <a:ea typeface="Times New Roman"/>
                <a:cs typeface="Times New Roman"/>
                <a:sym typeface="Times New Roman"/>
              </a:rPr>
              <a:t>Guidelines for Job Offer and Acceptance Letter</a:t>
            </a:r>
            <a:endParaRPr b="1" i="0" sz="2600" u="none" cap="none" strike="noStrike">
              <a:solidFill>
                <a:srgbClr val="000000"/>
              </a:solidFill>
              <a:latin typeface="Times New Roman"/>
              <a:ea typeface="Times New Roman"/>
              <a:cs typeface="Times New Roman"/>
              <a:sym typeface="Times New Roman"/>
            </a:endParaRPr>
          </a:p>
        </p:txBody>
      </p:sp>
      <p:sp>
        <p:nvSpPr>
          <p:cNvPr id="394" name="Google Shape;394;p69"/>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
        <p:nvSpPr>
          <p:cNvPr id="395" name="Google Shape;395;p69"/>
          <p:cNvSpPr txBox="1"/>
          <p:nvPr/>
        </p:nvSpPr>
        <p:spPr>
          <a:xfrm>
            <a:off x="618743" y="1752817"/>
            <a:ext cx="11039857" cy="501194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Here are some guidelines for writing a job offer and acceptance letter:</a:t>
            </a:r>
            <a:endParaRPr/>
          </a:p>
          <a:p>
            <a:pPr indent="-457200" lvl="0" marL="457200" marR="0" rtl="0" algn="l">
              <a:lnSpc>
                <a:spcPct val="150000"/>
              </a:lnSpc>
              <a:spcBef>
                <a:spcPts val="0"/>
              </a:spcBef>
              <a:spcAft>
                <a:spcPts val="0"/>
              </a:spcAft>
              <a:buClr>
                <a:srgbClr val="000000"/>
              </a:buClr>
              <a:buSzPts val="2400"/>
              <a:buFont typeface="Arial"/>
              <a:buAutoNum type="arabicPeriod"/>
            </a:pPr>
            <a:r>
              <a:rPr b="0" i="0" lang="en-US" sz="2400" u="none" cap="none" strike="noStrike">
                <a:solidFill>
                  <a:schemeClr val="dk1"/>
                </a:solidFill>
                <a:latin typeface="Times New Roman"/>
                <a:ea typeface="Times New Roman"/>
                <a:cs typeface="Times New Roman"/>
                <a:sym typeface="Times New Roman"/>
              </a:rPr>
              <a:t>Keep it professional: Use a formal tone and format, and proofread for grammar and spelling errors.</a:t>
            </a:r>
            <a:endParaRPr/>
          </a:p>
          <a:p>
            <a:pPr indent="-457200" lvl="0" marL="457200" marR="0" rtl="0" algn="l">
              <a:lnSpc>
                <a:spcPct val="150000"/>
              </a:lnSpc>
              <a:spcBef>
                <a:spcPts val="0"/>
              </a:spcBef>
              <a:spcAft>
                <a:spcPts val="0"/>
              </a:spcAft>
              <a:buClr>
                <a:srgbClr val="000000"/>
              </a:buClr>
              <a:buSzPts val="2400"/>
              <a:buFont typeface="Arial"/>
              <a:buAutoNum type="arabicPeriod"/>
            </a:pPr>
            <a:r>
              <a:rPr b="0" i="0" lang="en-US" sz="2400" u="none" cap="none" strike="noStrike">
                <a:solidFill>
                  <a:schemeClr val="dk1"/>
                </a:solidFill>
                <a:latin typeface="Times New Roman"/>
                <a:ea typeface="Times New Roman"/>
                <a:cs typeface="Times New Roman"/>
                <a:sym typeface="Times New Roman"/>
              </a:rPr>
              <a:t>Include all details: The job offer letter should include all relevant information about the job, such as the job title, salary, benefits, and start date.</a:t>
            </a:r>
            <a:endParaRPr/>
          </a:p>
          <a:p>
            <a:pPr indent="-457200" lvl="0" marL="457200" marR="0" rtl="0" algn="l">
              <a:lnSpc>
                <a:spcPct val="150000"/>
              </a:lnSpc>
              <a:spcBef>
                <a:spcPts val="0"/>
              </a:spcBef>
              <a:spcAft>
                <a:spcPts val="0"/>
              </a:spcAft>
              <a:buClr>
                <a:srgbClr val="000000"/>
              </a:buClr>
              <a:buSzPts val="2400"/>
              <a:buFont typeface="Arial"/>
              <a:buAutoNum type="arabicPeriod"/>
            </a:pPr>
            <a:r>
              <a:rPr b="0" i="0" lang="en-US" sz="2400" u="none" cap="none" strike="noStrike">
                <a:solidFill>
                  <a:schemeClr val="dk1"/>
                </a:solidFill>
                <a:latin typeface="Times New Roman"/>
                <a:ea typeface="Times New Roman"/>
                <a:cs typeface="Times New Roman"/>
                <a:sym typeface="Times New Roman"/>
              </a:rPr>
              <a:t>Be clear about expectations: The letter should clearly state any expectations or requirements for the job, such as work schedule, dress code, and training.</a:t>
            </a:r>
            <a:endParaRPr/>
          </a:p>
          <a:p>
            <a:pPr indent="-457200" lvl="0" marL="457200" marR="0" rtl="0" algn="l">
              <a:lnSpc>
                <a:spcPct val="150000"/>
              </a:lnSpc>
              <a:spcBef>
                <a:spcPts val="0"/>
              </a:spcBef>
              <a:spcAft>
                <a:spcPts val="0"/>
              </a:spcAft>
              <a:buClr>
                <a:srgbClr val="000000"/>
              </a:buClr>
              <a:buSzPts val="2400"/>
              <a:buFont typeface="Arial"/>
              <a:buAutoNum type="arabicPeriod"/>
            </a:pPr>
            <a:r>
              <a:rPr b="0" i="0" lang="en-US" sz="2400" u="none" cap="none" strike="noStrike">
                <a:solidFill>
                  <a:schemeClr val="dk1"/>
                </a:solidFill>
                <a:latin typeface="Times New Roman"/>
                <a:ea typeface="Times New Roman"/>
                <a:cs typeface="Times New Roman"/>
                <a:sym typeface="Times New Roman"/>
              </a:rPr>
              <a:t>Include a deadline: Give the candidate a deadline for accepting or declining the offer, and make it clear what the next steps will be if they accept.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70"/>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02" name="Google Shape;402;p70"/>
          <p:cNvSpPr txBox="1"/>
          <p:nvPr/>
        </p:nvSpPr>
        <p:spPr>
          <a:xfrm>
            <a:off x="618743" y="1112095"/>
            <a:ext cx="9537627"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600" u="none" cap="none" strike="noStrike">
                <a:solidFill>
                  <a:srgbClr val="000000"/>
                </a:solidFill>
                <a:latin typeface="Times New Roman"/>
                <a:ea typeface="Times New Roman"/>
                <a:cs typeface="Times New Roman"/>
                <a:sym typeface="Times New Roman"/>
              </a:rPr>
              <a:t>Guidelines for Job Offer and Acceptance Letter</a:t>
            </a:r>
            <a:endParaRPr b="1" i="0" sz="2600" u="none" cap="none" strike="noStrike">
              <a:solidFill>
                <a:srgbClr val="000000"/>
              </a:solidFill>
              <a:latin typeface="Times New Roman"/>
              <a:ea typeface="Times New Roman"/>
              <a:cs typeface="Times New Roman"/>
              <a:sym typeface="Times New Roman"/>
            </a:endParaRPr>
          </a:p>
        </p:txBody>
      </p:sp>
      <p:sp>
        <p:nvSpPr>
          <p:cNvPr id="403" name="Google Shape;403;p70"/>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
        <p:nvSpPr>
          <p:cNvPr id="404" name="Google Shape;404;p70"/>
          <p:cNvSpPr txBox="1"/>
          <p:nvPr/>
        </p:nvSpPr>
        <p:spPr>
          <a:xfrm>
            <a:off x="618743" y="2028467"/>
            <a:ext cx="11189057" cy="3903954"/>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0000"/>
              </a:buClr>
              <a:buSzPts val="2400"/>
              <a:buFont typeface="Arial"/>
              <a:buAutoNum type="arabicPeriod" startAt="5"/>
            </a:pPr>
            <a:r>
              <a:rPr b="0" i="0" lang="en-US" sz="2400" u="none" cap="none" strike="noStrike">
                <a:solidFill>
                  <a:schemeClr val="dk1"/>
                </a:solidFill>
                <a:latin typeface="Times New Roman"/>
                <a:ea typeface="Times New Roman"/>
                <a:cs typeface="Times New Roman"/>
                <a:sym typeface="Times New Roman"/>
              </a:rPr>
              <a:t>For acceptance letter, be enthusiastic: Express your excitement and enthusiasm for the opportunity to join the company and thank the employer for the offer.</a:t>
            </a:r>
            <a:endParaRPr/>
          </a:p>
          <a:p>
            <a:pPr indent="-342900" lvl="0" marL="342900" marR="0" rtl="0" algn="l">
              <a:lnSpc>
                <a:spcPct val="150000"/>
              </a:lnSpc>
              <a:spcBef>
                <a:spcPts val="0"/>
              </a:spcBef>
              <a:spcAft>
                <a:spcPts val="0"/>
              </a:spcAft>
              <a:buClr>
                <a:srgbClr val="000000"/>
              </a:buClr>
              <a:buSzPts val="2400"/>
              <a:buFont typeface="Arial"/>
              <a:buAutoNum type="arabicPeriod" startAt="5"/>
            </a:pPr>
            <a:r>
              <a:rPr b="0" i="0" lang="en-US" sz="2400" u="none" cap="none" strike="noStrike">
                <a:solidFill>
                  <a:schemeClr val="dk1"/>
                </a:solidFill>
                <a:latin typeface="Times New Roman"/>
                <a:ea typeface="Times New Roman"/>
                <a:cs typeface="Times New Roman"/>
                <a:sym typeface="Times New Roman"/>
              </a:rPr>
              <a:t>Be specific: Be specific about your start date and any other logistics.</a:t>
            </a:r>
            <a:endParaRPr/>
          </a:p>
          <a:p>
            <a:pPr indent="-342900" lvl="0" marL="342900" marR="0" rtl="0" algn="l">
              <a:lnSpc>
                <a:spcPct val="150000"/>
              </a:lnSpc>
              <a:spcBef>
                <a:spcPts val="0"/>
              </a:spcBef>
              <a:spcAft>
                <a:spcPts val="0"/>
              </a:spcAft>
              <a:buClr>
                <a:srgbClr val="000000"/>
              </a:buClr>
              <a:buSzPts val="2400"/>
              <a:buFont typeface="Arial"/>
              <a:buAutoNum type="arabicPeriod" startAt="5"/>
            </a:pPr>
            <a:r>
              <a:rPr b="0" i="0" lang="en-US" sz="2400" u="none" cap="none" strike="noStrike">
                <a:solidFill>
                  <a:schemeClr val="dk1"/>
                </a:solidFill>
                <a:latin typeface="Times New Roman"/>
                <a:ea typeface="Times New Roman"/>
                <a:cs typeface="Times New Roman"/>
                <a:sym typeface="Times New Roman"/>
              </a:rPr>
              <a:t>Confirm the terms and conditions of the offer: Make sure you understand the terms and conditions of the job offer before accepting it.</a:t>
            </a:r>
            <a:endParaRPr/>
          </a:p>
          <a:p>
            <a:pPr indent="-342900" lvl="0" marL="342900" marR="0" rtl="0" algn="l">
              <a:lnSpc>
                <a:spcPct val="150000"/>
              </a:lnSpc>
              <a:spcBef>
                <a:spcPts val="0"/>
              </a:spcBef>
              <a:spcAft>
                <a:spcPts val="0"/>
              </a:spcAft>
              <a:buClr>
                <a:srgbClr val="000000"/>
              </a:buClr>
              <a:buSzPts val="2400"/>
              <a:buFont typeface="Arial"/>
              <a:buAutoNum type="arabicPeriod" startAt="5"/>
            </a:pPr>
            <a:r>
              <a:rPr b="0" i="0" lang="en-US" sz="2400" u="none" cap="none" strike="noStrike">
                <a:solidFill>
                  <a:schemeClr val="dk1"/>
                </a:solidFill>
                <a:latin typeface="Times New Roman"/>
                <a:ea typeface="Times New Roman"/>
                <a:cs typeface="Times New Roman"/>
                <a:sym typeface="Times New Roman"/>
              </a:rPr>
              <a:t>Be clear about the next steps: Include information about any additional steps that need to be taken, such as background checks or paperwork.</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71"/>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11" name="Google Shape;411;p71"/>
          <p:cNvSpPr txBox="1"/>
          <p:nvPr/>
        </p:nvSpPr>
        <p:spPr>
          <a:xfrm>
            <a:off x="618743" y="1112095"/>
            <a:ext cx="9537627"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600" u="none" cap="none" strike="noStrike">
                <a:solidFill>
                  <a:srgbClr val="000000"/>
                </a:solidFill>
                <a:latin typeface="Times New Roman"/>
                <a:ea typeface="Times New Roman"/>
                <a:cs typeface="Times New Roman"/>
                <a:sym typeface="Times New Roman"/>
              </a:rPr>
              <a:t>Guidelines for Job Offer and Acceptance Letter</a:t>
            </a:r>
            <a:endParaRPr b="1" i="0" sz="2600" u="none" cap="none" strike="noStrike">
              <a:solidFill>
                <a:srgbClr val="000000"/>
              </a:solidFill>
              <a:latin typeface="Times New Roman"/>
              <a:ea typeface="Times New Roman"/>
              <a:cs typeface="Times New Roman"/>
              <a:sym typeface="Times New Roman"/>
            </a:endParaRPr>
          </a:p>
        </p:txBody>
      </p:sp>
      <p:sp>
        <p:nvSpPr>
          <p:cNvPr id="412" name="Google Shape;412;p71"/>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
        <p:nvSpPr>
          <p:cNvPr id="413" name="Google Shape;413;p71"/>
          <p:cNvSpPr txBox="1"/>
          <p:nvPr/>
        </p:nvSpPr>
        <p:spPr>
          <a:xfrm>
            <a:off x="618743" y="2199246"/>
            <a:ext cx="11007200" cy="279595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0000"/>
              </a:buClr>
              <a:buSzPts val="2400"/>
              <a:buFont typeface="Arial"/>
              <a:buAutoNum type="arabicPeriod" startAt="9"/>
            </a:pPr>
            <a:r>
              <a:rPr b="0" i="0" lang="en-US" sz="2400" u="none" cap="none" strike="noStrike">
                <a:solidFill>
                  <a:schemeClr val="dk1"/>
                </a:solidFill>
                <a:latin typeface="Times New Roman"/>
                <a:ea typeface="Times New Roman"/>
                <a:cs typeface="Times New Roman"/>
                <a:sym typeface="Times New Roman"/>
              </a:rPr>
              <a:t>Use a professional email signature.</a:t>
            </a:r>
            <a:endParaRPr/>
          </a:p>
          <a:p>
            <a:pPr indent="-342900" lvl="0" marL="342900" marR="0" rtl="0" algn="l">
              <a:lnSpc>
                <a:spcPct val="150000"/>
              </a:lnSpc>
              <a:spcBef>
                <a:spcPts val="0"/>
              </a:spcBef>
              <a:spcAft>
                <a:spcPts val="0"/>
              </a:spcAft>
              <a:buClr>
                <a:srgbClr val="000000"/>
              </a:buClr>
              <a:buSzPts val="2400"/>
              <a:buFont typeface="Arial"/>
              <a:buAutoNum type="arabicPeriod" startAt="9"/>
            </a:pPr>
            <a:r>
              <a:rPr b="0" i="0" lang="en-US" sz="2400" u="none" cap="none" strike="noStrike">
                <a:solidFill>
                  <a:schemeClr val="dk1"/>
                </a:solidFill>
                <a:latin typeface="Times New Roman"/>
                <a:ea typeface="Times New Roman"/>
                <a:cs typeface="Times New Roman"/>
                <a:sym typeface="Times New Roman"/>
              </a:rPr>
              <a:t>Keep a copy of both the offer letter and acceptance letter for future reference.</a:t>
            </a:r>
            <a:endParaRPr/>
          </a:p>
          <a:p>
            <a:pPr indent="-342900" lvl="0" marL="342900" marR="0" rtl="0" algn="l">
              <a:lnSpc>
                <a:spcPct val="150000"/>
              </a:lnSpc>
              <a:spcBef>
                <a:spcPts val="0"/>
              </a:spcBef>
              <a:spcAft>
                <a:spcPts val="0"/>
              </a:spcAft>
              <a:buClr>
                <a:srgbClr val="000000"/>
              </a:buClr>
              <a:buSzPts val="2400"/>
              <a:buFont typeface="Arial"/>
              <a:buAutoNum type="arabicPeriod" startAt="9"/>
            </a:pPr>
            <a:r>
              <a:rPr b="0" i="0" lang="en-US" sz="2400" u="none" cap="none" strike="noStrike">
                <a:solidFill>
                  <a:schemeClr val="dk1"/>
                </a:solidFill>
                <a:latin typeface="Times New Roman"/>
                <a:ea typeface="Times New Roman"/>
                <a:cs typeface="Times New Roman"/>
                <a:sym typeface="Times New Roman"/>
              </a:rPr>
              <a:t>Mention any contingencies you may have, like relocation, visa, or references.</a:t>
            </a:r>
            <a:endParaRPr/>
          </a:p>
          <a:p>
            <a:pPr indent="-342900" lvl="0" marL="342900" marR="0" rtl="0" algn="l">
              <a:lnSpc>
                <a:spcPct val="150000"/>
              </a:lnSpc>
              <a:spcBef>
                <a:spcPts val="0"/>
              </a:spcBef>
              <a:spcAft>
                <a:spcPts val="0"/>
              </a:spcAft>
              <a:buClr>
                <a:srgbClr val="000000"/>
              </a:buClr>
              <a:buSzPts val="2400"/>
              <a:buFont typeface="Arial"/>
              <a:buAutoNum type="arabicPeriod" startAt="9"/>
            </a:pPr>
            <a:r>
              <a:rPr b="0" i="0" lang="en-US" sz="2400" u="none" cap="none" strike="noStrike">
                <a:solidFill>
                  <a:schemeClr val="dk1"/>
                </a:solidFill>
                <a:latin typeface="Times New Roman"/>
                <a:ea typeface="Times New Roman"/>
                <a:cs typeface="Times New Roman"/>
                <a:sym typeface="Times New Roman"/>
              </a:rPr>
              <a:t>If you are declining the offer, do it politely and professionally and express your gratitude for the opportunity.</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72"/>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20" name="Google Shape;420;p72"/>
          <p:cNvSpPr txBox="1"/>
          <p:nvPr/>
        </p:nvSpPr>
        <p:spPr>
          <a:xfrm>
            <a:off x="618743" y="1112095"/>
            <a:ext cx="9537627"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600" u="none" cap="none" strike="noStrike">
                <a:solidFill>
                  <a:srgbClr val="000000"/>
                </a:solidFill>
                <a:latin typeface="Times New Roman"/>
                <a:ea typeface="Times New Roman"/>
                <a:cs typeface="Times New Roman"/>
                <a:sym typeface="Times New Roman"/>
              </a:rPr>
              <a:t>Style in Business Correspondence</a:t>
            </a:r>
            <a:endParaRPr b="1" i="0" sz="2600" u="none" cap="none" strike="noStrike">
              <a:solidFill>
                <a:srgbClr val="000000"/>
              </a:solidFill>
              <a:latin typeface="Times New Roman"/>
              <a:ea typeface="Times New Roman"/>
              <a:cs typeface="Times New Roman"/>
              <a:sym typeface="Times New Roman"/>
            </a:endParaRPr>
          </a:p>
        </p:txBody>
      </p:sp>
      <p:sp>
        <p:nvSpPr>
          <p:cNvPr id="421" name="Google Shape;421;p72"/>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
        <p:nvSpPr>
          <p:cNvPr id="422" name="Google Shape;422;p72"/>
          <p:cNvSpPr txBox="1"/>
          <p:nvPr/>
        </p:nvSpPr>
        <p:spPr>
          <a:xfrm>
            <a:off x="618743" y="1709526"/>
            <a:ext cx="10974543" cy="501194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The style of business correspondence refers to the way in which a message is written and presented in a professional setting. Here are some guidelines for style in business correspondence:</a:t>
            </a:r>
            <a:endParaRPr/>
          </a:p>
          <a:p>
            <a:pPr indent="-342900" lvl="0" marL="34290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Be clear and concise</a:t>
            </a:r>
            <a:r>
              <a:rPr b="0" i="0" lang="en-US" sz="2400" u="none" cap="none" strike="noStrike">
                <a:solidFill>
                  <a:schemeClr val="dk1"/>
                </a:solidFill>
                <a:latin typeface="Times New Roman"/>
                <a:ea typeface="Times New Roman"/>
                <a:cs typeface="Times New Roman"/>
                <a:sym typeface="Times New Roman"/>
              </a:rPr>
              <a:t>: Use simple and direct language, and avoid using jargon or complex vocabulary.</a:t>
            </a:r>
            <a:endParaRPr/>
          </a:p>
          <a:p>
            <a:pPr indent="-342900" lvl="0" marL="34290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Be formal</a:t>
            </a:r>
            <a:r>
              <a:rPr b="0" i="0" lang="en-US" sz="2400" u="none" cap="none" strike="noStrike">
                <a:solidFill>
                  <a:schemeClr val="dk1"/>
                </a:solidFill>
                <a:latin typeface="Times New Roman"/>
                <a:ea typeface="Times New Roman"/>
                <a:cs typeface="Times New Roman"/>
                <a:sym typeface="Times New Roman"/>
              </a:rPr>
              <a:t>: Use a professional tone and format, and avoid using slang or casual language.</a:t>
            </a:r>
            <a:endParaRPr/>
          </a:p>
          <a:p>
            <a:pPr indent="-342900" lvl="0" marL="34290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Be consistent</a:t>
            </a:r>
            <a:r>
              <a:rPr b="0" i="0" lang="en-US" sz="2400" u="none" cap="none" strike="noStrike">
                <a:solidFill>
                  <a:schemeClr val="dk1"/>
                </a:solidFill>
                <a:latin typeface="Times New Roman"/>
                <a:ea typeface="Times New Roman"/>
                <a:cs typeface="Times New Roman"/>
                <a:sym typeface="Times New Roman"/>
              </a:rPr>
              <a:t>: Use the same font and formatting throughout the document, and make sure that the document is visually appealing and easy to read.</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3"/>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29" name="Google Shape;429;p73"/>
          <p:cNvSpPr txBox="1"/>
          <p:nvPr/>
        </p:nvSpPr>
        <p:spPr>
          <a:xfrm>
            <a:off x="618743" y="1112095"/>
            <a:ext cx="9537627"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600" u="none" cap="none" strike="noStrike">
                <a:solidFill>
                  <a:srgbClr val="000000"/>
                </a:solidFill>
                <a:latin typeface="Times New Roman"/>
                <a:ea typeface="Times New Roman"/>
                <a:cs typeface="Times New Roman"/>
                <a:sym typeface="Times New Roman"/>
              </a:rPr>
              <a:t>Style in Business Correspondence</a:t>
            </a:r>
            <a:endParaRPr b="1" i="0" sz="2600" u="none" cap="none" strike="noStrike">
              <a:solidFill>
                <a:srgbClr val="000000"/>
              </a:solidFill>
              <a:latin typeface="Times New Roman"/>
              <a:ea typeface="Times New Roman"/>
              <a:cs typeface="Times New Roman"/>
              <a:sym typeface="Times New Roman"/>
            </a:endParaRPr>
          </a:p>
        </p:txBody>
      </p:sp>
      <p:sp>
        <p:nvSpPr>
          <p:cNvPr id="430" name="Google Shape;430;p73"/>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
        <p:nvSpPr>
          <p:cNvPr id="431" name="Google Shape;431;p73"/>
          <p:cNvSpPr txBox="1"/>
          <p:nvPr/>
        </p:nvSpPr>
        <p:spPr>
          <a:xfrm>
            <a:off x="618743" y="1752817"/>
            <a:ext cx="11013143" cy="445795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Use appropriate salutation and closing</a:t>
            </a:r>
            <a:r>
              <a:rPr b="0" i="0" lang="en-US" sz="2400" u="none" cap="none" strike="noStrike">
                <a:solidFill>
                  <a:schemeClr val="dk1"/>
                </a:solidFill>
                <a:latin typeface="Times New Roman"/>
                <a:ea typeface="Times New Roman"/>
                <a:cs typeface="Times New Roman"/>
                <a:sym typeface="Times New Roman"/>
              </a:rPr>
              <a:t>: Start the letter with a formal salutation, such as "Dear [Name]," and end it with a closing, such as "Sincerely" or "Best regards," followed by your name and contact information.</a:t>
            </a:r>
            <a:endParaRPr/>
          </a:p>
          <a:p>
            <a:pPr indent="-285750" lvl="0" marL="28575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Use bullet points or numbered lists</a:t>
            </a:r>
            <a:r>
              <a:rPr b="0" i="0" lang="en-US" sz="2400" u="none" cap="none" strike="noStrike">
                <a:solidFill>
                  <a:schemeClr val="dk1"/>
                </a:solidFill>
                <a:latin typeface="Times New Roman"/>
                <a:ea typeface="Times New Roman"/>
                <a:cs typeface="Times New Roman"/>
                <a:sym typeface="Times New Roman"/>
              </a:rPr>
              <a:t>: Use bullet points or numbered lists to organize information and make it easy to read.</a:t>
            </a:r>
            <a:endParaRPr/>
          </a:p>
          <a:p>
            <a:pPr indent="-285750" lvl="0" marL="28575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Use active voice</a:t>
            </a:r>
            <a:r>
              <a:rPr b="0" i="0" lang="en-US" sz="2400" u="none" cap="none" strike="noStrike">
                <a:solidFill>
                  <a:schemeClr val="dk1"/>
                </a:solidFill>
                <a:latin typeface="Times New Roman"/>
                <a:ea typeface="Times New Roman"/>
                <a:cs typeface="Times New Roman"/>
                <a:sym typeface="Times New Roman"/>
              </a:rPr>
              <a:t>: Use active voice in your writing, which makes it more direct and engaging.</a:t>
            </a:r>
            <a:endParaRPr/>
          </a:p>
          <a:p>
            <a:pPr indent="-285750" lvl="0" marL="28575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Avoid contractions</a:t>
            </a:r>
            <a:r>
              <a:rPr b="0" i="0" lang="en-US" sz="2400" u="none" cap="none" strike="noStrike">
                <a:solidFill>
                  <a:schemeClr val="dk1"/>
                </a:solidFill>
                <a:latin typeface="Times New Roman"/>
                <a:ea typeface="Times New Roman"/>
                <a:cs typeface="Times New Roman"/>
                <a:sym typeface="Times New Roman"/>
              </a:rPr>
              <a:t>: avoid using contractions in formal correspondence.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4"/>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38" name="Google Shape;438;p74"/>
          <p:cNvSpPr txBox="1"/>
          <p:nvPr/>
        </p:nvSpPr>
        <p:spPr>
          <a:xfrm>
            <a:off x="618743" y="1112095"/>
            <a:ext cx="9537627"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600" u="none" cap="none" strike="noStrike">
                <a:solidFill>
                  <a:srgbClr val="000000"/>
                </a:solidFill>
                <a:latin typeface="Times New Roman"/>
                <a:ea typeface="Times New Roman"/>
                <a:cs typeface="Times New Roman"/>
                <a:sym typeface="Times New Roman"/>
              </a:rPr>
              <a:t>Style in Business Correspondence</a:t>
            </a:r>
            <a:endParaRPr b="1" i="0" sz="2600" u="none" cap="none" strike="noStrike">
              <a:solidFill>
                <a:srgbClr val="000000"/>
              </a:solidFill>
              <a:latin typeface="Times New Roman"/>
              <a:ea typeface="Times New Roman"/>
              <a:cs typeface="Times New Roman"/>
              <a:sym typeface="Times New Roman"/>
            </a:endParaRPr>
          </a:p>
        </p:txBody>
      </p:sp>
      <p:sp>
        <p:nvSpPr>
          <p:cNvPr id="439" name="Google Shape;439;p74"/>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
        <p:nvSpPr>
          <p:cNvPr id="440" name="Google Shape;440;p74"/>
          <p:cNvSpPr txBox="1"/>
          <p:nvPr/>
        </p:nvSpPr>
        <p:spPr>
          <a:xfrm>
            <a:off x="618743" y="1752817"/>
            <a:ext cx="11189057" cy="445795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Use professional language</a:t>
            </a:r>
            <a:r>
              <a:rPr b="0" i="0" lang="en-US" sz="2400" u="none" cap="none" strike="noStrike">
                <a:solidFill>
                  <a:schemeClr val="dk1"/>
                </a:solidFill>
                <a:latin typeface="Times New Roman"/>
                <a:ea typeface="Times New Roman"/>
                <a:cs typeface="Times New Roman"/>
                <a:sym typeface="Times New Roman"/>
              </a:rPr>
              <a:t>: Avoid using overly casual or emotive language in business correspondence.</a:t>
            </a:r>
            <a:endParaRPr/>
          </a:p>
          <a:p>
            <a:pPr indent="-285750" lvl="0" marL="28575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Use proper formatting</a:t>
            </a:r>
            <a:r>
              <a:rPr b="0" i="0" lang="en-US" sz="2400" u="none" cap="none" strike="noStrike">
                <a:solidFill>
                  <a:schemeClr val="dk1"/>
                </a:solidFill>
                <a:latin typeface="Times New Roman"/>
                <a:ea typeface="Times New Roman"/>
                <a:cs typeface="Times New Roman"/>
                <a:sym typeface="Times New Roman"/>
              </a:rPr>
              <a:t>: Use proper formatting for different types of correspondence like email, letter, or memo.</a:t>
            </a:r>
            <a:endParaRPr/>
          </a:p>
          <a:p>
            <a:pPr indent="-285750" lvl="0" marL="28575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Be mindful of cultural differences</a:t>
            </a:r>
            <a:r>
              <a:rPr b="0" i="0" lang="en-US" sz="2400" u="none" cap="none" strike="noStrike">
                <a:solidFill>
                  <a:schemeClr val="dk1"/>
                </a:solidFill>
                <a:latin typeface="Times New Roman"/>
                <a:ea typeface="Times New Roman"/>
                <a:cs typeface="Times New Roman"/>
                <a:sym typeface="Times New Roman"/>
              </a:rPr>
              <a:t>: Be aware of cultural differences in communication styles and adjust your language accordingly.</a:t>
            </a:r>
            <a:endParaRPr/>
          </a:p>
          <a:p>
            <a:pPr indent="-285750" lvl="0" marL="28575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Be mindful of the recipient</a:t>
            </a:r>
            <a:r>
              <a:rPr b="0" i="0" lang="en-US" sz="2400" u="none" cap="none" strike="noStrike">
                <a:solidFill>
                  <a:schemeClr val="dk1"/>
                </a:solidFill>
                <a:latin typeface="Times New Roman"/>
                <a:ea typeface="Times New Roman"/>
                <a:cs typeface="Times New Roman"/>
                <a:sym typeface="Times New Roman"/>
              </a:rPr>
              <a:t>: Consider the recipient's level of familiarity with the topic and adjust the level of detail accordingly.</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5"/>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47" name="Google Shape;447;p75"/>
          <p:cNvSpPr txBox="1"/>
          <p:nvPr/>
        </p:nvSpPr>
        <p:spPr>
          <a:xfrm>
            <a:off x="618743" y="1112095"/>
            <a:ext cx="9537627"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600" u="none" cap="none" strike="noStrike">
                <a:solidFill>
                  <a:srgbClr val="000000"/>
                </a:solidFill>
                <a:latin typeface="Times New Roman"/>
                <a:ea typeface="Times New Roman"/>
                <a:cs typeface="Times New Roman"/>
                <a:sym typeface="Times New Roman"/>
              </a:rPr>
              <a:t>Business Report Writing</a:t>
            </a:r>
            <a:endParaRPr b="1" i="0" sz="2600" u="none" cap="none" strike="noStrike">
              <a:solidFill>
                <a:srgbClr val="000000"/>
              </a:solidFill>
              <a:latin typeface="Times New Roman"/>
              <a:ea typeface="Times New Roman"/>
              <a:cs typeface="Times New Roman"/>
              <a:sym typeface="Times New Roman"/>
            </a:endParaRPr>
          </a:p>
        </p:txBody>
      </p:sp>
      <p:sp>
        <p:nvSpPr>
          <p:cNvPr id="448" name="Google Shape;448;p75"/>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
        <p:nvSpPr>
          <p:cNvPr id="449" name="Google Shape;449;p75"/>
          <p:cNvSpPr txBox="1"/>
          <p:nvPr/>
        </p:nvSpPr>
        <p:spPr>
          <a:xfrm>
            <a:off x="650421" y="1898398"/>
            <a:ext cx="10891157" cy="445795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Business report writing is a formal method of communicating information, analysis, and recommendations to a specific audience within a business or organization. Reports are typically used to document the results of research, investigations, or studies, and to provide recommendations for improvement or action. They are used to convey information and data in a clear, concise, and structured format.</a:t>
            </a:r>
            <a:endParaRPr/>
          </a:p>
          <a:p>
            <a:pPr indent="0" lvl="0" marL="0" marR="0" rtl="0" algn="l">
              <a:lnSpc>
                <a:spcPct val="15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Business reports are a crucial tool for managers and decision-makers in organizations as they provide insights, analysis and recommendations on various aspects of business operations.</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02" name="Google Shape;102;p4"/>
          <p:cNvPicPr preferRelativeResize="0"/>
          <p:nvPr/>
        </p:nvPicPr>
        <p:blipFill rotWithShape="1">
          <a:blip r:embed="rId3">
            <a:alphaModFix/>
          </a:blip>
          <a:srcRect b="14653" l="13124" r="6823" t="6865"/>
          <a:stretch/>
        </p:blipFill>
        <p:spPr>
          <a:xfrm>
            <a:off x="7769" y="1070600"/>
            <a:ext cx="2237015" cy="1587560"/>
          </a:xfrm>
          <a:prstGeom prst="rect">
            <a:avLst/>
          </a:prstGeom>
          <a:noFill/>
          <a:ln>
            <a:noFill/>
          </a:ln>
        </p:spPr>
      </p:pic>
      <p:sp>
        <p:nvSpPr>
          <p:cNvPr id="103" name="Google Shape;103;p4"/>
          <p:cNvSpPr/>
          <p:nvPr/>
        </p:nvSpPr>
        <p:spPr>
          <a:xfrm>
            <a:off x="2024743" y="1328279"/>
            <a:ext cx="3439852" cy="830956"/>
          </a:xfrm>
          <a:prstGeom prst="rect">
            <a:avLst/>
          </a:prstGeom>
          <a:noFill/>
          <a:ln>
            <a:noFill/>
          </a:ln>
        </p:spPr>
        <p:txBody>
          <a:bodyPr anchorCtr="0" anchor="t" bIns="45700" lIns="91425" spcFirstLastPara="1" rIns="91425" wrap="square" tIns="45700">
            <a:spAutoFit/>
          </a:bodyPr>
          <a:lstStyle/>
          <a:p>
            <a:pPr indent="0" lvl="4" marL="360045" marR="0" rtl="0" algn="l">
              <a:lnSpc>
                <a:spcPct val="100000"/>
              </a:lnSpc>
              <a:spcBef>
                <a:spcPts val="0"/>
              </a:spcBef>
              <a:spcAft>
                <a:spcPts val="0"/>
              </a:spcAft>
              <a:buClr>
                <a:srgbClr val="000000"/>
              </a:buClr>
              <a:buSzPts val="2400"/>
              <a:buFont typeface="Arial"/>
              <a:buNone/>
            </a:pPr>
            <a:r>
              <a:rPr b="1" i="0" lang="en-US" sz="2400" u="none" cap="none" strike="noStrike">
                <a:solidFill>
                  <a:srgbClr val="35241A"/>
                </a:solidFill>
                <a:latin typeface="Times New Roman"/>
                <a:ea typeface="Times New Roman"/>
                <a:cs typeface="Times New Roman"/>
                <a:sym typeface="Times New Roman"/>
              </a:rPr>
              <a:t>LEARNING OBJECTIVES</a:t>
            </a:r>
            <a:endParaRPr/>
          </a:p>
        </p:txBody>
      </p:sp>
      <p:grpSp>
        <p:nvGrpSpPr>
          <p:cNvPr id="104" name="Google Shape;104;p4"/>
          <p:cNvGrpSpPr/>
          <p:nvPr/>
        </p:nvGrpSpPr>
        <p:grpSpPr>
          <a:xfrm>
            <a:off x="-4859506" y="1724961"/>
            <a:ext cx="17002344" cy="5734397"/>
            <a:chOff x="-4814535" y="-737884"/>
            <a:chExt cx="17002344" cy="5734397"/>
          </a:xfrm>
        </p:grpSpPr>
        <p:sp>
          <p:nvSpPr>
            <p:cNvPr id="105" name="Google Shape;105;p4"/>
            <p:cNvSpPr/>
            <p:nvPr/>
          </p:nvSpPr>
          <p:spPr>
            <a:xfrm>
              <a:off x="-4814535" y="-737884"/>
              <a:ext cx="5734397" cy="5734397"/>
            </a:xfrm>
            <a:prstGeom prst="blockArc">
              <a:avLst>
                <a:gd fmla="val 18900000" name="adj1"/>
                <a:gd fmla="val 2700000" name="adj2"/>
                <a:gd fmla="val 377" name="adj3"/>
              </a:avLst>
            </a:prstGeom>
            <a:solidFill>
              <a:srgbClr val="704A36"/>
            </a:solidFill>
            <a:ln cap="flat" cmpd="sng" w="12700">
              <a:solidFill>
                <a:schemeClr val="accent3"/>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06" name="Google Shape;106;p4"/>
            <p:cNvSpPr/>
            <p:nvPr/>
          </p:nvSpPr>
          <p:spPr>
            <a:xfrm>
              <a:off x="591606" y="425862"/>
              <a:ext cx="11596203" cy="851725"/>
            </a:xfrm>
            <a:prstGeom prst="rect">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07" name="Google Shape;107;p4"/>
            <p:cNvSpPr txBox="1"/>
            <p:nvPr/>
          </p:nvSpPr>
          <p:spPr>
            <a:xfrm>
              <a:off x="591606" y="425862"/>
              <a:ext cx="11596203" cy="851725"/>
            </a:xfrm>
            <a:prstGeom prst="rect">
              <a:avLst/>
            </a:prstGeom>
            <a:noFill/>
            <a:ln>
              <a:noFill/>
            </a:ln>
          </p:spPr>
          <p:txBody>
            <a:bodyPr anchorCtr="0" anchor="ctr" bIns="60950" lIns="676050" spcFirstLastPara="1" rIns="60950" wrap="square" tIns="60950">
              <a:noAutofit/>
            </a:bodyPr>
            <a:lstStyle/>
            <a:p>
              <a:pPr indent="0" lvl="0" marL="0" marR="0" rtl="0" algn="l">
                <a:lnSpc>
                  <a:spcPct val="90000"/>
                </a:lnSpc>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To explain the types of communication.</a:t>
              </a:r>
              <a:endParaRPr b="1" i="0" sz="2400" u="none" cap="none" strike="noStrike">
                <a:solidFill>
                  <a:schemeClr val="lt1"/>
                </a:solidFill>
                <a:latin typeface="Times New Roman"/>
                <a:ea typeface="Times New Roman"/>
                <a:cs typeface="Times New Roman"/>
                <a:sym typeface="Times New Roman"/>
              </a:endParaRPr>
            </a:p>
          </p:txBody>
        </p:sp>
        <p:sp>
          <p:nvSpPr>
            <p:cNvPr id="108" name="Google Shape;108;p4"/>
            <p:cNvSpPr/>
            <p:nvPr/>
          </p:nvSpPr>
          <p:spPr>
            <a:xfrm>
              <a:off x="59277" y="319397"/>
              <a:ext cx="1064657" cy="1064657"/>
            </a:xfrm>
            <a:prstGeom prst="ellipse">
              <a:avLst/>
            </a:prstGeom>
            <a:solidFill>
              <a:schemeClr val="lt1"/>
            </a:solidFill>
            <a:ln cap="flat" cmpd="sng" w="12700">
              <a:solidFill>
                <a:schemeClr val="accent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09" name="Google Shape;109;p4"/>
            <p:cNvSpPr/>
            <p:nvPr/>
          </p:nvSpPr>
          <p:spPr>
            <a:xfrm>
              <a:off x="901208" y="1703451"/>
              <a:ext cx="11286600" cy="851725"/>
            </a:xfrm>
            <a:prstGeom prst="rect">
              <a:avLst/>
            </a:prstGeom>
            <a:solidFill>
              <a:srgbClr val="C47F6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10" name="Google Shape;110;p4"/>
            <p:cNvSpPr txBox="1"/>
            <p:nvPr/>
          </p:nvSpPr>
          <p:spPr>
            <a:xfrm>
              <a:off x="901208" y="1703451"/>
              <a:ext cx="11286600" cy="851725"/>
            </a:xfrm>
            <a:prstGeom prst="rect">
              <a:avLst/>
            </a:prstGeom>
            <a:noFill/>
            <a:ln>
              <a:noFill/>
            </a:ln>
          </p:spPr>
          <p:txBody>
            <a:bodyPr anchorCtr="0" anchor="ctr" bIns="60950" lIns="676050" spcFirstLastPara="1" rIns="60950" wrap="square" tIns="60950">
              <a:noAutofit/>
            </a:bodyPr>
            <a:lstStyle/>
            <a:p>
              <a:pPr indent="0" lvl="0" marL="0" marR="0" rtl="0" algn="l">
                <a:lnSpc>
                  <a:spcPct val="90000"/>
                </a:lnSpc>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To classify the general rules for all business correspondence.</a:t>
              </a:r>
              <a:endParaRPr b="1" i="0" sz="2400" u="none" cap="none" strike="noStrike">
                <a:solidFill>
                  <a:schemeClr val="lt1"/>
                </a:solidFill>
                <a:latin typeface="Times New Roman"/>
                <a:ea typeface="Times New Roman"/>
                <a:cs typeface="Times New Roman"/>
                <a:sym typeface="Times New Roman"/>
              </a:endParaRPr>
            </a:p>
          </p:txBody>
        </p:sp>
        <p:sp>
          <p:nvSpPr>
            <p:cNvPr id="111" name="Google Shape;111;p4"/>
            <p:cNvSpPr/>
            <p:nvPr/>
          </p:nvSpPr>
          <p:spPr>
            <a:xfrm>
              <a:off x="368879" y="1596985"/>
              <a:ext cx="1064657" cy="1064657"/>
            </a:xfrm>
            <a:prstGeom prst="ellipse">
              <a:avLst/>
            </a:prstGeom>
            <a:solidFill>
              <a:schemeClr val="lt1"/>
            </a:solidFill>
            <a:ln cap="flat" cmpd="sng" w="12700">
              <a:solidFill>
                <a:srgbClr val="C47F6E"/>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12" name="Google Shape;112;p4"/>
            <p:cNvSpPr/>
            <p:nvPr/>
          </p:nvSpPr>
          <p:spPr>
            <a:xfrm>
              <a:off x="591606" y="2981040"/>
              <a:ext cx="11596203" cy="851725"/>
            </a:xfrm>
            <a:prstGeom prst="rect">
              <a:avLst/>
            </a:prstGeom>
            <a:solidFill>
              <a:srgbClr val="A4A4A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13" name="Google Shape;113;p4"/>
            <p:cNvSpPr txBox="1"/>
            <p:nvPr/>
          </p:nvSpPr>
          <p:spPr>
            <a:xfrm>
              <a:off x="591606" y="2981040"/>
              <a:ext cx="11596203" cy="851725"/>
            </a:xfrm>
            <a:prstGeom prst="rect">
              <a:avLst/>
            </a:prstGeom>
            <a:noFill/>
            <a:ln>
              <a:noFill/>
            </a:ln>
          </p:spPr>
          <p:txBody>
            <a:bodyPr anchorCtr="0" anchor="ctr" bIns="60950" lIns="676050" spcFirstLastPara="1" rIns="60950" wrap="square" tIns="60950">
              <a:noAutofit/>
            </a:bodyPr>
            <a:lstStyle/>
            <a:p>
              <a:pPr indent="0" lvl="0" marL="0" marR="0" rtl="0" algn="l">
                <a:lnSpc>
                  <a:spcPct val="90000"/>
                </a:lnSpc>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To adopt techniques to use informational interview.</a:t>
              </a:r>
              <a:endParaRPr b="1" i="0" sz="2400" u="none" cap="none" strike="noStrike">
                <a:solidFill>
                  <a:schemeClr val="lt1"/>
                </a:solidFill>
                <a:latin typeface="Times New Roman"/>
                <a:ea typeface="Times New Roman"/>
                <a:cs typeface="Times New Roman"/>
                <a:sym typeface="Times New Roman"/>
              </a:endParaRPr>
            </a:p>
          </p:txBody>
        </p:sp>
        <p:sp>
          <p:nvSpPr>
            <p:cNvPr id="114" name="Google Shape;114;p4"/>
            <p:cNvSpPr/>
            <p:nvPr/>
          </p:nvSpPr>
          <p:spPr>
            <a:xfrm>
              <a:off x="59277" y="2874574"/>
              <a:ext cx="1064657" cy="1064657"/>
            </a:xfrm>
            <a:prstGeom prst="ellipse">
              <a:avLst/>
            </a:prstGeom>
            <a:solidFill>
              <a:schemeClr val="lt1"/>
            </a:solidFill>
            <a:ln cap="flat" cmpd="sng" w="12700">
              <a:solidFill>
                <a:srgbClr val="A4A4A4"/>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pSp>
      <p:sp>
        <p:nvSpPr>
          <p:cNvPr id="115" name="Google Shape;115;p4"/>
          <p:cNvSpPr txBox="1"/>
          <p:nvPr/>
        </p:nvSpPr>
        <p:spPr>
          <a:xfrm>
            <a:off x="356722" y="3023421"/>
            <a:ext cx="393056"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ED7D31"/>
                </a:solidFill>
                <a:latin typeface="Times New Roman"/>
                <a:ea typeface="Times New Roman"/>
                <a:cs typeface="Times New Roman"/>
                <a:sym typeface="Times New Roman"/>
              </a:rPr>
              <a:t>1</a:t>
            </a:r>
            <a:endParaRPr/>
          </a:p>
        </p:txBody>
      </p:sp>
      <p:sp>
        <p:nvSpPr>
          <p:cNvPr id="116" name="Google Shape;116;p4"/>
          <p:cNvSpPr txBox="1"/>
          <p:nvPr/>
        </p:nvSpPr>
        <p:spPr>
          <a:xfrm>
            <a:off x="356722" y="5556294"/>
            <a:ext cx="393056"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A5A5A5"/>
                </a:solidFill>
                <a:latin typeface="Times New Roman"/>
                <a:ea typeface="Times New Roman"/>
                <a:cs typeface="Times New Roman"/>
                <a:sym typeface="Times New Roman"/>
              </a:rPr>
              <a:t>3</a:t>
            </a:r>
            <a:endParaRPr/>
          </a:p>
        </p:txBody>
      </p:sp>
      <p:sp>
        <p:nvSpPr>
          <p:cNvPr id="117" name="Google Shape;117;p4"/>
          <p:cNvSpPr txBox="1"/>
          <p:nvPr/>
        </p:nvSpPr>
        <p:spPr>
          <a:xfrm>
            <a:off x="691275" y="4289857"/>
            <a:ext cx="393056"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C48170"/>
                </a:solidFill>
                <a:latin typeface="Times New Roman"/>
                <a:ea typeface="Times New Roman"/>
                <a:cs typeface="Times New Roman"/>
                <a:sym typeface="Times New Roman"/>
              </a:rPr>
              <a:t>2</a:t>
            </a:r>
            <a:endParaRPr/>
          </a:p>
        </p:txBody>
      </p:sp>
      <p:sp>
        <p:nvSpPr>
          <p:cNvPr id="118" name="Google Shape;118;p4"/>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500"/>
                                        <p:tgtEl>
                                          <p:spTgt spid="11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5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6"/>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56" name="Google Shape;456;p76"/>
          <p:cNvSpPr txBox="1"/>
          <p:nvPr/>
        </p:nvSpPr>
        <p:spPr>
          <a:xfrm>
            <a:off x="618743" y="1112095"/>
            <a:ext cx="9537627"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600" u="none" cap="none" strike="noStrike">
                <a:solidFill>
                  <a:srgbClr val="000000"/>
                </a:solidFill>
                <a:latin typeface="Times New Roman"/>
                <a:ea typeface="Times New Roman"/>
                <a:cs typeface="Times New Roman"/>
                <a:sym typeface="Times New Roman"/>
              </a:rPr>
              <a:t>Business Report Writing- Cover Letters</a:t>
            </a:r>
            <a:endParaRPr b="1" i="0" sz="2600" u="none" cap="none" strike="noStrike">
              <a:solidFill>
                <a:srgbClr val="000000"/>
              </a:solidFill>
              <a:latin typeface="Times New Roman"/>
              <a:ea typeface="Times New Roman"/>
              <a:cs typeface="Times New Roman"/>
              <a:sym typeface="Times New Roman"/>
            </a:endParaRPr>
          </a:p>
        </p:txBody>
      </p:sp>
      <p:sp>
        <p:nvSpPr>
          <p:cNvPr id="457" name="Google Shape;457;p76"/>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
        <p:nvSpPr>
          <p:cNvPr id="458" name="Google Shape;458;p76"/>
          <p:cNvSpPr txBox="1"/>
          <p:nvPr/>
        </p:nvSpPr>
        <p:spPr>
          <a:xfrm>
            <a:off x="634241" y="1774830"/>
            <a:ext cx="10860243" cy="4411785"/>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A cover letter is a document that is sent alongside a resume as part of a job application. It is an opportunity to introduce yourself, highlight your qualifications, and explain why you are a good fit for the position.</a:t>
            </a:r>
            <a:endParaRPr/>
          </a:p>
          <a:p>
            <a:pPr indent="0" lvl="0" marL="0" marR="0" rtl="0" algn="l">
              <a:lnSpc>
                <a:spcPct val="20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A cover letter is an opportunity to make a good first impression and to personalize your job application. Make sure to take the time to craft a well-written, professional cover letter that will make you stand out from other candidates.</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7"/>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65" name="Google Shape;465;p77"/>
          <p:cNvSpPr txBox="1"/>
          <p:nvPr/>
        </p:nvSpPr>
        <p:spPr>
          <a:xfrm>
            <a:off x="618743" y="1112095"/>
            <a:ext cx="9537627"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600" u="none" cap="none" strike="noStrike">
                <a:solidFill>
                  <a:srgbClr val="000000"/>
                </a:solidFill>
                <a:latin typeface="Times New Roman"/>
                <a:ea typeface="Times New Roman"/>
                <a:cs typeface="Times New Roman"/>
                <a:sym typeface="Times New Roman"/>
              </a:rPr>
              <a:t>The Purpose Of Statistical Studies</a:t>
            </a:r>
            <a:endParaRPr/>
          </a:p>
        </p:txBody>
      </p:sp>
      <p:sp>
        <p:nvSpPr>
          <p:cNvPr id="466" name="Google Shape;466;p77"/>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
        <p:nvSpPr>
          <p:cNvPr id="467" name="Google Shape;467;p77"/>
          <p:cNvSpPr txBox="1"/>
          <p:nvPr/>
        </p:nvSpPr>
        <p:spPr>
          <a:xfrm>
            <a:off x="618743" y="1604538"/>
            <a:ext cx="11056186" cy="501194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The purpose of statistical studies is to collect, analyze, and interpret data in order to make inferences and conclusions about a population. Statistical studies can be used to:</a:t>
            </a:r>
            <a:endParaRPr/>
          </a:p>
          <a:p>
            <a:pPr indent="-342900" lvl="0" marL="34290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Describe the characteristics of a population: </a:t>
            </a:r>
            <a:r>
              <a:rPr b="0" i="0" lang="en-US" sz="2400" u="none" cap="none" strike="noStrike">
                <a:solidFill>
                  <a:schemeClr val="dk1"/>
                </a:solidFill>
                <a:latin typeface="Times New Roman"/>
                <a:ea typeface="Times New Roman"/>
                <a:cs typeface="Times New Roman"/>
                <a:sym typeface="Times New Roman"/>
              </a:rPr>
              <a:t>Statistical studies can be used to describe the distribution of certain characteristics, such as age, income, or education level, within a population.</a:t>
            </a:r>
            <a:endParaRPr/>
          </a:p>
          <a:p>
            <a:pPr indent="-342900" lvl="0" marL="34290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Test hypotheses: </a:t>
            </a:r>
            <a:r>
              <a:rPr b="0" i="0" lang="en-US" sz="2400" u="none" cap="none" strike="noStrike">
                <a:solidFill>
                  <a:schemeClr val="dk1"/>
                </a:solidFill>
                <a:latin typeface="Times New Roman"/>
                <a:ea typeface="Times New Roman"/>
                <a:cs typeface="Times New Roman"/>
                <a:sym typeface="Times New Roman"/>
              </a:rPr>
              <a:t>Statistical studies can be used to test hypotheses about relationships between variables or about the value of a population parameter.</a:t>
            </a:r>
            <a:endParaRPr/>
          </a:p>
          <a:p>
            <a:pPr indent="-342900" lvl="0" marL="34290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Make predictions: </a:t>
            </a:r>
            <a:r>
              <a:rPr b="0" i="0" lang="en-US" sz="2400" u="none" cap="none" strike="noStrike">
                <a:solidFill>
                  <a:schemeClr val="dk1"/>
                </a:solidFill>
                <a:latin typeface="Times New Roman"/>
                <a:ea typeface="Times New Roman"/>
                <a:cs typeface="Times New Roman"/>
                <a:sym typeface="Times New Roman"/>
              </a:rPr>
              <a:t>Statistical studies can be used to make predictions about future events or outcomes based on past data.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8"/>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74" name="Google Shape;474;p78"/>
          <p:cNvSpPr txBox="1"/>
          <p:nvPr/>
        </p:nvSpPr>
        <p:spPr>
          <a:xfrm>
            <a:off x="618743" y="1112095"/>
            <a:ext cx="9537627"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600" u="none" cap="none" strike="noStrike">
                <a:solidFill>
                  <a:srgbClr val="000000"/>
                </a:solidFill>
                <a:latin typeface="Times New Roman"/>
                <a:ea typeface="Times New Roman"/>
                <a:cs typeface="Times New Roman"/>
                <a:sym typeface="Times New Roman"/>
              </a:rPr>
              <a:t>The Purpose Of Statistical Studies</a:t>
            </a:r>
            <a:endParaRPr/>
          </a:p>
        </p:txBody>
      </p:sp>
      <p:sp>
        <p:nvSpPr>
          <p:cNvPr id="475" name="Google Shape;475;p78"/>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
        <p:nvSpPr>
          <p:cNvPr id="476" name="Google Shape;476;p78"/>
          <p:cNvSpPr txBox="1"/>
          <p:nvPr/>
        </p:nvSpPr>
        <p:spPr>
          <a:xfrm>
            <a:off x="600564" y="1709526"/>
            <a:ext cx="10990871" cy="501194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Evaluate the effectiveness of interventions: </a:t>
            </a:r>
            <a:r>
              <a:rPr b="0" i="0" lang="en-US" sz="2400" u="none" cap="none" strike="noStrike">
                <a:solidFill>
                  <a:schemeClr val="dk1"/>
                </a:solidFill>
                <a:latin typeface="Times New Roman"/>
                <a:ea typeface="Times New Roman"/>
                <a:cs typeface="Times New Roman"/>
                <a:sym typeface="Times New Roman"/>
              </a:rPr>
              <a:t>Statistical studies can be used to evaluate the effectiveness of interventions, such as medical treatments or public policy programs.</a:t>
            </a:r>
            <a:endParaRPr/>
          </a:p>
          <a:p>
            <a:pPr indent="-285750" lvl="0" marL="28575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Identify patterns and trends</a:t>
            </a:r>
            <a:r>
              <a:rPr b="0" i="0" lang="en-US" sz="2400" u="none" cap="none" strike="noStrike">
                <a:solidFill>
                  <a:schemeClr val="dk1"/>
                </a:solidFill>
                <a:latin typeface="Times New Roman"/>
                <a:ea typeface="Times New Roman"/>
                <a:cs typeface="Times New Roman"/>
                <a:sym typeface="Times New Roman"/>
              </a:rPr>
              <a:t>: Statistical studies can be used to identify patterns and trends in data, such as changes in crime rates over time or the impact of economic conditions on consumer behaviour.</a:t>
            </a:r>
            <a:endParaRPr/>
          </a:p>
          <a:p>
            <a:pPr indent="-285750" lvl="0" marL="28575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Identify outliers and anomalies: </a:t>
            </a:r>
            <a:r>
              <a:rPr b="0" i="0" lang="en-US" sz="2400" u="none" cap="none" strike="noStrike">
                <a:solidFill>
                  <a:schemeClr val="dk1"/>
                </a:solidFill>
                <a:latin typeface="Times New Roman"/>
                <a:ea typeface="Times New Roman"/>
                <a:cs typeface="Times New Roman"/>
                <a:sym typeface="Times New Roman"/>
              </a:rPr>
              <a:t>Statistical studies can be used to identify outliers and anomalies in data, which can be important for identifying errors or for further investigation.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79"/>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83" name="Google Shape;483;p79"/>
          <p:cNvSpPr txBox="1"/>
          <p:nvPr/>
        </p:nvSpPr>
        <p:spPr>
          <a:xfrm>
            <a:off x="618743" y="1112095"/>
            <a:ext cx="9537627"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600" u="none" cap="none" strike="noStrike">
                <a:solidFill>
                  <a:srgbClr val="000000"/>
                </a:solidFill>
                <a:latin typeface="Times New Roman"/>
                <a:ea typeface="Times New Roman"/>
                <a:cs typeface="Times New Roman"/>
                <a:sym typeface="Times New Roman"/>
              </a:rPr>
              <a:t>The Purpose Of Statistical Studies</a:t>
            </a:r>
            <a:endParaRPr/>
          </a:p>
        </p:txBody>
      </p:sp>
      <p:sp>
        <p:nvSpPr>
          <p:cNvPr id="484" name="Google Shape;484;p79"/>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
        <p:nvSpPr>
          <p:cNvPr id="485" name="Google Shape;485;p79"/>
          <p:cNvSpPr txBox="1"/>
          <p:nvPr/>
        </p:nvSpPr>
        <p:spPr>
          <a:xfrm>
            <a:off x="351542" y="1751499"/>
            <a:ext cx="11573257" cy="501194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Provide a basis for decision-making: </a:t>
            </a:r>
            <a:r>
              <a:rPr b="0" i="0" lang="en-US" sz="2400" u="none" cap="none" strike="noStrike">
                <a:solidFill>
                  <a:schemeClr val="dk1"/>
                </a:solidFill>
                <a:latin typeface="Times New Roman"/>
                <a:ea typeface="Times New Roman"/>
                <a:cs typeface="Times New Roman"/>
                <a:sym typeface="Times New Roman"/>
              </a:rPr>
              <a:t>Statistical studies can provide a basis for decision-making by providing information about the likelihood of different outcomes or by identifying the most important factors to consider when making a decision.</a:t>
            </a:r>
            <a:endParaRPr/>
          </a:p>
          <a:p>
            <a:pPr indent="-285750" lvl="0" marL="28575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Identify cause-and-effect relationships</a:t>
            </a:r>
            <a:r>
              <a:rPr b="0" i="0" lang="en-US" sz="2400" u="none" cap="none" strike="noStrike">
                <a:solidFill>
                  <a:schemeClr val="dk1"/>
                </a:solidFill>
                <a:latin typeface="Times New Roman"/>
                <a:ea typeface="Times New Roman"/>
                <a:cs typeface="Times New Roman"/>
                <a:sym typeface="Times New Roman"/>
              </a:rPr>
              <a:t>: Statistical studies can be used to identify cause-and-effect relationships between different variables.</a:t>
            </a:r>
            <a:endParaRPr/>
          </a:p>
          <a:p>
            <a:pPr indent="-285750" lvl="0" marL="285750" marR="0" rtl="0" algn="l">
              <a:lnSpc>
                <a:spcPct val="150000"/>
              </a:lnSpc>
              <a:spcBef>
                <a:spcPts val="0"/>
              </a:spcBef>
              <a:spcAft>
                <a:spcPts val="0"/>
              </a:spcAft>
              <a:buClr>
                <a:srgbClr val="000000"/>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Provide a measure of uncertainty: </a:t>
            </a:r>
            <a:r>
              <a:rPr b="0" i="0" lang="en-US" sz="2400" u="none" cap="none" strike="noStrike">
                <a:solidFill>
                  <a:schemeClr val="dk1"/>
                </a:solidFill>
                <a:latin typeface="Times New Roman"/>
                <a:ea typeface="Times New Roman"/>
                <a:cs typeface="Times New Roman"/>
                <a:sym typeface="Times New Roman"/>
              </a:rPr>
              <a:t>Statistical studies can provide a measure of uncertainty, such as a confidence interval, to indicate the level of precision of the results.</a:t>
            </a:r>
            <a:endParaRPr/>
          </a:p>
          <a:p>
            <a:pPr indent="0" lvl="0" marL="0" marR="0" rtl="0" algn="l">
              <a:lnSpc>
                <a:spcPct val="15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Overall, statistical studies are a powerful tool for understanding complex data and making informed decisions based on that data.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80"/>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92" name="Google Shape;492;p80"/>
          <p:cNvSpPr txBox="1"/>
          <p:nvPr/>
        </p:nvSpPr>
        <p:spPr>
          <a:xfrm>
            <a:off x="618743" y="1112095"/>
            <a:ext cx="9537627"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600" u="none" cap="none" strike="noStrike">
                <a:solidFill>
                  <a:srgbClr val="000000"/>
                </a:solidFill>
                <a:latin typeface="Times New Roman"/>
                <a:ea typeface="Times New Roman"/>
                <a:cs typeface="Times New Roman"/>
                <a:sym typeface="Times New Roman"/>
              </a:rPr>
              <a:t>A Sample Of Business Correspondence</a:t>
            </a:r>
            <a:endParaRPr/>
          </a:p>
        </p:txBody>
      </p:sp>
      <p:sp>
        <p:nvSpPr>
          <p:cNvPr id="493" name="Google Shape;493;p80"/>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
        <p:nvSpPr>
          <p:cNvPr id="494" name="Google Shape;494;p80"/>
          <p:cNvSpPr txBox="1"/>
          <p:nvPr/>
        </p:nvSpPr>
        <p:spPr>
          <a:xfrm>
            <a:off x="618743" y="2028467"/>
            <a:ext cx="11038114" cy="390395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Email subject: Request for a meeting to discuss a potential partnership</a:t>
            </a:r>
            <a:endParaRPr/>
          </a:p>
          <a:p>
            <a:pPr indent="0" lvl="0" marL="0" marR="0" rtl="0" algn="l">
              <a:lnSpc>
                <a:spcPct val="15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Dear [Name],</a:t>
            </a:r>
            <a:endParaRPr/>
          </a:p>
          <a:p>
            <a:pPr indent="0" lvl="0" marL="0" marR="0" rtl="0" algn="l">
              <a:lnSpc>
                <a:spcPct val="15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I hope this email finds you well. My name is [Your Name] and I am the [Your Position] at [Your Company]. I came across your company, [Their Company] while researching potential partners in [industry]. I was impressed with the work that you have been doing in [specific area of their work] and I believe that our companies could benefit from a partnership.</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81"/>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01" name="Google Shape;501;p81"/>
          <p:cNvSpPr txBox="1"/>
          <p:nvPr/>
        </p:nvSpPr>
        <p:spPr>
          <a:xfrm>
            <a:off x="618743" y="1112095"/>
            <a:ext cx="9537627"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600" u="none" cap="none" strike="noStrike">
                <a:solidFill>
                  <a:srgbClr val="000000"/>
                </a:solidFill>
                <a:latin typeface="Times New Roman"/>
                <a:ea typeface="Times New Roman"/>
                <a:cs typeface="Times New Roman"/>
                <a:sym typeface="Times New Roman"/>
              </a:rPr>
              <a:t>A Sample Of Business Correspondence (Cont.)</a:t>
            </a:r>
            <a:endParaRPr/>
          </a:p>
        </p:txBody>
      </p:sp>
      <p:sp>
        <p:nvSpPr>
          <p:cNvPr id="502" name="Google Shape;502;p81"/>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
        <p:nvSpPr>
          <p:cNvPr id="503" name="Google Shape;503;p81"/>
          <p:cNvSpPr txBox="1"/>
          <p:nvPr/>
        </p:nvSpPr>
        <p:spPr>
          <a:xfrm>
            <a:off x="618743" y="2195504"/>
            <a:ext cx="10631643" cy="390395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I would like to request a meeting with you to discuss the potential of working together. I am available at your convenience, and I am happy to come to your office or schedule a call. I believe that a face-to-face meeting would be the best way to discuss the potential partnership and answer any questions you may have.</a:t>
            </a:r>
            <a:endParaRPr/>
          </a:p>
          <a:p>
            <a:pPr indent="0" lvl="0" marL="0" marR="0" rtl="0" algn="l">
              <a:lnSpc>
                <a:spcPct val="15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Please let me know your availability and I will arrange the meeting accordingly. I look forward to hearing from you soon.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82"/>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10" name="Google Shape;510;p82"/>
          <p:cNvSpPr txBox="1"/>
          <p:nvPr/>
        </p:nvSpPr>
        <p:spPr>
          <a:xfrm>
            <a:off x="618743" y="1112095"/>
            <a:ext cx="9537627"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600" u="none" cap="none" strike="noStrike">
                <a:solidFill>
                  <a:srgbClr val="000000"/>
                </a:solidFill>
                <a:latin typeface="Times New Roman"/>
                <a:ea typeface="Times New Roman"/>
                <a:cs typeface="Times New Roman"/>
                <a:sym typeface="Times New Roman"/>
              </a:rPr>
              <a:t>A Sample Of Business Correspondence (Cont.)</a:t>
            </a:r>
            <a:endParaRPr/>
          </a:p>
        </p:txBody>
      </p:sp>
      <p:sp>
        <p:nvSpPr>
          <p:cNvPr id="511" name="Google Shape;511;p82"/>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
        <p:nvSpPr>
          <p:cNvPr id="512" name="Google Shape;512;p82"/>
          <p:cNvSpPr txBox="1"/>
          <p:nvPr/>
        </p:nvSpPr>
        <p:spPr>
          <a:xfrm>
            <a:off x="618743" y="2094395"/>
            <a:ext cx="11189057" cy="334995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Thank you for your time, and I hope to hear from you soon.</a:t>
            </a:r>
            <a:endParaRPr/>
          </a:p>
          <a:p>
            <a:pPr indent="0" lvl="0" marL="0" marR="0" rtl="0" algn="l">
              <a:lnSpc>
                <a:spcPct val="15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Best regards,</a:t>
            </a:r>
            <a:endParaRPr/>
          </a:p>
          <a:p>
            <a:pPr indent="0" lvl="0" marL="0" marR="0" rtl="0" algn="l">
              <a:lnSpc>
                <a:spcPct val="15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[Your Name] </a:t>
            </a:r>
            <a:endParaRPr/>
          </a:p>
          <a:p>
            <a:pPr indent="0" lvl="0" marL="0" marR="0" rtl="0" algn="l">
              <a:lnSpc>
                <a:spcPct val="15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[Your Position]</a:t>
            </a:r>
            <a:endParaRPr/>
          </a:p>
          <a:p>
            <a:pPr indent="0" lvl="0" marL="0" marR="0" rtl="0" algn="l">
              <a:lnSpc>
                <a:spcPct val="15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[Your Company] </a:t>
            </a:r>
            <a:endParaRPr/>
          </a:p>
          <a:p>
            <a:pPr indent="0" lvl="0" marL="0" marR="0" rtl="0" algn="l">
              <a:lnSpc>
                <a:spcPct val="15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[Your Contact Information]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3"/>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19" name="Google Shape;519;p83"/>
          <p:cNvSpPr txBox="1"/>
          <p:nvPr/>
        </p:nvSpPr>
        <p:spPr>
          <a:xfrm>
            <a:off x="618743" y="1112095"/>
            <a:ext cx="9537627"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600" u="none" cap="none" strike="noStrike">
                <a:solidFill>
                  <a:srgbClr val="000000"/>
                </a:solidFill>
                <a:latin typeface="Times New Roman"/>
                <a:ea typeface="Times New Roman"/>
                <a:cs typeface="Times New Roman"/>
                <a:sym typeface="Times New Roman"/>
              </a:rPr>
              <a:t>A Sample Of Business Correspondence (Cont.)</a:t>
            </a:r>
            <a:endParaRPr/>
          </a:p>
        </p:txBody>
      </p:sp>
      <p:sp>
        <p:nvSpPr>
          <p:cNvPr id="520" name="Google Shape;520;p83"/>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
        <p:nvSpPr>
          <p:cNvPr id="521" name="Google Shape;521;p83"/>
          <p:cNvSpPr txBox="1"/>
          <p:nvPr/>
        </p:nvSpPr>
        <p:spPr>
          <a:xfrm>
            <a:off x="592150" y="2094396"/>
            <a:ext cx="11007700" cy="3349956"/>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The above sample is a professional and concise email requesting a meeting to discuss a potential partnership. </a:t>
            </a:r>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It includes specific details about the sender's company and the recipient's company, and it clearly explains the purpose of the meeting. </a:t>
            </a:r>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The email also includes the sender's contact information and a polite closing. </a:t>
            </a:r>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The subject of the email is also clear and specific.</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84"/>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28" name="Google Shape;528;p84"/>
          <p:cNvSpPr txBox="1"/>
          <p:nvPr/>
        </p:nvSpPr>
        <p:spPr>
          <a:xfrm>
            <a:off x="618743" y="1112095"/>
            <a:ext cx="10818513"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600" u="none" cap="none" strike="noStrike">
                <a:solidFill>
                  <a:srgbClr val="000000"/>
                </a:solidFill>
                <a:latin typeface="Times New Roman"/>
                <a:ea typeface="Times New Roman"/>
                <a:cs typeface="Times New Roman"/>
                <a:sym typeface="Times New Roman"/>
              </a:rPr>
              <a:t>Summary</a:t>
            </a:r>
            <a:endParaRPr b="1" i="0" sz="2600" u="none" cap="none" strike="noStrike">
              <a:solidFill>
                <a:srgbClr val="000000"/>
              </a:solidFill>
              <a:latin typeface="Times New Roman"/>
              <a:ea typeface="Times New Roman"/>
              <a:cs typeface="Times New Roman"/>
              <a:sym typeface="Times New Roman"/>
            </a:endParaRPr>
          </a:p>
        </p:txBody>
      </p:sp>
      <p:sp>
        <p:nvSpPr>
          <p:cNvPr id="529" name="Google Shape;529;p84"/>
          <p:cNvSpPr txBox="1"/>
          <p:nvPr/>
        </p:nvSpPr>
        <p:spPr>
          <a:xfrm>
            <a:off x="618743" y="1934834"/>
            <a:ext cx="11027472" cy="3903954"/>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Memos, circulars, and notices are types of written communication used within organizations to convey important information and updates to employees.</a:t>
            </a:r>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Business correspondence refers to the written communication between individuals or organizations in a business setting. This can include a variety of different forms of communication such as letters, emails, memos, and reports.</a:t>
            </a:r>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A cover letter is a document that accompanies a resume or job application, and it is an important tool for introducing yourself to a potential employer.</a:t>
            </a:r>
            <a:endParaRPr b="0" i="0" sz="2400" u="none" cap="none" strike="noStrike">
              <a:solidFill>
                <a:schemeClr val="dk1"/>
              </a:solidFill>
              <a:latin typeface="Times New Roman"/>
              <a:ea typeface="Times New Roman"/>
              <a:cs typeface="Times New Roman"/>
              <a:sym typeface="Times New Roman"/>
            </a:endParaRPr>
          </a:p>
        </p:txBody>
      </p:sp>
      <p:sp>
        <p:nvSpPr>
          <p:cNvPr id="530" name="Google Shape;530;p84"/>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85"/>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37" name="Google Shape;537;p85"/>
          <p:cNvSpPr txBox="1"/>
          <p:nvPr/>
        </p:nvSpPr>
        <p:spPr>
          <a:xfrm>
            <a:off x="618743" y="1112095"/>
            <a:ext cx="10818513"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600" u="none" cap="none" strike="noStrike">
                <a:solidFill>
                  <a:srgbClr val="000000"/>
                </a:solidFill>
                <a:latin typeface="Times New Roman"/>
                <a:ea typeface="Times New Roman"/>
                <a:cs typeface="Times New Roman"/>
                <a:sym typeface="Times New Roman"/>
              </a:rPr>
              <a:t>Summary</a:t>
            </a:r>
            <a:endParaRPr b="1" i="0" sz="2600" u="none" cap="none" strike="noStrike">
              <a:solidFill>
                <a:srgbClr val="000000"/>
              </a:solidFill>
              <a:latin typeface="Times New Roman"/>
              <a:ea typeface="Times New Roman"/>
              <a:cs typeface="Times New Roman"/>
              <a:sym typeface="Times New Roman"/>
            </a:endParaRPr>
          </a:p>
        </p:txBody>
      </p:sp>
      <p:sp>
        <p:nvSpPr>
          <p:cNvPr id="538" name="Google Shape;538;p85"/>
          <p:cNvSpPr txBox="1"/>
          <p:nvPr/>
        </p:nvSpPr>
        <p:spPr>
          <a:xfrm>
            <a:off x="618743" y="1934834"/>
            <a:ext cx="11027472" cy="445795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An informational interview is a conversation with someone who works in a field or industry that interests you. </a:t>
            </a:r>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The purpose of the interview is to gather information about a specific job or industry, rather than to apply for a job. </a:t>
            </a:r>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Networking letters, also known as networking emails or introduction letters, are a way to introduce yourself and make a connection with someone in your industry or field of interest. They are often used to request an informational interview or to build a professional relationship.</a:t>
            </a:r>
            <a:endParaRPr b="0" i="0" sz="2400" u="none" cap="none" strike="noStrike">
              <a:solidFill>
                <a:schemeClr val="dk1"/>
              </a:solidFill>
              <a:latin typeface="Times New Roman"/>
              <a:ea typeface="Times New Roman"/>
              <a:cs typeface="Times New Roman"/>
              <a:sym typeface="Times New Roman"/>
            </a:endParaRPr>
          </a:p>
        </p:txBody>
      </p:sp>
      <p:sp>
        <p:nvSpPr>
          <p:cNvPr id="539" name="Google Shape;539;p85"/>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25" name="Google Shape;125;p5"/>
          <p:cNvPicPr preferRelativeResize="0"/>
          <p:nvPr/>
        </p:nvPicPr>
        <p:blipFill rotWithShape="1">
          <a:blip r:embed="rId3">
            <a:alphaModFix/>
          </a:blip>
          <a:srcRect b="14653" l="13124" r="6823" t="6865"/>
          <a:stretch/>
        </p:blipFill>
        <p:spPr>
          <a:xfrm>
            <a:off x="7769" y="1070600"/>
            <a:ext cx="2237015" cy="1587560"/>
          </a:xfrm>
          <a:prstGeom prst="rect">
            <a:avLst/>
          </a:prstGeom>
          <a:noFill/>
          <a:ln>
            <a:noFill/>
          </a:ln>
        </p:spPr>
      </p:pic>
      <p:sp>
        <p:nvSpPr>
          <p:cNvPr id="126" name="Google Shape;126;p5"/>
          <p:cNvSpPr/>
          <p:nvPr/>
        </p:nvSpPr>
        <p:spPr>
          <a:xfrm>
            <a:off x="2024743" y="1328279"/>
            <a:ext cx="3421065" cy="830956"/>
          </a:xfrm>
          <a:prstGeom prst="rect">
            <a:avLst/>
          </a:prstGeom>
          <a:noFill/>
          <a:ln>
            <a:noFill/>
          </a:ln>
        </p:spPr>
        <p:txBody>
          <a:bodyPr anchorCtr="0" anchor="t" bIns="45700" lIns="91425" spcFirstLastPara="1" rIns="91425" wrap="square" tIns="45700">
            <a:spAutoFit/>
          </a:bodyPr>
          <a:lstStyle/>
          <a:p>
            <a:pPr indent="0" lvl="4" marL="360045" marR="0" rtl="0" algn="l">
              <a:lnSpc>
                <a:spcPct val="100000"/>
              </a:lnSpc>
              <a:spcBef>
                <a:spcPts val="0"/>
              </a:spcBef>
              <a:spcAft>
                <a:spcPts val="0"/>
              </a:spcAft>
              <a:buClr>
                <a:srgbClr val="000000"/>
              </a:buClr>
              <a:buSzPts val="2400"/>
              <a:buFont typeface="Arial"/>
              <a:buNone/>
            </a:pPr>
            <a:r>
              <a:rPr b="1" i="0" lang="en-US" sz="2400" u="none" cap="none" strike="noStrike">
                <a:solidFill>
                  <a:srgbClr val="35241A"/>
                </a:solidFill>
                <a:latin typeface="Times New Roman"/>
                <a:ea typeface="Times New Roman"/>
                <a:cs typeface="Times New Roman"/>
                <a:sym typeface="Times New Roman"/>
              </a:rPr>
              <a:t>LEARNING OUTCOMES</a:t>
            </a:r>
            <a:endParaRPr/>
          </a:p>
        </p:txBody>
      </p:sp>
      <p:grpSp>
        <p:nvGrpSpPr>
          <p:cNvPr id="127" name="Google Shape;127;p5"/>
          <p:cNvGrpSpPr/>
          <p:nvPr/>
        </p:nvGrpSpPr>
        <p:grpSpPr>
          <a:xfrm>
            <a:off x="-4859506" y="1724961"/>
            <a:ext cx="16993245" cy="5734397"/>
            <a:chOff x="-4814535" y="-737884"/>
            <a:chExt cx="16993245" cy="5734397"/>
          </a:xfrm>
        </p:grpSpPr>
        <p:sp>
          <p:nvSpPr>
            <p:cNvPr id="128" name="Google Shape;128;p5"/>
            <p:cNvSpPr/>
            <p:nvPr/>
          </p:nvSpPr>
          <p:spPr>
            <a:xfrm>
              <a:off x="-4814535" y="-737884"/>
              <a:ext cx="5734397" cy="5734397"/>
            </a:xfrm>
            <a:prstGeom prst="blockArc">
              <a:avLst>
                <a:gd fmla="val 18900000" name="adj1"/>
                <a:gd fmla="val 2700000" name="adj2"/>
                <a:gd fmla="val 377" name="adj3"/>
              </a:avLst>
            </a:prstGeom>
            <a:solidFill>
              <a:srgbClr val="704A36"/>
            </a:solidFill>
            <a:ln cap="flat" cmpd="sng" w="12700">
              <a:solidFill>
                <a:schemeClr val="accent3"/>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29" name="Google Shape;129;p5"/>
            <p:cNvSpPr/>
            <p:nvPr/>
          </p:nvSpPr>
          <p:spPr>
            <a:xfrm>
              <a:off x="591606" y="425862"/>
              <a:ext cx="11587104" cy="851725"/>
            </a:xfrm>
            <a:prstGeom prst="rect">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30" name="Google Shape;130;p5"/>
            <p:cNvSpPr txBox="1"/>
            <p:nvPr/>
          </p:nvSpPr>
          <p:spPr>
            <a:xfrm>
              <a:off x="591606" y="425862"/>
              <a:ext cx="11587104" cy="851725"/>
            </a:xfrm>
            <a:prstGeom prst="rect">
              <a:avLst/>
            </a:prstGeom>
            <a:noFill/>
            <a:ln>
              <a:noFill/>
            </a:ln>
          </p:spPr>
          <p:txBody>
            <a:bodyPr anchorCtr="0" anchor="ctr" bIns="60950" lIns="676050" spcFirstLastPara="1" rIns="60950" wrap="square" tIns="60950">
              <a:noAutofit/>
            </a:bodyPr>
            <a:lstStyle/>
            <a:p>
              <a:pPr indent="0" lvl="0" marL="0" marR="0" rtl="0" algn="l">
                <a:lnSpc>
                  <a:spcPct val="90000"/>
                </a:lnSpc>
                <a:spcBef>
                  <a:spcPts val="0"/>
                </a:spcBef>
                <a:spcAft>
                  <a:spcPts val="0"/>
                </a:spcAft>
                <a:buClr>
                  <a:schemeClr val="lt1"/>
                </a:buClr>
                <a:buSzPts val="2400"/>
                <a:buFont typeface="Times New Roman"/>
                <a:buNone/>
              </a:pPr>
              <a:r>
                <a:rPr b="0" i="0" lang="en-US" sz="2400" u="none" cap="none" strike="noStrike">
                  <a:solidFill>
                    <a:schemeClr val="lt1"/>
                  </a:solidFill>
                  <a:latin typeface="Times New Roman"/>
                  <a:ea typeface="Times New Roman"/>
                  <a:cs typeface="Times New Roman"/>
                  <a:sym typeface="Times New Roman"/>
                </a:rPr>
                <a:t>To list various styles of business correspondence.</a:t>
              </a:r>
              <a:endParaRPr b="1" i="0" sz="2400" u="none" cap="none" strike="noStrike">
                <a:solidFill>
                  <a:schemeClr val="lt1"/>
                </a:solidFill>
                <a:latin typeface="Times New Roman"/>
                <a:ea typeface="Times New Roman"/>
                <a:cs typeface="Times New Roman"/>
                <a:sym typeface="Times New Roman"/>
              </a:endParaRPr>
            </a:p>
          </p:txBody>
        </p:sp>
        <p:sp>
          <p:nvSpPr>
            <p:cNvPr id="131" name="Google Shape;131;p5"/>
            <p:cNvSpPr/>
            <p:nvPr/>
          </p:nvSpPr>
          <p:spPr>
            <a:xfrm>
              <a:off x="59277" y="319397"/>
              <a:ext cx="1064657" cy="1064657"/>
            </a:xfrm>
            <a:prstGeom prst="ellipse">
              <a:avLst/>
            </a:prstGeom>
            <a:solidFill>
              <a:schemeClr val="lt1"/>
            </a:solidFill>
            <a:ln cap="flat" cmpd="sng" w="12700">
              <a:solidFill>
                <a:schemeClr val="accent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32" name="Google Shape;132;p5"/>
            <p:cNvSpPr/>
            <p:nvPr/>
          </p:nvSpPr>
          <p:spPr>
            <a:xfrm>
              <a:off x="901208" y="1703451"/>
              <a:ext cx="11277501" cy="851725"/>
            </a:xfrm>
            <a:prstGeom prst="rect">
              <a:avLst/>
            </a:prstGeom>
            <a:solidFill>
              <a:srgbClr val="C47F6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33" name="Google Shape;133;p5"/>
            <p:cNvSpPr txBox="1"/>
            <p:nvPr/>
          </p:nvSpPr>
          <p:spPr>
            <a:xfrm>
              <a:off x="901208" y="1703451"/>
              <a:ext cx="11277501" cy="851725"/>
            </a:xfrm>
            <a:prstGeom prst="rect">
              <a:avLst/>
            </a:prstGeom>
            <a:noFill/>
            <a:ln>
              <a:noFill/>
            </a:ln>
          </p:spPr>
          <p:txBody>
            <a:bodyPr anchorCtr="0" anchor="ctr" bIns="60950" lIns="676050" spcFirstLastPara="1" rIns="60950" wrap="square" tIns="60950">
              <a:noAutofit/>
            </a:bodyPr>
            <a:lstStyle/>
            <a:p>
              <a:pPr indent="0" lvl="0" marL="0" marR="0" rtl="0" algn="l">
                <a:lnSpc>
                  <a:spcPct val="90000"/>
                </a:lnSpc>
                <a:spcBef>
                  <a:spcPts val="0"/>
                </a:spcBef>
                <a:spcAft>
                  <a:spcPts val="0"/>
                </a:spcAft>
                <a:buClr>
                  <a:schemeClr val="lt1"/>
                </a:buClr>
                <a:buSzPts val="2400"/>
                <a:buFont typeface="Times New Roman"/>
                <a:buNone/>
              </a:pPr>
              <a:r>
                <a:rPr b="0" i="0" lang="en-US" sz="2400" u="none" cap="none" strike="noStrike">
                  <a:solidFill>
                    <a:schemeClr val="lt1"/>
                  </a:solidFill>
                  <a:latin typeface="Times New Roman"/>
                  <a:ea typeface="Times New Roman"/>
                  <a:cs typeface="Times New Roman"/>
                  <a:sym typeface="Times New Roman"/>
                </a:rPr>
                <a:t>To comprehend the basics of meetings, memos, circulars and notices.</a:t>
              </a:r>
              <a:endParaRPr b="1" i="0" sz="2400" u="none" cap="none" strike="noStrike">
                <a:solidFill>
                  <a:schemeClr val="lt1"/>
                </a:solidFill>
                <a:latin typeface="Times New Roman"/>
                <a:ea typeface="Times New Roman"/>
                <a:cs typeface="Times New Roman"/>
                <a:sym typeface="Times New Roman"/>
              </a:endParaRPr>
            </a:p>
          </p:txBody>
        </p:sp>
        <p:sp>
          <p:nvSpPr>
            <p:cNvPr id="134" name="Google Shape;134;p5"/>
            <p:cNvSpPr/>
            <p:nvPr/>
          </p:nvSpPr>
          <p:spPr>
            <a:xfrm>
              <a:off x="368879" y="1596985"/>
              <a:ext cx="1064657" cy="1064657"/>
            </a:xfrm>
            <a:prstGeom prst="ellipse">
              <a:avLst/>
            </a:prstGeom>
            <a:solidFill>
              <a:schemeClr val="lt1"/>
            </a:solidFill>
            <a:ln cap="flat" cmpd="sng" w="12700">
              <a:solidFill>
                <a:srgbClr val="C47F6E"/>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35" name="Google Shape;135;p5"/>
            <p:cNvSpPr/>
            <p:nvPr/>
          </p:nvSpPr>
          <p:spPr>
            <a:xfrm>
              <a:off x="591606" y="2981040"/>
              <a:ext cx="11587104" cy="851725"/>
            </a:xfrm>
            <a:prstGeom prst="rect">
              <a:avLst/>
            </a:prstGeom>
            <a:solidFill>
              <a:srgbClr val="A4A4A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36" name="Google Shape;136;p5"/>
            <p:cNvSpPr txBox="1"/>
            <p:nvPr/>
          </p:nvSpPr>
          <p:spPr>
            <a:xfrm>
              <a:off x="591606" y="2981040"/>
              <a:ext cx="11587104" cy="851725"/>
            </a:xfrm>
            <a:prstGeom prst="rect">
              <a:avLst/>
            </a:prstGeom>
            <a:noFill/>
            <a:ln>
              <a:noFill/>
            </a:ln>
          </p:spPr>
          <p:txBody>
            <a:bodyPr anchorCtr="0" anchor="ctr" bIns="60950" lIns="676050" spcFirstLastPara="1" rIns="60950" wrap="square" tIns="60950">
              <a:noAutofit/>
            </a:bodyPr>
            <a:lstStyle/>
            <a:p>
              <a:pPr indent="0" lvl="0" marL="0" marR="0" rtl="0" algn="l">
                <a:lnSpc>
                  <a:spcPct val="90000"/>
                </a:lnSpc>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To use appropriate business report writing techniques.</a:t>
              </a:r>
              <a:endParaRPr b="0" i="0" sz="1400" u="none" cap="none" strike="noStrike">
                <a:solidFill>
                  <a:srgbClr val="000000"/>
                </a:solidFill>
                <a:latin typeface="Times New Roman"/>
                <a:ea typeface="Times New Roman"/>
                <a:cs typeface="Times New Roman"/>
                <a:sym typeface="Times New Roman"/>
              </a:endParaRPr>
            </a:p>
          </p:txBody>
        </p:sp>
        <p:sp>
          <p:nvSpPr>
            <p:cNvPr id="137" name="Google Shape;137;p5"/>
            <p:cNvSpPr/>
            <p:nvPr/>
          </p:nvSpPr>
          <p:spPr>
            <a:xfrm>
              <a:off x="59277" y="2874574"/>
              <a:ext cx="1064657" cy="1064657"/>
            </a:xfrm>
            <a:prstGeom prst="ellipse">
              <a:avLst/>
            </a:prstGeom>
            <a:solidFill>
              <a:schemeClr val="lt1"/>
            </a:solidFill>
            <a:ln cap="flat" cmpd="sng" w="12700">
              <a:solidFill>
                <a:srgbClr val="A4A4A4"/>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pSp>
      <p:sp>
        <p:nvSpPr>
          <p:cNvPr id="138" name="Google Shape;138;p5"/>
          <p:cNvSpPr txBox="1"/>
          <p:nvPr/>
        </p:nvSpPr>
        <p:spPr>
          <a:xfrm>
            <a:off x="372477" y="3029669"/>
            <a:ext cx="393056"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ED7D31"/>
                </a:solidFill>
                <a:latin typeface="Times New Roman"/>
                <a:ea typeface="Times New Roman"/>
                <a:cs typeface="Times New Roman"/>
                <a:sym typeface="Times New Roman"/>
              </a:rPr>
              <a:t>1</a:t>
            </a:r>
            <a:endParaRPr/>
          </a:p>
        </p:txBody>
      </p:sp>
      <p:sp>
        <p:nvSpPr>
          <p:cNvPr id="139" name="Google Shape;139;p5"/>
          <p:cNvSpPr txBox="1"/>
          <p:nvPr/>
        </p:nvSpPr>
        <p:spPr>
          <a:xfrm>
            <a:off x="372477" y="5560743"/>
            <a:ext cx="393056"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A5A5A5"/>
                </a:solidFill>
                <a:latin typeface="Times New Roman"/>
                <a:ea typeface="Times New Roman"/>
                <a:cs typeface="Times New Roman"/>
                <a:sym typeface="Times New Roman"/>
              </a:rPr>
              <a:t>3</a:t>
            </a:r>
            <a:endParaRPr/>
          </a:p>
        </p:txBody>
      </p:sp>
      <p:sp>
        <p:nvSpPr>
          <p:cNvPr id="140" name="Google Shape;140;p5"/>
          <p:cNvSpPr txBox="1"/>
          <p:nvPr/>
        </p:nvSpPr>
        <p:spPr>
          <a:xfrm>
            <a:off x="662328" y="4270306"/>
            <a:ext cx="393056"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C48170"/>
                </a:solidFill>
                <a:latin typeface="Times New Roman"/>
                <a:ea typeface="Times New Roman"/>
                <a:cs typeface="Times New Roman"/>
                <a:sym typeface="Times New Roman"/>
              </a:rPr>
              <a:t>2</a:t>
            </a:r>
            <a:endParaRPr/>
          </a:p>
        </p:txBody>
      </p:sp>
      <p:sp>
        <p:nvSpPr>
          <p:cNvPr id="141" name="Google Shape;141;p5"/>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500"/>
                                        <p:tgtEl>
                                          <p:spTgt spid="13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5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86"/>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46" name="Google Shape;546;p86"/>
          <p:cNvSpPr txBox="1"/>
          <p:nvPr/>
        </p:nvSpPr>
        <p:spPr>
          <a:xfrm>
            <a:off x="618743" y="1112095"/>
            <a:ext cx="10818513"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600" u="none" cap="none" strike="noStrike">
                <a:solidFill>
                  <a:srgbClr val="000000"/>
                </a:solidFill>
                <a:latin typeface="Times New Roman"/>
                <a:ea typeface="Times New Roman"/>
                <a:cs typeface="Times New Roman"/>
                <a:sym typeface="Times New Roman"/>
              </a:rPr>
              <a:t>Summary</a:t>
            </a:r>
            <a:endParaRPr b="1" i="0" sz="2600" u="none" cap="none" strike="noStrike">
              <a:solidFill>
                <a:srgbClr val="000000"/>
              </a:solidFill>
              <a:latin typeface="Times New Roman"/>
              <a:ea typeface="Times New Roman"/>
              <a:cs typeface="Times New Roman"/>
              <a:sym typeface="Times New Roman"/>
            </a:endParaRPr>
          </a:p>
        </p:txBody>
      </p:sp>
      <p:sp>
        <p:nvSpPr>
          <p:cNvPr id="547" name="Google Shape;547;p86"/>
          <p:cNvSpPr txBox="1"/>
          <p:nvPr/>
        </p:nvSpPr>
        <p:spPr>
          <a:xfrm>
            <a:off x="618743" y="1934834"/>
            <a:ext cx="11027472" cy="279595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Thank-you letters, also known as thank-you notes, are a way to show appreciation and gratitude for someone's time, assistance, or support. They are often used after a job interview, an informational interview, or any other professional interaction.</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The purpose of statistical studies is to collect, analyze, and interpret data in order to make inferences and conclusions about a population.</a:t>
            </a:r>
            <a:endParaRPr b="0" i="0" sz="2400" u="none" cap="none" strike="noStrike">
              <a:solidFill>
                <a:schemeClr val="dk1"/>
              </a:solidFill>
              <a:latin typeface="Times New Roman"/>
              <a:ea typeface="Times New Roman"/>
              <a:cs typeface="Times New Roman"/>
              <a:sym typeface="Times New Roman"/>
            </a:endParaRPr>
          </a:p>
        </p:txBody>
      </p:sp>
      <p:sp>
        <p:nvSpPr>
          <p:cNvPr id="548" name="Google Shape;548;p86"/>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87"/>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55" name="Google Shape;555;p87"/>
          <p:cNvSpPr/>
          <p:nvPr/>
        </p:nvSpPr>
        <p:spPr>
          <a:xfrm>
            <a:off x="762023" y="1898013"/>
            <a:ext cx="10537600" cy="390395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1. </a:t>
            </a:r>
            <a:r>
              <a:rPr b="0" i="0" lang="en-US" sz="2400" u="none" cap="none" strike="noStrike">
                <a:solidFill>
                  <a:schemeClr val="dk1"/>
                </a:solidFill>
                <a:latin typeface="Times New Roman"/>
                <a:ea typeface="Times New Roman"/>
                <a:cs typeface="Times New Roman"/>
                <a:sym typeface="Times New Roman"/>
              </a:rPr>
              <a:t>What is the main purpose of a business report?</a:t>
            </a:r>
            <a:endParaRPr b="1" i="0" sz="2400" u="none" cap="none" strike="noStrike">
              <a:solidFill>
                <a:schemeClr val="dk1"/>
              </a:solidFill>
              <a:latin typeface="Times New Roman"/>
              <a:ea typeface="Times New Roman"/>
              <a:cs typeface="Times New Roman"/>
              <a:sym typeface="Times New Roman"/>
            </a:endParaRPr>
          </a:p>
          <a:p>
            <a:pPr indent="-457200" lvl="1" marL="914400" marR="0" rtl="0" algn="l">
              <a:lnSpc>
                <a:spcPct val="150000"/>
              </a:lnSpc>
              <a:spcBef>
                <a:spcPts val="0"/>
              </a:spcBef>
              <a:spcAft>
                <a:spcPts val="0"/>
              </a:spcAft>
              <a:buClr>
                <a:srgbClr val="000000"/>
              </a:buClr>
              <a:buSzPts val="2400"/>
              <a:buFont typeface="Arial"/>
              <a:buAutoNum type="alphaLcPeriod"/>
            </a:pPr>
            <a:r>
              <a:rPr b="0" i="0" lang="en-US" sz="2400" u="none" cap="none" strike="noStrike">
                <a:solidFill>
                  <a:schemeClr val="dk1"/>
                </a:solidFill>
                <a:latin typeface="Times New Roman"/>
                <a:ea typeface="Times New Roman"/>
                <a:cs typeface="Times New Roman"/>
                <a:sym typeface="Times New Roman"/>
              </a:rPr>
              <a:t>To document the results of research, investigations, or studies </a:t>
            </a:r>
            <a:endParaRPr/>
          </a:p>
          <a:p>
            <a:pPr indent="-457200" lvl="1" marL="914400" marR="0" rtl="0" algn="l">
              <a:lnSpc>
                <a:spcPct val="150000"/>
              </a:lnSpc>
              <a:spcBef>
                <a:spcPts val="0"/>
              </a:spcBef>
              <a:spcAft>
                <a:spcPts val="0"/>
              </a:spcAft>
              <a:buClr>
                <a:srgbClr val="000000"/>
              </a:buClr>
              <a:buSzPts val="2400"/>
              <a:buFont typeface="Arial"/>
              <a:buAutoNum type="alphaLcPeriod"/>
            </a:pPr>
            <a:r>
              <a:rPr b="0" i="0" lang="en-US" sz="2400" u="none" cap="none" strike="noStrike">
                <a:solidFill>
                  <a:schemeClr val="dk1"/>
                </a:solidFill>
                <a:latin typeface="Times New Roman"/>
                <a:ea typeface="Times New Roman"/>
                <a:cs typeface="Times New Roman"/>
                <a:sym typeface="Times New Roman"/>
              </a:rPr>
              <a:t>To provide recommendations for improvement or action </a:t>
            </a:r>
            <a:endParaRPr/>
          </a:p>
          <a:p>
            <a:pPr indent="-457200" lvl="1" marL="914400" marR="0" rtl="0" algn="l">
              <a:lnSpc>
                <a:spcPct val="150000"/>
              </a:lnSpc>
              <a:spcBef>
                <a:spcPts val="0"/>
              </a:spcBef>
              <a:spcAft>
                <a:spcPts val="0"/>
              </a:spcAft>
              <a:buClr>
                <a:srgbClr val="000000"/>
              </a:buClr>
              <a:buSzPts val="2400"/>
              <a:buFont typeface="Arial"/>
              <a:buAutoNum type="alphaLcPeriod"/>
            </a:pPr>
            <a:r>
              <a:rPr b="0" i="0" lang="en-US" sz="2400" u="none" cap="none" strike="noStrike">
                <a:solidFill>
                  <a:schemeClr val="dk1"/>
                </a:solidFill>
                <a:latin typeface="Times New Roman"/>
                <a:ea typeface="Times New Roman"/>
                <a:cs typeface="Times New Roman"/>
                <a:sym typeface="Times New Roman"/>
              </a:rPr>
              <a:t>To inform management about the current status of the business </a:t>
            </a:r>
            <a:endParaRPr/>
          </a:p>
          <a:p>
            <a:pPr indent="-457200" lvl="1" marL="914400" marR="0" rtl="0" algn="l">
              <a:lnSpc>
                <a:spcPct val="150000"/>
              </a:lnSpc>
              <a:spcBef>
                <a:spcPts val="0"/>
              </a:spcBef>
              <a:spcAft>
                <a:spcPts val="0"/>
              </a:spcAft>
              <a:buClr>
                <a:srgbClr val="000000"/>
              </a:buClr>
              <a:buSzPts val="2400"/>
              <a:buFont typeface="Arial"/>
              <a:buAutoNum type="alphaLcPeriod"/>
            </a:pPr>
            <a:r>
              <a:rPr b="0" i="0" lang="en-US" sz="2400" u="none" cap="none" strike="noStrike">
                <a:solidFill>
                  <a:schemeClr val="dk1"/>
                </a:solidFill>
                <a:latin typeface="Times New Roman"/>
                <a:ea typeface="Times New Roman"/>
                <a:cs typeface="Times New Roman"/>
                <a:sym typeface="Times New Roman"/>
              </a:rPr>
              <a:t>All of the above</a:t>
            </a:r>
            <a:endParaRPr/>
          </a:p>
          <a:p>
            <a:pPr indent="0" lvl="1" marL="457200" marR="0" rtl="0" algn="l">
              <a:lnSpc>
                <a:spcPct val="15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a:p>
            <a:pPr indent="0" lvl="1" marL="457200" marR="0" rtl="0" algn="l">
              <a:lnSpc>
                <a:spcPct val="150000"/>
              </a:lnSpc>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Answer: d.</a:t>
            </a:r>
            <a:endParaRPr b="0" i="0" sz="2400" u="none" cap="none" strike="noStrike">
              <a:solidFill>
                <a:schemeClr val="dk1"/>
              </a:solidFill>
              <a:latin typeface="Times New Roman"/>
              <a:ea typeface="Times New Roman"/>
              <a:cs typeface="Times New Roman"/>
              <a:sym typeface="Times New Roman"/>
            </a:endParaRPr>
          </a:p>
        </p:txBody>
      </p:sp>
      <p:pic>
        <p:nvPicPr>
          <p:cNvPr id="556" name="Google Shape;556;p87"/>
          <p:cNvPicPr preferRelativeResize="0"/>
          <p:nvPr/>
        </p:nvPicPr>
        <p:blipFill rotWithShape="1">
          <a:blip r:embed="rId3">
            <a:alphaModFix/>
          </a:blip>
          <a:srcRect b="0" l="0" r="0" t="0"/>
          <a:stretch/>
        </p:blipFill>
        <p:spPr>
          <a:xfrm>
            <a:off x="10669012" y="1021310"/>
            <a:ext cx="914400" cy="914400"/>
          </a:xfrm>
          <a:prstGeom prst="rect">
            <a:avLst/>
          </a:prstGeom>
          <a:noFill/>
          <a:ln>
            <a:noFill/>
          </a:ln>
        </p:spPr>
      </p:pic>
      <p:sp>
        <p:nvSpPr>
          <p:cNvPr id="557" name="Google Shape;557;p87"/>
          <p:cNvSpPr txBox="1"/>
          <p:nvPr/>
        </p:nvSpPr>
        <p:spPr>
          <a:xfrm>
            <a:off x="624585" y="1317778"/>
            <a:ext cx="10747608" cy="5116889"/>
          </a:xfrm>
          <a:prstGeom prst="rect">
            <a:avLst/>
          </a:prstGeom>
          <a:noFill/>
          <a:ln>
            <a:noFill/>
          </a:ln>
        </p:spPr>
        <p:txBody>
          <a:bodyPr anchorCtr="0" anchor="t" bIns="45700" lIns="91425" spcFirstLastPara="1" rIns="91425" wrap="square" tIns="45700">
            <a:normAutofit/>
          </a:bodyPr>
          <a:lstStyle/>
          <a:p>
            <a:pPr indent="0" lvl="3"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833C0B"/>
                </a:solidFill>
                <a:latin typeface="Arial"/>
                <a:ea typeface="Arial"/>
                <a:cs typeface="Arial"/>
                <a:sym typeface="Arial"/>
              </a:rPr>
              <a:t>Self Assessment Question</a:t>
            </a:r>
            <a:endParaRPr/>
          </a:p>
        </p:txBody>
      </p:sp>
      <p:sp>
        <p:nvSpPr>
          <p:cNvPr id="558" name="Google Shape;558;p87"/>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88"/>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65" name="Google Shape;565;p88"/>
          <p:cNvSpPr/>
          <p:nvPr/>
        </p:nvSpPr>
        <p:spPr>
          <a:xfrm>
            <a:off x="624585" y="1984747"/>
            <a:ext cx="10537600" cy="390395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2. </a:t>
            </a:r>
            <a:r>
              <a:rPr b="0" i="0" lang="en-US" sz="2400" u="none" cap="none" strike="noStrike">
                <a:solidFill>
                  <a:schemeClr val="dk1"/>
                </a:solidFill>
                <a:latin typeface="Times New Roman"/>
                <a:ea typeface="Times New Roman"/>
                <a:cs typeface="Times New Roman"/>
                <a:sym typeface="Times New Roman"/>
              </a:rPr>
              <a:t>How should you format a business email?</a:t>
            </a:r>
            <a:endParaRPr b="0" i="0" sz="2400" u="none" cap="none" strike="noStrike">
              <a:solidFill>
                <a:schemeClr val="dk1"/>
              </a:solidFill>
              <a:latin typeface="Times New Roman"/>
              <a:ea typeface="Times New Roman"/>
              <a:cs typeface="Times New Roman"/>
              <a:sym typeface="Times New Roman"/>
            </a:endParaRPr>
          </a:p>
          <a:p>
            <a:pPr indent="-514350" lvl="8" marL="871537" marR="0" rtl="0" algn="l">
              <a:lnSpc>
                <a:spcPct val="150000"/>
              </a:lnSpc>
              <a:spcBef>
                <a:spcPts val="0"/>
              </a:spcBef>
              <a:spcAft>
                <a:spcPts val="0"/>
              </a:spcAft>
              <a:buClr>
                <a:srgbClr val="000000"/>
              </a:buClr>
              <a:buSzPts val="2400"/>
              <a:buFont typeface="Arial"/>
              <a:buAutoNum type="alphaLcPeriod"/>
            </a:pPr>
            <a:r>
              <a:rPr b="0" i="0" lang="en-US" sz="2400" u="none" cap="none" strike="noStrike">
                <a:solidFill>
                  <a:schemeClr val="dk1"/>
                </a:solidFill>
                <a:latin typeface="Times New Roman"/>
                <a:ea typeface="Times New Roman"/>
                <a:cs typeface="Times New Roman"/>
                <a:sym typeface="Times New Roman"/>
              </a:rPr>
              <a:t>Use a casual tone and format </a:t>
            </a:r>
            <a:endParaRPr b="0" i="0" sz="2400" u="none" cap="none" strike="noStrike">
              <a:solidFill>
                <a:schemeClr val="dk1"/>
              </a:solidFill>
              <a:latin typeface="Times New Roman"/>
              <a:ea typeface="Times New Roman"/>
              <a:cs typeface="Times New Roman"/>
              <a:sym typeface="Times New Roman"/>
            </a:endParaRPr>
          </a:p>
          <a:p>
            <a:pPr indent="-514350" lvl="8" marL="871537" marR="0" rtl="0" algn="l">
              <a:lnSpc>
                <a:spcPct val="150000"/>
              </a:lnSpc>
              <a:spcBef>
                <a:spcPts val="0"/>
              </a:spcBef>
              <a:spcAft>
                <a:spcPts val="0"/>
              </a:spcAft>
              <a:buClr>
                <a:srgbClr val="000000"/>
              </a:buClr>
              <a:buSzPts val="2400"/>
              <a:buFont typeface="Arial"/>
              <a:buAutoNum type="alphaLcPeriod"/>
            </a:pPr>
            <a:r>
              <a:rPr b="0" i="0" lang="en-US" sz="2400" u="none" cap="none" strike="noStrike">
                <a:solidFill>
                  <a:schemeClr val="dk1"/>
                </a:solidFill>
                <a:latin typeface="Times New Roman"/>
                <a:ea typeface="Times New Roman"/>
                <a:cs typeface="Times New Roman"/>
                <a:sym typeface="Times New Roman"/>
              </a:rPr>
              <a:t>Use emotive language </a:t>
            </a:r>
            <a:endParaRPr b="0" i="0" sz="2400" u="none" cap="none" strike="noStrike">
              <a:solidFill>
                <a:schemeClr val="dk1"/>
              </a:solidFill>
              <a:latin typeface="Times New Roman"/>
              <a:ea typeface="Times New Roman"/>
              <a:cs typeface="Times New Roman"/>
              <a:sym typeface="Times New Roman"/>
            </a:endParaRPr>
          </a:p>
          <a:p>
            <a:pPr indent="-514350" lvl="8" marL="871537" marR="0" rtl="0" algn="l">
              <a:lnSpc>
                <a:spcPct val="150000"/>
              </a:lnSpc>
              <a:spcBef>
                <a:spcPts val="0"/>
              </a:spcBef>
              <a:spcAft>
                <a:spcPts val="0"/>
              </a:spcAft>
              <a:buClr>
                <a:srgbClr val="000000"/>
              </a:buClr>
              <a:buSzPts val="2400"/>
              <a:buFont typeface="Arial"/>
              <a:buAutoNum type="alphaLcPeriod"/>
            </a:pPr>
            <a:r>
              <a:rPr b="0" i="0" lang="en-US" sz="2400" u="none" cap="none" strike="noStrike">
                <a:solidFill>
                  <a:schemeClr val="dk1"/>
                </a:solidFill>
                <a:latin typeface="Times New Roman"/>
                <a:ea typeface="Times New Roman"/>
                <a:cs typeface="Times New Roman"/>
                <a:sym typeface="Times New Roman"/>
              </a:rPr>
              <a:t>Use a clear, easy-to-read format </a:t>
            </a:r>
            <a:endParaRPr b="0" i="0" sz="2400" u="none" cap="none" strike="noStrike">
              <a:solidFill>
                <a:schemeClr val="dk1"/>
              </a:solidFill>
              <a:latin typeface="Times New Roman"/>
              <a:ea typeface="Times New Roman"/>
              <a:cs typeface="Times New Roman"/>
              <a:sym typeface="Times New Roman"/>
            </a:endParaRPr>
          </a:p>
          <a:p>
            <a:pPr indent="-514350" lvl="8" marL="871537" marR="0" rtl="0" algn="l">
              <a:lnSpc>
                <a:spcPct val="150000"/>
              </a:lnSpc>
              <a:spcBef>
                <a:spcPts val="0"/>
              </a:spcBef>
              <a:spcAft>
                <a:spcPts val="0"/>
              </a:spcAft>
              <a:buClr>
                <a:srgbClr val="000000"/>
              </a:buClr>
              <a:buSzPts val="2400"/>
              <a:buFont typeface="Arial"/>
              <a:buAutoNum type="alphaLcPeriod"/>
            </a:pPr>
            <a:r>
              <a:rPr b="0" i="0" lang="en-US" sz="2400" u="none" cap="none" strike="noStrike">
                <a:solidFill>
                  <a:schemeClr val="dk1"/>
                </a:solidFill>
                <a:latin typeface="Times New Roman"/>
                <a:ea typeface="Times New Roman"/>
                <a:cs typeface="Times New Roman"/>
                <a:sym typeface="Times New Roman"/>
              </a:rPr>
              <a:t>Use complex vocabulary	</a:t>
            </a:r>
            <a:endParaRPr/>
          </a:p>
          <a:p>
            <a:pPr indent="0" lvl="1" marL="457200" marR="0" rtl="0" algn="l">
              <a:lnSpc>
                <a:spcPct val="15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a:p>
            <a:pPr indent="0" lvl="1" marL="457200" marR="0" rtl="0" algn="l">
              <a:lnSpc>
                <a:spcPct val="150000"/>
              </a:lnSpc>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	Answer: c. </a:t>
            </a:r>
            <a:endParaRPr b="1" i="0" sz="2400" u="none" cap="none" strike="noStrike">
              <a:solidFill>
                <a:schemeClr val="dk1"/>
              </a:solidFill>
              <a:latin typeface="Times New Roman"/>
              <a:ea typeface="Times New Roman"/>
              <a:cs typeface="Times New Roman"/>
              <a:sym typeface="Times New Roman"/>
            </a:endParaRPr>
          </a:p>
        </p:txBody>
      </p:sp>
      <p:pic>
        <p:nvPicPr>
          <p:cNvPr id="566" name="Google Shape;566;p88"/>
          <p:cNvPicPr preferRelativeResize="0"/>
          <p:nvPr/>
        </p:nvPicPr>
        <p:blipFill rotWithShape="1">
          <a:blip r:embed="rId3">
            <a:alphaModFix/>
          </a:blip>
          <a:srcRect b="0" l="0" r="0" t="0"/>
          <a:stretch/>
        </p:blipFill>
        <p:spPr>
          <a:xfrm>
            <a:off x="10669012" y="1021310"/>
            <a:ext cx="914400" cy="914400"/>
          </a:xfrm>
          <a:prstGeom prst="rect">
            <a:avLst/>
          </a:prstGeom>
          <a:noFill/>
          <a:ln>
            <a:noFill/>
          </a:ln>
        </p:spPr>
      </p:pic>
      <p:sp>
        <p:nvSpPr>
          <p:cNvPr id="567" name="Google Shape;567;p88"/>
          <p:cNvSpPr txBox="1"/>
          <p:nvPr/>
        </p:nvSpPr>
        <p:spPr>
          <a:xfrm>
            <a:off x="624585" y="1317778"/>
            <a:ext cx="10747608" cy="5116889"/>
          </a:xfrm>
          <a:prstGeom prst="rect">
            <a:avLst/>
          </a:prstGeom>
          <a:noFill/>
          <a:ln>
            <a:noFill/>
          </a:ln>
        </p:spPr>
        <p:txBody>
          <a:bodyPr anchorCtr="0" anchor="t" bIns="45700" lIns="91425" spcFirstLastPara="1" rIns="91425" wrap="square" tIns="45700">
            <a:normAutofit/>
          </a:bodyPr>
          <a:lstStyle/>
          <a:p>
            <a:pPr indent="0" lvl="3"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833C0B"/>
                </a:solidFill>
                <a:latin typeface="Arial"/>
                <a:ea typeface="Arial"/>
                <a:cs typeface="Arial"/>
                <a:sym typeface="Arial"/>
              </a:rPr>
              <a:t>Self Assessment Question</a:t>
            </a:r>
            <a:endParaRPr/>
          </a:p>
        </p:txBody>
      </p:sp>
      <p:sp>
        <p:nvSpPr>
          <p:cNvPr id="568" name="Google Shape;568;p88"/>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89"/>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75" name="Google Shape;575;p89"/>
          <p:cNvSpPr/>
          <p:nvPr/>
        </p:nvSpPr>
        <p:spPr>
          <a:xfrm>
            <a:off x="624585" y="1984747"/>
            <a:ext cx="10537600" cy="445795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3. </a:t>
            </a:r>
            <a:r>
              <a:rPr b="0" i="0" lang="en-US" sz="2400" u="none" cap="none" strike="noStrike">
                <a:solidFill>
                  <a:schemeClr val="dk1"/>
                </a:solidFill>
                <a:latin typeface="Times New Roman"/>
                <a:ea typeface="Times New Roman"/>
                <a:cs typeface="Times New Roman"/>
                <a:sym typeface="Times New Roman"/>
              </a:rPr>
              <a:t>When sending a networking letter, what should you include in the letter?</a:t>
            </a:r>
            <a:endParaRPr/>
          </a:p>
          <a:p>
            <a:pPr indent="0" lvl="0" marL="0" marR="0" rtl="0" algn="l">
              <a:lnSpc>
                <a:spcPct val="15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(Choose multiple answers)</a:t>
            </a:r>
            <a:endParaRPr/>
          </a:p>
          <a:p>
            <a:pPr indent="0" lvl="0" marL="0" marR="0" rtl="0" algn="l">
              <a:lnSpc>
                <a:spcPct val="15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a:p>
            <a:pPr indent="-457200" lvl="8" marL="1077913" marR="0" rtl="0" algn="l">
              <a:lnSpc>
                <a:spcPct val="150000"/>
              </a:lnSpc>
              <a:spcBef>
                <a:spcPts val="0"/>
              </a:spcBef>
              <a:spcAft>
                <a:spcPts val="0"/>
              </a:spcAft>
              <a:buClr>
                <a:srgbClr val="000000"/>
              </a:buClr>
              <a:buSzPts val="2400"/>
              <a:buFont typeface="Arial"/>
              <a:buAutoNum type="alphaLcPeriod"/>
            </a:pPr>
            <a:r>
              <a:rPr b="0" i="0" lang="en-US" sz="2400" u="none" cap="none" strike="noStrike">
                <a:solidFill>
                  <a:schemeClr val="dk1"/>
                </a:solidFill>
                <a:latin typeface="Times New Roman"/>
                <a:ea typeface="Times New Roman"/>
                <a:cs typeface="Times New Roman"/>
                <a:sym typeface="Times New Roman"/>
              </a:rPr>
              <a:t>Specific details about why you are reaching out</a:t>
            </a:r>
            <a:endParaRPr/>
          </a:p>
          <a:p>
            <a:pPr indent="-457200" lvl="8" marL="1077913" marR="0" rtl="0" algn="l">
              <a:lnSpc>
                <a:spcPct val="150000"/>
              </a:lnSpc>
              <a:spcBef>
                <a:spcPts val="0"/>
              </a:spcBef>
              <a:spcAft>
                <a:spcPts val="0"/>
              </a:spcAft>
              <a:buClr>
                <a:srgbClr val="000000"/>
              </a:buClr>
              <a:buSzPts val="2400"/>
              <a:buFont typeface="Arial"/>
              <a:buAutoNum type="alphaLcPeriod"/>
            </a:pPr>
            <a:r>
              <a:rPr b="0" i="0" lang="en-US" sz="2400" u="none" cap="none" strike="noStrike">
                <a:solidFill>
                  <a:schemeClr val="dk1"/>
                </a:solidFill>
                <a:latin typeface="Times New Roman"/>
                <a:ea typeface="Times New Roman"/>
                <a:cs typeface="Times New Roman"/>
                <a:sym typeface="Times New Roman"/>
              </a:rPr>
              <a:t>Use of complex vocabulary </a:t>
            </a:r>
            <a:endParaRPr b="0" i="0" sz="2400" u="none" cap="none" strike="noStrike">
              <a:solidFill>
                <a:schemeClr val="dk1"/>
              </a:solidFill>
              <a:latin typeface="Times New Roman"/>
              <a:ea typeface="Times New Roman"/>
              <a:cs typeface="Times New Roman"/>
              <a:sym typeface="Times New Roman"/>
            </a:endParaRPr>
          </a:p>
          <a:p>
            <a:pPr indent="-457200" lvl="8" marL="1077913" marR="0" rtl="0" algn="l">
              <a:lnSpc>
                <a:spcPct val="150000"/>
              </a:lnSpc>
              <a:spcBef>
                <a:spcPts val="0"/>
              </a:spcBef>
              <a:spcAft>
                <a:spcPts val="0"/>
              </a:spcAft>
              <a:buClr>
                <a:srgbClr val="000000"/>
              </a:buClr>
              <a:buSzPts val="2400"/>
              <a:buFont typeface="Arial"/>
              <a:buAutoNum type="alphaLcPeriod"/>
            </a:pPr>
            <a:r>
              <a:rPr b="0" i="0" lang="en-US" sz="2400" u="none" cap="none" strike="noStrike">
                <a:solidFill>
                  <a:schemeClr val="dk1"/>
                </a:solidFill>
                <a:latin typeface="Times New Roman"/>
                <a:ea typeface="Times New Roman"/>
                <a:cs typeface="Times New Roman"/>
                <a:sym typeface="Times New Roman"/>
              </a:rPr>
              <a:t>A list of specific questions</a:t>
            </a:r>
            <a:endParaRPr b="0" i="0" sz="2400" u="none" cap="none" strike="noStrike">
              <a:solidFill>
                <a:schemeClr val="dk1"/>
              </a:solidFill>
              <a:latin typeface="Times New Roman"/>
              <a:ea typeface="Times New Roman"/>
              <a:cs typeface="Times New Roman"/>
              <a:sym typeface="Times New Roman"/>
            </a:endParaRPr>
          </a:p>
          <a:p>
            <a:pPr indent="-457200" lvl="8" marL="1077913" marR="0" rtl="0" algn="l">
              <a:lnSpc>
                <a:spcPct val="150000"/>
              </a:lnSpc>
              <a:spcBef>
                <a:spcPts val="0"/>
              </a:spcBef>
              <a:spcAft>
                <a:spcPts val="0"/>
              </a:spcAft>
              <a:buClr>
                <a:srgbClr val="000000"/>
              </a:buClr>
              <a:buSzPts val="2400"/>
              <a:buFont typeface="Arial"/>
              <a:buAutoNum type="alphaLcPeriod"/>
            </a:pPr>
            <a:r>
              <a:rPr b="0" i="0" lang="en-US" sz="2400" u="none" cap="none" strike="noStrike">
                <a:solidFill>
                  <a:schemeClr val="dk1"/>
                </a:solidFill>
                <a:latin typeface="Times New Roman"/>
                <a:ea typeface="Times New Roman"/>
                <a:cs typeface="Times New Roman"/>
                <a:sym typeface="Times New Roman"/>
              </a:rPr>
              <a:t>Use of emotive language</a:t>
            </a:r>
            <a:endParaRPr b="0" i="0" sz="2400" u="none" cap="none" strike="noStrike">
              <a:solidFill>
                <a:schemeClr val="dk1"/>
              </a:solidFill>
              <a:latin typeface="Times New Roman"/>
              <a:ea typeface="Times New Roman"/>
              <a:cs typeface="Times New Roman"/>
              <a:sym typeface="Times New Roman"/>
            </a:endParaRPr>
          </a:p>
          <a:p>
            <a:pPr indent="0" lvl="1" marL="457200" marR="0" rtl="0" algn="l">
              <a:lnSpc>
                <a:spcPct val="150000"/>
              </a:lnSpc>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	Answer: a. , c.</a:t>
            </a:r>
            <a:endParaRPr b="1" i="0" sz="2400" u="none" cap="none" strike="noStrike">
              <a:solidFill>
                <a:schemeClr val="dk1"/>
              </a:solidFill>
              <a:latin typeface="Times New Roman"/>
              <a:ea typeface="Times New Roman"/>
              <a:cs typeface="Times New Roman"/>
              <a:sym typeface="Times New Roman"/>
            </a:endParaRPr>
          </a:p>
        </p:txBody>
      </p:sp>
      <p:pic>
        <p:nvPicPr>
          <p:cNvPr id="576" name="Google Shape;576;p89"/>
          <p:cNvPicPr preferRelativeResize="0"/>
          <p:nvPr/>
        </p:nvPicPr>
        <p:blipFill rotWithShape="1">
          <a:blip r:embed="rId3">
            <a:alphaModFix/>
          </a:blip>
          <a:srcRect b="0" l="0" r="0" t="0"/>
          <a:stretch/>
        </p:blipFill>
        <p:spPr>
          <a:xfrm>
            <a:off x="10669012" y="1021310"/>
            <a:ext cx="914400" cy="914400"/>
          </a:xfrm>
          <a:prstGeom prst="rect">
            <a:avLst/>
          </a:prstGeom>
          <a:noFill/>
          <a:ln>
            <a:noFill/>
          </a:ln>
        </p:spPr>
      </p:pic>
      <p:sp>
        <p:nvSpPr>
          <p:cNvPr id="577" name="Google Shape;577;p89"/>
          <p:cNvSpPr txBox="1"/>
          <p:nvPr/>
        </p:nvSpPr>
        <p:spPr>
          <a:xfrm>
            <a:off x="624585" y="1317778"/>
            <a:ext cx="10747608" cy="5116889"/>
          </a:xfrm>
          <a:prstGeom prst="rect">
            <a:avLst/>
          </a:prstGeom>
          <a:noFill/>
          <a:ln>
            <a:noFill/>
          </a:ln>
        </p:spPr>
        <p:txBody>
          <a:bodyPr anchorCtr="0" anchor="t" bIns="45700" lIns="91425" spcFirstLastPara="1" rIns="91425" wrap="square" tIns="45700">
            <a:normAutofit/>
          </a:bodyPr>
          <a:lstStyle/>
          <a:p>
            <a:pPr indent="0" lvl="3"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833C0B"/>
                </a:solidFill>
                <a:latin typeface="Arial"/>
                <a:ea typeface="Arial"/>
                <a:cs typeface="Arial"/>
                <a:sym typeface="Arial"/>
              </a:rPr>
              <a:t>Self Assessment Question</a:t>
            </a:r>
            <a:endParaRPr/>
          </a:p>
        </p:txBody>
      </p:sp>
      <p:sp>
        <p:nvSpPr>
          <p:cNvPr id="578" name="Google Shape;578;p89"/>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graphicFrame>
        <p:nvGraphicFramePr>
          <p:cNvPr id="584" name="Google Shape;584;p90"/>
          <p:cNvGraphicFramePr/>
          <p:nvPr/>
        </p:nvGraphicFramePr>
        <p:xfrm>
          <a:off x="618744" y="2313142"/>
          <a:ext cx="3000000" cy="3000000"/>
        </p:xfrm>
        <a:graphic>
          <a:graphicData uri="http://schemas.openxmlformats.org/drawingml/2006/table">
            <a:tbl>
              <a:tblPr>
                <a:noFill/>
                <a:tableStyleId>{443A8B45-8F07-4E53-A26C-BDFDFDAABF1D}</a:tableStyleId>
              </a:tblPr>
              <a:tblGrid>
                <a:gridCol w="762825"/>
                <a:gridCol w="3159125"/>
                <a:gridCol w="6909675"/>
              </a:tblGrid>
              <a:tr h="324725">
                <a:tc>
                  <a:txBody>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Times New Roman"/>
                          <a:ea typeface="Times New Roman"/>
                          <a:cs typeface="Times New Roman"/>
                          <a:sym typeface="Times New Roman"/>
                        </a:rPr>
                        <a:t>Sl.No</a:t>
                      </a:r>
                      <a:endParaRPr b="1" i="0" sz="2000" u="none" cap="none" strike="noStrike">
                        <a:solidFill>
                          <a:schemeClr val="lt1"/>
                        </a:solidFill>
                        <a:latin typeface="Times New Roman"/>
                        <a:ea typeface="Times New Roman"/>
                        <a:cs typeface="Times New Roman"/>
                        <a:sym typeface="Times New Roman"/>
                      </a:endParaRPr>
                    </a:p>
                  </a:txBody>
                  <a:tcPr marT="8400" marB="0" marR="8400" marL="84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Times New Roman"/>
                          <a:ea typeface="Times New Roman"/>
                          <a:cs typeface="Times New Roman"/>
                          <a:sym typeface="Times New Roman"/>
                        </a:rPr>
                        <a:t>Topic</a:t>
                      </a:r>
                      <a:endParaRPr/>
                    </a:p>
                  </a:txBody>
                  <a:tcPr marT="8400" marB="0" marR="8400" marL="84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Times New Roman"/>
                          <a:ea typeface="Times New Roman"/>
                          <a:cs typeface="Times New Roman"/>
                          <a:sym typeface="Times New Roman"/>
                        </a:rPr>
                        <a:t>URL</a:t>
                      </a:r>
                      <a:endParaRPr/>
                    </a:p>
                  </a:txBody>
                  <a:tcPr marT="8400" marB="0" marR="8400" marL="84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solidFill>
                  </a:tcPr>
                </a:tc>
              </a:tr>
              <a:tr h="941675">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1</a:t>
                      </a:r>
                      <a:endParaRPr b="0" i="0" sz="1400" u="none" cap="none" strike="noStrike">
                        <a:solidFill>
                          <a:srgbClr val="000000"/>
                        </a:solidFill>
                        <a:latin typeface="Times New Roman"/>
                        <a:ea typeface="Times New Roman"/>
                        <a:cs typeface="Times New Roman"/>
                        <a:sym typeface="Times New Roman"/>
                      </a:endParaRPr>
                    </a:p>
                  </a:txBody>
                  <a:tcPr marT="3725" marB="0" marR="3725" marL="3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Times New Roman"/>
                        <a:buNone/>
                      </a:pPr>
                      <a:r>
                        <a:rPr lang="en-US" sz="1400" u="none" cap="none" strike="noStrike">
                          <a:latin typeface="Times New Roman"/>
                          <a:ea typeface="Times New Roman"/>
                          <a:cs typeface="Times New Roman"/>
                          <a:sym typeface="Times New Roman"/>
                        </a:rPr>
                        <a:t>Informational Interview</a:t>
                      </a:r>
                      <a:endParaRPr/>
                    </a:p>
                  </a:txBody>
                  <a:tcPr marT="45700" marB="457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sng" cap="none" strike="noStrike">
                          <a:solidFill>
                            <a:srgbClr val="305496"/>
                          </a:solidFill>
                          <a:latin typeface="Times New Roman"/>
                          <a:ea typeface="Times New Roman"/>
                          <a:cs typeface="Times New Roman"/>
                          <a:sym typeface="Times New Roman"/>
                        </a:rPr>
                        <a:t>https://www.livecareer.com/resources/interviews/prep/informational-interviewing</a:t>
                      </a:r>
                      <a:endParaRPr b="0" i="0" sz="1600" u="sng" cap="none" strike="noStrike">
                        <a:solidFill>
                          <a:srgbClr val="305496"/>
                        </a:solidFill>
                        <a:latin typeface="Times New Roman"/>
                        <a:ea typeface="Times New Roman"/>
                        <a:cs typeface="Times New Roman"/>
                        <a:sym typeface="Times New Roman"/>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65325">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2</a:t>
                      </a:r>
                      <a:endParaRPr b="0" i="0" sz="1400" u="none" cap="none" strike="noStrike">
                        <a:solidFill>
                          <a:srgbClr val="000000"/>
                        </a:solidFill>
                        <a:latin typeface="Times New Roman"/>
                        <a:ea typeface="Times New Roman"/>
                        <a:cs typeface="Times New Roman"/>
                        <a:sym typeface="Times New Roman"/>
                      </a:endParaRPr>
                    </a:p>
                  </a:txBody>
                  <a:tcPr marT="3725" marB="0" marR="3725" marL="3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Times New Roman"/>
                        <a:buNone/>
                      </a:pPr>
                      <a:r>
                        <a:rPr lang="en-US" sz="1400" u="none" cap="none" strike="noStrike">
                          <a:latin typeface="Times New Roman"/>
                          <a:ea typeface="Times New Roman"/>
                          <a:cs typeface="Times New Roman"/>
                          <a:sym typeface="Times New Roman"/>
                        </a:rPr>
                        <a:t>How to write a cover letter</a:t>
                      </a:r>
                      <a:endParaRPr/>
                    </a:p>
                  </a:txBody>
                  <a:tcPr marT="45700" marB="457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sng" cap="none" strike="noStrike">
                          <a:solidFill>
                            <a:srgbClr val="305496"/>
                          </a:solidFill>
                          <a:latin typeface="Times New Roman"/>
                          <a:ea typeface="Times New Roman"/>
                          <a:cs typeface="Times New Roman"/>
                          <a:sym typeface="Times New Roman"/>
                          <a:hlinkClick r:id="rId3">
                            <a:extLst>
                              <a:ext uri="{A12FA001-AC4F-418D-AE19-62706E023703}">
                                <ahyp:hlinkClr val="tx"/>
                              </a:ext>
                            </a:extLst>
                          </a:hlinkClick>
                        </a:rPr>
                        <a:t>https://hbr.org/2014/02/how-to-write-a-cover-letter</a:t>
                      </a:r>
                      <a:endParaRPr b="0" i="0" sz="1600" u="none" cap="none" strike="noStrike">
                        <a:solidFill>
                          <a:srgbClr val="30549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305496"/>
                        </a:solidFill>
                        <a:latin typeface="Times New Roman"/>
                        <a:ea typeface="Times New Roman"/>
                        <a:cs typeface="Times New Roman"/>
                        <a:sym typeface="Times New Roman"/>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585" name="Google Shape;585;p90"/>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86" name="Google Shape;586;p90"/>
          <p:cNvSpPr/>
          <p:nvPr/>
        </p:nvSpPr>
        <p:spPr>
          <a:xfrm>
            <a:off x="1045216" y="1266490"/>
            <a:ext cx="3399020" cy="461665"/>
          </a:xfrm>
          <a:prstGeom prst="rect">
            <a:avLst/>
          </a:prstGeom>
          <a:noFill/>
          <a:ln>
            <a:noFill/>
          </a:ln>
        </p:spPr>
        <p:txBody>
          <a:bodyPr anchorCtr="0" anchor="t" bIns="45700" lIns="91425" spcFirstLastPara="1" rIns="91425" wrap="square" tIns="45700">
            <a:spAutoFit/>
          </a:bodyPr>
          <a:lstStyle/>
          <a:p>
            <a:pPr indent="0" lvl="4" marL="360045"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Document Links</a:t>
            </a:r>
            <a:endParaRPr b="0" i="0" sz="2000" u="none" cap="none" strike="noStrike">
              <a:solidFill>
                <a:schemeClr val="dk1"/>
              </a:solidFill>
              <a:latin typeface="Times New Roman"/>
              <a:ea typeface="Times New Roman"/>
              <a:cs typeface="Times New Roman"/>
              <a:sym typeface="Times New Roman"/>
            </a:endParaRPr>
          </a:p>
        </p:txBody>
      </p:sp>
      <p:grpSp>
        <p:nvGrpSpPr>
          <p:cNvPr id="587" name="Google Shape;587;p90"/>
          <p:cNvGrpSpPr/>
          <p:nvPr/>
        </p:nvGrpSpPr>
        <p:grpSpPr>
          <a:xfrm>
            <a:off x="667349" y="1157688"/>
            <a:ext cx="675661" cy="581233"/>
            <a:chOff x="365310" y="1867609"/>
            <a:chExt cx="640080" cy="640080"/>
          </a:xfrm>
        </p:grpSpPr>
        <p:sp>
          <p:nvSpPr>
            <p:cNvPr id="588" name="Google Shape;588;p90"/>
            <p:cNvSpPr/>
            <p:nvPr/>
          </p:nvSpPr>
          <p:spPr>
            <a:xfrm>
              <a:off x="365310" y="1867609"/>
              <a:ext cx="640080" cy="640080"/>
            </a:xfrm>
            <a:prstGeom prst="ellipse">
              <a:avLst/>
            </a:prstGeom>
            <a:solidFill>
              <a:srgbClr val="ED7D3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pic>
          <p:nvPicPr>
            <p:cNvPr descr="Image result for DOCUMENT links" id="589" name="Google Shape;589;p90"/>
            <p:cNvPicPr preferRelativeResize="0"/>
            <p:nvPr/>
          </p:nvPicPr>
          <p:blipFill rotWithShape="1">
            <a:blip r:embed="rId4">
              <a:alphaModFix/>
            </a:blip>
            <a:srcRect b="0" l="0" r="0" t="0"/>
            <a:stretch/>
          </p:blipFill>
          <p:spPr>
            <a:xfrm>
              <a:off x="494679" y="1954162"/>
              <a:ext cx="457200" cy="457200"/>
            </a:xfrm>
            <a:prstGeom prst="rect">
              <a:avLst/>
            </a:prstGeom>
            <a:noFill/>
            <a:ln>
              <a:noFill/>
            </a:ln>
          </p:spPr>
        </p:pic>
      </p:grpSp>
      <p:sp>
        <p:nvSpPr>
          <p:cNvPr id="590" name="Google Shape;590;p90"/>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84"/>
                                        </p:tgtEl>
                                        <p:attrNameLst>
                                          <p:attrName>style.visibility</p:attrName>
                                        </p:attrNameLst>
                                      </p:cBhvr>
                                      <p:to>
                                        <p:strVal val="visible"/>
                                      </p:to>
                                    </p:set>
                                    <p:animEffect filter="fade" transition="in">
                                      <p:cBhvr>
                                        <p:cTn dur="500"/>
                                        <p:tgtEl>
                                          <p:spTgt spid="5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29"/>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597" name="Google Shape;597;p29"/>
          <p:cNvGraphicFramePr/>
          <p:nvPr/>
        </p:nvGraphicFramePr>
        <p:xfrm>
          <a:off x="296426" y="2495513"/>
          <a:ext cx="3000000" cy="3000000"/>
        </p:xfrm>
        <a:graphic>
          <a:graphicData uri="http://schemas.openxmlformats.org/drawingml/2006/table">
            <a:tbl>
              <a:tblPr>
                <a:noFill/>
                <a:tableStyleId>{443A8B45-8F07-4E53-A26C-BDFDFDAABF1D}</a:tableStyleId>
              </a:tblPr>
              <a:tblGrid>
                <a:gridCol w="798075"/>
                <a:gridCol w="5458700"/>
                <a:gridCol w="5254600"/>
              </a:tblGrid>
              <a:tr h="626350">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solidFill>
                            <a:schemeClr val="lt1"/>
                          </a:solidFill>
                          <a:latin typeface="Times New Roman"/>
                          <a:ea typeface="Times New Roman"/>
                          <a:cs typeface="Times New Roman"/>
                          <a:sym typeface="Times New Roman"/>
                        </a:rPr>
                        <a:t>Sl.No</a:t>
                      </a:r>
                      <a:endParaRPr b="1" i="0" sz="2000" u="none" cap="none" strike="noStrike">
                        <a:solidFill>
                          <a:schemeClr val="lt1"/>
                        </a:solidFill>
                        <a:latin typeface="Times New Roman"/>
                        <a:ea typeface="Times New Roman"/>
                        <a:cs typeface="Times New Roman"/>
                        <a:sym typeface="Times New Roman"/>
                      </a:endParaRPr>
                    </a:p>
                  </a:txBody>
                  <a:tcPr marT="9525" marB="0" marR="9525" marL="9525" anchor="ctr">
                    <a:solidFill>
                      <a:srgbClr val="009083"/>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solidFill>
                            <a:schemeClr val="lt1"/>
                          </a:solidFill>
                          <a:latin typeface="Times New Roman"/>
                          <a:ea typeface="Times New Roman"/>
                          <a:cs typeface="Times New Roman"/>
                          <a:sym typeface="Times New Roman"/>
                        </a:rPr>
                        <a:t>Topic</a:t>
                      </a:r>
                      <a:endParaRPr b="1" i="0" sz="2000" u="none" cap="none" strike="noStrike">
                        <a:solidFill>
                          <a:schemeClr val="lt1"/>
                        </a:solidFill>
                        <a:latin typeface="Times New Roman"/>
                        <a:ea typeface="Times New Roman"/>
                        <a:cs typeface="Times New Roman"/>
                        <a:sym typeface="Times New Roman"/>
                      </a:endParaRPr>
                    </a:p>
                  </a:txBody>
                  <a:tcPr marT="9525" marB="0" marR="9525" marL="9525" anchor="ctr">
                    <a:solidFill>
                      <a:srgbClr val="009083"/>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solidFill>
                            <a:schemeClr val="lt1"/>
                          </a:solidFill>
                          <a:latin typeface="Times New Roman"/>
                          <a:ea typeface="Times New Roman"/>
                          <a:cs typeface="Times New Roman"/>
                          <a:sym typeface="Times New Roman"/>
                        </a:rPr>
                        <a:t>Video Links</a:t>
                      </a:r>
                      <a:endParaRPr b="1" i="0" sz="2000" u="none" cap="none" strike="noStrike">
                        <a:solidFill>
                          <a:schemeClr val="lt1"/>
                        </a:solidFill>
                        <a:latin typeface="Times New Roman"/>
                        <a:ea typeface="Times New Roman"/>
                        <a:cs typeface="Times New Roman"/>
                        <a:sym typeface="Times New Roman"/>
                      </a:endParaRPr>
                    </a:p>
                  </a:txBody>
                  <a:tcPr marT="9525" marB="0" marR="9525" marL="9525" anchor="ctr">
                    <a:solidFill>
                      <a:srgbClr val="009083"/>
                    </a:solidFill>
                  </a:tcPr>
                </a:tc>
              </a:tr>
              <a:tr h="908750">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1</a:t>
                      </a:r>
                      <a:endParaRPr b="0" i="0" sz="1600" u="none" cap="none" strike="noStrike">
                        <a:solidFill>
                          <a:srgbClr val="000000"/>
                        </a:solidFill>
                        <a:latin typeface="Times New Roman"/>
                        <a:ea typeface="Times New Roman"/>
                        <a:cs typeface="Times New Roman"/>
                        <a:sym typeface="Times New Roman"/>
                      </a:endParaRPr>
                    </a:p>
                  </a:txBody>
                  <a:tcPr marT="3725" marB="0" marR="3725" marL="3725" anchor="ctr"/>
                </a:tc>
                <a:tc>
                  <a:txBody>
                    <a:bodyPr/>
                    <a:lstStyle/>
                    <a:p>
                      <a:pPr indent="0" lvl="0" marL="0" marR="0" rtl="0" algn="l">
                        <a:lnSpc>
                          <a:spcPct val="100000"/>
                        </a:lnSpc>
                        <a:spcBef>
                          <a:spcPts val="0"/>
                        </a:spcBef>
                        <a:spcAft>
                          <a:spcPts val="0"/>
                        </a:spcAft>
                        <a:buClr>
                          <a:srgbClr val="000000"/>
                        </a:buClr>
                        <a:buSzPts val="1400"/>
                        <a:buFont typeface="Times New Roman"/>
                        <a:buNone/>
                      </a:pPr>
                      <a:r>
                        <a:rPr lang="en-US" sz="1400" u="none" cap="none" strike="noStrike">
                          <a:latin typeface="Times New Roman"/>
                          <a:ea typeface="Times New Roman"/>
                          <a:cs typeface="Times New Roman"/>
                          <a:sym typeface="Times New Roman"/>
                        </a:rPr>
                        <a:t>Business Correspondence</a:t>
                      </a:r>
                      <a:endParaRPr/>
                    </a:p>
                  </a:txBody>
                  <a:tcPr marT="45700" marB="45700"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sng" cap="none" strike="noStrike">
                          <a:solidFill>
                            <a:schemeClr val="hlink"/>
                          </a:solidFill>
                          <a:latin typeface="Times New Roman"/>
                          <a:ea typeface="Times New Roman"/>
                          <a:cs typeface="Times New Roman"/>
                          <a:sym typeface="Times New Roman"/>
                          <a:hlinkClick r:id="rId3"/>
                        </a:rPr>
                        <a:t>https://www.youtube.com/watch?v=4vYF2AjkdEo</a:t>
                      </a:r>
                      <a:endParaRPr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Times New Roman"/>
                        <a:ea typeface="Times New Roman"/>
                        <a:cs typeface="Times New Roman"/>
                        <a:sym typeface="Times New Roman"/>
                      </a:endParaRPr>
                    </a:p>
                  </a:txBody>
                  <a:tcPr marT="9525" marB="0" marR="9525" marL="9525" anchor="ctr"/>
                </a:tc>
              </a:tr>
              <a:tr h="908750">
                <a:tc>
                  <a:txBody>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imes New Roman"/>
                          <a:ea typeface="Times New Roman"/>
                          <a:cs typeface="Times New Roman"/>
                          <a:sym typeface="Times New Roman"/>
                        </a:rPr>
                        <a:t>2</a:t>
                      </a:r>
                      <a:endParaRPr b="0" i="0" sz="1600" u="none" cap="none" strike="noStrike">
                        <a:solidFill>
                          <a:srgbClr val="000000"/>
                        </a:solidFill>
                        <a:latin typeface="Times New Roman"/>
                        <a:ea typeface="Times New Roman"/>
                        <a:cs typeface="Times New Roman"/>
                        <a:sym typeface="Times New Roman"/>
                      </a:endParaRPr>
                    </a:p>
                  </a:txBody>
                  <a:tcPr marT="3725" marB="0" marR="3725" marL="3725" anchor="ctr"/>
                </a:tc>
                <a:tc>
                  <a:txBody>
                    <a:bodyPr/>
                    <a:lstStyle/>
                    <a:p>
                      <a:pPr indent="0" lvl="0" marL="0" marR="0" rtl="0" algn="l">
                        <a:lnSpc>
                          <a:spcPct val="100000"/>
                        </a:lnSpc>
                        <a:spcBef>
                          <a:spcPts val="0"/>
                        </a:spcBef>
                        <a:spcAft>
                          <a:spcPts val="0"/>
                        </a:spcAft>
                        <a:buClr>
                          <a:srgbClr val="000000"/>
                        </a:buClr>
                        <a:buSzPts val="1400"/>
                        <a:buFont typeface="Times New Roman"/>
                        <a:buNone/>
                      </a:pPr>
                      <a:r>
                        <a:rPr lang="en-US" sz="1400" u="none" cap="none" strike="noStrike">
                          <a:latin typeface="Times New Roman"/>
                          <a:ea typeface="Times New Roman"/>
                          <a:cs typeface="Times New Roman"/>
                          <a:sym typeface="Times New Roman"/>
                        </a:rPr>
                        <a:t>Guidelines for Letters Declining a Job Offer</a:t>
                      </a:r>
                      <a:endParaRPr/>
                    </a:p>
                  </a:txBody>
                  <a:tcPr marT="45700" marB="45700"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sng" cap="none" strike="noStrike">
                          <a:solidFill>
                            <a:schemeClr val="hlink"/>
                          </a:solidFill>
                          <a:latin typeface="Times New Roman"/>
                          <a:ea typeface="Times New Roman"/>
                          <a:cs typeface="Times New Roman"/>
                          <a:sym typeface="Times New Roman"/>
                          <a:hlinkClick r:id="rId4"/>
                        </a:rPr>
                        <a:t>https://www.indeed.com/career-advice/finding-a-job/how-to-decline-a-job-offer-email-examples</a:t>
                      </a:r>
                      <a:endParaRPr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Times New Roman"/>
                        <a:ea typeface="Times New Roman"/>
                        <a:cs typeface="Times New Roman"/>
                        <a:sym typeface="Times New Roman"/>
                      </a:endParaRPr>
                    </a:p>
                  </a:txBody>
                  <a:tcPr marT="9525" marB="0" marR="9525" marL="9525" anchor="ctr"/>
                </a:tc>
              </a:tr>
            </a:tbl>
          </a:graphicData>
        </a:graphic>
      </p:graphicFrame>
      <p:sp>
        <p:nvSpPr>
          <p:cNvPr id="598" name="Google Shape;598;p29"/>
          <p:cNvSpPr/>
          <p:nvPr/>
        </p:nvSpPr>
        <p:spPr>
          <a:xfrm>
            <a:off x="708600" y="1131386"/>
            <a:ext cx="11835441" cy="461665"/>
          </a:xfrm>
          <a:prstGeom prst="rect">
            <a:avLst/>
          </a:prstGeom>
          <a:noFill/>
          <a:ln>
            <a:noFill/>
          </a:ln>
        </p:spPr>
        <p:txBody>
          <a:bodyPr anchorCtr="0" anchor="t" bIns="45700" lIns="91425" spcFirstLastPara="1" rIns="91425" wrap="square" tIns="45700">
            <a:spAutoFit/>
          </a:bodyPr>
          <a:lstStyle/>
          <a:p>
            <a:pPr indent="0" lvl="4" marL="360045"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Video Links</a:t>
            </a:r>
            <a:endParaRPr b="0" i="0" sz="2000" u="none" cap="none" strike="noStrike">
              <a:solidFill>
                <a:schemeClr val="dk1"/>
              </a:solidFill>
              <a:latin typeface="Times New Roman"/>
              <a:ea typeface="Times New Roman"/>
              <a:cs typeface="Times New Roman"/>
              <a:sym typeface="Times New Roman"/>
            </a:endParaRPr>
          </a:p>
        </p:txBody>
      </p:sp>
      <p:pic>
        <p:nvPicPr>
          <p:cNvPr descr="Image result for video links" id="599" name="Google Shape;599;p29"/>
          <p:cNvPicPr preferRelativeResize="0"/>
          <p:nvPr/>
        </p:nvPicPr>
        <p:blipFill rotWithShape="1">
          <a:blip r:embed="rId5">
            <a:alphaModFix/>
          </a:blip>
          <a:srcRect b="5479" l="5310" r="5991" t="5822"/>
          <a:stretch/>
        </p:blipFill>
        <p:spPr>
          <a:xfrm>
            <a:off x="296426" y="1067378"/>
            <a:ext cx="640081" cy="640080"/>
          </a:xfrm>
          <a:prstGeom prst="rect">
            <a:avLst/>
          </a:prstGeom>
          <a:noFill/>
          <a:ln>
            <a:noFill/>
          </a:ln>
        </p:spPr>
      </p:pic>
      <p:sp>
        <p:nvSpPr>
          <p:cNvPr id="600" name="Google Shape;600;p29"/>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97"/>
                                        </p:tgtEl>
                                        <p:attrNameLst>
                                          <p:attrName>style.visibility</p:attrName>
                                        </p:attrNameLst>
                                      </p:cBhvr>
                                      <p:to>
                                        <p:strVal val="visible"/>
                                      </p:to>
                                    </p:set>
                                    <p:animEffect filter="fade" transition="in">
                                      <p:cBhvr>
                                        <p:cTn dur="500"/>
                                        <p:tgtEl>
                                          <p:spTgt spid="5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pic>
        <p:nvPicPr>
          <p:cNvPr descr="thank you.gif" id="606" name="Google Shape;606;p30"/>
          <p:cNvPicPr preferRelativeResize="0"/>
          <p:nvPr>
            <p:ph idx="1" type="body"/>
          </p:nvPr>
        </p:nvPicPr>
        <p:blipFill rotWithShape="1">
          <a:blip r:embed="rId3">
            <a:alphaModFix/>
          </a:blip>
          <a:srcRect b="0" l="0" r="0" t="0"/>
          <a:stretch/>
        </p:blipFill>
        <p:spPr>
          <a:xfrm>
            <a:off x="1952661" y="1365714"/>
            <a:ext cx="7814794" cy="5235912"/>
          </a:xfrm>
          <a:prstGeom prst="rect">
            <a:avLst/>
          </a:prstGeom>
          <a:noFill/>
          <a:ln>
            <a:noFill/>
          </a:ln>
        </p:spPr>
      </p:pic>
      <p:sp>
        <p:nvSpPr>
          <p:cNvPr id="607" name="Google Shape;607;p30"/>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08" name="Google Shape;608;p30"/>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6"/>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Related image" id="148" name="Google Shape;148;p6"/>
          <p:cNvPicPr preferRelativeResize="0"/>
          <p:nvPr/>
        </p:nvPicPr>
        <p:blipFill rotWithShape="1">
          <a:blip r:embed="rId3">
            <a:alphaModFix/>
          </a:blip>
          <a:srcRect b="0" l="0" r="0" t="0"/>
          <a:stretch/>
        </p:blipFill>
        <p:spPr>
          <a:xfrm>
            <a:off x="495784" y="1084839"/>
            <a:ext cx="640080" cy="640080"/>
          </a:xfrm>
          <a:prstGeom prst="rect">
            <a:avLst/>
          </a:prstGeom>
          <a:noFill/>
          <a:ln>
            <a:noFill/>
          </a:ln>
        </p:spPr>
      </p:pic>
      <p:grpSp>
        <p:nvGrpSpPr>
          <p:cNvPr id="149" name="Google Shape;149;p6"/>
          <p:cNvGrpSpPr/>
          <p:nvPr/>
        </p:nvGrpSpPr>
        <p:grpSpPr>
          <a:xfrm>
            <a:off x="1154394" y="1119124"/>
            <a:ext cx="10508776" cy="571510"/>
            <a:chOff x="1290158" y="1504560"/>
            <a:chExt cx="6868498" cy="571510"/>
          </a:xfrm>
        </p:grpSpPr>
        <p:sp>
          <p:nvSpPr>
            <p:cNvPr id="150" name="Google Shape;150;p6"/>
            <p:cNvSpPr/>
            <p:nvPr/>
          </p:nvSpPr>
          <p:spPr>
            <a:xfrm>
              <a:off x="1290158" y="1504560"/>
              <a:ext cx="6868498" cy="571510"/>
            </a:xfrm>
            <a:prstGeom prst="roundRect">
              <a:avLst>
                <a:gd fmla="val 16667" name="adj"/>
              </a:avLst>
            </a:prstGeom>
            <a:gradFill>
              <a:gsLst>
                <a:gs pos="0">
                  <a:srgbClr val="AFAFAF"/>
                </a:gs>
                <a:gs pos="50000">
                  <a:schemeClr val="accent3"/>
                </a:gs>
                <a:gs pos="100000">
                  <a:srgbClr val="919191"/>
                </a:gs>
              </a:gsLst>
              <a:lin ang="5400000" scaled="0"/>
            </a:gradFill>
            <a:ln>
              <a:noFill/>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51" name="Google Shape;151;p6"/>
            <p:cNvSpPr txBox="1"/>
            <p:nvPr/>
          </p:nvSpPr>
          <p:spPr>
            <a:xfrm>
              <a:off x="1318057" y="1532459"/>
              <a:ext cx="6812700" cy="515712"/>
            </a:xfrm>
            <a:prstGeom prst="rect">
              <a:avLst/>
            </a:prstGeom>
            <a:gradFill>
              <a:gsLst>
                <a:gs pos="0">
                  <a:srgbClr val="AFAFAF"/>
                </a:gs>
                <a:gs pos="50000">
                  <a:schemeClr val="accent3"/>
                </a:gs>
                <a:gs pos="100000">
                  <a:srgbClr val="919191"/>
                </a:gs>
              </a:gsLst>
              <a:lin ang="5400000" scaled="0"/>
            </a:gradFill>
            <a:ln>
              <a:noFill/>
            </a:ln>
            <a:effectLst>
              <a:outerShdw blurRad="57150" rotWithShape="0" algn="ctr" dir="5400000" dist="19050">
                <a:srgbClr val="000000">
                  <a:alpha val="62352"/>
                </a:srgbClr>
              </a:outerShdw>
            </a:effectLst>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rgbClr val="000000"/>
                </a:buClr>
                <a:buSzPts val="2400"/>
                <a:buFont typeface="Arial"/>
                <a:buNone/>
              </a:pPr>
              <a:r>
                <a:rPr b="1" i="0" lang="en-US" sz="2400" u="none" cap="none" strike="noStrike">
                  <a:solidFill>
                    <a:schemeClr val="lt1"/>
                  </a:solidFill>
                  <a:latin typeface="Times New Roman"/>
                  <a:ea typeface="Times New Roman"/>
                  <a:cs typeface="Times New Roman"/>
                  <a:sym typeface="Times New Roman"/>
                </a:rPr>
                <a:t>Table of Contents</a:t>
              </a:r>
              <a:endParaRPr b="0" i="0" sz="2400" u="none" cap="none" strike="noStrike">
                <a:solidFill>
                  <a:schemeClr val="lt1"/>
                </a:solidFill>
                <a:latin typeface="Times New Roman"/>
                <a:ea typeface="Times New Roman"/>
                <a:cs typeface="Times New Roman"/>
                <a:sym typeface="Times New Roman"/>
              </a:endParaRPr>
            </a:p>
          </p:txBody>
        </p:sp>
      </p:grpSp>
      <p:sp>
        <p:nvSpPr>
          <p:cNvPr id="152" name="Google Shape;152;p6"/>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
        <p:nvSpPr>
          <p:cNvPr id="153" name="Google Shape;153;p6"/>
          <p:cNvSpPr txBox="1"/>
          <p:nvPr/>
        </p:nvSpPr>
        <p:spPr>
          <a:xfrm>
            <a:off x="1135864" y="1880227"/>
            <a:ext cx="10118621" cy="445795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Types of Communication, Meetings, Memo, Circulars and Notices</a:t>
            </a:r>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Business Correspondence: General Rules for All Business Correspondence</a:t>
            </a:r>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Guidelines for the Basic Cover Letter </a:t>
            </a:r>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Guidelines for Information Interviewing</a:t>
            </a:r>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Networking Letters</a:t>
            </a:r>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Guidelines for Thank You Letters</a:t>
            </a:r>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Business Report Writing: Cover Letters, Business Report Writing</a:t>
            </a:r>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The purpose of statistical studies</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43"/>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0" name="Google Shape;160;p43"/>
          <p:cNvSpPr txBox="1"/>
          <p:nvPr/>
        </p:nvSpPr>
        <p:spPr>
          <a:xfrm>
            <a:off x="618744" y="1112095"/>
            <a:ext cx="5970742"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600" u="none" cap="none" strike="noStrike">
                <a:solidFill>
                  <a:srgbClr val="000000"/>
                </a:solidFill>
                <a:latin typeface="Times New Roman"/>
                <a:ea typeface="Times New Roman"/>
                <a:cs typeface="Times New Roman"/>
                <a:sym typeface="Times New Roman"/>
              </a:rPr>
              <a:t>Types of Communication</a:t>
            </a:r>
            <a:endParaRPr/>
          </a:p>
        </p:txBody>
      </p:sp>
      <p:sp>
        <p:nvSpPr>
          <p:cNvPr id="161" name="Google Shape;161;p43"/>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
        <p:nvSpPr>
          <p:cNvPr id="162" name="Google Shape;162;p43"/>
          <p:cNvSpPr txBox="1"/>
          <p:nvPr/>
        </p:nvSpPr>
        <p:spPr>
          <a:xfrm>
            <a:off x="640587" y="1625205"/>
            <a:ext cx="11206806" cy="501194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There are several types of communication in an organization, including:</a:t>
            </a:r>
            <a:endParaRPr/>
          </a:p>
          <a:p>
            <a:pPr indent="-457200" lvl="0" marL="457200" marR="0" rtl="0" algn="l">
              <a:lnSpc>
                <a:spcPct val="150000"/>
              </a:lnSpc>
              <a:spcBef>
                <a:spcPts val="0"/>
              </a:spcBef>
              <a:spcAft>
                <a:spcPts val="0"/>
              </a:spcAft>
              <a:buClr>
                <a:srgbClr val="000000"/>
              </a:buClr>
              <a:buSzPts val="2400"/>
              <a:buFont typeface="Noto Sans Symbols"/>
              <a:buChar char="❑"/>
            </a:pPr>
            <a:r>
              <a:rPr b="1" i="0" lang="en-US" sz="2400" u="none" cap="none" strike="noStrike">
                <a:solidFill>
                  <a:schemeClr val="dk1"/>
                </a:solidFill>
                <a:latin typeface="Times New Roman"/>
                <a:ea typeface="Times New Roman"/>
                <a:cs typeface="Times New Roman"/>
                <a:sym typeface="Times New Roman"/>
              </a:rPr>
              <a:t>Verbal communication: </a:t>
            </a:r>
            <a:r>
              <a:rPr b="0" i="0" lang="en-US" sz="2400" u="none" cap="none" strike="noStrike">
                <a:solidFill>
                  <a:schemeClr val="dk1"/>
                </a:solidFill>
                <a:latin typeface="Times New Roman"/>
                <a:ea typeface="Times New Roman"/>
                <a:cs typeface="Times New Roman"/>
                <a:sym typeface="Times New Roman"/>
              </a:rPr>
              <a:t>This type of communication involves speaking or using words to convey a message. It can be formal or informal and can occur through face-to-face conversations, telephone calls, or video conferencing.</a:t>
            </a:r>
            <a:endParaRPr/>
          </a:p>
          <a:p>
            <a:pPr indent="-457200" lvl="0" marL="457200" marR="0" rtl="0" algn="l">
              <a:lnSpc>
                <a:spcPct val="150000"/>
              </a:lnSpc>
              <a:spcBef>
                <a:spcPts val="0"/>
              </a:spcBef>
              <a:spcAft>
                <a:spcPts val="0"/>
              </a:spcAft>
              <a:buClr>
                <a:srgbClr val="000000"/>
              </a:buClr>
              <a:buSzPts val="2400"/>
              <a:buFont typeface="Noto Sans Symbols"/>
              <a:buChar char="❑"/>
            </a:pPr>
            <a:r>
              <a:rPr b="1" i="0" lang="en-US" sz="2400" u="none" cap="none" strike="noStrike">
                <a:solidFill>
                  <a:schemeClr val="dk1"/>
                </a:solidFill>
                <a:latin typeface="Times New Roman"/>
                <a:ea typeface="Times New Roman"/>
                <a:cs typeface="Times New Roman"/>
                <a:sym typeface="Times New Roman"/>
              </a:rPr>
              <a:t>Written communication: </a:t>
            </a:r>
            <a:r>
              <a:rPr b="0" i="0" lang="en-US" sz="2400" u="none" cap="none" strike="noStrike">
                <a:solidFill>
                  <a:schemeClr val="dk1"/>
                </a:solidFill>
                <a:latin typeface="Times New Roman"/>
                <a:ea typeface="Times New Roman"/>
                <a:cs typeface="Times New Roman"/>
                <a:sym typeface="Times New Roman"/>
              </a:rPr>
              <a:t>This type of communication involves the use of written words to convey a message. It can take the form of emails, memos, reports, or letters.</a:t>
            </a:r>
            <a:endParaRPr/>
          </a:p>
          <a:p>
            <a:pPr indent="-457200" lvl="0" marL="457200" marR="0" rtl="0" algn="l">
              <a:lnSpc>
                <a:spcPct val="150000"/>
              </a:lnSpc>
              <a:spcBef>
                <a:spcPts val="0"/>
              </a:spcBef>
              <a:spcAft>
                <a:spcPts val="0"/>
              </a:spcAft>
              <a:buClr>
                <a:srgbClr val="000000"/>
              </a:buClr>
              <a:buSzPts val="2400"/>
              <a:buFont typeface="Noto Sans Symbols"/>
              <a:buChar char="❑"/>
            </a:pPr>
            <a:r>
              <a:rPr b="1" i="0" lang="en-US" sz="2400" u="none" cap="none" strike="noStrike">
                <a:solidFill>
                  <a:schemeClr val="dk1"/>
                </a:solidFill>
                <a:latin typeface="Times New Roman"/>
                <a:ea typeface="Times New Roman"/>
                <a:cs typeface="Times New Roman"/>
                <a:sym typeface="Times New Roman"/>
              </a:rPr>
              <a:t>Nonverbal communication: </a:t>
            </a:r>
            <a:r>
              <a:rPr b="0" i="0" lang="en-US" sz="2400" u="none" cap="none" strike="noStrike">
                <a:solidFill>
                  <a:schemeClr val="dk1"/>
                </a:solidFill>
                <a:latin typeface="Times New Roman"/>
                <a:ea typeface="Times New Roman"/>
                <a:cs typeface="Times New Roman"/>
                <a:sym typeface="Times New Roman"/>
              </a:rPr>
              <a:t>This type of communication involves the use of body language, facial expressions, and tone of voice to convey a message. It can be used to reinforce or contradict verbal communication.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44"/>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9" name="Google Shape;169;p44"/>
          <p:cNvSpPr txBox="1"/>
          <p:nvPr/>
        </p:nvSpPr>
        <p:spPr>
          <a:xfrm>
            <a:off x="618744" y="1112095"/>
            <a:ext cx="5970742"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600" u="none" cap="none" strike="noStrike">
                <a:solidFill>
                  <a:srgbClr val="000000"/>
                </a:solidFill>
                <a:latin typeface="Times New Roman"/>
                <a:ea typeface="Times New Roman"/>
                <a:cs typeface="Times New Roman"/>
                <a:sym typeface="Times New Roman"/>
              </a:rPr>
              <a:t>Types of Communication</a:t>
            </a:r>
            <a:endParaRPr/>
          </a:p>
        </p:txBody>
      </p:sp>
      <p:sp>
        <p:nvSpPr>
          <p:cNvPr id="170" name="Google Shape;170;p44"/>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
        <p:nvSpPr>
          <p:cNvPr id="171" name="Google Shape;171;p44"/>
          <p:cNvSpPr txBox="1"/>
          <p:nvPr/>
        </p:nvSpPr>
        <p:spPr>
          <a:xfrm>
            <a:off x="618744" y="1709526"/>
            <a:ext cx="11062092" cy="501194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0000"/>
              </a:buClr>
              <a:buSzPts val="2400"/>
              <a:buFont typeface="Noto Sans Symbols"/>
              <a:buChar char="❑"/>
            </a:pPr>
            <a:r>
              <a:rPr b="1" i="0" lang="en-US" sz="2400" u="none" cap="none" strike="noStrike">
                <a:solidFill>
                  <a:schemeClr val="dk1"/>
                </a:solidFill>
                <a:latin typeface="Times New Roman"/>
                <a:ea typeface="Times New Roman"/>
                <a:cs typeface="Times New Roman"/>
                <a:sym typeface="Times New Roman"/>
              </a:rPr>
              <a:t>Formal communication: </a:t>
            </a:r>
            <a:r>
              <a:rPr b="0" i="0" lang="en-US" sz="2400" u="none" cap="none" strike="noStrike">
                <a:solidFill>
                  <a:schemeClr val="dk1"/>
                </a:solidFill>
                <a:latin typeface="Times New Roman"/>
                <a:ea typeface="Times New Roman"/>
                <a:cs typeface="Times New Roman"/>
                <a:sym typeface="Times New Roman"/>
              </a:rPr>
              <a:t>This type of communication follows a formal chain of command and is used for official business. It includes memos, reports, and emails.</a:t>
            </a:r>
            <a:endParaRPr/>
          </a:p>
          <a:p>
            <a:pPr indent="-342900" lvl="0" marL="342900" marR="0" rtl="0" algn="l">
              <a:lnSpc>
                <a:spcPct val="150000"/>
              </a:lnSpc>
              <a:spcBef>
                <a:spcPts val="0"/>
              </a:spcBef>
              <a:spcAft>
                <a:spcPts val="0"/>
              </a:spcAft>
              <a:buClr>
                <a:srgbClr val="000000"/>
              </a:buClr>
              <a:buSzPts val="2400"/>
              <a:buFont typeface="Noto Sans Symbols"/>
              <a:buChar char="❑"/>
            </a:pPr>
            <a:r>
              <a:rPr b="1" i="0" lang="en-US" sz="2400" u="none" cap="none" strike="noStrike">
                <a:solidFill>
                  <a:schemeClr val="dk1"/>
                </a:solidFill>
                <a:latin typeface="Times New Roman"/>
                <a:ea typeface="Times New Roman"/>
                <a:cs typeface="Times New Roman"/>
                <a:sym typeface="Times New Roman"/>
              </a:rPr>
              <a:t>Informal communication: </a:t>
            </a:r>
            <a:r>
              <a:rPr b="0" i="0" lang="en-US" sz="2400" u="none" cap="none" strike="noStrike">
                <a:solidFill>
                  <a:schemeClr val="dk1"/>
                </a:solidFill>
                <a:latin typeface="Times New Roman"/>
                <a:ea typeface="Times New Roman"/>
                <a:cs typeface="Times New Roman"/>
                <a:sym typeface="Times New Roman"/>
              </a:rPr>
              <a:t>This type of communication is casual and does not follow a formal chain of command. It includes gossip, water cooler talk, and hallway conversations.</a:t>
            </a:r>
            <a:endParaRPr/>
          </a:p>
          <a:p>
            <a:pPr indent="-342900" lvl="0" marL="342900" marR="0" rtl="0" algn="l">
              <a:lnSpc>
                <a:spcPct val="150000"/>
              </a:lnSpc>
              <a:spcBef>
                <a:spcPts val="0"/>
              </a:spcBef>
              <a:spcAft>
                <a:spcPts val="0"/>
              </a:spcAft>
              <a:buClr>
                <a:srgbClr val="000000"/>
              </a:buClr>
              <a:buSzPts val="2400"/>
              <a:buFont typeface="Noto Sans Symbols"/>
              <a:buChar char="❑"/>
            </a:pPr>
            <a:r>
              <a:rPr b="1" i="0" lang="en-US" sz="2400" u="none" cap="none" strike="noStrike">
                <a:solidFill>
                  <a:schemeClr val="dk1"/>
                </a:solidFill>
                <a:latin typeface="Times New Roman"/>
                <a:ea typeface="Times New Roman"/>
                <a:cs typeface="Times New Roman"/>
                <a:sym typeface="Times New Roman"/>
              </a:rPr>
              <a:t>Upward communication: </a:t>
            </a:r>
            <a:r>
              <a:rPr b="0" i="0" lang="en-US" sz="2400" u="none" cap="none" strike="noStrike">
                <a:solidFill>
                  <a:schemeClr val="dk1"/>
                </a:solidFill>
                <a:latin typeface="Times New Roman"/>
                <a:ea typeface="Times New Roman"/>
                <a:cs typeface="Times New Roman"/>
                <a:sym typeface="Times New Roman"/>
              </a:rPr>
              <a:t>This type of communication flows from lower-level employees to management. It can include feedback, suggestions, and complaints.</a:t>
            </a:r>
            <a:endParaRPr/>
          </a:p>
          <a:p>
            <a:pPr indent="-342900" lvl="0" marL="342900" marR="0" rtl="0" algn="l">
              <a:lnSpc>
                <a:spcPct val="150000"/>
              </a:lnSpc>
              <a:spcBef>
                <a:spcPts val="0"/>
              </a:spcBef>
              <a:spcAft>
                <a:spcPts val="0"/>
              </a:spcAft>
              <a:buClr>
                <a:srgbClr val="000000"/>
              </a:buClr>
              <a:buSzPts val="2400"/>
              <a:buFont typeface="Noto Sans Symbols"/>
              <a:buChar char="❑"/>
            </a:pPr>
            <a:r>
              <a:rPr b="1" i="0" lang="en-US" sz="2400" u="none" cap="none" strike="noStrike">
                <a:solidFill>
                  <a:schemeClr val="dk1"/>
                </a:solidFill>
                <a:latin typeface="Times New Roman"/>
                <a:ea typeface="Times New Roman"/>
                <a:cs typeface="Times New Roman"/>
                <a:sym typeface="Times New Roman"/>
              </a:rPr>
              <a:t>Downward communication: </a:t>
            </a:r>
            <a:r>
              <a:rPr b="0" i="0" lang="en-US" sz="2400" u="none" cap="none" strike="noStrike">
                <a:solidFill>
                  <a:schemeClr val="dk1"/>
                </a:solidFill>
                <a:latin typeface="Times New Roman"/>
                <a:ea typeface="Times New Roman"/>
                <a:cs typeface="Times New Roman"/>
                <a:sym typeface="Times New Roman"/>
              </a:rPr>
              <a:t>This type of communication flows from management to lower-level employees. It can include instructions, policies, and announcements.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45"/>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78" name="Google Shape;178;p45"/>
          <p:cNvSpPr txBox="1"/>
          <p:nvPr/>
        </p:nvSpPr>
        <p:spPr>
          <a:xfrm>
            <a:off x="618744" y="1112095"/>
            <a:ext cx="5970742"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600" u="none" cap="none" strike="noStrike">
                <a:solidFill>
                  <a:srgbClr val="000000"/>
                </a:solidFill>
                <a:latin typeface="Times New Roman"/>
                <a:ea typeface="Times New Roman"/>
                <a:cs typeface="Times New Roman"/>
                <a:sym typeface="Times New Roman"/>
              </a:rPr>
              <a:t>Types of Communication</a:t>
            </a:r>
            <a:endParaRPr/>
          </a:p>
        </p:txBody>
      </p:sp>
      <p:sp>
        <p:nvSpPr>
          <p:cNvPr id="179" name="Google Shape;179;p45"/>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Communication In Organization</a:t>
            </a:r>
            <a:endParaRPr b="0" i="0" sz="2800" u="none" cap="none" strike="noStrike">
              <a:solidFill>
                <a:srgbClr val="000000"/>
              </a:solidFill>
              <a:latin typeface="Times New Roman"/>
              <a:ea typeface="Times New Roman"/>
              <a:cs typeface="Times New Roman"/>
              <a:sym typeface="Times New Roman"/>
            </a:endParaRPr>
          </a:p>
        </p:txBody>
      </p:sp>
      <p:sp>
        <p:nvSpPr>
          <p:cNvPr id="180" name="Google Shape;180;p45"/>
          <p:cNvSpPr txBox="1"/>
          <p:nvPr/>
        </p:nvSpPr>
        <p:spPr>
          <a:xfrm>
            <a:off x="618744" y="2185386"/>
            <a:ext cx="11062092" cy="3349956"/>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0000"/>
              </a:buClr>
              <a:buSzPts val="2400"/>
              <a:buFont typeface="Noto Sans Symbols"/>
              <a:buChar char="❑"/>
            </a:pPr>
            <a:r>
              <a:rPr b="1" i="0" lang="en-US" sz="2400" u="none" cap="none" strike="noStrike">
                <a:solidFill>
                  <a:schemeClr val="dk1"/>
                </a:solidFill>
                <a:latin typeface="Times New Roman"/>
                <a:ea typeface="Times New Roman"/>
                <a:cs typeface="Times New Roman"/>
                <a:sym typeface="Times New Roman"/>
              </a:rPr>
              <a:t>Lateral communication: </a:t>
            </a:r>
            <a:r>
              <a:rPr b="0" i="0" lang="en-US" sz="2400" u="none" cap="none" strike="noStrike">
                <a:solidFill>
                  <a:schemeClr val="dk1"/>
                </a:solidFill>
                <a:latin typeface="Times New Roman"/>
                <a:ea typeface="Times New Roman"/>
                <a:cs typeface="Times New Roman"/>
                <a:sym typeface="Times New Roman"/>
              </a:rPr>
              <a:t>This type of communication flows between employees on the same level within an organization. It can include collaboration, problem-solving, and information sharing.</a:t>
            </a:r>
            <a:endParaRPr/>
          </a:p>
          <a:p>
            <a:pPr indent="-342900" lvl="0" marL="342900" marR="0" rtl="0" algn="l">
              <a:lnSpc>
                <a:spcPct val="150000"/>
              </a:lnSpc>
              <a:spcBef>
                <a:spcPts val="0"/>
              </a:spcBef>
              <a:spcAft>
                <a:spcPts val="0"/>
              </a:spcAft>
              <a:buClr>
                <a:srgbClr val="000000"/>
              </a:buClr>
              <a:buSzPts val="2400"/>
              <a:buFont typeface="Noto Sans Symbols"/>
              <a:buChar char="❑"/>
            </a:pPr>
            <a:r>
              <a:rPr b="1" i="0" lang="en-US" sz="2400" u="none" cap="none" strike="noStrike">
                <a:solidFill>
                  <a:schemeClr val="dk1"/>
                </a:solidFill>
                <a:latin typeface="Times New Roman"/>
                <a:ea typeface="Times New Roman"/>
                <a:cs typeface="Times New Roman"/>
                <a:sym typeface="Times New Roman"/>
              </a:rPr>
              <a:t>Diagonal communication: </a:t>
            </a:r>
            <a:r>
              <a:rPr b="0" i="0" lang="en-US" sz="2400" u="none" cap="none" strike="noStrike">
                <a:solidFill>
                  <a:schemeClr val="dk1"/>
                </a:solidFill>
                <a:latin typeface="Times New Roman"/>
                <a:ea typeface="Times New Roman"/>
                <a:cs typeface="Times New Roman"/>
                <a:sym typeface="Times New Roman"/>
              </a:rPr>
              <a:t>This type of communication flows between different levels and departments within an organization. It can include cross-functional collaboration and coordination.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2018-06-29T09:37:57Z</dcterms:created>
  <dc:creator>Elearning</dc:creator>
</cp:coreProperties>
</file>