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0" r:id="rId4"/>
    <p:sldId id="267" r:id="rId5"/>
    <p:sldId id="268" r:id="rId6"/>
    <p:sldId id="272" r:id="rId7"/>
    <p:sldId id="274" r:id="rId8"/>
    <p:sldId id="276" r:id="rId9"/>
    <p:sldId id="275" r:id="rId10"/>
    <p:sldId id="277" r:id="rId11"/>
    <p:sldId id="278" r:id="rId12"/>
    <p:sldId id="279" r:id="rId13"/>
    <p:sldId id="280" r:id="rId14"/>
    <p:sldId id="284" r:id="rId15"/>
    <p:sldId id="283" r:id="rId16"/>
    <p:sldId id="281" r:id="rId17"/>
    <p:sldId id="285" r:id="rId18"/>
    <p:sldId id="282" r:id="rId19"/>
    <p:sldId id="286" r:id="rId20"/>
    <p:sldId id="287" r:id="rId21"/>
    <p:sldId id="291" r:id="rId22"/>
    <p:sldId id="289" r:id="rId23"/>
    <p:sldId id="290" r:id="rId24"/>
    <p:sldId id="292" r:id="rId25"/>
    <p:sldId id="293" r:id="rId26"/>
    <p:sldId id="296" r:id="rId27"/>
    <p:sldId id="297" r:id="rId28"/>
    <p:sldId id="298" r:id="rId29"/>
    <p:sldId id="299" r:id="rId30"/>
    <p:sldId id="300" r:id="rId31"/>
    <p:sldId id="301" r:id="rId32"/>
    <p:sldId id="302" r:id="rId33"/>
    <p:sldId id="303" r:id="rId34"/>
    <p:sldId id="304" r:id="rId35"/>
    <p:sldId id="305" r:id="rId36"/>
    <p:sldId id="306" r:id="rId37"/>
    <p:sldId id="311" r:id="rId38"/>
    <p:sldId id="307" r:id="rId39"/>
    <p:sldId id="308" r:id="rId40"/>
    <p:sldId id="309" r:id="rId41"/>
    <p:sldId id="310" r:id="rId42"/>
    <p:sldId id="312" r:id="rId43"/>
    <p:sldId id="313" r:id="rId44"/>
    <p:sldId id="314" r:id="rId45"/>
    <p:sldId id="315" r:id="rId46"/>
    <p:sldId id="320" r:id="rId47"/>
    <p:sldId id="316" r:id="rId48"/>
    <p:sldId id="317" r:id="rId49"/>
    <p:sldId id="321" r:id="rId50"/>
    <p:sldId id="318" r:id="rId51"/>
    <p:sldId id="319" r:id="rId52"/>
    <p:sldId id="273" r:id="rId53"/>
    <p:sldId id="266" r:id="rId54"/>
    <p:sldId id="265" r:id="rId55"/>
    <p:sldId id="26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i Chowdhary" initials="HC" lastIdx="1" clrIdx="0">
    <p:extLst>
      <p:ext uri="{19B8F6BF-5375-455C-9EA6-DF929625EA0E}">
        <p15:presenceInfo xmlns:p15="http://schemas.microsoft.com/office/powerpoint/2012/main" userId="45e9d089e1ae5c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621"/>
    <a:srgbClr val="C01E2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77155-2C74-4A82-AEBB-2B0BE9676CE2}" v="577" dt="2023-05-08T05:15:58.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948E5E35-033B-40EC-B2E4-8B9A5771C2A5}">
      <dgm:prSet phldrT="[Text]" phldr="1" custT="1"/>
      <dgm:spPr>
        <a:ln>
          <a:solidFill>
            <a:srgbClr val="C01E2F"/>
          </a:solidFill>
        </a:ln>
      </dgm:spPr>
      <dgm:t>
        <a:bodyPr/>
        <a:lstStyle/>
        <a:p>
          <a:endParaRPr lang="en-IN" sz="2400">
            <a:latin typeface="+mj-lt"/>
          </a:endParaRPr>
        </a:p>
      </dgm:t>
    </dgm:pt>
    <dgm:pt modelId="{0874E3A9-3BA8-4805-A855-0F0F7EEE3ED3}" type="parTrans" cxnId="{42689A73-8A6E-4EE2-AE54-24623C17EAC3}">
      <dgm:prSet/>
      <dgm:spPr/>
      <dgm:t>
        <a:bodyPr/>
        <a:lstStyle/>
        <a:p>
          <a:endParaRPr lang="en-IN"/>
        </a:p>
      </dgm:t>
    </dgm:pt>
    <dgm:pt modelId="{A5123F11-941B-446B-AAFF-57EAAB491570}" type="sibTrans" cxnId="{42689A73-8A6E-4EE2-AE54-24623C17EAC3}">
      <dgm:prSet/>
      <dgm:spPr/>
      <dgm:t>
        <a:bodyPr/>
        <a:lstStyle/>
        <a:p>
          <a:endParaRPr lang="en-IN"/>
        </a:p>
      </dgm:t>
    </dgm:pt>
    <dgm:pt modelId="{176A46C7-0F95-4E2A-BAEB-F2D3D6F36103}">
      <dgm:prSet phldrT="[Text]" phldr="1" custT="1"/>
      <dgm:spPr>
        <a:ln>
          <a:solidFill>
            <a:srgbClr val="C01E2F"/>
          </a:solidFill>
        </a:ln>
      </dgm:spPr>
      <dgm:t>
        <a:bodyPr/>
        <a:lstStyle/>
        <a:p>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phldr="1" custT="1"/>
      <dgm:spPr>
        <a:ln>
          <a:solidFill>
            <a:srgbClr val="C01E2F"/>
          </a:solidFill>
        </a:ln>
      </dgm:spPr>
      <dgm:t>
        <a:bodyPr/>
        <a:lstStyle/>
        <a:p>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4BE516DC-2953-47C6-93D5-E0B25F64048C}" type="pres">
      <dgm:prSet presAssocID="{948E5E35-033B-40EC-B2E4-8B9A5771C2A5}" presName="text" presStyleLbl="node1" presStyleIdx="0" presStyleCnt="3">
        <dgm:presLayoutVars>
          <dgm:bulletEnabled val="1"/>
        </dgm:presLayoutVars>
      </dgm:prSet>
      <dgm:spPr/>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7D9A8422-5E4B-4D7D-BBEA-DB722A3A8BBF}" type="pres">
      <dgm:prSet presAssocID="{176A46C7-0F95-4E2A-BAEB-F2D3D6F36103}" presName="text" presStyleLbl="node1" presStyleIdx="1" presStyleCnt="3">
        <dgm:presLayoutVars>
          <dgm:bulletEnabled val="1"/>
        </dgm:presLayoutVars>
      </dgm:prSet>
      <dgm:spPr/>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04FED21D-AC7A-4870-BE6E-9F15B1D2EDD7}" type="pres">
      <dgm:prSet presAssocID="{04AF4CE2-E341-4EC2-8723-E87A5B6F1E3B}" presName="text" presStyleLbl="node1" presStyleIdx="2" presStyleCnt="3">
        <dgm:presLayoutVars>
          <dgm:bulletEnabled val="1"/>
        </dgm:presLayoutVars>
      </dgm:prSet>
      <dgm:spPr/>
    </dgm:pt>
  </dgm:ptLst>
  <dgm:cxnLst>
    <dgm:cxn modelId="{108B3B14-ECDA-4A57-8867-FC72DBBBC23E}" type="presOf" srcId="{04AF4CE2-E341-4EC2-8723-E87A5B6F1E3B}" destId="{04FED21D-AC7A-4870-BE6E-9F15B1D2EDD7}" srcOrd="1"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722BF46A-FF3D-4601-8B61-99B993A5AFB3}" type="presOf" srcId="{C9E35384-A368-445C-946C-364659D7F053}" destId="{64717DEC-1C3D-45BC-AF27-E7AEE1815BE8}" srcOrd="0" destOrd="0" presId="urn:microsoft.com/office/officeart/2005/8/layout/vList4"/>
    <dgm:cxn modelId="{C501EB6F-C134-4409-B06D-12A47D184E63}" type="presOf" srcId="{176A46C7-0F95-4E2A-BAEB-F2D3D6F36103}" destId="{01542382-5D08-4E48-A05D-132DA12C8AEE}"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718EC73-38BB-428D-B135-901931275F29}" type="presOf" srcId="{176A46C7-0F95-4E2A-BAEB-F2D3D6F36103}" destId="{7D9A8422-5E4B-4D7D-BBEA-DB722A3A8BBF}" srcOrd="1" destOrd="0" presId="urn:microsoft.com/office/officeart/2005/8/layout/vList4"/>
    <dgm:cxn modelId="{730A50DE-8F1C-4DA3-9FFB-C53B3D31E5E6}" type="presOf" srcId="{04AF4CE2-E341-4EC2-8723-E87A5B6F1E3B}" destId="{CA69EBD4-9D48-4A0D-88ED-D783554D7CF9}" srcOrd="0"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22FD06E9-98A3-4878-BAFA-192A80A6850A}" srcId="{C9E35384-A368-445C-946C-364659D7F053}" destId="{176A46C7-0F95-4E2A-BAEB-F2D3D6F36103}" srcOrd="1" destOrd="0" parTransId="{1E68957D-0502-46B9-9A94-610C5E8C0D03}" sibTransId="{AD6693EE-99C6-4709-BCA8-FBFFD3578BE5}"/>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176A46C7-0F95-4E2A-BAEB-F2D3D6F36103}">
      <dgm:prSet phldrT="[Text]" phldr="1" custT="1"/>
      <dgm:spPr>
        <a:ln>
          <a:solidFill>
            <a:srgbClr val="C01E2F"/>
          </a:solidFill>
        </a:ln>
      </dgm:spPr>
      <dgm:t>
        <a:bodyPr/>
        <a:lstStyle/>
        <a:p>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phldr="1" custT="1"/>
      <dgm:spPr>
        <a:ln>
          <a:solidFill>
            <a:srgbClr val="C01E2F"/>
          </a:solidFill>
        </a:ln>
      </dgm:spPr>
      <dgm:t>
        <a:bodyPr/>
        <a:lstStyle/>
        <a:p>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948E5E35-033B-40EC-B2E4-8B9A5771C2A5}">
      <dgm:prSet phldrT="[Text]" phldr="1" custT="1"/>
      <dgm:spPr>
        <a:ln>
          <a:solidFill>
            <a:srgbClr val="C01E2F"/>
          </a:solidFill>
        </a:ln>
      </dgm:spPr>
      <dgm:t>
        <a:bodyPr/>
        <a:lstStyle/>
        <a:p>
          <a:endParaRPr lang="en-IN" sz="2400" dirty="0">
            <a:latin typeface="+mj-lt"/>
          </a:endParaRPr>
        </a:p>
      </dgm:t>
    </dgm:pt>
    <dgm:pt modelId="{A5123F11-941B-446B-AAFF-57EAAB491570}" type="sibTrans" cxnId="{42689A73-8A6E-4EE2-AE54-24623C17EAC3}">
      <dgm:prSet/>
      <dgm:spPr/>
      <dgm:t>
        <a:bodyPr/>
        <a:lstStyle/>
        <a:p>
          <a:endParaRPr lang="en-IN"/>
        </a:p>
      </dgm:t>
    </dgm:pt>
    <dgm:pt modelId="{0874E3A9-3BA8-4805-A855-0F0F7EEE3ED3}" type="parTrans" cxnId="{42689A73-8A6E-4EE2-AE54-24623C17EAC3}">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4BE516DC-2953-47C6-93D5-E0B25F64048C}" type="pres">
      <dgm:prSet presAssocID="{948E5E35-033B-40EC-B2E4-8B9A5771C2A5}" presName="text" presStyleLbl="node1" presStyleIdx="0" presStyleCnt="3">
        <dgm:presLayoutVars>
          <dgm:bulletEnabled val="1"/>
        </dgm:presLayoutVars>
      </dgm:prSet>
      <dgm:spPr/>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7D9A8422-5E4B-4D7D-BBEA-DB722A3A8BBF}" type="pres">
      <dgm:prSet presAssocID="{176A46C7-0F95-4E2A-BAEB-F2D3D6F36103}" presName="text" presStyleLbl="node1" presStyleIdx="1" presStyleCnt="3">
        <dgm:presLayoutVars>
          <dgm:bulletEnabled val="1"/>
        </dgm:presLayoutVars>
      </dgm:prSet>
      <dgm:spPr/>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04FED21D-AC7A-4870-BE6E-9F15B1D2EDD7}" type="pres">
      <dgm:prSet presAssocID="{04AF4CE2-E341-4EC2-8723-E87A5B6F1E3B}" presName="text" presStyleLbl="node1" presStyleIdx="2" presStyleCnt="3">
        <dgm:presLayoutVars>
          <dgm:bulletEnabled val="1"/>
        </dgm:presLayoutVars>
      </dgm:prSet>
      <dgm:spPr/>
    </dgm:pt>
  </dgm:ptLst>
  <dgm:cxnLst>
    <dgm:cxn modelId="{108B3B14-ECDA-4A57-8867-FC72DBBBC23E}" type="presOf" srcId="{04AF4CE2-E341-4EC2-8723-E87A5B6F1E3B}" destId="{04FED21D-AC7A-4870-BE6E-9F15B1D2EDD7}" srcOrd="1"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722BF46A-FF3D-4601-8B61-99B993A5AFB3}" type="presOf" srcId="{C9E35384-A368-445C-946C-364659D7F053}" destId="{64717DEC-1C3D-45BC-AF27-E7AEE1815BE8}" srcOrd="0" destOrd="0" presId="urn:microsoft.com/office/officeart/2005/8/layout/vList4"/>
    <dgm:cxn modelId="{C501EB6F-C134-4409-B06D-12A47D184E63}" type="presOf" srcId="{176A46C7-0F95-4E2A-BAEB-F2D3D6F36103}" destId="{01542382-5D08-4E48-A05D-132DA12C8AEE}"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718EC73-38BB-428D-B135-901931275F29}" type="presOf" srcId="{176A46C7-0F95-4E2A-BAEB-F2D3D6F36103}" destId="{7D9A8422-5E4B-4D7D-BBEA-DB722A3A8BBF}" srcOrd="1" destOrd="0" presId="urn:microsoft.com/office/officeart/2005/8/layout/vList4"/>
    <dgm:cxn modelId="{730A50DE-8F1C-4DA3-9FFB-C53B3D31E5E6}" type="presOf" srcId="{04AF4CE2-E341-4EC2-8723-E87A5B6F1E3B}" destId="{CA69EBD4-9D48-4A0D-88ED-D783554D7CF9}" srcOrd="0"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22FD06E9-98A3-4878-BAFA-192A80A6850A}" srcId="{C9E35384-A368-445C-946C-364659D7F053}" destId="{176A46C7-0F95-4E2A-BAEB-F2D3D6F36103}" srcOrd="1" destOrd="0" parTransId="{1E68957D-0502-46B9-9A94-610C5E8C0D03}" sibTransId="{AD6693EE-99C6-4709-BCA8-FBFFD3578BE5}"/>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a:latin typeface="+mj-lt"/>
          </a:endParaRPr>
        </a:p>
      </dsp:txBody>
      <dsp:txXfrm>
        <a:off x="2239880" y="0"/>
        <a:ext cx="8381128" cy="1156790"/>
      </dsp:txXfrm>
    </dsp:sp>
    <dsp:sp modelId="{4D7067D8-DC1D-47E1-8C84-2FC124CC2346}">
      <dsp:nvSpPr>
        <dsp:cNvPr id="0" name=""/>
        <dsp:cNvSpPr/>
      </dsp:nvSpPr>
      <dsp:spPr>
        <a:xfrm>
          <a:off x="252679" y="162866"/>
          <a:ext cx="1346467"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latin typeface="+mj-lt"/>
          </a:endParaRPr>
        </a:p>
      </dsp:txBody>
      <dsp:txXfrm>
        <a:off x="2239880" y="1272470"/>
        <a:ext cx="8381128" cy="1156790"/>
      </dsp:txXfrm>
    </dsp:sp>
    <dsp:sp modelId="{EFC59EED-50AC-4C5D-91EE-B63DEB140ECC}">
      <dsp:nvSpPr>
        <dsp:cNvPr id="0" name=""/>
        <dsp:cNvSpPr/>
      </dsp:nvSpPr>
      <dsp:spPr>
        <a:xfrm>
          <a:off x="252679" y="1435336"/>
          <a:ext cx="1346467"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latin typeface="+mj-lt"/>
          </a:endParaRPr>
        </a:p>
      </dsp:txBody>
      <dsp:txXfrm>
        <a:off x="2239880" y="2544940"/>
        <a:ext cx="8381128" cy="1156790"/>
      </dsp:txXfrm>
    </dsp:sp>
    <dsp:sp modelId="{234D193C-E30E-4AB2-9209-997E8CDA53E5}">
      <dsp:nvSpPr>
        <dsp:cNvPr id="0" name=""/>
        <dsp:cNvSpPr/>
      </dsp:nvSpPr>
      <dsp:spPr>
        <a:xfrm>
          <a:off x="252679" y="2707806"/>
          <a:ext cx="1346467"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latin typeface="+mj-lt"/>
          </a:endParaRPr>
        </a:p>
      </dsp:txBody>
      <dsp:txXfrm>
        <a:off x="2235308" y="0"/>
        <a:ext cx="8362840" cy="1156790"/>
      </dsp:txXfrm>
    </dsp:sp>
    <dsp:sp modelId="{4D7067D8-DC1D-47E1-8C84-2FC124CC2346}">
      <dsp:nvSpPr>
        <dsp:cNvPr id="0" name=""/>
        <dsp:cNvSpPr/>
      </dsp:nvSpPr>
      <dsp:spPr>
        <a:xfrm>
          <a:off x="252384" y="162866"/>
          <a:ext cx="1343569"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latin typeface="+mj-lt"/>
          </a:endParaRPr>
        </a:p>
      </dsp:txBody>
      <dsp:txXfrm>
        <a:off x="2235308" y="1272470"/>
        <a:ext cx="8362840" cy="1156790"/>
      </dsp:txXfrm>
    </dsp:sp>
    <dsp:sp modelId="{EFC59EED-50AC-4C5D-91EE-B63DEB140ECC}">
      <dsp:nvSpPr>
        <dsp:cNvPr id="0" name=""/>
        <dsp:cNvSpPr/>
      </dsp:nvSpPr>
      <dsp:spPr>
        <a:xfrm>
          <a:off x="252384" y="1435336"/>
          <a:ext cx="1343569"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latin typeface="+mj-lt"/>
          </a:endParaRPr>
        </a:p>
      </dsp:txBody>
      <dsp:txXfrm>
        <a:off x="2235308" y="2544940"/>
        <a:ext cx="8362840" cy="1156790"/>
      </dsp:txXfrm>
    </dsp:sp>
    <dsp:sp modelId="{234D193C-E30E-4AB2-9209-997E8CDA53E5}">
      <dsp:nvSpPr>
        <dsp:cNvPr id="0" name=""/>
        <dsp:cNvSpPr/>
      </dsp:nvSpPr>
      <dsp:spPr>
        <a:xfrm>
          <a:off x="252384" y="2707806"/>
          <a:ext cx="1343569"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5"/>
        <p:cNvGrpSpPr/>
        <p:nvPr/>
      </p:nvGrpSpPr>
      <p:grpSpPr>
        <a:xfrm>
          <a:off x="0" y="0"/>
          <a:ext cx="0" cy="0"/>
          <a:chOff x="0" y="0"/>
          <a:chExt cx="0" cy="0"/>
        </a:xfrm>
      </p:grpSpPr>
      <p:sp>
        <p:nvSpPr>
          <p:cNvPr id="17" name="Google Shape;17;p32"/>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2052" name="Picture 4" descr="Free vector linear flat abstract lines pattern">
            <a:extLst>
              <a:ext uri="{FF2B5EF4-FFF2-40B4-BE49-F238E27FC236}">
                <a16:creationId xmlns:a16="http://schemas.microsoft.com/office/drawing/2014/main" id="{9D707B5C-EFEB-42D3-B3D8-E0F1F5B44BF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vector linear flat abstract lines pattern">
            <a:extLst>
              <a:ext uri="{FF2B5EF4-FFF2-40B4-BE49-F238E27FC236}">
                <a16:creationId xmlns:a16="http://schemas.microsoft.com/office/drawing/2014/main" id="{47AE5AF1-847A-4A2E-BCD4-376F785F18E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vector linear flat abstract lines pattern">
            <a:extLst>
              <a:ext uri="{FF2B5EF4-FFF2-40B4-BE49-F238E27FC236}">
                <a16:creationId xmlns:a16="http://schemas.microsoft.com/office/drawing/2014/main" id="{B74850B4-7AE3-4A93-AA97-271AF10C3F2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6189046" y="1519784"/>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ree vector linear flat abstract lines pattern">
            <a:extLst>
              <a:ext uri="{FF2B5EF4-FFF2-40B4-BE49-F238E27FC236}">
                <a16:creationId xmlns:a16="http://schemas.microsoft.com/office/drawing/2014/main" id="{9644C741-1634-4ED8-B91E-CE15BC510DE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7"/>
            <a:ext cx="6776191" cy="67087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F2EC445-25E1-4A55-B03B-2E0520C3D323}"/>
              </a:ext>
            </a:extLst>
          </p:cNvPr>
          <p:cNvGrpSpPr/>
          <p:nvPr userDrawn="1"/>
        </p:nvGrpSpPr>
        <p:grpSpPr>
          <a:xfrm>
            <a:off x="48124" y="35228"/>
            <a:ext cx="12105691" cy="6778455"/>
            <a:chOff x="48124" y="37493"/>
            <a:chExt cx="12105691" cy="6778455"/>
          </a:xfrm>
        </p:grpSpPr>
        <p:pic>
          <p:nvPicPr>
            <p:cNvPr id="13" name="Picture 4" descr="Free vector linear flat abstract lines pattern">
              <a:extLst>
                <a:ext uri="{FF2B5EF4-FFF2-40B4-BE49-F238E27FC236}">
                  <a16:creationId xmlns:a16="http://schemas.microsoft.com/office/drawing/2014/main" id="{D79FB0B6-446A-40B8-ACB3-ADFF29DA7A6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7"/>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ree vector linear flat abstract lines pattern">
              <a:extLst>
                <a:ext uri="{FF2B5EF4-FFF2-40B4-BE49-F238E27FC236}">
                  <a16:creationId xmlns:a16="http://schemas.microsoft.com/office/drawing/2014/main" id="{A17166A1-F0A6-48D4-9C90-45E42AAADD1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ree vector linear flat abstract lines pattern">
              <a:extLst>
                <a:ext uri="{FF2B5EF4-FFF2-40B4-BE49-F238E27FC236}">
                  <a16:creationId xmlns:a16="http://schemas.microsoft.com/office/drawing/2014/main" id="{628376AA-5466-4669-A786-CE9254882DE1}"/>
                </a:ext>
              </a:extLst>
            </p:cNvPr>
            <p:cNvPicPr>
              <a:picLocks noChangeAspect="1" noChangeArrowheads="1"/>
            </p:cNvPicPr>
            <p:nvPr userDrawn="1"/>
          </p:nvPicPr>
          <p:blipFill rotWithShape="1">
            <a:blip r:embed="rId2">
              <a:alphaModFix amt="0"/>
              <a:extLst>
                <a:ext uri="{28A0092B-C50C-407E-A947-70E740481C1C}">
                  <a14:useLocalDpi xmlns:a14="http://schemas.microsoft.com/office/drawing/2010/main" val="0"/>
                </a:ext>
              </a:extLst>
            </a:blip>
            <a:srcRect t="7779" b="7779"/>
            <a:stretch/>
          </p:blipFill>
          <p:spPr bwMode="auto">
            <a:xfrm rot="5400000">
              <a:off x="6189046"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ree vector linear flat abstract lines pattern">
              <a:extLst>
                <a:ext uri="{FF2B5EF4-FFF2-40B4-BE49-F238E27FC236}">
                  <a16:creationId xmlns:a16="http://schemas.microsoft.com/office/drawing/2014/main" id="{4BC1545F-D60A-409F-9108-AFA93C67D8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8"/>
              <a:ext cx="6776191" cy="6708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6" descr="Free vector flat university concept background">
            <a:extLst>
              <a:ext uri="{FF2B5EF4-FFF2-40B4-BE49-F238E27FC236}">
                <a16:creationId xmlns:a16="http://schemas.microsoft.com/office/drawing/2014/main" id="{C5EC3F5F-E7DD-418E-8281-374A8C8F8E77}"/>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10000" b="90000" l="10000" r="90000">
                        <a14:backgroundMark x1="8786" y1="60224" x2="8786" y2="60224"/>
                        <a14:backgroundMark x1="8786" y1="60224" x2="8786" y2="60224"/>
                        <a14:backgroundMark x1="7668" y1="67093" x2="6230" y2="47604"/>
                        <a14:backgroundMark x1="6230" y1="47604" x2="21725" y2="31789"/>
                        <a14:backgroundMark x1="21725" y1="31789" x2="41853" y2="24601"/>
                        <a14:backgroundMark x1="41853" y1="24601" x2="82428" y2="30192"/>
                        <a14:backgroundMark x1="82428" y1="30192" x2="92173" y2="40735"/>
                        <a14:backgroundMark x1="92173" y1="40735" x2="96645" y2="58786"/>
                        <a14:backgroundMark x1="96645" y1="58786" x2="96326" y2="69010"/>
                        <a14:backgroundMark x1="96326" y1="69010" x2="91374" y2="78275"/>
                        <a14:backgroundMark x1="91374" y1="78275" x2="79712" y2="81949"/>
                        <a14:backgroundMark x1="79712" y1="81949" x2="42492" y2="79233"/>
                        <a14:backgroundMark x1="42492" y1="79233" x2="26837" y2="74760"/>
                        <a14:backgroundMark x1="26837" y1="74760" x2="14696" y2="75399"/>
                        <a14:backgroundMark x1="14696" y1="75399" x2="6070" y2="73003"/>
                        <a14:backgroundMark x1="6070" y1="73003" x2="6550" y2="66933"/>
                      </a14:backgroundRemoval>
                    </a14:imgEffect>
                  </a14:imgLayer>
                </a14:imgProps>
              </a:ext>
              <a:ext uri="{28A0092B-C50C-407E-A947-70E740481C1C}">
                <a14:useLocalDpi xmlns:a14="http://schemas.microsoft.com/office/drawing/2010/main" val="0"/>
              </a:ext>
            </a:extLst>
          </a:blip>
          <a:srcRect l="9711" t="31664" r="8844" b="27497"/>
          <a:stretch/>
        </p:blipFill>
        <p:spPr bwMode="auto">
          <a:xfrm>
            <a:off x="5611262" y="1654694"/>
            <a:ext cx="6532614" cy="327566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An organic corner shape">
            <a:extLst>
              <a:ext uri="{FF2B5EF4-FFF2-40B4-BE49-F238E27FC236}">
                <a16:creationId xmlns:a16="http://schemas.microsoft.com/office/drawing/2014/main" id="{CA8ED215-728B-4520-8104-BDBCC16EF3E6}"/>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523"/>
          <a:stretch/>
        </p:blipFill>
        <p:spPr>
          <a:xfrm rot="5400000">
            <a:off x="372656" y="-264752"/>
            <a:ext cx="6767105" cy="7436044"/>
          </a:xfrm>
          <a:prstGeom prst="rect">
            <a:avLst/>
          </a:prstGeom>
        </p:spPr>
      </p:pic>
      <p:pic>
        <p:nvPicPr>
          <p:cNvPr id="23" name="Graphic 22" descr="An organic corner shape">
            <a:extLst>
              <a:ext uri="{FF2B5EF4-FFF2-40B4-BE49-F238E27FC236}">
                <a16:creationId xmlns:a16="http://schemas.microsoft.com/office/drawing/2014/main" id="{3A113103-687A-44AD-A68C-9A75149CF738}"/>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523" t="47295"/>
          <a:stretch/>
        </p:blipFill>
        <p:spPr>
          <a:xfrm rot="5400000">
            <a:off x="476178" y="-365635"/>
            <a:ext cx="6767106" cy="7623214"/>
          </a:xfrm>
          <a:prstGeom prst="rect">
            <a:avLst/>
          </a:prstGeom>
        </p:spPr>
      </p:pic>
      <p:sp>
        <p:nvSpPr>
          <p:cNvPr id="12" name="Oval 11">
            <a:extLst>
              <a:ext uri="{FF2B5EF4-FFF2-40B4-BE49-F238E27FC236}">
                <a16:creationId xmlns:a16="http://schemas.microsoft.com/office/drawing/2014/main" id="{4AADDB0F-B41C-4889-8362-57E0CDE00A49}"/>
              </a:ext>
            </a:extLst>
          </p:cNvPr>
          <p:cNvSpPr/>
          <p:nvPr userDrawn="1"/>
        </p:nvSpPr>
        <p:spPr>
          <a:xfrm>
            <a:off x="1896177" y="1375845"/>
            <a:ext cx="3715085" cy="3667221"/>
          </a:xfrm>
          <a:prstGeom prst="ellipse">
            <a:avLst/>
          </a:prstGeom>
          <a:gradFill flip="none" rotWithShape="1">
            <a:gsLst>
              <a:gs pos="0">
                <a:srgbClr val="9C1621">
                  <a:shade val="30000"/>
                  <a:satMod val="115000"/>
                </a:srgbClr>
              </a:gs>
              <a:gs pos="50000">
                <a:srgbClr val="9C1621">
                  <a:shade val="67500"/>
                  <a:satMod val="115000"/>
                </a:srgbClr>
              </a:gs>
              <a:gs pos="100000">
                <a:srgbClr val="9C1621">
                  <a:shade val="100000"/>
                  <a:satMod val="115000"/>
                </a:srgbClr>
              </a:gs>
            </a:gsLst>
            <a:lin ang="18900000" scaled="1"/>
            <a:tileRect/>
          </a:gradFill>
          <a:ln>
            <a:solidFill>
              <a:srgbClr val="C01E2F"/>
            </a:solidFill>
          </a:ln>
          <a:effectLst>
            <a:innerShdw blurRad="63500" dist="50800" dir="81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rPr>
              <a:t>CENTRE</a:t>
            </a:r>
          </a:p>
          <a:p>
            <a:pPr algn="ctr"/>
            <a:r>
              <a:rPr lang="en-IN" sz="2400" b="1" dirty="0">
                <a:latin typeface="Times New Roman" panose="02020603050405020304" pitchFamily="18" charset="0"/>
              </a:rPr>
              <a:t>OF</a:t>
            </a:r>
          </a:p>
          <a:p>
            <a:pPr algn="ctr"/>
            <a:r>
              <a:rPr lang="en-IN" sz="2400" b="1" dirty="0">
                <a:latin typeface="Times New Roman" panose="02020603050405020304" pitchFamily="18" charset="0"/>
              </a:rPr>
              <a:t>PROFESSIONAL AND EMPLOYABILITY SKILLS</a:t>
            </a:r>
          </a:p>
        </p:txBody>
      </p:sp>
    </p:spTree>
    <p:extLst>
      <p:ext uri="{BB962C8B-B14F-4D97-AF65-F5344CB8AC3E}">
        <p14:creationId xmlns:p14="http://schemas.microsoft.com/office/powerpoint/2010/main" val="68523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1" name="Google Shape;41;p3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70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6" name="Google Shape;46;p37"/>
          <p:cNvSpPr txBox="1">
            <a:spLocks noGrp="1"/>
          </p:cNvSpPr>
          <p:nvPr>
            <p:ph type="body" idx="1"/>
          </p:nvPr>
        </p:nvSpPr>
        <p:spPr>
          <a:xfrm>
            <a:off x="6172200"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8" name="Google Shape;48;p37"/>
          <p:cNvSpPr txBox="1">
            <a:spLocks noGrp="1"/>
          </p:cNvSpPr>
          <p:nvPr>
            <p:ph type="body" idx="2"/>
          </p:nvPr>
        </p:nvSpPr>
        <p:spPr>
          <a:xfrm>
            <a:off x="615175"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8" name="Group 7">
            <a:extLst>
              <a:ext uri="{FF2B5EF4-FFF2-40B4-BE49-F238E27FC236}">
                <a16:creationId xmlns:a16="http://schemas.microsoft.com/office/drawing/2014/main" id="{DE95675B-BF22-48AB-A429-4026A0D614CD}"/>
              </a:ext>
            </a:extLst>
          </p:cNvPr>
          <p:cNvGrpSpPr/>
          <p:nvPr userDrawn="1"/>
        </p:nvGrpSpPr>
        <p:grpSpPr>
          <a:xfrm>
            <a:off x="615175" y="879162"/>
            <a:ext cx="10608058" cy="924026"/>
            <a:chOff x="745742" y="1116725"/>
            <a:chExt cx="10608058" cy="924026"/>
          </a:xfrm>
        </p:grpSpPr>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10" name="Graphic 9" descr="An open book">
              <a:extLst>
                <a:ext uri="{FF2B5EF4-FFF2-40B4-BE49-F238E27FC236}">
                  <a16:creationId xmlns:a16="http://schemas.microsoft.com/office/drawing/2014/main" id="{FCA0E263-48F9-4CCD-A56F-52D7AB0650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27401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60"/>
        <p:cNvGrpSpPr/>
        <p:nvPr/>
      </p:nvGrpSpPr>
      <p:grpSpPr>
        <a:xfrm>
          <a:off x="0" y="0"/>
          <a:ext cx="0" cy="0"/>
          <a:chOff x="0" y="0"/>
          <a:chExt cx="0" cy="0"/>
        </a:xfrm>
      </p:grpSpPr>
      <p:grpSp>
        <p:nvGrpSpPr>
          <p:cNvPr id="3" name="Group 2">
            <a:extLst>
              <a:ext uri="{FF2B5EF4-FFF2-40B4-BE49-F238E27FC236}">
                <a16:creationId xmlns:a16="http://schemas.microsoft.com/office/drawing/2014/main" id="{778410F2-862C-4338-B21F-89E0F9113D3F}"/>
              </a:ext>
            </a:extLst>
          </p:cNvPr>
          <p:cNvGrpSpPr/>
          <p:nvPr userDrawn="1"/>
        </p:nvGrpSpPr>
        <p:grpSpPr>
          <a:xfrm>
            <a:off x="745742" y="1116725"/>
            <a:ext cx="10608058" cy="924026"/>
            <a:chOff x="745742" y="1116725"/>
            <a:chExt cx="10608058" cy="924026"/>
          </a:xfrm>
        </p:grpSpPr>
        <p:sp>
          <p:nvSpPr>
            <p:cNvPr id="4" name="Rectangle: Rounded Corners 3">
              <a:extLst>
                <a:ext uri="{FF2B5EF4-FFF2-40B4-BE49-F238E27FC236}">
                  <a16:creationId xmlns:a16="http://schemas.microsoft.com/office/drawing/2014/main" id="{85DE4048-4544-4694-8B7E-FEE8A841C50D}"/>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5" name="Graphic 4" descr="An open book">
              <a:extLst>
                <a:ext uri="{FF2B5EF4-FFF2-40B4-BE49-F238E27FC236}">
                  <a16:creationId xmlns:a16="http://schemas.microsoft.com/office/drawing/2014/main" id="{FE47DA7D-8DAA-4364-BE89-809EF5BA9C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179671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62"/>
        <p:cNvGrpSpPr/>
        <p:nvPr/>
      </p:nvGrpSpPr>
      <p:grpSpPr>
        <a:xfrm>
          <a:off x="0" y="0"/>
          <a:ext cx="0" cy="0"/>
          <a:chOff x="0" y="0"/>
          <a:chExt cx="0" cy="0"/>
        </a:xfrm>
      </p:grpSpPr>
      <p:sp>
        <p:nvSpPr>
          <p:cNvPr id="63" name="Google Shape;63;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4" name="Google Shape;64;p40"/>
          <p:cNvSpPr>
            <a:spLocks noGrp="1"/>
          </p:cNvSpPr>
          <p:nvPr>
            <p:ph type="pic" idx="2"/>
          </p:nvPr>
        </p:nvSpPr>
        <p:spPr>
          <a:xfrm>
            <a:off x="5183188" y="987425"/>
            <a:ext cx="6172200" cy="4873625"/>
          </a:xfrm>
          <a:prstGeom prst="rect">
            <a:avLst/>
          </a:prstGeom>
          <a:noFill/>
          <a:ln>
            <a:noFill/>
          </a:ln>
        </p:spPr>
      </p:sp>
      <p:sp>
        <p:nvSpPr>
          <p:cNvPr id="65" name="Google Shape;65;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6" name="Google Shape;66;p4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7" name="Google Shape;67;p40"/>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68" name="Google Shape;68;p40"/>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8055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Document Links</a:t>
            </a:r>
          </a:p>
        </p:txBody>
      </p:sp>
      <p:pic>
        <p:nvPicPr>
          <p:cNvPr id="3" name="Graphic 2" descr="Checklist with solid fill">
            <a:extLst>
              <a:ext uri="{FF2B5EF4-FFF2-40B4-BE49-F238E27FC236}">
                <a16:creationId xmlns:a16="http://schemas.microsoft.com/office/drawing/2014/main" id="{341616AA-B97F-4AF7-A267-2E0BBA1E45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2590" y="1059634"/>
            <a:ext cx="914400" cy="914400"/>
          </a:xfrm>
          <a:prstGeom prst="rect">
            <a:avLst/>
          </a:prstGeom>
        </p:spPr>
      </p:pic>
    </p:spTree>
    <p:extLst>
      <p:ext uri="{BB962C8B-B14F-4D97-AF65-F5344CB8AC3E}">
        <p14:creationId xmlns:p14="http://schemas.microsoft.com/office/powerpoint/2010/main" val="3914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Video Links</a:t>
            </a:r>
          </a:p>
        </p:txBody>
      </p:sp>
      <p:pic>
        <p:nvPicPr>
          <p:cNvPr id="3" name="Graphic 2" descr="Video camera with solid fill">
            <a:extLst>
              <a:ext uri="{FF2B5EF4-FFF2-40B4-BE49-F238E27FC236}">
                <a16:creationId xmlns:a16="http://schemas.microsoft.com/office/drawing/2014/main" id="{341616AA-B97F-4AF7-A267-2E0BBA1E45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300" y="983301"/>
            <a:ext cx="914400" cy="914400"/>
          </a:xfrm>
          <a:prstGeom prst="rect">
            <a:avLst/>
          </a:prstGeom>
        </p:spPr>
      </p:pic>
    </p:spTree>
    <p:extLst>
      <p:ext uri="{BB962C8B-B14F-4D97-AF65-F5344CB8AC3E}">
        <p14:creationId xmlns:p14="http://schemas.microsoft.com/office/powerpoint/2010/main" val="18153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preserve="1" userDrawn="1">
  <p:cSld name="Title and Vertical Text">
    <p:spTree>
      <p:nvGrpSpPr>
        <p:cNvPr id="1" name="Shape 70"/>
        <p:cNvGrpSpPr/>
        <p:nvPr/>
      </p:nvGrpSpPr>
      <p:grpSpPr>
        <a:xfrm>
          <a:off x="0" y="0"/>
          <a:ext cx="0" cy="0"/>
          <a:chOff x="0" y="0"/>
          <a:chExt cx="0" cy="0"/>
        </a:xfrm>
      </p:grpSpPr>
      <p:pic>
        <p:nvPicPr>
          <p:cNvPr id="6146" name="Picture 2" descr="fountain pen next to red Thank You journal">
            <a:extLst>
              <a:ext uri="{FF2B5EF4-FFF2-40B4-BE49-F238E27FC236}">
                <a16:creationId xmlns:a16="http://schemas.microsoft.com/office/drawing/2014/main" id="{0A4B86D7-6238-4151-B7A9-E281DC7EC2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8051"/>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41"/>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40133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7B9-CD65-75F5-5603-BA1972E5EF3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EDBE658E-ECE3-98FC-6A7C-201EC05FDA26}"/>
              </a:ext>
            </a:extLst>
          </p:cNvPr>
          <p:cNvSpPr>
            <a:spLocks noGrp="1"/>
          </p:cNvSpPr>
          <p:nvPr>
            <p:ph type="sldNum" idx="10"/>
          </p:nvPr>
        </p:nvSpPr>
        <p:spPr/>
        <p:txBody>
          <a:bodyPr/>
          <a:lstStyle/>
          <a:p>
            <a:fld id="{00000000-1234-1234-1234-123412341234}" type="slidenum">
              <a:rPr lang="en-US" smtClean="0"/>
              <a:pPr/>
              <a:t>‹#›</a:t>
            </a:fld>
            <a:endParaRPr lang="en-US" dirty="0"/>
          </a:p>
        </p:txBody>
      </p:sp>
      <p:pic>
        <p:nvPicPr>
          <p:cNvPr id="5" name="Picture 4">
            <a:extLst>
              <a:ext uri="{FF2B5EF4-FFF2-40B4-BE49-F238E27FC236}">
                <a16:creationId xmlns:a16="http://schemas.microsoft.com/office/drawing/2014/main" id="{FA25E863-8645-AEB7-8450-C9AC97D6B6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Tree>
    <p:extLst>
      <p:ext uri="{BB962C8B-B14F-4D97-AF65-F5344CB8AC3E}">
        <p14:creationId xmlns:p14="http://schemas.microsoft.com/office/powerpoint/2010/main" val="23518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9"/>
        <p:cNvGrpSpPr/>
        <p:nvPr/>
      </p:nvGrpSpPr>
      <p:grpSpPr>
        <a:xfrm>
          <a:off x="0" y="0"/>
          <a:ext cx="0" cy="0"/>
          <a:chOff x="0" y="0"/>
          <a:chExt cx="0" cy="0"/>
        </a:xfrm>
      </p:grpSpPr>
      <p:pic>
        <p:nvPicPr>
          <p:cNvPr id="3078" name="Picture 6" descr="Stationery Illustration in PNG, SVG">
            <a:extLst>
              <a:ext uri="{FF2B5EF4-FFF2-40B4-BE49-F238E27FC236}">
                <a16:creationId xmlns:a16="http://schemas.microsoft.com/office/drawing/2014/main" id="{7C599420-B10F-4411-80CF-A7C7462D65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026" y="1482315"/>
            <a:ext cx="3763478" cy="3748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gher education Illustration in PNG, SVG">
            <a:extLst>
              <a:ext uri="{FF2B5EF4-FFF2-40B4-BE49-F238E27FC236}">
                <a16:creationId xmlns:a16="http://schemas.microsoft.com/office/drawing/2014/main" id="{D41471E9-6915-44EE-8A8A-DC734AAB67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3984" y="748022"/>
            <a:ext cx="2854016" cy="285401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spTree>
    <p:extLst>
      <p:ext uri="{BB962C8B-B14F-4D97-AF65-F5344CB8AC3E}">
        <p14:creationId xmlns:p14="http://schemas.microsoft.com/office/powerpoint/2010/main" val="8616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reserve="1">
  <p:cSld name="3_Title Slide">
    <p:spTree>
      <p:nvGrpSpPr>
        <p:cNvPr id="1" name="Shape 19"/>
        <p:cNvGrpSpPr/>
        <p:nvPr/>
      </p:nvGrpSpPr>
      <p:grpSpPr>
        <a:xfrm>
          <a:off x="0" y="0"/>
          <a:ext cx="0" cy="0"/>
          <a:chOff x="0" y="0"/>
          <a:chExt cx="0" cy="0"/>
        </a:xfrm>
      </p:grpSpPr>
      <p:pic>
        <p:nvPicPr>
          <p:cNvPr id="4098" name="Picture 2" descr="Free vector online education isometric concept, laptop on book, internet course for learning on home">
            <a:extLst>
              <a:ext uri="{FF2B5EF4-FFF2-40B4-BE49-F238E27FC236}">
                <a16:creationId xmlns:a16="http://schemas.microsoft.com/office/drawing/2014/main" id="{8FD03470-DA09-4386-A801-5BA0D13A538E}"/>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8085" b="90000" l="9585" r="97923">
                        <a14:foregroundMark x1="37380" y1="55106" x2="31949" y2="57872"/>
                        <a14:foregroundMark x1="31949" y1="57872" x2="36901" y2="55319"/>
                        <a14:foregroundMark x1="36901" y1="55319" x2="36901" y2="55319"/>
                        <a14:foregroundMark x1="46486" y1="77021" x2="52077" y2="79787"/>
                        <a14:foregroundMark x1="52077" y1="79787" x2="55911" y2="84681"/>
                        <a14:foregroundMark x1="47444" y1="72766" x2="40735" y2="69787"/>
                        <a14:foregroundMark x1="40735" y1="69787" x2="36422" y2="73830"/>
                        <a14:foregroundMark x1="73482" y1="85532" x2="90575" y2="72128"/>
                        <a14:foregroundMark x1="80831" y1="12766" x2="85144" y2="16170"/>
                        <a14:foregroundMark x1="54633" y1="23617" x2="61981" y2="25745"/>
                        <a14:foregroundMark x1="69010" y1="14255" x2="63419" y2="39362"/>
                        <a14:foregroundMark x1="63419" y1="39362" x2="48403" y2="52553"/>
                        <a14:foregroundMark x1="60064" y1="37660" x2="59425" y2="37234"/>
                        <a14:foregroundMark x1="59425" y1="37234" x2="45847" y2="52128"/>
                        <a14:foregroundMark x1="45847" y1="52128" x2="47923" y2="43830"/>
                        <a14:foregroundMark x1="47923" y1="43830" x2="58147" y2="32553"/>
                        <a14:foregroundMark x1="58147" y1="32553" x2="65335" y2="29574"/>
                        <a14:foregroundMark x1="65335" y1="29574" x2="67093" y2="29574"/>
                        <a14:foregroundMark x1="53834" y1="38511" x2="31949" y2="54681"/>
                        <a14:foregroundMark x1="31949" y1="54681" x2="29073" y2="64681"/>
                        <a14:foregroundMark x1="29073" y1="64681" x2="36422" y2="78936"/>
                        <a14:foregroundMark x1="36422" y1="78936" x2="46006" y2="85319"/>
                        <a14:foregroundMark x1="46006" y1="85319" x2="57827" y2="85745"/>
                        <a14:foregroundMark x1="57827" y1="85745" x2="85144" y2="83830"/>
                        <a14:foregroundMark x1="85144" y1="83830" x2="90735" y2="77872"/>
                        <a14:foregroundMark x1="90735" y1="77872" x2="96965" y2="48085"/>
                        <a14:foregroundMark x1="96965" y1="48085" x2="85623" y2="11277"/>
                        <a14:foregroundMark x1="85623" y1="11277" x2="74760" y2="10638"/>
                        <a14:foregroundMark x1="74760" y1="10638" x2="51438" y2="25319"/>
                        <a14:foregroundMark x1="51438" y1="25319" x2="53195" y2="39362"/>
                        <a14:foregroundMark x1="44888" y1="81064" x2="44888" y2="81064"/>
                        <a14:foregroundMark x1="31949" y1="69149" x2="34026" y2="84681"/>
                        <a14:foregroundMark x1="34026" y1="84681" x2="43930" y2="90851"/>
                        <a14:foregroundMark x1="43930" y1="90851" x2="75080" y2="94468"/>
                        <a14:foregroundMark x1="75080" y1="94468" x2="93610" y2="84255"/>
                        <a14:foregroundMark x1="93610" y1="84255" x2="97923" y2="72340"/>
                        <a14:foregroundMark x1="97923" y1="72340" x2="98083" y2="66809"/>
                        <a14:foregroundMark x1="92492" y1="24894" x2="92492" y2="14468"/>
                        <a14:foregroundMark x1="92492" y1="14468" x2="87859" y2="10213"/>
                        <a14:foregroundMark x1="87859" y1="10213" x2="73482" y2="8085"/>
                        <a14:foregroundMark x1="73482" y1="8085" x2="55591" y2="16383"/>
                        <a14:foregroundMark x1="55591" y1="16383" x2="47764" y2="24255"/>
                        <a14:foregroundMark x1="47764" y1="24255" x2="43770" y2="39362"/>
                        <a14:foregroundMark x1="43770" y1="39362" x2="28914" y2="54468"/>
                        <a14:foregroundMark x1="28914" y1="54468" x2="31949" y2="64255"/>
                        <a14:foregroundMark x1="31949" y1="64255" x2="33387" y2="64894"/>
                        <a14:foregroundMark x1="28754" y1="55106" x2="28435" y2="62766"/>
                        <a14:foregroundMark x1="28435" y1="62766" x2="29872" y2="66170"/>
                      </a14:backgroundRemoval>
                    </a14:imgEffect>
                  </a14:imgLayer>
                </a14:imgProps>
              </a:ext>
              <a:ext uri="{28A0092B-C50C-407E-A947-70E740481C1C}">
                <a14:useLocalDpi xmlns:a14="http://schemas.microsoft.com/office/drawing/2010/main" val="0"/>
              </a:ext>
            </a:extLst>
          </a:blip>
          <a:srcRect t="7324" r="6276" b="8815"/>
          <a:stretch/>
        </p:blipFill>
        <p:spPr bwMode="auto">
          <a:xfrm>
            <a:off x="4908883" y="1270474"/>
            <a:ext cx="7225364" cy="4905490"/>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pic>
        <p:nvPicPr>
          <p:cNvPr id="10" name="Picture 4" descr="Higher education Illustration in PNG, SVG">
            <a:extLst>
              <a:ext uri="{FF2B5EF4-FFF2-40B4-BE49-F238E27FC236}">
                <a16:creationId xmlns:a16="http://schemas.microsoft.com/office/drawing/2014/main" id="{DBDA7ED0-A820-4626-9F13-36174335CE7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0995" y="0"/>
            <a:ext cx="3055881" cy="30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6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9" name="Group 8">
            <a:extLst>
              <a:ext uri="{FF2B5EF4-FFF2-40B4-BE49-F238E27FC236}">
                <a16:creationId xmlns:a16="http://schemas.microsoft.com/office/drawing/2014/main" id="{0A035421-8850-470C-A979-38DF8B1387BC}"/>
              </a:ext>
            </a:extLst>
          </p:cNvPr>
          <p:cNvGrpSpPr/>
          <p:nvPr userDrawn="1"/>
        </p:nvGrpSpPr>
        <p:grpSpPr>
          <a:xfrm>
            <a:off x="899023" y="1311537"/>
            <a:ext cx="3855858" cy="924026"/>
            <a:chOff x="899023" y="1311537"/>
            <a:chExt cx="3855858" cy="924026"/>
          </a:xfrm>
        </p:grpSpPr>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05080" y="1529657"/>
              <a:ext cx="284980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AIM</a:t>
              </a:r>
            </a:p>
          </p:txBody>
        </p:sp>
        <p:pic>
          <p:nvPicPr>
            <p:cNvPr id="7" name="Graphic 6" descr="Bullseye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99023" y="1311537"/>
              <a:ext cx="924026" cy="924026"/>
            </a:xfrm>
            <a:prstGeom prst="rect">
              <a:avLst/>
            </a:prstGeom>
          </p:spPr>
        </p:pic>
      </p:grpSp>
      <p:sp>
        <p:nvSpPr>
          <p:cNvPr id="10" name="TextBox 9">
            <a:extLst>
              <a:ext uri="{FF2B5EF4-FFF2-40B4-BE49-F238E27FC236}">
                <a16:creationId xmlns:a16="http://schemas.microsoft.com/office/drawing/2014/main" id="{37BCE05B-C565-449A-919C-63683AF99F74}"/>
              </a:ext>
            </a:extLst>
          </p:cNvPr>
          <p:cNvSpPr txBox="1"/>
          <p:nvPr userDrawn="1"/>
        </p:nvSpPr>
        <p:spPr>
          <a:xfrm>
            <a:off x="4765040" y="4255120"/>
            <a:ext cx="2661920" cy="461665"/>
          </a:xfrm>
          <a:prstGeom prst="rect">
            <a:avLst/>
          </a:prstGeom>
          <a:noFill/>
        </p:spPr>
        <p:txBody>
          <a:bodyPr wrap="square" rtlCol="0">
            <a:spAutoFit/>
          </a:bodyPr>
          <a:lstStyle/>
          <a:p>
            <a:pPr algn="ctr"/>
            <a:r>
              <a:rPr lang="en-IN" sz="2400" dirty="0">
                <a:solidFill>
                  <a:schemeClr val="bg1"/>
                </a:solidFill>
                <a:latin typeface="+mj-lt"/>
              </a:rPr>
              <a:t>Enter Aim</a:t>
            </a:r>
          </a:p>
        </p:txBody>
      </p:sp>
    </p:spTree>
    <p:extLst>
      <p:ext uri="{BB962C8B-B14F-4D97-AF65-F5344CB8AC3E}">
        <p14:creationId xmlns:p14="http://schemas.microsoft.com/office/powerpoint/2010/main" val="41268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OBJECTIVES</a:t>
            </a:r>
          </a:p>
        </p:txBody>
      </p:sp>
      <p:pic>
        <p:nvPicPr>
          <p:cNvPr id="7" name="Graphic 6" descr="Lightbulb and gear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21819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OUTCOMES</a:t>
            </a:r>
          </a:p>
        </p:txBody>
      </p:sp>
      <p:pic>
        <p:nvPicPr>
          <p:cNvPr id="7" name="Graphic 6" descr="Lightbulb and gear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45494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9" name="Graphic 8" descr="An open book">
            <a:extLst>
              <a:ext uri="{FF2B5EF4-FFF2-40B4-BE49-F238E27FC236}">
                <a16:creationId xmlns:a16="http://schemas.microsoft.com/office/drawing/2014/main" id="{1B6CEC79-2D40-41A7-AE8A-CB0CB8C9EC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spTree>
    <p:extLst>
      <p:ext uri="{BB962C8B-B14F-4D97-AF65-F5344CB8AC3E}">
        <p14:creationId xmlns:p14="http://schemas.microsoft.com/office/powerpoint/2010/main" val="13534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76200" lvl="0" indent="0" algn="l">
              <a:lnSpc>
                <a:spcPct val="90000"/>
              </a:lnSpc>
              <a:spcBef>
                <a:spcPts val="1000"/>
              </a:spcBef>
              <a:spcAft>
                <a:spcPts val="0"/>
              </a:spcAft>
              <a:buClr>
                <a:schemeClr val="dk1"/>
              </a:buClr>
              <a:buSzPts val="2400"/>
              <a:buNone/>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3" name="Graphic 2" descr="Questions with solid fill">
            <a:extLst>
              <a:ext uri="{FF2B5EF4-FFF2-40B4-BE49-F238E27FC236}">
                <a16:creationId xmlns:a16="http://schemas.microsoft.com/office/drawing/2014/main" id="{CD3D7C27-DB36-92B6-981A-1FB6CF0B5A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07" y="1194833"/>
            <a:ext cx="767810" cy="767810"/>
          </a:xfrm>
          <a:prstGeom prst="rect">
            <a:avLst/>
          </a:prstGeom>
        </p:spPr>
      </p:pic>
      <p:sp>
        <p:nvSpPr>
          <p:cNvPr id="4" name="Rectangle: Rounded Corners 3">
            <a:extLst>
              <a:ext uri="{FF2B5EF4-FFF2-40B4-BE49-F238E27FC236}">
                <a16:creationId xmlns:a16="http://schemas.microsoft.com/office/drawing/2014/main" id="{1F41A442-4463-19AA-9BF9-CD71598F5C15}"/>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Assessment Questions</a:t>
            </a:r>
          </a:p>
        </p:txBody>
      </p:sp>
    </p:spTree>
    <p:extLst>
      <p:ext uri="{BB962C8B-B14F-4D97-AF65-F5344CB8AC3E}">
        <p14:creationId xmlns:p14="http://schemas.microsoft.com/office/powerpoint/2010/main" val="1837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8">
            <a:alphaModFix/>
          </a:blip>
          <a:srcRect/>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99D1C"/>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2;p31"/>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31"/>
          <p:cNvSpPr txBox="1">
            <a:spLocks noGrp="1"/>
          </p:cNvSpPr>
          <p:nvPr>
            <p:ph type="body" idx="1"/>
          </p:nvPr>
        </p:nvSpPr>
        <p:spPr>
          <a:xfrm>
            <a:off x="838200" y="1940638"/>
            <a:ext cx="10515600" cy="425854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3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rtl="0">
              <a:spcBef>
                <a:spcPts val="0"/>
              </a:spcBef>
              <a:buNone/>
              <a:defRPr sz="1200" b="0" i="0" u="none" strike="noStrike" cap="none">
                <a:solidFill>
                  <a:schemeClr val="accent2"/>
                </a:solidFill>
                <a:latin typeface="Calibri"/>
                <a:ea typeface="Calibri"/>
                <a:cs typeface="Calibri"/>
                <a:sym typeface="Calibri"/>
              </a:defRPr>
            </a:lvl2pPr>
            <a:lvl3pPr marL="0" marR="0" lvl="2" indent="0" algn="r" rtl="0">
              <a:spcBef>
                <a:spcPts val="0"/>
              </a:spcBef>
              <a:buNone/>
              <a:defRPr sz="1200" b="0" i="0" u="none" strike="noStrike" cap="none">
                <a:solidFill>
                  <a:schemeClr val="accent2"/>
                </a:solidFill>
                <a:latin typeface="Calibri"/>
                <a:ea typeface="Calibri"/>
                <a:cs typeface="Calibri"/>
                <a:sym typeface="Calibri"/>
              </a:defRPr>
            </a:lvl3pPr>
            <a:lvl4pPr marL="0" marR="0" lvl="3" indent="0" algn="r" rtl="0">
              <a:spcBef>
                <a:spcPts val="0"/>
              </a:spcBef>
              <a:buNone/>
              <a:defRPr sz="1200" b="0" i="0" u="none" strike="noStrike" cap="none">
                <a:solidFill>
                  <a:schemeClr val="accent2"/>
                </a:solidFill>
                <a:latin typeface="Calibri"/>
                <a:ea typeface="Calibri"/>
                <a:cs typeface="Calibri"/>
                <a:sym typeface="Calibri"/>
              </a:defRPr>
            </a:lvl4pPr>
            <a:lvl5pPr marL="0" marR="0" lvl="4" indent="0" algn="r" rtl="0">
              <a:spcBef>
                <a:spcPts val="0"/>
              </a:spcBef>
              <a:buNone/>
              <a:defRPr sz="1200" b="0" i="0" u="none" strike="noStrike" cap="none">
                <a:solidFill>
                  <a:schemeClr val="accent2"/>
                </a:solidFill>
                <a:latin typeface="Calibri"/>
                <a:ea typeface="Calibri"/>
                <a:cs typeface="Calibri"/>
                <a:sym typeface="Calibri"/>
              </a:defRPr>
            </a:lvl5pPr>
            <a:lvl6pPr marL="0" marR="0" lvl="5" indent="0" algn="r" rtl="0">
              <a:spcBef>
                <a:spcPts val="0"/>
              </a:spcBef>
              <a:buNone/>
              <a:defRPr sz="1200" b="0" i="0" u="none" strike="noStrike" cap="none">
                <a:solidFill>
                  <a:schemeClr val="accent2"/>
                </a:solidFill>
                <a:latin typeface="Calibri"/>
                <a:ea typeface="Calibri"/>
                <a:cs typeface="Calibri"/>
                <a:sym typeface="Calibri"/>
              </a:defRPr>
            </a:lvl6pPr>
            <a:lvl7pPr marL="0" marR="0" lvl="6" indent="0" algn="r" rtl="0">
              <a:spcBef>
                <a:spcPts val="0"/>
              </a:spcBef>
              <a:buNone/>
              <a:defRPr sz="1200" b="0" i="0" u="none" strike="noStrike" cap="none">
                <a:solidFill>
                  <a:schemeClr val="accent2"/>
                </a:solidFill>
                <a:latin typeface="Calibri"/>
                <a:ea typeface="Calibri"/>
                <a:cs typeface="Calibri"/>
                <a:sym typeface="Calibri"/>
              </a:defRPr>
            </a:lvl7pPr>
            <a:lvl8pPr marL="0" marR="0" lvl="7" indent="0" algn="r" rtl="0">
              <a:spcBef>
                <a:spcPts val="0"/>
              </a:spcBef>
              <a:buNone/>
              <a:defRPr sz="1200" b="0" i="0" u="none" strike="noStrike" cap="none">
                <a:solidFill>
                  <a:schemeClr val="accent2"/>
                </a:solidFill>
                <a:latin typeface="Calibri"/>
                <a:ea typeface="Calibri"/>
                <a:cs typeface="Calibri"/>
                <a:sym typeface="Calibri"/>
              </a:defRPr>
            </a:lvl8pPr>
            <a:lvl9pPr marL="0" marR="0" lvl="8" indent="0" algn="r" rtl="0">
              <a:spcBef>
                <a:spcPts val="0"/>
              </a:spcBef>
              <a:buNone/>
              <a:defRPr sz="1200" b="0" i="0" u="none" strike="noStrike" cap="none">
                <a:solidFill>
                  <a:schemeClr val="accent2"/>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5" name="Google Shape;18;p32">
            <a:extLst>
              <a:ext uri="{FF2B5EF4-FFF2-40B4-BE49-F238E27FC236}">
                <a16:creationId xmlns:a16="http://schemas.microsoft.com/office/drawing/2014/main" id="{965F9BE1-2C18-40D6-B37A-BC2AC29A6911}"/>
              </a:ext>
            </a:extLst>
          </p:cNvPr>
          <p:cNvPicPr preferRelativeResize="0"/>
          <p:nvPr userDrawn="1"/>
        </p:nvPicPr>
        <p:blipFill rotWithShape="1">
          <a:blip r:embed="rId19">
            <a:alphaModFix/>
          </a:blip>
          <a:srcRect/>
          <a:stretch/>
        </p:blipFill>
        <p:spPr>
          <a:xfrm>
            <a:off x="10151862" y="353769"/>
            <a:ext cx="1791569" cy="766762"/>
          </a:xfrm>
          <a:prstGeom prst="rect">
            <a:avLst/>
          </a:prstGeom>
          <a:noFill/>
          <a:ln>
            <a:noFill/>
          </a:ln>
        </p:spPr>
      </p:pic>
    </p:spTree>
    <p:extLst>
      <p:ext uri="{BB962C8B-B14F-4D97-AF65-F5344CB8AC3E}">
        <p14:creationId xmlns:p14="http://schemas.microsoft.com/office/powerpoint/2010/main" val="3751008432"/>
      </p:ext>
    </p:extLst>
  </p:cSld>
  <p:clrMap bg1="lt1" tx1="dk1" bg2="dk2" tx2="lt2" accent1="accent1" accent2="accent2" accent3="accent3" accent4="accent4" accent5="accent5" accent6="accent6" hlink="hlink" folHlink="folHlink"/>
  <p:sldLayoutIdLst>
    <p:sldLayoutId id="2147483661" r:id="rId1"/>
    <p:sldLayoutId id="2147483679" r:id="rId2"/>
    <p:sldLayoutId id="2147483662" r:id="rId3"/>
    <p:sldLayoutId id="2147483672" r:id="rId4"/>
    <p:sldLayoutId id="2147483675" r:id="rId5"/>
    <p:sldLayoutId id="2147483677" r:id="rId6"/>
    <p:sldLayoutId id="2147483678" r:id="rId7"/>
    <p:sldLayoutId id="2147483663" r:id="rId8"/>
    <p:sldLayoutId id="2147483680" r:id="rId9"/>
    <p:sldLayoutId id="2147483664" r:id="rId10"/>
    <p:sldLayoutId id="2147483665" r:id="rId11"/>
    <p:sldLayoutId id="2147483666" r:id="rId12"/>
    <p:sldLayoutId id="2147483667" r:id="rId13"/>
    <p:sldLayoutId id="2147483673" r:id="rId14"/>
    <p:sldLayoutId id="2147483674" r:id="rId15"/>
    <p:sldLayoutId id="2147483668"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6286D-852D-7D0F-50D2-2F2FC3CE94F0}"/>
              </a:ext>
            </a:extLst>
          </p:cNvPr>
          <p:cNvSpPr>
            <a:spLocks noGrp="1"/>
          </p:cNvSpPr>
          <p:nvPr>
            <p:ph type="sldNum" idx="10"/>
          </p:nvPr>
        </p:nvSpPr>
        <p:spPr/>
        <p:txBody>
          <a:bodyPr/>
          <a:lstStyle/>
          <a:p>
            <a:fld id="{00000000-1234-1234-1234-123412341234}" type="slidenum">
              <a:rPr lang="en-US" smtClean="0"/>
              <a:pPr/>
              <a:t>1</a:t>
            </a:fld>
            <a:endParaRPr lang="en-US" dirty="0"/>
          </a:p>
        </p:txBody>
      </p:sp>
    </p:spTree>
    <p:extLst>
      <p:ext uri="{BB962C8B-B14F-4D97-AF65-F5344CB8AC3E}">
        <p14:creationId xmlns:p14="http://schemas.microsoft.com/office/powerpoint/2010/main" val="213590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7BB2A-93C3-C874-244C-1462937C1C9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224DF66-7D83-1F21-028F-F61957931CB3}"/>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819760B-8645-C23F-43AB-B547FBB58EF6}"/>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66A1EF20-4DF3-740C-5318-9ED8FC67BCCF}"/>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Introduction to Leadership</a:t>
            </a:r>
          </a:p>
        </p:txBody>
      </p:sp>
      <p:sp>
        <p:nvSpPr>
          <p:cNvPr id="7" name="Text Placeholder 6">
            <a:extLst>
              <a:ext uri="{FF2B5EF4-FFF2-40B4-BE49-F238E27FC236}">
                <a16:creationId xmlns:a16="http://schemas.microsoft.com/office/drawing/2014/main" id="{99A2A309-6D26-1C42-28CA-998EEEEAC7FF}"/>
              </a:ext>
            </a:extLst>
          </p:cNvPr>
          <p:cNvSpPr>
            <a:spLocks noGrp="1"/>
          </p:cNvSpPr>
          <p:nvPr>
            <p:ph type="body" idx="1"/>
          </p:nvPr>
        </p:nvSpPr>
        <p:spPr/>
        <p:txBody>
          <a:bodyPr>
            <a:normAutofit/>
          </a:bodyPr>
          <a:lstStyle/>
          <a:p>
            <a:pPr>
              <a:lnSpc>
                <a:spcPct val="150000"/>
              </a:lnSpc>
              <a:spcAft>
                <a:spcPts val="800"/>
              </a:spcAft>
            </a:pPr>
            <a:r>
              <a:rPr lang="en-IN" kern="0" dirty="0">
                <a:effectLst/>
                <a:latin typeface="+mj-lt"/>
                <a:ea typeface="Times New Roman" panose="02020603050405020304" pitchFamily="18" charset="0"/>
                <a:cs typeface="Times New Roman" panose="02020603050405020304" pitchFamily="18" charset="0"/>
              </a:rPr>
              <a:t>From business to politics to religion to social and community-based organisations, leaders are present and necessary in most facets of society. People who make wise, sometimes challenging decisions are viewed as leaders. They provide followers the information and resources they need to accomplish their goals, clearly define their vision, and set attainable benchmarks.</a:t>
            </a:r>
            <a:endParaRPr lang="en-IN" kern="100" dirty="0">
              <a:effectLst/>
              <a:latin typeface="+mj-lt"/>
              <a:ea typeface="Calibri" panose="020F0502020204030204" pitchFamily="34" charset="0"/>
              <a:cs typeface="Times New Roman" panose="02020603050405020304" pitchFamily="18" charset="0"/>
            </a:endParaRPr>
          </a:p>
          <a:p>
            <a:pPr>
              <a:lnSpc>
                <a:spcPct val="150000"/>
              </a:lnSpc>
              <a:spcAft>
                <a:spcPts val="800"/>
              </a:spcAft>
            </a:pPr>
            <a:endParaRPr lang="en-IN" kern="100" dirty="0">
              <a:effectLst/>
              <a:latin typeface="+mj-lt"/>
              <a:ea typeface="Calibri" panose="020F0502020204030204" pitchFamily="34" charset="0"/>
              <a:cs typeface="Times New Roman" panose="02020603050405020304" pitchFamily="18" charset="0"/>
            </a:endParaRPr>
          </a:p>
          <a:p>
            <a:pPr lvl="1">
              <a:lnSpc>
                <a:spcPct val="150000"/>
              </a:lnSpc>
            </a:pPr>
            <a:endParaRPr lang="en-IN" dirty="0"/>
          </a:p>
        </p:txBody>
      </p:sp>
    </p:spTree>
    <p:extLst>
      <p:ext uri="{BB962C8B-B14F-4D97-AF65-F5344CB8AC3E}">
        <p14:creationId xmlns:p14="http://schemas.microsoft.com/office/powerpoint/2010/main" val="155250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F29E5-F384-A96B-C71A-ADDBD0777C1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A9CF04-CD6C-ECDC-CFE2-A28FBE36A333}"/>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39FD0B6-2E23-E268-2F7B-2B112931C83E}"/>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12FE2BAF-1E5D-CA8F-EA6C-48711F15936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Introduction to Leadership</a:t>
            </a:r>
          </a:p>
        </p:txBody>
      </p:sp>
      <p:sp>
        <p:nvSpPr>
          <p:cNvPr id="7" name="Text Placeholder 6">
            <a:extLst>
              <a:ext uri="{FF2B5EF4-FFF2-40B4-BE49-F238E27FC236}">
                <a16:creationId xmlns:a16="http://schemas.microsoft.com/office/drawing/2014/main" id="{6137F90D-48FB-2878-9C9C-7B1BF471D83A}"/>
              </a:ext>
            </a:extLst>
          </p:cNvPr>
          <p:cNvSpPr>
            <a:spLocks noGrp="1"/>
          </p:cNvSpPr>
          <p:nvPr>
            <p:ph type="body" idx="1"/>
          </p:nvPr>
        </p:nvSpPr>
        <p:spPr/>
        <p:txBody>
          <a:bodyPr>
            <a:normAutofit/>
          </a:bodyPr>
          <a:lstStyle/>
          <a:p>
            <a:pPr>
              <a:lnSpc>
                <a:spcPct val="150000"/>
              </a:lnSpc>
              <a:spcAft>
                <a:spcPts val="800"/>
              </a:spcAft>
            </a:pPr>
            <a:r>
              <a:rPr lang="en-IN" kern="0" dirty="0">
                <a:effectLst/>
                <a:latin typeface="+mj-lt"/>
                <a:ea typeface="Times New Roman" panose="02020603050405020304" pitchFamily="18" charset="0"/>
                <a:cs typeface="Times New Roman" panose="02020603050405020304" pitchFamily="18" charset="0"/>
              </a:rPr>
              <a:t>Confidence, excellent communication and managerial abilities, inventive and creative thinking, tenacity, risk-taking attitude, adaptability, calmness under pressure, and crisis response are all traits of an effective leader.</a:t>
            </a:r>
            <a:endParaRPr lang="en-IN" kern="100" dirty="0">
              <a:effectLst/>
              <a:latin typeface="+mj-lt"/>
              <a:ea typeface="Calibri" panose="020F0502020204030204" pitchFamily="34" charset="0"/>
              <a:cs typeface="Times New Roman" panose="02020603050405020304" pitchFamily="18" charset="0"/>
            </a:endParaRPr>
          </a:p>
          <a:p>
            <a:pPr marL="76200" indent="0">
              <a:lnSpc>
                <a:spcPct val="150000"/>
              </a:lnSpc>
              <a:spcAft>
                <a:spcPts val="800"/>
              </a:spcAft>
              <a:buNone/>
            </a:pPr>
            <a:r>
              <a:rPr lang="en-IN" kern="100" dirty="0">
                <a:effectLst/>
                <a:latin typeface="+mj-lt"/>
                <a:ea typeface="Calibri" panose="020F0502020204030204" pitchFamily="34" charset="0"/>
                <a:cs typeface="Times New Roman" panose="02020603050405020304" pitchFamily="18" charset="0"/>
              </a:rPr>
              <a:t> </a:t>
            </a:r>
          </a:p>
          <a:p>
            <a:pPr lvl="1">
              <a:lnSpc>
                <a:spcPct val="150000"/>
              </a:lnSpc>
            </a:pPr>
            <a:endParaRPr lang="en-IN" dirty="0"/>
          </a:p>
        </p:txBody>
      </p:sp>
    </p:spTree>
    <p:extLst>
      <p:ext uri="{BB962C8B-B14F-4D97-AF65-F5344CB8AC3E}">
        <p14:creationId xmlns:p14="http://schemas.microsoft.com/office/powerpoint/2010/main" val="45697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8AE73-12A8-3E0E-52A0-B1EEA88AD82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B12450C-3AAB-93DC-490C-08C3EF972578}"/>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5" name="Rectangle: Rounded Corners 4">
            <a:extLst>
              <a:ext uri="{FF2B5EF4-FFF2-40B4-BE49-F238E27FC236}">
                <a16:creationId xmlns:a16="http://schemas.microsoft.com/office/drawing/2014/main" id="{FDA6ECF7-EC2B-9718-3A6F-FDA1EDBB37B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Defining Leadership</a:t>
            </a:r>
          </a:p>
        </p:txBody>
      </p:sp>
      <p:sp>
        <p:nvSpPr>
          <p:cNvPr id="7" name="Text Placeholder 6">
            <a:extLst>
              <a:ext uri="{FF2B5EF4-FFF2-40B4-BE49-F238E27FC236}">
                <a16:creationId xmlns:a16="http://schemas.microsoft.com/office/drawing/2014/main" id="{035C4E0B-9305-957E-E930-C8DAEB0D4998}"/>
              </a:ext>
            </a:extLst>
          </p:cNvPr>
          <p:cNvSpPr>
            <a:spLocks noGrp="1"/>
          </p:cNvSpPr>
          <p:nvPr>
            <p:ph type="body" idx="1"/>
          </p:nvPr>
        </p:nvSpPr>
        <p:spPr/>
        <p:txBody>
          <a:bodyPr>
            <a:normAutofit/>
          </a:bodyPr>
          <a:lstStyle/>
          <a:p>
            <a:pPr lvl="1">
              <a:lnSpc>
                <a:spcPct val="150000"/>
              </a:lnSpc>
            </a:pPr>
            <a:r>
              <a:rPr lang="en-US" sz="2400" b="0" i="0" dirty="0">
                <a:solidFill>
                  <a:srgbClr val="0D0D0D"/>
                </a:solidFill>
                <a:effectLst/>
                <a:latin typeface="+mj-lt"/>
              </a:rPr>
              <a:t>Leadership is the process of influencing and guiding individuals or groups towards the achievement of a common goal or vision. It involves motivating, inspiring, and directing others to work collaboratively and effectively to accomplish objectives. Effective leadership often entails setting a clear direction, making informed decisions, fostering innovation, building trust, and empowering others to reach their full potential.</a:t>
            </a:r>
            <a:endParaRPr lang="en-IN" sz="2400" dirty="0">
              <a:latin typeface="+mj-lt"/>
            </a:endParaRPr>
          </a:p>
        </p:txBody>
      </p:sp>
    </p:spTree>
    <p:extLst>
      <p:ext uri="{BB962C8B-B14F-4D97-AF65-F5344CB8AC3E}">
        <p14:creationId xmlns:p14="http://schemas.microsoft.com/office/powerpoint/2010/main" val="44039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538E1-C5D4-AF28-227A-798A161864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AEA5E4A-FD25-4718-201F-7FDC32FBFFB7}"/>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2EEC591C-A5A5-9A21-33B1-EC107665C9DE}"/>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291517DF-CED8-3CB6-92CF-167082CF372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16CFF301-B71B-B3DD-0024-EA353986F9C3}"/>
              </a:ext>
            </a:extLst>
          </p:cNvPr>
          <p:cNvSpPr>
            <a:spLocks noGrp="1"/>
          </p:cNvSpPr>
          <p:nvPr>
            <p:ph type="body" idx="1"/>
          </p:nvPr>
        </p:nvSpPr>
        <p:spPr>
          <a:xfrm>
            <a:off x="734247" y="2040751"/>
            <a:ext cx="10515600" cy="4586613"/>
          </a:xfrm>
        </p:spPr>
        <p:txBody>
          <a:bodyPr>
            <a:noAutofit/>
          </a:bodyPr>
          <a:lstStyle/>
          <a:p>
            <a:pPr marL="342900" lvl="0" indent="-342900">
              <a:lnSpc>
                <a:spcPct val="150000"/>
              </a:lnSpc>
              <a:spcAft>
                <a:spcPts val="800"/>
              </a:spcAft>
              <a:buFont typeface="+mj-lt"/>
              <a:buAutoNum type="arabicPeriod"/>
              <a:tabLst>
                <a:tab pos="457200" algn="l"/>
              </a:tabLst>
            </a:pPr>
            <a:r>
              <a:rPr lang="en-IN" b="1" kern="0" dirty="0">
                <a:solidFill>
                  <a:srgbClr val="0D0D0D"/>
                </a:solidFill>
                <a:effectLst/>
                <a:latin typeface="+mj-lt"/>
                <a:ea typeface="Times New Roman" panose="02020603050405020304" pitchFamily="18" charset="0"/>
                <a:cs typeface="Times New Roman" panose="02020603050405020304" pitchFamily="18" charset="0"/>
              </a:rPr>
              <a:t>Leadership</a:t>
            </a:r>
            <a:r>
              <a:rPr lang="en-IN" kern="0" dirty="0">
                <a:solidFill>
                  <a:srgbClr val="0D0D0D"/>
                </a:solidFill>
                <a:effectLst/>
                <a:latin typeface="+mj-lt"/>
                <a:ea typeface="Times New Roman" panose="02020603050405020304" pitchFamily="18" charset="0"/>
                <a:cs typeface="Times New Roman" panose="02020603050405020304" pitchFamily="18" charset="0"/>
              </a:rPr>
              <a:t>:</a:t>
            </a:r>
            <a:endParaRPr lang="en-IN"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Visionary Focus</a:t>
            </a:r>
            <a:r>
              <a:rPr lang="en-IN" sz="2400" kern="0" dirty="0">
                <a:solidFill>
                  <a:srgbClr val="0D0D0D"/>
                </a:solidFill>
                <a:effectLst/>
                <a:latin typeface="+mj-lt"/>
                <a:ea typeface="Times New Roman" panose="02020603050405020304" pitchFamily="18" charset="0"/>
                <a:cs typeface="Times New Roman" panose="02020603050405020304" pitchFamily="18" charset="0"/>
              </a:rPr>
              <a:t>: Leadership is primarily concerned with setting a compelling vision and inspiring others to pursue it. Leaders focus on defining the direction and purpose of an organization or team.</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Influence and Inspiration</a:t>
            </a:r>
            <a:r>
              <a:rPr lang="en-IN" sz="2400" kern="0" dirty="0">
                <a:solidFill>
                  <a:srgbClr val="0D0D0D"/>
                </a:solidFill>
                <a:effectLst/>
                <a:latin typeface="+mj-lt"/>
                <a:ea typeface="Times New Roman" panose="02020603050405020304" pitchFamily="18" charset="0"/>
                <a:cs typeface="Times New Roman" panose="02020603050405020304" pitchFamily="18" charset="0"/>
              </a:rPr>
              <a:t>: Leaders influence and motivate others through their vision, values, and personal charisma. They inspire commitment and enthusiasm, often by appealing to emotions and shared goals.</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86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731AD-0B53-D182-CB40-1E245754596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E182915-E173-8857-2F4B-E1A9C80C82F4}"/>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CCAC16C9-CEE7-3ABE-818A-4AD01DB4E269}"/>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6BC3584F-F63D-CF0C-6315-A0C8A3830A4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DAD60C99-A15C-632C-7F99-01732919E7C7}"/>
              </a:ext>
            </a:extLst>
          </p:cNvPr>
          <p:cNvSpPr>
            <a:spLocks noGrp="1"/>
          </p:cNvSpPr>
          <p:nvPr>
            <p:ph type="body" idx="1"/>
          </p:nvPr>
        </p:nvSpPr>
        <p:spPr>
          <a:xfrm>
            <a:off x="734247" y="2040751"/>
            <a:ext cx="10515600" cy="4586613"/>
          </a:xfrm>
        </p:spPr>
        <p:txBody>
          <a:bodyPr>
            <a:noAutofit/>
          </a:bodyPr>
          <a:lstStyle/>
          <a:p>
            <a:pPr marL="342900" lvl="0" indent="-342900">
              <a:lnSpc>
                <a:spcPct val="150000"/>
              </a:lnSpc>
              <a:spcAft>
                <a:spcPts val="800"/>
              </a:spcAft>
              <a:buFont typeface="+mj-lt"/>
              <a:buAutoNum type="arabicPeriod"/>
              <a:tabLst>
                <a:tab pos="457200" algn="l"/>
              </a:tabLst>
            </a:pPr>
            <a:r>
              <a:rPr lang="en-IN" b="1" kern="0" dirty="0">
                <a:solidFill>
                  <a:srgbClr val="0D0D0D"/>
                </a:solidFill>
                <a:effectLst/>
                <a:latin typeface="+mj-lt"/>
                <a:ea typeface="Times New Roman" panose="02020603050405020304" pitchFamily="18" charset="0"/>
                <a:cs typeface="Times New Roman" panose="02020603050405020304" pitchFamily="18" charset="0"/>
              </a:rPr>
              <a:t>Leadership</a:t>
            </a:r>
            <a:r>
              <a:rPr lang="en-IN" kern="0" dirty="0">
                <a:solidFill>
                  <a:srgbClr val="0D0D0D"/>
                </a:solidFill>
                <a:effectLst/>
                <a:latin typeface="+mj-lt"/>
                <a:ea typeface="Times New Roman" panose="02020603050405020304" pitchFamily="18" charset="0"/>
                <a:cs typeface="Times New Roman" panose="02020603050405020304" pitchFamily="18" charset="0"/>
              </a:rPr>
              <a:t>:</a:t>
            </a:r>
            <a:endParaRPr lang="en-IN"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Long-term Orientation</a:t>
            </a:r>
            <a:r>
              <a:rPr lang="en-IN" sz="2400" kern="0" dirty="0">
                <a:solidFill>
                  <a:srgbClr val="0D0D0D"/>
                </a:solidFill>
                <a:effectLst/>
                <a:latin typeface="+mj-lt"/>
                <a:ea typeface="Times New Roman" panose="02020603050405020304" pitchFamily="18" charset="0"/>
                <a:cs typeface="Times New Roman" panose="02020603050405020304" pitchFamily="18" charset="0"/>
              </a:rPr>
              <a:t>: Leadership tends to have a long-term perspective, looking beyond immediate tasks to envision and navigate future opportunities and challenges.</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18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3EAD3-3217-558C-842B-FDCDE498A63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50CC799-C6F6-67A3-BB7A-DD5318E6773E}"/>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9C1016B-4D2D-8E2A-7374-119864D2E6EF}"/>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E27DD29C-DC29-62B3-0395-4C17F4B38D50}"/>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832C84E7-9264-705F-9F63-E9D9DD209E3E}"/>
              </a:ext>
            </a:extLst>
          </p:cNvPr>
          <p:cNvSpPr>
            <a:spLocks noGrp="1"/>
          </p:cNvSpPr>
          <p:nvPr>
            <p:ph type="body" idx="1"/>
          </p:nvPr>
        </p:nvSpPr>
        <p:spPr/>
        <p:txBody>
          <a:bodyPr>
            <a:noAutofit/>
          </a:bodyPr>
          <a:lstStyle/>
          <a:p>
            <a:pPr marL="0" lvl="0" indent="0">
              <a:lnSpc>
                <a:spcPct val="107000"/>
              </a:lnSpc>
              <a:spcAft>
                <a:spcPts val="800"/>
              </a:spcAft>
              <a:buNone/>
              <a:tabLst>
                <a:tab pos="457200" algn="l"/>
              </a:tabLst>
            </a:pPr>
            <a:r>
              <a:rPr lang="en-IN" b="1" kern="0" dirty="0">
                <a:solidFill>
                  <a:srgbClr val="0D0D0D"/>
                </a:solidFill>
                <a:effectLst/>
                <a:latin typeface="+mj-lt"/>
                <a:ea typeface="Times New Roman" panose="02020603050405020304" pitchFamily="18" charset="0"/>
                <a:cs typeface="Times New Roman" panose="02020603050405020304" pitchFamily="18" charset="0"/>
              </a:rPr>
              <a:t> Leadership</a:t>
            </a:r>
            <a:r>
              <a:rPr lang="en-IN" kern="0" dirty="0">
                <a:solidFill>
                  <a:srgbClr val="0D0D0D"/>
                </a:solidFill>
                <a:effectLst/>
                <a:latin typeface="+mj-lt"/>
                <a:ea typeface="Times New Roman" panose="02020603050405020304" pitchFamily="18" charset="0"/>
                <a:cs typeface="Times New Roman" panose="02020603050405020304" pitchFamily="18" charset="0"/>
              </a:rPr>
              <a:t>:</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Adaptability and Change</a:t>
            </a:r>
            <a:r>
              <a:rPr lang="en-IN" sz="2400" kern="0" dirty="0">
                <a:solidFill>
                  <a:srgbClr val="0D0D0D"/>
                </a:solidFill>
                <a:effectLst/>
                <a:latin typeface="+mj-lt"/>
                <a:ea typeface="Times New Roman" panose="02020603050405020304" pitchFamily="18" charset="0"/>
                <a:cs typeface="Times New Roman" panose="02020603050405020304" pitchFamily="18" charset="0"/>
              </a:rPr>
              <a:t>: Leaders are adaptable and proactive in responding to change. They encourage innovation, challenge the status quo, and are willing to take calculated risks to drive progress.</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People-Centric Approach</a:t>
            </a:r>
            <a:r>
              <a:rPr lang="en-IN" sz="2400" kern="0" dirty="0">
                <a:solidFill>
                  <a:srgbClr val="0D0D0D"/>
                </a:solidFill>
                <a:effectLst/>
                <a:latin typeface="+mj-lt"/>
                <a:ea typeface="Times New Roman" panose="02020603050405020304" pitchFamily="18" charset="0"/>
                <a:cs typeface="Times New Roman" panose="02020603050405020304" pitchFamily="18" charset="0"/>
              </a:rPr>
              <a:t>: Leadership places a strong emphasis on people and relationships. Effective leaders prioritize the development and empowerment of their followers, fostering trust, collaboration, and a sense of belonging.</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8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0F0D9-5CD1-A25A-39D9-381FA768B5B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B1DE878-E906-BA42-9F48-4FE622E82253}"/>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C53A7D8-1EB8-8E1B-77CD-61FFD7DC3FD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35EEBDF3-5045-5F9A-5BF0-B49F02F0CA74}"/>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7A2D8608-9188-758B-0AE6-604967D1E880}"/>
              </a:ext>
            </a:extLst>
          </p:cNvPr>
          <p:cNvSpPr>
            <a:spLocks noGrp="1"/>
          </p:cNvSpPr>
          <p:nvPr>
            <p:ph type="body" idx="1"/>
          </p:nvPr>
        </p:nvSpPr>
        <p:spPr/>
        <p:txBody>
          <a:bodyPr>
            <a:normAutofit/>
          </a:bodyPr>
          <a:lstStyle/>
          <a:p>
            <a:pPr marL="342900" lvl="0" indent="-342900">
              <a:lnSpc>
                <a:spcPct val="150000"/>
              </a:lnSpc>
              <a:spcAft>
                <a:spcPts val="800"/>
              </a:spcAft>
              <a:buFont typeface="+mj-lt"/>
              <a:buAutoNum type="arabicPeriod" startAt="2"/>
              <a:tabLst>
                <a:tab pos="457200" algn="l"/>
              </a:tabLst>
            </a:pPr>
            <a:r>
              <a:rPr lang="en-IN" b="1" kern="0" dirty="0">
                <a:solidFill>
                  <a:srgbClr val="0D0D0D"/>
                </a:solidFill>
                <a:effectLst/>
                <a:latin typeface="+mj-lt"/>
                <a:ea typeface="Times New Roman" panose="02020603050405020304" pitchFamily="18" charset="0"/>
                <a:cs typeface="Times New Roman" panose="02020603050405020304" pitchFamily="18" charset="0"/>
              </a:rPr>
              <a:t>Management</a:t>
            </a:r>
            <a:r>
              <a:rPr lang="en-IN" kern="0" dirty="0">
                <a:solidFill>
                  <a:srgbClr val="0D0D0D"/>
                </a:solidFill>
                <a:effectLst/>
                <a:latin typeface="+mj-lt"/>
                <a:ea typeface="Times New Roman" panose="02020603050405020304" pitchFamily="18" charset="0"/>
                <a:cs typeface="Times New Roman" panose="02020603050405020304" pitchFamily="18" charset="0"/>
              </a:rPr>
              <a:t>:</a:t>
            </a:r>
            <a:endParaRPr lang="en-IN"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Operational Focus</a:t>
            </a:r>
            <a:r>
              <a:rPr lang="en-IN" sz="2400" kern="0" dirty="0">
                <a:solidFill>
                  <a:srgbClr val="0D0D0D"/>
                </a:solidFill>
                <a:effectLst/>
                <a:latin typeface="+mj-lt"/>
                <a:ea typeface="Times New Roman" panose="02020603050405020304" pitchFamily="18" charset="0"/>
                <a:cs typeface="Times New Roman" panose="02020603050405020304" pitchFamily="18" charset="0"/>
              </a:rPr>
              <a:t>: Management is primarily concerned with organizing, planning, and controlling resources to achieve specific goals and objectives. Managers focus on executing tasks efficiently and effectively.</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lvl="1">
              <a:lnSpc>
                <a:spcPct val="150000"/>
              </a:lnSpc>
            </a:pPr>
            <a:endParaRPr lang="en-IN" sz="2400" dirty="0">
              <a:latin typeface="+mj-lt"/>
            </a:endParaRPr>
          </a:p>
        </p:txBody>
      </p:sp>
    </p:spTree>
    <p:extLst>
      <p:ext uri="{BB962C8B-B14F-4D97-AF65-F5344CB8AC3E}">
        <p14:creationId xmlns:p14="http://schemas.microsoft.com/office/powerpoint/2010/main" val="74191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CE49E-FD1F-4387-1015-CE73256AFB9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C0BC005-1311-1636-DCB0-4E1AE530961C}"/>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4910BC9-02FB-9F10-B98B-85213A13BD22}"/>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36A5A6D0-7C08-DF93-5DF4-A6BDA99DD5A4}"/>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C402D04D-5888-84E7-79E0-9F9B0170C134}"/>
              </a:ext>
            </a:extLst>
          </p:cNvPr>
          <p:cNvSpPr>
            <a:spLocks noGrp="1"/>
          </p:cNvSpPr>
          <p:nvPr>
            <p:ph type="body" idx="1"/>
          </p:nvPr>
        </p:nvSpPr>
        <p:spPr/>
        <p:txBody>
          <a:bodyPr>
            <a:normAutofit/>
          </a:bodyPr>
          <a:lstStyle/>
          <a:p>
            <a:pPr marL="342900" lvl="0" indent="-342900">
              <a:lnSpc>
                <a:spcPct val="150000"/>
              </a:lnSpc>
              <a:spcAft>
                <a:spcPts val="800"/>
              </a:spcAft>
              <a:buFont typeface="+mj-lt"/>
              <a:buAutoNum type="arabicPeriod" startAt="2"/>
              <a:tabLst>
                <a:tab pos="457200" algn="l"/>
              </a:tabLst>
            </a:pPr>
            <a:r>
              <a:rPr lang="en-IN" b="1" kern="0" dirty="0">
                <a:solidFill>
                  <a:srgbClr val="0D0D0D"/>
                </a:solidFill>
                <a:effectLst/>
                <a:latin typeface="+mj-lt"/>
                <a:ea typeface="Times New Roman" panose="02020603050405020304" pitchFamily="18" charset="0"/>
                <a:cs typeface="Times New Roman" panose="02020603050405020304" pitchFamily="18" charset="0"/>
              </a:rPr>
              <a:t>Management</a:t>
            </a:r>
            <a:r>
              <a:rPr lang="en-IN" kern="0" dirty="0">
                <a:solidFill>
                  <a:srgbClr val="0D0D0D"/>
                </a:solidFill>
                <a:effectLst/>
                <a:latin typeface="+mj-lt"/>
                <a:ea typeface="Times New Roman" panose="02020603050405020304" pitchFamily="18" charset="0"/>
                <a:cs typeface="Times New Roman" panose="02020603050405020304" pitchFamily="18" charset="0"/>
              </a:rPr>
              <a:t>:</a:t>
            </a:r>
            <a:endParaRPr lang="en-IN"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Authority and Control</a:t>
            </a:r>
            <a:r>
              <a:rPr lang="en-IN" sz="2400" kern="0" dirty="0">
                <a:solidFill>
                  <a:srgbClr val="0D0D0D"/>
                </a:solidFill>
                <a:effectLst/>
                <a:latin typeface="+mj-lt"/>
                <a:ea typeface="Times New Roman" panose="02020603050405020304" pitchFamily="18" charset="0"/>
                <a:cs typeface="Times New Roman" panose="02020603050405020304" pitchFamily="18" charset="0"/>
              </a:rPr>
              <a:t>: Managers typically wield authority granted by their position and exercise control over processes, resources, and performance. They enforce rules, policies, and procedures to ensure productivity and consistency.</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lvl="1">
              <a:lnSpc>
                <a:spcPct val="150000"/>
              </a:lnSpc>
            </a:pPr>
            <a:endParaRPr lang="en-IN" sz="2400" dirty="0">
              <a:latin typeface="+mj-lt"/>
            </a:endParaRPr>
          </a:p>
          <a:p>
            <a:pPr lvl="1">
              <a:lnSpc>
                <a:spcPct val="150000"/>
              </a:lnSpc>
            </a:pPr>
            <a:endParaRPr lang="en-IN" sz="2400" dirty="0">
              <a:latin typeface="+mj-lt"/>
            </a:endParaRPr>
          </a:p>
        </p:txBody>
      </p:sp>
    </p:spTree>
    <p:extLst>
      <p:ext uri="{BB962C8B-B14F-4D97-AF65-F5344CB8AC3E}">
        <p14:creationId xmlns:p14="http://schemas.microsoft.com/office/powerpoint/2010/main" val="41065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D765D-B8D1-4B3C-A3BD-0BB5E106FFB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87282B-9D51-2CCC-8820-54C453E28F39}"/>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271BBC68-B43C-B127-6B09-0D2661DE853F}"/>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05AC7BC1-36F6-F98F-AE6E-5C47612C6F2B}"/>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6395F5AB-C72E-2099-D0DF-DFF545CE84A1}"/>
              </a:ext>
            </a:extLst>
          </p:cNvPr>
          <p:cNvSpPr>
            <a:spLocks noGrp="1"/>
          </p:cNvSpPr>
          <p:nvPr>
            <p:ph type="body" idx="1"/>
          </p:nvPr>
        </p:nvSpPr>
        <p:spPr/>
        <p:txBody>
          <a:bodyPr>
            <a:normAutofit/>
          </a:bodyPr>
          <a:lstStyle/>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Short-term Orientation</a:t>
            </a:r>
            <a:r>
              <a:rPr lang="en-IN" sz="2400" kern="0" dirty="0">
                <a:solidFill>
                  <a:srgbClr val="0D0D0D"/>
                </a:solidFill>
                <a:effectLst/>
                <a:latin typeface="+mj-lt"/>
                <a:ea typeface="Times New Roman" panose="02020603050405020304" pitchFamily="18" charset="0"/>
                <a:cs typeface="Times New Roman" panose="02020603050405020304" pitchFamily="18" charset="0"/>
              </a:rPr>
              <a:t>: Management tends to have a short-term perspective, focusing on immediate goals, deadlines, and operational efficiency.</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Symbol" panose="05050102010706020507" pitchFamily="18" charset="2"/>
              <a:buChar char=""/>
              <a:tabLst>
                <a:tab pos="914400" algn="l"/>
              </a:tabLst>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Stability and Continuity</a:t>
            </a:r>
            <a:r>
              <a:rPr lang="en-IN" sz="2400" kern="0" dirty="0">
                <a:solidFill>
                  <a:srgbClr val="0D0D0D"/>
                </a:solidFill>
                <a:effectLst/>
                <a:latin typeface="+mj-lt"/>
                <a:ea typeface="Times New Roman" panose="02020603050405020304" pitchFamily="18" charset="0"/>
                <a:cs typeface="Times New Roman" panose="02020603050405020304" pitchFamily="18" charset="0"/>
              </a:rPr>
              <a:t>: Managers prioritize stability and consistency in operations. They maintain order, optimize processes, and ensure that tasks are completed according to established standards and protocols.</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lvl="1">
              <a:lnSpc>
                <a:spcPct val="150000"/>
              </a:lnSpc>
            </a:pPr>
            <a:endParaRPr lang="en-IN" dirty="0"/>
          </a:p>
        </p:txBody>
      </p:sp>
    </p:spTree>
    <p:extLst>
      <p:ext uri="{BB962C8B-B14F-4D97-AF65-F5344CB8AC3E}">
        <p14:creationId xmlns:p14="http://schemas.microsoft.com/office/powerpoint/2010/main" val="382157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7CD21-1490-59D2-5C9B-FABB61B399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86B776C-ED83-F65E-7769-69CAC6E30CB7}"/>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6A91F46B-1A92-1790-ABBC-EE03E8036FA5}"/>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7B2F20F9-6BCB-588F-0C24-9C32D1EA3243}"/>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Distinguishing Leadership and Management</a:t>
            </a:r>
          </a:p>
        </p:txBody>
      </p:sp>
      <p:sp>
        <p:nvSpPr>
          <p:cNvPr id="7" name="Text Placeholder 6">
            <a:extLst>
              <a:ext uri="{FF2B5EF4-FFF2-40B4-BE49-F238E27FC236}">
                <a16:creationId xmlns:a16="http://schemas.microsoft.com/office/drawing/2014/main" id="{E08FA83F-2E16-8DD6-1710-E5F7F679C65D}"/>
              </a:ext>
            </a:extLst>
          </p:cNvPr>
          <p:cNvSpPr>
            <a:spLocks noGrp="1"/>
          </p:cNvSpPr>
          <p:nvPr>
            <p:ph type="body" idx="1"/>
          </p:nvPr>
        </p:nvSpPr>
        <p:spPr/>
        <p:txBody>
          <a:bodyPr>
            <a:normAutofit/>
          </a:bodyPr>
          <a:lstStyle/>
          <a:p>
            <a:pPr lvl="1">
              <a:lnSpc>
                <a:spcPct val="150000"/>
              </a:lnSpc>
            </a:pPr>
            <a:r>
              <a:rPr lang="en-IN" sz="2400" b="1" kern="0" dirty="0">
                <a:solidFill>
                  <a:srgbClr val="0D0D0D"/>
                </a:solidFill>
                <a:effectLst/>
                <a:latin typeface="+mj-lt"/>
                <a:ea typeface="Times New Roman" panose="02020603050405020304" pitchFamily="18" charset="0"/>
                <a:cs typeface="Times New Roman" panose="02020603050405020304" pitchFamily="18" charset="0"/>
              </a:rPr>
              <a:t>Task-Centric Approach</a:t>
            </a:r>
            <a:r>
              <a:rPr lang="en-IN" sz="2400" kern="0" dirty="0">
                <a:solidFill>
                  <a:srgbClr val="0D0D0D"/>
                </a:solidFill>
                <a:effectLst/>
                <a:latin typeface="+mj-lt"/>
                <a:ea typeface="Times New Roman" panose="02020603050405020304" pitchFamily="18" charset="0"/>
                <a:cs typeface="Times New Roman" panose="02020603050405020304" pitchFamily="18" charset="0"/>
              </a:rPr>
              <a:t>: Management places a strong emphasis on tasks, procedures, and outcomes. Managers are focused on allocating resources, monitoring progress, and achieving predetermined objectives.</a:t>
            </a:r>
            <a:endParaRPr lang="en-IN" sz="2400" kern="100" dirty="0">
              <a:solidFill>
                <a:srgbClr val="0D0D0D"/>
              </a:solidFill>
              <a:effectLst/>
              <a:latin typeface="+mj-lt"/>
              <a:ea typeface="Calibri" panose="020F0502020204030204" pitchFamily="34" charset="0"/>
              <a:cs typeface="Times New Roman" panose="02020603050405020304" pitchFamily="18" charset="0"/>
            </a:endParaRPr>
          </a:p>
          <a:p>
            <a:pPr marL="558800" lvl="1" indent="0">
              <a:lnSpc>
                <a:spcPct val="150000"/>
              </a:lnSpc>
              <a:buNone/>
            </a:pPr>
            <a:endParaRPr lang="en-IN" dirty="0"/>
          </a:p>
        </p:txBody>
      </p:sp>
    </p:spTree>
    <p:extLst>
      <p:ext uri="{BB962C8B-B14F-4D97-AF65-F5344CB8AC3E}">
        <p14:creationId xmlns:p14="http://schemas.microsoft.com/office/powerpoint/2010/main" val="423729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14766B-629A-4A4B-A1D2-03494034E556}"/>
              </a:ext>
            </a:extLst>
          </p:cNvPr>
          <p:cNvSpPr>
            <a:spLocks noGrp="1"/>
          </p:cNvSpPr>
          <p:nvPr>
            <p:ph type="subTitle" idx="1"/>
          </p:nvPr>
        </p:nvSpPr>
        <p:spPr/>
        <p:txBody>
          <a:bodyPr>
            <a:normAutofit fontScale="92500" lnSpcReduction="20000"/>
          </a:bodyPr>
          <a:lstStyle/>
          <a:p>
            <a:endParaRPr lang="en-IN" dirty="0"/>
          </a:p>
        </p:txBody>
      </p:sp>
      <p:sp>
        <p:nvSpPr>
          <p:cNvPr id="4" name="Text Placeholder 3">
            <a:extLst>
              <a:ext uri="{FF2B5EF4-FFF2-40B4-BE49-F238E27FC236}">
                <a16:creationId xmlns:a16="http://schemas.microsoft.com/office/drawing/2014/main" id="{172A5F49-961C-4B4E-BE83-F242F87E127D}"/>
              </a:ext>
            </a:extLst>
          </p:cNvPr>
          <p:cNvSpPr>
            <a:spLocks noGrp="1"/>
          </p:cNvSpPr>
          <p:nvPr>
            <p:ph type="body" idx="2"/>
          </p:nvPr>
        </p:nvSpPr>
        <p:spPr/>
        <p:txBody>
          <a:bodyPr/>
          <a:lstStyle/>
          <a:p>
            <a:endParaRPr lang="en-IN" dirty="0"/>
          </a:p>
        </p:txBody>
      </p:sp>
      <p:sp>
        <p:nvSpPr>
          <p:cNvPr id="6" name="Title 5">
            <a:extLst>
              <a:ext uri="{FF2B5EF4-FFF2-40B4-BE49-F238E27FC236}">
                <a16:creationId xmlns:a16="http://schemas.microsoft.com/office/drawing/2014/main" id="{E541B8B5-07CF-4AA8-92FD-DBFD7DCC6E3C}"/>
              </a:ext>
            </a:extLst>
          </p:cNvPr>
          <p:cNvSpPr>
            <a:spLocks noGrp="1"/>
          </p:cNvSpPr>
          <p:nvPr>
            <p:ph type="ctrTitle"/>
          </p:nvPr>
        </p:nvSpPr>
        <p:spPr/>
        <p:txBody>
          <a:bodyPr/>
          <a:lstStyle/>
          <a:p>
            <a:endParaRPr lang="en-IN" dirty="0"/>
          </a:p>
        </p:txBody>
      </p:sp>
    </p:spTree>
    <p:extLst>
      <p:ext uri="{BB962C8B-B14F-4D97-AF65-F5344CB8AC3E}">
        <p14:creationId xmlns:p14="http://schemas.microsoft.com/office/powerpoint/2010/main" val="406828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C2210-553E-D324-C715-3CF78301D16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AA5D5B-404F-386D-B250-99F7D725A379}"/>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97F21EF-2F88-B27A-4459-E8CAFD643DF3}"/>
              </a:ext>
            </a:extLst>
          </p:cNvPr>
          <p:cNvSpPr txBox="1"/>
          <p:nvPr/>
        </p:nvSpPr>
        <p:spPr>
          <a:xfrm>
            <a:off x="1848882" y="1334845"/>
            <a:ext cx="1905700" cy="487786"/>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C9B4C899-60A8-41C5-2110-5D6EBAABE677}"/>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Leadership Fundamentals</a:t>
            </a:r>
          </a:p>
        </p:txBody>
      </p:sp>
      <p:sp>
        <p:nvSpPr>
          <p:cNvPr id="7" name="Text Placeholder 6">
            <a:extLst>
              <a:ext uri="{FF2B5EF4-FFF2-40B4-BE49-F238E27FC236}">
                <a16:creationId xmlns:a16="http://schemas.microsoft.com/office/drawing/2014/main" id="{50A403B2-FC3B-29AA-7004-52A85D0999B1}"/>
              </a:ext>
            </a:extLst>
          </p:cNvPr>
          <p:cNvSpPr>
            <a:spLocks noGrp="1"/>
          </p:cNvSpPr>
          <p:nvPr>
            <p:ph type="body" idx="1"/>
          </p:nvPr>
        </p:nvSpPr>
        <p:spPr/>
        <p:txBody>
          <a:bodyPr>
            <a:normAutofit/>
          </a:bodyPr>
          <a:lstStyle/>
          <a:p>
            <a:pPr>
              <a:lnSpc>
                <a:spcPct val="150000"/>
              </a:lnSpc>
              <a:spcBef>
                <a:spcPts val="1500"/>
              </a:spcBef>
              <a:spcAft>
                <a:spcPts val="1500"/>
              </a:spcAft>
            </a:pPr>
            <a:r>
              <a:rPr lang="en-IN" b="1" dirty="0">
                <a:solidFill>
                  <a:srgbClr val="0D0D0D"/>
                </a:solidFill>
                <a:effectLst/>
                <a:latin typeface="+mj-lt"/>
                <a:ea typeface="Times New Roman" panose="02020603050405020304" pitchFamily="18" charset="0"/>
              </a:rPr>
              <a:t>Individual Factors in Leadership</a:t>
            </a:r>
            <a:r>
              <a:rPr lang="en-IN" dirty="0">
                <a:solidFill>
                  <a:srgbClr val="0D0D0D"/>
                </a:solidFill>
                <a:effectLst/>
                <a:latin typeface="+mj-lt"/>
                <a:ea typeface="Times New Roman" panose="02020603050405020304" pitchFamily="18" charset="0"/>
              </a:rPr>
              <a:t>:</a:t>
            </a:r>
            <a:endParaRPr lang="en-IN" dirty="0">
              <a:effectLst/>
              <a:latin typeface="+mj-lt"/>
              <a:ea typeface="Times New Roman" panose="02020603050405020304" pitchFamily="18" charset="0"/>
            </a:endParaRPr>
          </a:p>
          <a:p>
            <a:pPr marL="342900" lvl="0" indent="-342900">
              <a:lnSpc>
                <a:spcPct val="150000"/>
              </a:lnSpc>
              <a:tabLst>
                <a:tab pos="457200" algn="l"/>
              </a:tabLst>
            </a:pPr>
            <a:r>
              <a:rPr lang="en-IN" b="1" dirty="0">
                <a:solidFill>
                  <a:srgbClr val="0D0D0D"/>
                </a:solidFill>
                <a:effectLst/>
                <a:latin typeface="+mj-lt"/>
                <a:ea typeface="Times New Roman" panose="02020603050405020304" pitchFamily="18" charset="0"/>
              </a:rPr>
              <a:t>Personality Traits</a:t>
            </a:r>
            <a:r>
              <a:rPr lang="en-IN" dirty="0">
                <a:solidFill>
                  <a:srgbClr val="0D0D0D"/>
                </a:solidFill>
                <a:effectLst/>
                <a:latin typeface="+mj-lt"/>
                <a:ea typeface="Times New Roman" panose="02020603050405020304" pitchFamily="18" charset="0"/>
              </a:rPr>
              <a:t>: Individual leaders possess unique personality traits that influence their leadership style and effectiveness. Traits such as extraversion, conscientiousness, openness to experience, agreeableness, and emotional stability can impact how leaders interact with followers and make decisions.</a:t>
            </a:r>
            <a:endParaRPr lang="en-IN" dirty="0">
              <a:effectLst/>
              <a:latin typeface="+mj-lt"/>
              <a:ea typeface="Times New Roman" panose="02020603050405020304" pitchFamily="18" charset="0"/>
            </a:endParaRPr>
          </a:p>
          <a:p>
            <a:pPr marL="558800" lvl="1" indent="0">
              <a:lnSpc>
                <a:spcPct val="150000"/>
              </a:lnSpc>
              <a:buNone/>
            </a:pPr>
            <a:endParaRPr lang="en-IN" dirty="0"/>
          </a:p>
        </p:txBody>
      </p:sp>
    </p:spTree>
    <p:extLst>
      <p:ext uri="{BB962C8B-B14F-4D97-AF65-F5344CB8AC3E}">
        <p14:creationId xmlns:p14="http://schemas.microsoft.com/office/powerpoint/2010/main" val="245535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C9203-847A-0592-E785-BF114226A91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F5C8AED-9961-AE9F-ADB4-3DA6B5FDE76E}"/>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0C704A7-CE3A-E020-0A5C-371A57D634A9}"/>
              </a:ext>
            </a:extLst>
          </p:cNvPr>
          <p:cNvSpPr txBox="1"/>
          <p:nvPr/>
        </p:nvSpPr>
        <p:spPr>
          <a:xfrm>
            <a:off x="1848882" y="1334845"/>
            <a:ext cx="1905700" cy="487786"/>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C7313E4E-6F9E-EC48-B973-11DB8F12520D}"/>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Leadership Fundamentals</a:t>
            </a:r>
          </a:p>
        </p:txBody>
      </p:sp>
      <p:sp>
        <p:nvSpPr>
          <p:cNvPr id="7" name="Text Placeholder 6">
            <a:extLst>
              <a:ext uri="{FF2B5EF4-FFF2-40B4-BE49-F238E27FC236}">
                <a16:creationId xmlns:a16="http://schemas.microsoft.com/office/drawing/2014/main" id="{15389825-2815-878E-9833-6D25446908F9}"/>
              </a:ext>
            </a:extLst>
          </p:cNvPr>
          <p:cNvSpPr>
            <a:spLocks noGrp="1"/>
          </p:cNvSpPr>
          <p:nvPr>
            <p:ph type="body" idx="1"/>
          </p:nvPr>
        </p:nvSpPr>
        <p:spPr/>
        <p:txBody>
          <a:bodyPr>
            <a:normAutofit/>
          </a:bodyPr>
          <a:lstStyle/>
          <a:p>
            <a:pPr marL="558800" lvl="1" indent="0">
              <a:lnSpc>
                <a:spcPct val="150000"/>
              </a:lnSpc>
              <a:buNone/>
            </a:pPr>
            <a:r>
              <a:rPr lang="en-IN" sz="2400" b="1" dirty="0">
                <a:solidFill>
                  <a:srgbClr val="0D0D0D"/>
                </a:solidFill>
                <a:effectLst/>
                <a:latin typeface="+mj-lt"/>
                <a:ea typeface="Times New Roman" panose="02020603050405020304" pitchFamily="18" charset="0"/>
              </a:rPr>
              <a:t>Skills and Competencies</a:t>
            </a:r>
            <a:r>
              <a:rPr lang="en-IN" sz="2400" dirty="0">
                <a:solidFill>
                  <a:srgbClr val="0D0D0D"/>
                </a:solidFill>
                <a:effectLst/>
                <a:latin typeface="+mj-lt"/>
                <a:ea typeface="Times New Roman" panose="02020603050405020304" pitchFamily="18" charset="0"/>
              </a:rPr>
              <a:t>: Effective leaders often possess a combination of technical skills, interpersonal skills, and conceptual skills. Technical skills are specific to the tasks and functions of the organization, while interpersonal skills involve communication, empathy, and conflict resolution. Conceptual skills enable leaders to think strategically and understand the broader implications of their decisions.</a:t>
            </a:r>
            <a:endParaRPr lang="en-IN" sz="2400" dirty="0">
              <a:effectLst/>
              <a:latin typeface="+mj-lt"/>
              <a:ea typeface="Times New Roman" panose="02020603050405020304" pitchFamily="18" charset="0"/>
            </a:endParaRPr>
          </a:p>
          <a:p>
            <a:pPr marL="558800" lvl="1" indent="0">
              <a:lnSpc>
                <a:spcPct val="150000"/>
              </a:lnSpc>
              <a:buNone/>
            </a:pPr>
            <a:endParaRPr lang="en-IN" dirty="0"/>
          </a:p>
        </p:txBody>
      </p:sp>
    </p:spTree>
    <p:extLst>
      <p:ext uri="{BB962C8B-B14F-4D97-AF65-F5344CB8AC3E}">
        <p14:creationId xmlns:p14="http://schemas.microsoft.com/office/powerpoint/2010/main" val="35725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3D553-6B03-25B9-FFAB-DF9BB1DC8CC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5A5F742-1AC1-7689-FD82-CF16408BAF8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D7FBB47-498E-C08E-F74E-C33688E64589}"/>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CD5F2AEE-E9A8-7AAB-3503-443C873BF40A}"/>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Situational Factors in Leadership</a:t>
            </a:r>
          </a:p>
        </p:txBody>
      </p:sp>
      <p:sp>
        <p:nvSpPr>
          <p:cNvPr id="7" name="Text Placeholder 6">
            <a:extLst>
              <a:ext uri="{FF2B5EF4-FFF2-40B4-BE49-F238E27FC236}">
                <a16:creationId xmlns:a16="http://schemas.microsoft.com/office/drawing/2014/main" id="{F3215934-8222-77CD-0C7B-D2648D81FDB7}"/>
              </a:ext>
            </a:extLst>
          </p:cNvPr>
          <p:cNvSpPr>
            <a:spLocks noGrp="1"/>
          </p:cNvSpPr>
          <p:nvPr>
            <p:ph type="body" idx="1"/>
          </p:nvPr>
        </p:nvSpPr>
        <p:spPr>
          <a:xfrm>
            <a:off x="734247" y="2040751"/>
            <a:ext cx="10515600" cy="4637140"/>
          </a:xfrm>
        </p:spPr>
        <p:txBody>
          <a:bodyPr>
            <a:normAutofit lnSpcReduction="10000"/>
          </a:bodyPr>
          <a:lstStyle/>
          <a:p>
            <a:pPr algn="l">
              <a:lnSpc>
                <a:spcPct val="150000"/>
              </a:lnSpc>
              <a:buFont typeface="+mj-lt"/>
              <a:buAutoNum type="arabicPeriod"/>
            </a:pPr>
            <a:r>
              <a:rPr lang="en-US" b="1" i="0" dirty="0">
                <a:solidFill>
                  <a:srgbClr val="0D0D0D"/>
                </a:solidFill>
                <a:effectLst/>
                <a:latin typeface="+mj-lt"/>
              </a:rPr>
              <a:t>Organizational Culture</a:t>
            </a:r>
            <a:r>
              <a:rPr lang="en-US" b="0" i="0" dirty="0">
                <a:solidFill>
                  <a:srgbClr val="0D0D0D"/>
                </a:solidFill>
                <a:effectLst/>
                <a:latin typeface="+mj-lt"/>
              </a:rPr>
              <a:t>: The culture of an organization influences leadership dynamics by shaping norms, values, and expectations. Leaders must adapt their leadership style to align with the prevailing culture and foster a positive work environment.</a:t>
            </a:r>
          </a:p>
          <a:p>
            <a:pPr algn="l">
              <a:lnSpc>
                <a:spcPct val="150000"/>
              </a:lnSpc>
              <a:buFont typeface="+mj-lt"/>
              <a:buAutoNum type="arabicPeriod"/>
            </a:pPr>
            <a:r>
              <a:rPr lang="en-US" b="1" i="0" dirty="0">
                <a:solidFill>
                  <a:srgbClr val="0D0D0D"/>
                </a:solidFill>
                <a:effectLst/>
                <a:latin typeface="+mj-lt"/>
              </a:rPr>
              <a:t>Task Complexity</a:t>
            </a:r>
            <a:r>
              <a:rPr lang="en-US" b="0" i="0" dirty="0">
                <a:solidFill>
                  <a:srgbClr val="0D0D0D"/>
                </a:solidFill>
                <a:effectLst/>
                <a:latin typeface="+mj-lt"/>
              </a:rPr>
              <a:t>: The complexity and nature of tasks influence the leadership approach required for success. Leaders may need to adjust their strategies and communication methods when dealing with complex or ambiguous tasks, emphasizing clarity, collaboration, and problem-solving.</a:t>
            </a:r>
          </a:p>
          <a:p>
            <a:pPr marL="558800" lvl="1" indent="0">
              <a:lnSpc>
                <a:spcPct val="150000"/>
              </a:lnSpc>
              <a:buNone/>
            </a:pPr>
            <a:endParaRPr lang="en-IN" dirty="0"/>
          </a:p>
        </p:txBody>
      </p:sp>
    </p:spTree>
    <p:extLst>
      <p:ext uri="{BB962C8B-B14F-4D97-AF65-F5344CB8AC3E}">
        <p14:creationId xmlns:p14="http://schemas.microsoft.com/office/powerpoint/2010/main" val="72192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C1E0C-BC77-8141-635D-86F3A881A9C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C61F3CB-F0BB-E09D-F874-A1CF5B4FCB7D}"/>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35574E0-77DE-6835-7549-31EC4D2828F4}"/>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2D4578F4-8A18-7F68-6A59-C77AB402F554}"/>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Situational Factors in Leadership</a:t>
            </a:r>
          </a:p>
        </p:txBody>
      </p:sp>
      <p:sp>
        <p:nvSpPr>
          <p:cNvPr id="7" name="Text Placeholder 6">
            <a:extLst>
              <a:ext uri="{FF2B5EF4-FFF2-40B4-BE49-F238E27FC236}">
                <a16:creationId xmlns:a16="http://schemas.microsoft.com/office/drawing/2014/main" id="{55240E07-1982-9DD4-707E-2AD0B41DC23B}"/>
              </a:ext>
            </a:extLst>
          </p:cNvPr>
          <p:cNvSpPr>
            <a:spLocks noGrp="1"/>
          </p:cNvSpPr>
          <p:nvPr>
            <p:ph type="body" idx="1"/>
          </p:nvPr>
        </p:nvSpPr>
        <p:spPr>
          <a:xfrm>
            <a:off x="734247" y="2040751"/>
            <a:ext cx="10515600" cy="4692558"/>
          </a:xfrm>
        </p:spPr>
        <p:txBody>
          <a:bodyPr>
            <a:normAutofit/>
          </a:bodyPr>
          <a:lstStyle/>
          <a:p>
            <a:pPr marL="76200" indent="0" algn="l">
              <a:lnSpc>
                <a:spcPct val="160000"/>
              </a:lnSpc>
              <a:buNone/>
            </a:pPr>
            <a:r>
              <a:rPr lang="en-US" b="1" i="0" dirty="0">
                <a:solidFill>
                  <a:srgbClr val="0D0D0D"/>
                </a:solidFill>
                <a:effectLst/>
                <a:latin typeface="+mj-lt"/>
              </a:rPr>
              <a:t>3.Team Dynamics</a:t>
            </a:r>
            <a:r>
              <a:rPr lang="en-US" b="0" i="0" dirty="0">
                <a:solidFill>
                  <a:srgbClr val="0D0D0D"/>
                </a:solidFill>
                <a:effectLst/>
                <a:latin typeface="+mj-lt"/>
              </a:rPr>
              <a:t>: The composition and dynamics of the team can significantly impact leadership effectiveness. Leaders must consider factors such as team cohesion, diversity, and individual strengths and weaknesses when delegating tasks, providing feedback, and fostering collaboration.</a:t>
            </a:r>
          </a:p>
          <a:p>
            <a:pPr marL="558800" lvl="1" indent="0">
              <a:lnSpc>
                <a:spcPct val="150000"/>
              </a:lnSpc>
              <a:buNone/>
            </a:pPr>
            <a:endParaRPr lang="en-IN" dirty="0"/>
          </a:p>
        </p:txBody>
      </p:sp>
    </p:spTree>
    <p:extLst>
      <p:ext uri="{BB962C8B-B14F-4D97-AF65-F5344CB8AC3E}">
        <p14:creationId xmlns:p14="http://schemas.microsoft.com/office/powerpoint/2010/main" val="307999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BF338-29F3-EF50-0BD9-EA88140C99C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64163A5-406F-A943-F92E-DE8B52B9951E}"/>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AC3A244-9B5B-AC81-FEFC-D962A5459C20}"/>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D64DC7D0-395A-A8D6-FE41-1429A61D9129}"/>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Situational Factors in Leadership</a:t>
            </a:r>
          </a:p>
        </p:txBody>
      </p:sp>
      <p:sp>
        <p:nvSpPr>
          <p:cNvPr id="7" name="Text Placeholder 6">
            <a:extLst>
              <a:ext uri="{FF2B5EF4-FFF2-40B4-BE49-F238E27FC236}">
                <a16:creationId xmlns:a16="http://schemas.microsoft.com/office/drawing/2014/main" id="{9F1C2BBE-3D59-8363-A274-1A5B9701AAEC}"/>
              </a:ext>
            </a:extLst>
          </p:cNvPr>
          <p:cNvSpPr>
            <a:spLocks noGrp="1"/>
          </p:cNvSpPr>
          <p:nvPr>
            <p:ph type="body" idx="1"/>
          </p:nvPr>
        </p:nvSpPr>
        <p:spPr/>
        <p:txBody>
          <a:bodyPr>
            <a:normAutofit/>
          </a:bodyPr>
          <a:lstStyle/>
          <a:p>
            <a:pPr marL="558800" lvl="1" indent="0">
              <a:lnSpc>
                <a:spcPct val="150000"/>
              </a:lnSpc>
              <a:buNone/>
            </a:pPr>
            <a:r>
              <a:rPr lang="en-US" sz="2400" b="1" i="0" dirty="0">
                <a:solidFill>
                  <a:srgbClr val="0D0D0D"/>
                </a:solidFill>
                <a:effectLst/>
                <a:latin typeface="+mj-lt"/>
              </a:rPr>
              <a:t>4. External Environment</a:t>
            </a:r>
            <a:r>
              <a:rPr lang="en-US" sz="2400" b="0" i="0" dirty="0">
                <a:solidFill>
                  <a:srgbClr val="0D0D0D"/>
                </a:solidFill>
                <a:effectLst/>
                <a:latin typeface="+mj-lt"/>
              </a:rPr>
              <a:t>: External factors such as market conditions, industry trends, regulatory changes, and socio-economic factors can present challenges and opportunities for leaders. Effective leaders monitor and adapt to external developments, demonstrating agility and strategic foresight.</a:t>
            </a:r>
          </a:p>
          <a:p>
            <a:pPr marL="558800" lvl="1" indent="0">
              <a:lnSpc>
                <a:spcPct val="150000"/>
              </a:lnSpc>
              <a:buNone/>
            </a:pPr>
            <a:endParaRPr lang="en-IN" dirty="0"/>
          </a:p>
        </p:txBody>
      </p:sp>
    </p:spTree>
    <p:extLst>
      <p:ext uri="{BB962C8B-B14F-4D97-AF65-F5344CB8AC3E}">
        <p14:creationId xmlns:p14="http://schemas.microsoft.com/office/powerpoint/2010/main" val="20805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Trait-based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trait-based approach to defining leadership focuses on identifying specific personal characteristics or traits that are associated with effective leadership.</a:t>
            </a:r>
          </a:p>
          <a:p>
            <a:pPr algn="l">
              <a:lnSpc>
                <a:spcPct val="150000"/>
              </a:lnSpc>
              <a:buFont typeface="Arial" panose="020B0604020202020204" pitchFamily="34" charset="0"/>
              <a:buChar char="•"/>
            </a:pPr>
            <a:r>
              <a:rPr lang="en-US" b="0" i="0" dirty="0">
                <a:solidFill>
                  <a:srgbClr val="0D0D0D"/>
                </a:solidFill>
                <a:effectLst/>
                <a:latin typeface="+mj-lt"/>
              </a:rPr>
              <a:t>Traits are enduring qualities or attributes of individuals that are relatively stable over time and across different situations.</a:t>
            </a:r>
          </a:p>
          <a:p>
            <a:pPr algn="l">
              <a:lnSpc>
                <a:spcPct val="150000"/>
              </a:lnSpc>
              <a:buFont typeface="Arial" panose="020B0604020202020204" pitchFamily="34" charset="0"/>
              <a:buChar char="•"/>
            </a:pPr>
            <a:r>
              <a:rPr lang="en-US" b="0" i="0" dirty="0">
                <a:solidFill>
                  <a:srgbClr val="0D0D0D"/>
                </a:solidFill>
                <a:effectLst/>
                <a:latin typeface="+mj-lt"/>
              </a:rPr>
              <a:t>This approach assumes that certain traits are inherent in successful leaders and can differentiate them from non-leaders.</a:t>
            </a:r>
          </a:p>
          <a:p>
            <a:pPr marL="558800" lvl="1" indent="0">
              <a:lnSpc>
                <a:spcPct val="150000"/>
              </a:lnSpc>
              <a:buNone/>
            </a:pPr>
            <a:endParaRPr lang="en-IN" dirty="0"/>
          </a:p>
        </p:txBody>
      </p:sp>
    </p:spTree>
    <p:extLst>
      <p:ext uri="{BB962C8B-B14F-4D97-AF65-F5344CB8AC3E}">
        <p14:creationId xmlns:p14="http://schemas.microsoft.com/office/powerpoint/2010/main" val="1545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Trait-based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Traits commonly associated with leadership include intelligence, extraversion, emotional stability, conscientiousness, openness to experience, and agreeableness.</a:t>
            </a:r>
          </a:p>
          <a:p>
            <a:pPr algn="l">
              <a:lnSpc>
                <a:spcPct val="150000"/>
              </a:lnSpc>
              <a:buFont typeface="Arial" panose="020B0604020202020204" pitchFamily="34" charset="0"/>
              <a:buChar char="•"/>
            </a:pPr>
            <a:r>
              <a:rPr lang="en-US" b="0" i="0" dirty="0">
                <a:solidFill>
                  <a:srgbClr val="0D0D0D"/>
                </a:solidFill>
                <a:effectLst/>
                <a:latin typeface="+mj-lt"/>
              </a:rPr>
              <a:t>Researchers have conducted numerous studies to identify and measure these traits, often using self-report surveys, observational methods, or assessments like the Myers-Briggs Type Indicator (MBTI) or Big Five personality traits.</a:t>
            </a:r>
          </a:p>
          <a:p>
            <a:pPr marL="558800" lvl="1" indent="0">
              <a:lnSpc>
                <a:spcPct val="150000"/>
              </a:lnSpc>
              <a:buNone/>
            </a:pPr>
            <a:endParaRPr lang="en-IN" dirty="0"/>
          </a:p>
        </p:txBody>
      </p:sp>
    </p:spTree>
    <p:extLst>
      <p:ext uri="{BB962C8B-B14F-4D97-AF65-F5344CB8AC3E}">
        <p14:creationId xmlns:p14="http://schemas.microsoft.com/office/powerpoint/2010/main" val="266912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Behavioral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behavioral approach to defining leadership focuses on observable behaviors exhibited by leaders rather than inherent traits.</a:t>
            </a:r>
          </a:p>
          <a:p>
            <a:pPr algn="l">
              <a:lnSpc>
                <a:spcPct val="150000"/>
              </a:lnSpc>
              <a:buFont typeface="Arial" panose="020B0604020202020204" pitchFamily="34" charset="0"/>
              <a:buChar char="•"/>
            </a:pPr>
            <a:r>
              <a:rPr lang="en-US" b="0" i="0" dirty="0">
                <a:solidFill>
                  <a:srgbClr val="0D0D0D"/>
                </a:solidFill>
                <a:effectLst/>
                <a:latin typeface="+mj-lt"/>
              </a:rPr>
              <a:t>This approach emphasizes the actions, interactions, and behaviors of leaders in various situations.</a:t>
            </a:r>
          </a:p>
          <a:p>
            <a:pPr marL="558800" lvl="1" indent="0">
              <a:lnSpc>
                <a:spcPct val="150000"/>
              </a:lnSpc>
              <a:buNone/>
            </a:pPr>
            <a:endParaRPr lang="en-IN" dirty="0"/>
          </a:p>
        </p:txBody>
      </p:sp>
    </p:spTree>
    <p:extLst>
      <p:ext uri="{BB962C8B-B14F-4D97-AF65-F5344CB8AC3E}">
        <p14:creationId xmlns:p14="http://schemas.microsoft.com/office/powerpoint/2010/main" val="370160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r>
              <a:rPr lang="en-US" sz="2400" b="0" i="0" dirty="0">
                <a:solidFill>
                  <a:srgbClr val="0D0D0D"/>
                </a:solidFill>
                <a:effectLst/>
                <a:latin typeface="+mj-lt"/>
              </a:rPr>
              <a:t>Researchers have categorized leadership behaviors into different styles or dimensions, such as task-oriented vs. people-oriented, autocratic vs. democratic, directive vs. participative, and transformational vs. transactional</a:t>
            </a:r>
          </a:p>
          <a:p>
            <a:pPr>
              <a:lnSpc>
                <a:spcPct val="150000"/>
              </a:lnSpc>
            </a:pPr>
            <a:r>
              <a:rPr lang="en-US" b="0" i="0" dirty="0">
                <a:solidFill>
                  <a:srgbClr val="0D0D0D"/>
                </a:solidFill>
                <a:effectLst/>
                <a:latin typeface="+mj-lt"/>
              </a:rPr>
              <a:t>Behavioral theories suggest that leadership effectiveness can be learned and developed through training, feedback, and practice, regardless of an individual's innate traits.</a:t>
            </a:r>
          </a:p>
          <a:p>
            <a:pPr marL="558800" lvl="1" indent="0">
              <a:lnSpc>
                <a:spcPct val="150000"/>
              </a:lnSpc>
              <a:buNone/>
            </a:pPr>
            <a:endParaRPr lang="en-IN" dirty="0"/>
          </a:p>
        </p:txBody>
      </p:sp>
    </p:spTree>
    <p:extLst>
      <p:ext uri="{BB962C8B-B14F-4D97-AF65-F5344CB8AC3E}">
        <p14:creationId xmlns:p14="http://schemas.microsoft.com/office/powerpoint/2010/main" val="315547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Studies using this approach often involve observing leaders in real-world or simulated settings and analyzing their behaviors and their impact on followers and outcomes.</a:t>
            </a:r>
          </a:p>
          <a:p>
            <a:pPr marL="558800" lvl="1" indent="0">
              <a:lnSpc>
                <a:spcPct val="150000"/>
              </a:lnSpc>
              <a:buNone/>
            </a:pPr>
            <a:endParaRPr lang="en-IN" dirty="0"/>
          </a:p>
        </p:txBody>
      </p:sp>
    </p:spTree>
    <p:extLst>
      <p:ext uri="{BB962C8B-B14F-4D97-AF65-F5344CB8AC3E}">
        <p14:creationId xmlns:p14="http://schemas.microsoft.com/office/powerpoint/2010/main" val="328440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324F4-DA27-44BF-A640-F03AA7BE2620}"/>
              </a:ext>
            </a:extLst>
          </p:cNvPr>
          <p:cNvSpPr>
            <a:spLocks noGrp="1"/>
          </p:cNvSpPr>
          <p:nvPr>
            <p:ph type="body" idx="2"/>
          </p:nvPr>
        </p:nvSpPr>
        <p:spPr/>
        <p:txBody>
          <a:bodyPr/>
          <a:lstStyle/>
          <a:p>
            <a:endParaRPr lang="en-IN" dirty="0"/>
          </a:p>
        </p:txBody>
      </p:sp>
      <p:sp>
        <p:nvSpPr>
          <p:cNvPr id="4" name="Rectangle: Rounded Corners 3">
            <a:extLst>
              <a:ext uri="{FF2B5EF4-FFF2-40B4-BE49-F238E27FC236}">
                <a16:creationId xmlns:a16="http://schemas.microsoft.com/office/drawing/2014/main" id="{276954A0-BA14-A8CD-0923-3FDD4FFDD615}"/>
              </a:ext>
            </a:extLst>
          </p:cNvPr>
          <p:cNvSpPr/>
          <p:nvPr/>
        </p:nvSpPr>
        <p:spPr>
          <a:xfrm>
            <a:off x="899023" y="3354402"/>
            <a:ext cx="10660918" cy="2281187"/>
          </a:xfrm>
          <a:prstGeom prst="roundRect">
            <a:avLst>
              <a:gd name="adj" fmla="val 23545"/>
            </a:avLst>
          </a:prstGeom>
          <a:solidFill>
            <a:srgbClr val="9C162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Enter Aim</a:t>
            </a:r>
          </a:p>
        </p:txBody>
      </p:sp>
    </p:spTree>
    <p:extLst>
      <p:ext uri="{BB962C8B-B14F-4D97-AF65-F5344CB8AC3E}">
        <p14:creationId xmlns:p14="http://schemas.microsoft.com/office/powerpoint/2010/main" val="35655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Interactional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interactional approach combines elements of both trait and behavioral approaches by considering the interaction between individual traits and situational factors in determining leadership effectiveness.</a:t>
            </a:r>
          </a:p>
          <a:p>
            <a:pPr algn="l">
              <a:lnSpc>
                <a:spcPct val="150000"/>
              </a:lnSpc>
              <a:buFont typeface="Arial" panose="020B0604020202020204" pitchFamily="34" charset="0"/>
              <a:buChar char="•"/>
            </a:pPr>
            <a:r>
              <a:rPr lang="en-US" b="0" i="0" dirty="0">
                <a:solidFill>
                  <a:srgbClr val="0D0D0D"/>
                </a:solidFill>
                <a:effectLst/>
                <a:latin typeface="+mj-lt"/>
              </a:rPr>
              <a:t>This approach recognizes that the same set of traits or behaviors may be effective in one situation but not in another, depending on the context.</a:t>
            </a:r>
          </a:p>
          <a:p>
            <a:pPr marL="558800" lvl="1" indent="0">
              <a:lnSpc>
                <a:spcPct val="150000"/>
              </a:lnSpc>
              <a:buNone/>
            </a:pPr>
            <a:endParaRPr lang="en-IN" dirty="0"/>
          </a:p>
        </p:txBody>
      </p:sp>
    </p:spTree>
    <p:extLst>
      <p:ext uri="{BB962C8B-B14F-4D97-AF65-F5344CB8AC3E}">
        <p14:creationId xmlns:p14="http://schemas.microsoft.com/office/powerpoint/2010/main" val="117844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Interactional theories propose that effective leadership results from the interplay between personal characteristics, situational factors, and the characteristics of followers or subordinates.</a:t>
            </a:r>
          </a:p>
          <a:p>
            <a:pPr marL="558800" lvl="1" indent="0">
              <a:lnSpc>
                <a:spcPct val="150000"/>
              </a:lnSpc>
              <a:buNone/>
            </a:pPr>
            <a:endParaRPr lang="en-IN" dirty="0"/>
          </a:p>
        </p:txBody>
      </p:sp>
    </p:spTree>
    <p:extLst>
      <p:ext uri="{BB962C8B-B14F-4D97-AF65-F5344CB8AC3E}">
        <p14:creationId xmlns:p14="http://schemas.microsoft.com/office/powerpoint/2010/main" val="11374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Examples of interactional theories include contingency theories like Fiedler's Contingency Model and Hersey-Blanchard's Situational Leadership Theory, which consider both leader traits and situational variables in predicting leadership effectiveness.</a:t>
            </a:r>
          </a:p>
          <a:p>
            <a:pPr algn="l">
              <a:lnSpc>
                <a:spcPct val="150000"/>
              </a:lnSpc>
              <a:buFont typeface="Arial" panose="020B0604020202020204" pitchFamily="34" charset="0"/>
              <a:buChar char="•"/>
            </a:pPr>
            <a:r>
              <a:rPr lang="en-US" b="0" i="0" dirty="0">
                <a:solidFill>
                  <a:srgbClr val="0D0D0D"/>
                </a:solidFill>
                <a:effectLst/>
                <a:latin typeface="+mj-lt"/>
              </a:rPr>
              <a:t>The interactional approach highlights the importance of flexibility, adaptability, and situational awareness in effective leadership, as leaders must adjust their behaviors and strategies to fit the demands of different situations and followers.</a:t>
            </a:r>
          </a:p>
          <a:p>
            <a:pPr marL="558800" lvl="1" indent="0">
              <a:lnSpc>
                <a:spcPct val="150000"/>
              </a:lnSpc>
              <a:buNone/>
            </a:pPr>
            <a:endParaRPr lang="en-IN" dirty="0"/>
          </a:p>
        </p:txBody>
      </p:sp>
    </p:spTree>
    <p:extLst>
      <p:ext uri="{BB962C8B-B14F-4D97-AF65-F5344CB8AC3E}">
        <p14:creationId xmlns:p14="http://schemas.microsoft.com/office/powerpoint/2010/main" val="222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Trait-based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trait-based approach to defining leaders and leadership focuses on identifying inherent personal characteristics or traits that are associated with effective leadership.</a:t>
            </a:r>
          </a:p>
          <a:p>
            <a:pPr algn="l">
              <a:lnSpc>
                <a:spcPct val="150000"/>
              </a:lnSpc>
              <a:buFont typeface="Arial" panose="020B0604020202020204" pitchFamily="34" charset="0"/>
              <a:buChar char="•"/>
            </a:pPr>
            <a:r>
              <a:rPr lang="en-US" b="0" i="0" dirty="0">
                <a:solidFill>
                  <a:srgbClr val="0D0D0D"/>
                </a:solidFill>
                <a:effectLst/>
                <a:latin typeface="+mj-lt"/>
              </a:rPr>
              <a:t>This approach suggests that certain traits or qualities, such as intelligence, extraversion, emotional stability, and conscientiousness, differentiate leaders from non-leaders.</a:t>
            </a:r>
          </a:p>
          <a:p>
            <a:pPr marL="558800" lvl="1" indent="0">
              <a:lnSpc>
                <a:spcPct val="150000"/>
              </a:lnSpc>
              <a:buNone/>
            </a:pPr>
            <a:endParaRPr lang="en-IN" dirty="0"/>
          </a:p>
        </p:txBody>
      </p:sp>
    </p:spTree>
    <p:extLst>
      <p:ext uri="{BB962C8B-B14F-4D97-AF65-F5344CB8AC3E}">
        <p14:creationId xmlns:p14="http://schemas.microsoft.com/office/powerpoint/2010/main" val="172388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Proponents of this approach argue that individuals with specific traits are more likely to emerge as leaders and achieve success in leadership roles.</a:t>
            </a:r>
          </a:p>
          <a:p>
            <a:pPr algn="l">
              <a:lnSpc>
                <a:spcPct val="150000"/>
              </a:lnSpc>
              <a:buFont typeface="Arial" panose="020B0604020202020204" pitchFamily="34" charset="0"/>
              <a:buChar char="•"/>
            </a:pPr>
            <a:r>
              <a:rPr lang="en-US" b="0" i="0" dirty="0">
                <a:solidFill>
                  <a:srgbClr val="0D0D0D"/>
                </a:solidFill>
                <a:effectLst/>
                <a:latin typeface="+mj-lt"/>
              </a:rPr>
              <a:t>Researchers have conducted numerous studies to identify and measure these traits, often using self-report surveys, observational methods, or assessments like the Big Five personality traits.</a:t>
            </a:r>
          </a:p>
          <a:p>
            <a:pPr marL="558800" lvl="1" indent="0">
              <a:lnSpc>
                <a:spcPct val="150000"/>
              </a:lnSpc>
              <a:buNone/>
            </a:pPr>
            <a:endParaRPr lang="en-IN" dirty="0"/>
          </a:p>
        </p:txBody>
      </p:sp>
    </p:spTree>
    <p:extLst>
      <p:ext uri="{BB962C8B-B14F-4D97-AF65-F5344CB8AC3E}">
        <p14:creationId xmlns:p14="http://schemas.microsoft.com/office/powerpoint/2010/main" val="18691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Contingency Approach</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contingency approach to defining leaders and leadership considers the interaction between individual characteristics and situational factors in determining leadership effectiveness.</a:t>
            </a:r>
          </a:p>
          <a:p>
            <a:pPr algn="l">
              <a:lnSpc>
                <a:spcPct val="150000"/>
              </a:lnSpc>
              <a:buFont typeface="Arial" panose="020B0604020202020204" pitchFamily="34" charset="0"/>
              <a:buChar char="•"/>
            </a:pPr>
            <a:r>
              <a:rPr lang="en-US" b="0" i="0" dirty="0">
                <a:solidFill>
                  <a:srgbClr val="0D0D0D"/>
                </a:solidFill>
                <a:effectLst/>
                <a:latin typeface="+mj-lt"/>
              </a:rPr>
              <a:t>This approach recognizes that the same set of traits or behaviors may be effective in one situation but not in another, depending on the context.</a:t>
            </a:r>
          </a:p>
          <a:p>
            <a:pPr marL="558800" lvl="1" indent="0">
              <a:lnSpc>
                <a:spcPct val="150000"/>
              </a:lnSpc>
              <a:buNone/>
            </a:pPr>
            <a:endParaRPr lang="en-IN" dirty="0"/>
          </a:p>
        </p:txBody>
      </p:sp>
    </p:spTree>
    <p:extLst>
      <p:ext uri="{BB962C8B-B14F-4D97-AF65-F5344CB8AC3E}">
        <p14:creationId xmlns:p14="http://schemas.microsoft.com/office/powerpoint/2010/main" val="48503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Contingency theories, such as Fiedler's Contingency Model and Hersey-Blanchard's Situational Leadership Theory, consider both leader traits and situational variables in predicting leadership effectiveness.</a:t>
            </a:r>
          </a:p>
          <a:p>
            <a:pPr algn="l">
              <a:lnSpc>
                <a:spcPct val="150000"/>
              </a:lnSpc>
              <a:buFont typeface="Arial" panose="020B0604020202020204" pitchFamily="34" charset="0"/>
              <a:buChar char="•"/>
            </a:pPr>
            <a:r>
              <a:rPr lang="en-US" b="0" i="0" dirty="0">
                <a:solidFill>
                  <a:srgbClr val="0D0D0D"/>
                </a:solidFill>
                <a:effectLst/>
                <a:latin typeface="+mj-lt"/>
              </a:rPr>
              <a:t>Effective leadership, according to this approach, requires flexibility, adaptability, and situational awareness, as leaders must adjust their behaviors and strategies to fit the demands of different situations and followers.</a:t>
            </a:r>
          </a:p>
          <a:p>
            <a:pPr marL="558800" lvl="1" indent="0">
              <a:lnSpc>
                <a:spcPct val="150000"/>
              </a:lnSpc>
              <a:buNone/>
            </a:pPr>
            <a:endParaRPr lang="en-IN" dirty="0"/>
          </a:p>
        </p:txBody>
      </p:sp>
    </p:spTree>
    <p:extLst>
      <p:ext uri="{BB962C8B-B14F-4D97-AF65-F5344CB8AC3E}">
        <p14:creationId xmlns:p14="http://schemas.microsoft.com/office/powerpoint/2010/main" val="390618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Contingency theories, such as Fiedler's Contingency Model and Hersey-Blanchard's Situational Leadership Theory, consider both leader traits and situational variables in predicting leadership effectiveness.</a:t>
            </a:r>
          </a:p>
          <a:p>
            <a:pPr algn="l">
              <a:lnSpc>
                <a:spcPct val="150000"/>
              </a:lnSpc>
              <a:buFont typeface="Arial" panose="020B0604020202020204" pitchFamily="34" charset="0"/>
              <a:buChar char="•"/>
            </a:pPr>
            <a:r>
              <a:rPr lang="en-US" b="0" i="0" dirty="0">
                <a:solidFill>
                  <a:srgbClr val="0D0D0D"/>
                </a:solidFill>
                <a:effectLst/>
                <a:latin typeface="+mj-lt"/>
              </a:rPr>
              <a:t>Effective leadership, according to this approach, requires flexibility, adaptability, and situational awareness, as leaders must adjust their behaviors and strategies to fit the demands of different situations and followers.</a:t>
            </a:r>
          </a:p>
          <a:p>
            <a:pPr marL="558800" lvl="1" indent="0">
              <a:lnSpc>
                <a:spcPct val="150000"/>
              </a:lnSpc>
              <a:buNone/>
            </a:pPr>
            <a:endParaRPr lang="en-IN" dirty="0"/>
          </a:p>
        </p:txBody>
      </p:sp>
    </p:spTree>
    <p:extLst>
      <p:ext uri="{BB962C8B-B14F-4D97-AF65-F5344CB8AC3E}">
        <p14:creationId xmlns:p14="http://schemas.microsoft.com/office/powerpoint/2010/main" val="376508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1" i="0" dirty="0">
                <a:solidFill>
                  <a:srgbClr val="0D0D0D"/>
                </a:solidFill>
                <a:effectLst/>
                <a:latin typeface="+mj-lt"/>
              </a:rPr>
              <a:t>Path-Goal Theory</a:t>
            </a:r>
            <a:r>
              <a:rPr lang="en-US" b="0" i="0" dirty="0">
                <a:solidFill>
                  <a:srgbClr val="0D0D0D"/>
                </a:solidFill>
                <a:effectLst/>
                <a:latin typeface="+mj-lt"/>
              </a:rPr>
              <a:t>:</a:t>
            </a:r>
          </a:p>
          <a:p>
            <a:pPr algn="l">
              <a:lnSpc>
                <a:spcPct val="150000"/>
              </a:lnSpc>
              <a:buFont typeface="Arial" panose="020B0604020202020204" pitchFamily="34" charset="0"/>
              <a:buChar char="•"/>
            </a:pPr>
            <a:r>
              <a:rPr lang="en-US" b="0" i="0" dirty="0">
                <a:solidFill>
                  <a:srgbClr val="0D0D0D"/>
                </a:solidFill>
                <a:effectLst/>
                <a:latin typeface="+mj-lt"/>
              </a:rPr>
              <a:t>The path-goal theory is a leadership model developed by Robert House in 1971.</a:t>
            </a:r>
          </a:p>
          <a:p>
            <a:pPr algn="l">
              <a:lnSpc>
                <a:spcPct val="150000"/>
              </a:lnSpc>
              <a:buFont typeface="Arial" panose="020B0604020202020204" pitchFamily="34" charset="0"/>
              <a:buChar char="•"/>
            </a:pPr>
            <a:r>
              <a:rPr lang="en-US" b="0" i="0" dirty="0">
                <a:solidFill>
                  <a:srgbClr val="0D0D0D"/>
                </a:solidFill>
                <a:effectLst/>
                <a:latin typeface="+mj-lt"/>
              </a:rPr>
              <a:t>It suggests that a leader's primary function is to clarify the path to help followers achieve their goals and make the journey easier by reducing roadblocks.</a:t>
            </a:r>
          </a:p>
          <a:p>
            <a:pPr algn="l">
              <a:lnSpc>
                <a:spcPct val="150000"/>
              </a:lnSpc>
              <a:buFont typeface="Arial" panose="020B0604020202020204" pitchFamily="34" charset="0"/>
              <a:buChar char="•"/>
            </a:pPr>
            <a:r>
              <a:rPr lang="en-US" b="0" i="0" dirty="0">
                <a:solidFill>
                  <a:srgbClr val="0D0D0D"/>
                </a:solidFill>
                <a:effectLst/>
                <a:latin typeface="+mj-lt"/>
              </a:rPr>
              <a:t>The leader achieves this by:</a:t>
            </a:r>
          </a:p>
          <a:p>
            <a:pPr algn="l">
              <a:lnSpc>
                <a:spcPct val="150000"/>
              </a:lnSpc>
              <a:buFont typeface="Arial" panose="020B0604020202020204" pitchFamily="34" charset="0"/>
              <a:buChar char="•"/>
            </a:pPr>
            <a:r>
              <a:rPr lang="en-US" b="0" i="0" dirty="0">
                <a:solidFill>
                  <a:srgbClr val="0D0D0D"/>
                </a:solidFill>
                <a:effectLst/>
                <a:latin typeface="+mj-lt"/>
              </a:rPr>
              <a:t>Clarifying the path by setting goals and providing guidance and direction.</a:t>
            </a:r>
          </a:p>
          <a:p>
            <a:pPr marL="558800" lvl="1" indent="0">
              <a:lnSpc>
                <a:spcPct val="150000"/>
              </a:lnSpc>
              <a:buNone/>
            </a:pPr>
            <a:endParaRPr lang="en-IN" dirty="0"/>
          </a:p>
        </p:txBody>
      </p:sp>
    </p:spTree>
    <p:extLst>
      <p:ext uri="{BB962C8B-B14F-4D97-AF65-F5344CB8AC3E}">
        <p14:creationId xmlns:p14="http://schemas.microsoft.com/office/powerpoint/2010/main" val="288310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Removing obstacles or roadblocks that hinder goal achievement.</a:t>
            </a:r>
          </a:p>
          <a:p>
            <a:pPr algn="l">
              <a:lnSpc>
                <a:spcPct val="150000"/>
              </a:lnSpc>
              <a:buFont typeface="Arial" panose="020B0604020202020204" pitchFamily="34" charset="0"/>
              <a:buChar char="•"/>
            </a:pPr>
            <a:r>
              <a:rPr lang="en-US" b="0" i="0" dirty="0">
                <a:solidFill>
                  <a:srgbClr val="0D0D0D"/>
                </a:solidFill>
                <a:effectLst/>
                <a:latin typeface="+mj-lt"/>
              </a:rPr>
              <a:t>Providing support and encouragement to followers to help them reach their goals.</a:t>
            </a:r>
          </a:p>
          <a:p>
            <a:pPr algn="l">
              <a:lnSpc>
                <a:spcPct val="150000"/>
              </a:lnSpc>
              <a:buFont typeface="Arial" panose="020B0604020202020204" pitchFamily="34" charset="0"/>
              <a:buChar char="•"/>
            </a:pPr>
            <a:r>
              <a:rPr lang="en-US" b="0" i="0" dirty="0">
                <a:solidFill>
                  <a:srgbClr val="0D0D0D"/>
                </a:solidFill>
                <a:effectLst/>
                <a:latin typeface="+mj-lt"/>
              </a:rPr>
              <a:t>Offering rewards and incentives to motivate followers.</a:t>
            </a:r>
          </a:p>
          <a:p>
            <a:pPr algn="l">
              <a:lnSpc>
                <a:spcPct val="150000"/>
              </a:lnSpc>
              <a:buFont typeface="Arial" panose="020B0604020202020204" pitchFamily="34" charset="0"/>
              <a:buChar char="•"/>
            </a:pPr>
            <a:r>
              <a:rPr lang="en-US" b="0" i="0" dirty="0">
                <a:solidFill>
                  <a:srgbClr val="0D0D0D"/>
                </a:solidFill>
                <a:effectLst/>
                <a:latin typeface="+mj-lt"/>
              </a:rPr>
              <a:t>According to this theory, the effectiveness of a leader depends on how well they match their leadership style to the characteristics of the followers and the situational factors.</a:t>
            </a:r>
          </a:p>
          <a:p>
            <a:pPr marL="558800" lvl="1" indent="0">
              <a:lnSpc>
                <a:spcPct val="150000"/>
              </a:lnSpc>
              <a:buNone/>
            </a:pPr>
            <a:endParaRPr lang="en-IN" dirty="0"/>
          </a:p>
        </p:txBody>
      </p:sp>
    </p:spTree>
    <p:extLst>
      <p:ext uri="{BB962C8B-B14F-4D97-AF65-F5344CB8AC3E}">
        <p14:creationId xmlns:p14="http://schemas.microsoft.com/office/powerpoint/2010/main" val="350415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73E42-CBD4-4A29-8958-099E5E7AB410}"/>
              </a:ext>
            </a:extLst>
          </p:cNvPr>
          <p:cNvSpPr>
            <a:spLocks noGrp="1"/>
          </p:cNvSpPr>
          <p:nvPr>
            <p:ph type="body" idx="2"/>
          </p:nvPr>
        </p:nvSpPr>
        <p:spPr/>
        <p:txBody>
          <a:bodyPr/>
          <a:lstStyle/>
          <a:p>
            <a:endParaRPr lang="en-IN"/>
          </a:p>
        </p:txBody>
      </p:sp>
      <p:graphicFrame>
        <p:nvGraphicFramePr>
          <p:cNvPr id="3" name="Diagram 2">
            <a:extLst>
              <a:ext uri="{FF2B5EF4-FFF2-40B4-BE49-F238E27FC236}">
                <a16:creationId xmlns:a16="http://schemas.microsoft.com/office/drawing/2014/main" id="{E666B13D-1F07-AA13-2087-562FB9B74E99}"/>
              </a:ext>
            </a:extLst>
          </p:cNvPr>
          <p:cNvGraphicFramePr/>
          <p:nvPr>
            <p:extLst>
              <p:ext uri="{D42A27DB-BD31-4B8C-83A1-F6EECF244321}">
                <p14:modId xmlns:p14="http://schemas.microsoft.com/office/powerpoint/2010/main" val="76955618"/>
              </p:ext>
            </p:extLst>
          </p:nvPr>
        </p:nvGraphicFramePr>
        <p:xfrm>
          <a:off x="751840" y="2640557"/>
          <a:ext cx="1062100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2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buFont typeface="Arial" panose="020B0604020202020204" pitchFamily="34" charset="0"/>
              <a:buChar char="•"/>
            </a:pPr>
            <a:r>
              <a:rPr lang="en-US" b="0" i="0" dirty="0">
                <a:solidFill>
                  <a:srgbClr val="0D0D0D"/>
                </a:solidFill>
                <a:effectLst/>
                <a:latin typeface="+mj-lt"/>
              </a:rPr>
              <a:t>Leadership behaviors are categorized into four styles: directive, supportive, participative, and achievement-oriented, and the leader's choice of style depends on the nature of the task, the abilities of the followers, and the environmental context.</a:t>
            </a:r>
          </a:p>
          <a:p>
            <a:pPr algn="l">
              <a:lnSpc>
                <a:spcPct val="150000"/>
              </a:lnSpc>
            </a:pPr>
            <a:r>
              <a:rPr lang="en-US" b="0" i="0" dirty="0">
                <a:solidFill>
                  <a:srgbClr val="0D0D0D"/>
                </a:solidFill>
                <a:effectLst/>
                <a:latin typeface="+mj-lt"/>
              </a:rPr>
              <a:t>While "path-based approach" doesn't directly correspond to a specific leadership theory, if you were referring to "path-goal theory," it fits within the broader context of approaches to defining leadership.</a:t>
            </a:r>
          </a:p>
          <a:p>
            <a:pPr marL="558800" lvl="1" indent="0">
              <a:lnSpc>
                <a:spcPct val="150000"/>
              </a:lnSpc>
              <a:buNone/>
            </a:pPr>
            <a:endParaRPr lang="en-IN" dirty="0"/>
          </a:p>
        </p:txBody>
      </p:sp>
    </p:spTree>
    <p:extLst>
      <p:ext uri="{BB962C8B-B14F-4D97-AF65-F5344CB8AC3E}">
        <p14:creationId xmlns:p14="http://schemas.microsoft.com/office/powerpoint/2010/main" val="333904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r>
              <a:rPr lang="en-US" sz="2400" b="0" i="0" dirty="0">
                <a:solidFill>
                  <a:srgbClr val="0D0D0D"/>
                </a:solidFill>
                <a:effectLst/>
                <a:latin typeface="+mj-lt"/>
              </a:rPr>
              <a:t>Leader-Member Exchange (LMX) theory is a prominent leadership theory that focuses on the quality of the relationship between leaders and their followers. Developed by Fred Dansereau, George </a:t>
            </a:r>
            <a:r>
              <a:rPr lang="en-US" sz="2400" b="0" i="0" dirty="0" err="1">
                <a:solidFill>
                  <a:srgbClr val="0D0D0D"/>
                </a:solidFill>
                <a:effectLst/>
                <a:latin typeface="+mj-lt"/>
              </a:rPr>
              <a:t>Graen</a:t>
            </a:r>
            <a:r>
              <a:rPr lang="en-US" sz="2400" b="0" i="0" dirty="0">
                <a:solidFill>
                  <a:srgbClr val="0D0D0D"/>
                </a:solidFill>
                <a:effectLst/>
                <a:latin typeface="+mj-lt"/>
              </a:rPr>
              <a:t>, and William H. </a:t>
            </a:r>
            <a:r>
              <a:rPr lang="en-US" sz="2400" b="0" i="0" dirty="0" err="1">
                <a:solidFill>
                  <a:srgbClr val="0D0D0D"/>
                </a:solidFill>
                <a:effectLst/>
                <a:latin typeface="+mj-lt"/>
              </a:rPr>
              <a:t>Schriesheim</a:t>
            </a:r>
            <a:r>
              <a:rPr lang="en-US" sz="2400" b="0" i="0" dirty="0">
                <a:solidFill>
                  <a:srgbClr val="0D0D0D"/>
                </a:solidFill>
                <a:effectLst/>
                <a:latin typeface="+mj-lt"/>
              </a:rPr>
              <a:t> in the 1970s, LMX theory suggests that leaders form different relationships with different followers, resulting in in-group and out-group distinctions.</a:t>
            </a:r>
            <a:endParaRPr lang="en-IN" sz="2400" dirty="0">
              <a:latin typeface="+mj-lt"/>
            </a:endParaRPr>
          </a:p>
        </p:txBody>
      </p:sp>
    </p:spTree>
    <p:extLst>
      <p:ext uri="{BB962C8B-B14F-4D97-AF65-F5344CB8AC3E}">
        <p14:creationId xmlns:p14="http://schemas.microsoft.com/office/powerpoint/2010/main" val="385171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algn="l">
              <a:lnSpc>
                <a:spcPct val="150000"/>
              </a:lnSpc>
            </a:pPr>
            <a:r>
              <a:rPr lang="en-US" b="0" i="0" dirty="0">
                <a:solidFill>
                  <a:srgbClr val="0D0D0D"/>
                </a:solidFill>
                <a:effectLst/>
                <a:latin typeface="+mj-lt"/>
              </a:rPr>
              <a:t>Key points about Leader-Member Exchange (LMX) theory include:</a:t>
            </a:r>
          </a:p>
          <a:p>
            <a:pPr algn="l">
              <a:lnSpc>
                <a:spcPct val="150000"/>
              </a:lnSpc>
              <a:buFont typeface="+mj-lt"/>
              <a:buAutoNum type="arabicPeriod"/>
            </a:pPr>
            <a:r>
              <a:rPr lang="en-US" b="1" i="0" dirty="0">
                <a:solidFill>
                  <a:srgbClr val="0D0D0D"/>
                </a:solidFill>
                <a:effectLst/>
                <a:latin typeface="+mj-lt"/>
              </a:rPr>
              <a:t>Dyadic Relationships</a:t>
            </a:r>
            <a:r>
              <a:rPr lang="en-US" b="0" i="0" dirty="0">
                <a:solidFill>
                  <a:srgbClr val="0D0D0D"/>
                </a:solidFill>
                <a:effectLst/>
                <a:latin typeface="+mj-lt"/>
              </a:rPr>
              <a:t>: LMX theory emphasizes the dyadic, or one-on-one, relationships between leaders and each of their followers. It suggests that leaders develop unique exchanges or relationships with individual followers.</a:t>
            </a:r>
          </a:p>
        </p:txBody>
      </p:sp>
    </p:spTree>
    <p:extLst>
      <p:ext uri="{BB962C8B-B14F-4D97-AF65-F5344CB8AC3E}">
        <p14:creationId xmlns:p14="http://schemas.microsoft.com/office/powerpoint/2010/main" val="140017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76200" indent="0" algn="l">
              <a:lnSpc>
                <a:spcPct val="150000"/>
              </a:lnSpc>
              <a:buNone/>
            </a:pPr>
            <a:r>
              <a:rPr lang="en-US" b="1" i="0" dirty="0">
                <a:solidFill>
                  <a:srgbClr val="0D0D0D"/>
                </a:solidFill>
                <a:effectLst/>
                <a:latin typeface="+mj-lt"/>
              </a:rPr>
              <a:t>2. In-Group and Out-Group Differentiation</a:t>
            </a:r>
            <a:r>
              <a:rPr lang="en-US" b="0" i="0" dirty="0">
                <a:solidFill>
                  <a:srgbClr val="0D0D0D"/>
                </a:solidFill>
                <a:effectLst/>
                <a:latin typeface="+mj-lt"/>
              </a:rPr>
              <a:t>: LMX theory proposes that leaders form two distinct groups of followers: the in-group and the out-group. In-group members have high-quality relationships with the leader, characterized by trust, mutual respect, and shared goals. Out-group members have lower-quality relationships and receive fewer benefits and opportunities for advancement.</a:t>
            </a:r>
          </a:p>
          <a:p>
            <a:pPr marL="558800" lvl="1" indent="0">
              <a:lnSpc>
                <a:spcPct val="150000"/>
              </a:lnSpc>
              <a:buNone/>
            </a:pPr>
            <a:endParaRPr lang="en-IN" dirty="0"/>
          </a:p>
          <a:p>
            <a:pPr marL="558800" lvl="1" indent="0">
              <a:lnSpc>
                <a:spcPct val="150000"/>
              </a:lnSpc>
              <a:buNone/>
            </a:pPr>
            <a:endParaRPr lang="en-IN" dirty="0"/>
          </a:p>
        </p:txBody>
      </p:sp>
    </p:spTree>
    <p:extLst>
      <p:ext uri="{BB962C8B-B14F-4D97-AF65-F5344CB8AC3E}">
        <p14:creationId xmlns:p14="http://schemas.microsoft.com/office/powerpoint/2010/main" val="190809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a:xfrm>
            <a:off x="734247" y="1985469"/>
            <a:ext cx="10515600" cy="4609295"/>
          </a:xfrm>
        </p:spPr>
        <p:txBody>
          <a:bodyPr>
            <a:normAutofit/>
          </a:bodyPr>
          <a:lstStyle/>
          <a:p>
            <a:pPr marL="76200" indent="0" algn="l">
              <a:lnSpc>
                <a:spcPct val="160000"/>
              </a:lnSpc>
              <a:buNone/>
            </a:pPr>
            <a:r>
              <a:rPr lang="en-US" sz="2200" b="1" i="0" dirty="0">
                <a:solidFill>
                  <a:srgbClr val="0D0D0D"/>
                </a:solidFill>
                <a:effectLst/>
                <a:latin typeface="+mj-lt"/>
              </a:rPr>
              <a:t>3.High-Quality Exchanges</a:t>
            </a:r>
            <a:r>
              <a:rPr lang="en-US" sz="2200" b="0" i="0" dirty="0">
                <a:solidFill>
                  <a:srgbClr val="0D0D0D"/>
                </a:solidFill>
                <a:effectLst/>
                <a:latin typeface="+mj-lt"/>
              </a:rPr>
              <a:t>: In-group members typically receive more attention, resources, support, and opportunities for growth from the leader compared to out-group members. They often have greater influence, participation in decision-making, and access to valuable information and resources.</a:t>
            </a:r>
          </a:p>
          <a:p>
            <a:pPr marL="558800" lvl="1" indent="0">
              <a:lnSpc>
                <a:spcPct val="150000"/>
              </a:lnSpc>
              <a:buNone/>
            </a:pPr>
            <a:endParaRPr lang="en-IN" dirty="0"/>
          </a:p>
        </p:txBody>
      </p:sp>
    </p:spTree>
    <p:extLst>
      <p:ext uri="{BB962C8B-B14F-4D97-AF65-F5344CB8AC3E}">
        <p14:creationId xmlns:p14="http://schemas.microsoft.com/office/powerpoint/2010/main" val="405433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r>
              <a:rPr lang="en-US" sz="2400" b="1" dirty="0">
                <a:solidFill>
                  <a:srgbClr val="0D0D0D"/>
                </a:solidFill>
                <a:latin typeface="+mj-lt"/>
              </a:rPr>
              <a:t>4. </a:t>
            </a:r>
            <a:r>
              <a:rPr lang="en-US" sz="2400" b="1" i="0" dirty="0">
                <a:solidFill>
                  <a:srgbClr val="0D0D0D"/>
                </a:solidFill>
                <a:effectLst/>
                <a:latin typeface="+mj-lt"/>
              </a:rPr>
              <a:t>Low-Quality Exchanges</a:t>
            </a:r>
            <a:r>
              <a:rPr lang="en-US" sz="2400" b="0" i="0" dirty="0">
                <a:solidFill>
                  <a:srgbClr val="0D0D0D"/>
                </a:solidFill>
                <a:effectLst/>
                <a:latin typeface="+mj-lt"/>
              </a:rPr>
              <a:t>: Out-group members have more limited interactions with the leader and may experience lower levels of trust, communication, and support. They may also perceive fewer opportunities for career advancement and professional development.</a:t>
            </a:r>
          </a:p>
          <a:p>
            <a:pPr marL="558800" lvl="1" indent="0">
              <a:lnSpc>
                <a:spcPct val="150000"/>
              </a:lnSpc>
              <a:buNone/>
            </a:pPr>
            <a:endParaRPr lang="en-IN" dirty="0"/>
          </a:p>
        </p:txBody>
      </p:sp>
    </p:spTree>
    <p:extLst>
      <p:ext uri="{BB962C8B-B14F-4D97-AF65-F5344CB8AC3E}">
        <p14:creationId xmlns:p14="http://schemas.microsoft.com/office/powerpoint/2010/main" val="246486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r>
              <a:rPr lang="en-US" sz="2400" b="1" i="0" dirty="0">
                <a:solidFill>
                  <a:srgbClr val="0D0D0D"/>
                </a:solidFill>
                <a:effectLst/>
                <a:latin typeface="+mj-lt"/>
              </a:rPr>
              <a:t>5. Implications for Leadership Effectiveness</a:t>
            </a:r>
            <a:r>
              <a:rPr lang="en-US" sz="2400" b="0" i="0" dirty="0">
                <a:solidFill>
                  <a:srgbClr val="0D0D0D"/>
                </a:solidFill>
                <a:effectLst/>
                <a:latin typeface="+mj-lt"/>
              </a:rPr>
              <a:t>: LMX theory suggests that leaders can enhance their effectiveness by developing high-quality exchanges with all followers. However, research indicates that in-group members tend to perform better, show higher job satisfaction, and have lower turnover intentions compared to out-group members.</a:t>
            </a:r>
            <a:endParaRPr lang="en-IN" sz="2400" dirty="0">
              <a:latin typeface="+mj-lt"/>
            </a:endParaRPr>
          </a:p>
        </p:txBody>
      </p:sp>
    </p:spTree>
    <p:extLst>
      <p:ext uri="{BB962C8B-B14F-4D97-AF65-F5344CB8AC3E}">
        <p14:creationId xmlns:p14="http://schemas.microsoft.com/office/powerpoint/2010/main" val="3010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r>
              <a:rPr lang="en-IN" sz="2400" b="1" dirty="0">
                <a:latin typeface="+mj-lt"/>
              </a:rPr>
              <a:t>6. </a:t>
            </a:r>
            <a:r>
              <a:rPr lang="en-US" sz="2400" b="1" i="0" dirty="0">
                <a:solidFill>
                  <a:srgbClr val="0D0D0D"/>
                </a:solidFill>
                <a:effectLst/>
                <a:latin typeface="+mj-lt"/>
              </a:rPr>
              <a:t>Impact on Organizational Outcomes</a:t>
            </a:r>
            <a:r>
              <a:rPr lang="en-US" sz="2400" b="0" i="0" dirty="0">
                <a:solidFill>
                  <a:srgbClr val="0D0D0D"/>
                </a:solidFill>
                <a:effectLst/>
                <a:latin typeface="+mj-lt"/>
              </a:rPr>
              <a:t>: The quality of leader-member exchanges has significant implications for organizational outcomes such as employee satisfaction, commitment, performance, and turnover. Organizations can benefit from promoting positive leader-member relationships and minimizing the formation of out-groups.</a:t>
            </a:r>
            <a:endParaRPr lang="en-IN" sz="2400" dirty="0">
              <a:latin typeface="+mj-lt"/>
            </a:endParaRPr>
          </a:p>
        </p:txBody>
      </p:sp>
    </p:spTree>
    <p:extLst>
      <p:ext uri="{BB962C8B-B14F-4D97-AF65-F5344CB8AC3E}">
        <p14:creationId xmlns:p14="http://schemas.microsoft.com/office/powerpoint/2010/main" val="422863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endParaRPr lang="en-IN" dirty="0"/>
          </a:p>
        </p:txBody>
      </p:sp>
    </p:spTree>
    <p:extLst>
      <p:ext uri="{BB962C8B-B14F-4D97-AF65-F5344CB8AC3E}">
        <p14:creationId xmlns:p14="http://schemas.microsoft.com/office/powerpoint/2010/main" val="63100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endParaRPr lang="en-IN" dirty="0"/>
          </a:p>
        </p:txBody>
      </p:sp>
    </p:spTree>
    <p:extLst>
      <p:ext uri="{BB962C8B-B14F-4D97-AF65-F5344CB8AC3E}">
        <p14:creationId xmlns:p14="http://schemas.microsoft.com/office/powerpoint/2010/main" val="203357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B3EA9-E034-4A65-A0FA-AF15A60520D2}"/>
              </a:ext>
            </a:extLst>
          </p:cNvPr>
          <p:cNvSpPr>
            <a:spLocks noGrp="1"/>
          </p:cNvSpPr>
          <p:nvPr>
            <p:ph type="body" idx="2"/>
          </p:nvPr>
        </p:nvSpPr>
        <p:spPr/>
        <p:txBody>
          <a:bodyPr/>
          <a:lstStyle/>
          <a:p>
            <a:endParaRPr lang="en-IN"/>
          </a:p>
        </p:txBody>
      </p:sp>
      <p:graphicFrame>
        <p:nvGraphicFramePr>
          <p:cNvPr id="3" name="Diagram 2">
            <a:extLst>
              <a:ext uri="{FF2B5EF4-FFF2-40B4-BE49-F238E27FC236}">
                <a16:creationId xmlns:a16="http://schemas.microsoft.com/office/drawing/2014/main" id="{EAE816A7-9A4F-E745-3436-C6F2DA36240D}"/>
              </a:ext>
            </a:extLst>
          </p:cNvPr>
          <p:cNvGraphicFramePr/>
          <p:nvPr>
            <p:extLst>
              <p:ext uri="{D42A27DB-BD31-4B8C-83A1-F6EECF244321}">
                <p14:modId xmlns:p14="http://schemas.microsoft.com/office/powerpoint/2010/main" val="4287981764"/>
              </p:ext>
            </p:extLst>
          </p:nvPr>
        </p:nvGraphicFramePr>
        <p:xfrm>
          <a:off x="751840" y="2640557"/>
          <a:ext cx="1059814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6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endParaRPr lang="en-IN" dirty="0"/>
          </a:p>
        </p:txBody>
      </p:sp>
    </p:spTree>
    <p:extLst>
      <p:ext uri="{BB962C8B-B14F-4D97-AF65-F5344CB8AC3E}">
        <p14:creationId xmlns:p14="http://schemas.microsoft.com/office/powerpoint/2010/main" val="207689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2719-6AC3-3FAE-7D53-4E6A6D12C3B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93DA68-619A-E589-4253-950DCFBCAC4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935033E-E857-A965-117B-B0EB1731BA67}"/>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A5BF2759-1DA2-9AF2-494F-7F3FF7E119B1}"/>
              </a:ext>
            </a:extLst>
          </p:cNvPr>
          <p:cNvSpPr/>
          <p:nvPr/>
        </p:nvSpPr>
        <p:spPr>
          <a:xfrm>
            <a:off x="1550869" y="1307204"/>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Approaches to define leaders and leadership</a:t>
            </a:r>
          </a:p>
        </p:txBody>
      </p:sp>
      <p:sp>
        <p:nvSpPr>
          <p:cNvPr id="7" name="Text Placeholder 6">
            <a:extLst>
              <a:ext uri="{FF2B5EF4-FFF2-40B4-BE49-F238E27FC236}">
                <a16:creationId xmlns:a16="http://schemas.microsoft.com/office/drawing/2014/main" id="{064B1856-FF10-7EE2-FEFC-6182F26B06BB}"/>
              </a:ext>
            </a:extLst>
          </p:cNvPr>
          <p:cNvSpPr>
            <a:spLocks noGrp="1"/>
          </p:cNvSpPr>
          <p:nvPr>
            <p:ph type="body" idx="1"/>
          </p:nvPr>
        </p:nvSpPr>
        <p:spPr/>
        <p:txBody>
          <a:bodyPr>
            <a:normAutofit/>
          </a:bodyPr>
          <a:lstStyle/>
          <a:p>
            <a:pPr marL="558800" lvl="1" indent="0">
              <a:lnSpc>
                <a:spcPct val="150000"/>
              </a:lnSpc>
              <a:buNone/>
            </a:pPr>
            <a:endParaRPr lang="en-IN" dirty="0"/>
          </a:p>
        </p:txBody>
      </p:sp>
    </p:spTree>
    <p:extLst>
      <p:ext uri="{BB962C8B-B14F-4D97-AF65-F5344CB8AC3E}">
        <p14:creationId xmlns:p14="http://schemas.microsoft.com/office/powerpoint/2010/main" val="283444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A8917-6B35-062F-C9E1-105E61942F2B}"/>
              </a:ext>
            </a:extLst>
          </p:cNvPr>
          <p:cNvSpPr>
            <a:spLocks noGrp="1"/>
          </p:cNvSpPr>
          <p:nvPr>
            <p:ph type="body" idx="1"/>
          </p:nvPr>
        </p:nvSpPr>
        <p:spPr/>
        <p:txBody>
          <a:bodyPr/>
          <a:lstStyle/>
          <a:p>
            <a:pPr marL="533400" indent="-457200">
              <a:buAutoNum type="arabicPeriod"/>
            </a:pPr>
            <a:r>
              <a:rPr lang="en-IN" b="1" dirty="0"/>
              <a:t>Enter your question</a:t>
            </a:r>
          </a:p>
          <a:p>
            <a:pPr marL="1249363" indent="-625475">
              <a:buFont typeface="+mj-lt"/>
              <a:buAutoNum type="alphaLcParenR"/>
            </a:pPr>
            <a:r>
              <a:rPr lang="en-IN" dirty="0"/>
              <a:t>Option 1</a:t>
            </a:r>
          </a:p>
          <a:p>
            <a:pPr marL="1249363" indent="-625475">
              <a:buFont typeface="+mj-lt"/>
              <a:buAutoNum type="alphaLcParenR"/>
            </a:pPr>
            <a:r>
              <a:rPr lang="en-IN" dirty="0"/>
              <a:t>Option 2</a:t>
            </a:r>
          </a:p>
          <a:p>
            <a:pPr marL="1249363" indent="-625475">
              <a:buFont typeface="+mj-lt"/>
              <a:buAutoNum type="alphaLcParenR"/>
            </a:pPr>
            <a:r>
              <a:rPr lang="en-IN" dirty="0"/>
              <a:t>Option 3</a:t>
            </a:r>
          </a:p>
          <a:p>
            <a:pPr marL="1249363" indent="-625475">
              <a:buFont typeface="+mj-lt"/>
              <a:buAutoNum type="alphaLcParenR"/>
            </a:pPr>
            <a:r>
              <a:rPr lang="en-IN" dirty="0"/>
              <a:t>Option 4</a:t>
            </a:r>
          </a:p>
          <a:p>
            <a:pPr marL="533400" indent="-457200">
              <a:buFont typeface="+mj-lt"/>
              <a:buAutoNum type="alphaLcParenR"/>
            </a:pPr>
            <a:endParaRPr lang="en-IN" dirty="0"/>
          </a:p>
          <a:p>
            <a:r>
              <a:rPr lang="en-IN" b="1" dirty="0"/>
              <a:t>Answer: b)</a:t>
            </a:r>
          </a:p>
        </p:txBody>
      </p:sp>
      <p:sp>
        <p:nvSpPr>
          <p:cNvPr id="3" name="Text Placeholder 2">
            <a:extLst>
              <a:ext uri="{FF2B5EF4-FFF2-40B4-BE49-F238E27FC236}">
                <a16:creationId xmlns:a16="http://schemas.microsoft.com/office/drawing/2014/main" id="{4E51850E-6375-A47C-8DCD-E718D99C0421}"/>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195212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01F-6308-4114-B459-7B2E56BB1578}"/>
              </a:ext>
            </a:extLst>
          </p:cNvPr>
          <p:cNvSpPr>
            <a:spLocks noGrp="1"/>
          </p:cNvSpPr>
          <p:nvPr>
            <p:ph type="title"/>
          </p:nvPr>
        </p:nvSpPr>
        <p:spPr/>
        <p:txBody>
          <a:bodyPr/>
          <a:lstStyle/>
          <a:p>
            <a:endParaRPr lang="en-IN" dirty="0"/>
          </a:p>
        </p:txBody>
      </p:sp>
      <p:graphicFrame>
        <p:nvGraphicFramePr>
          <p:cNvPr id="3" name="Table 29">
            <a:extLst>
              <a:ext uri="{FF2B5EF4-FFF2-40B4-BE49-F238E27FC236}">
                <a16:creationId xmlns:a16="http://schemas.microsoft.com/office/drawing/2014/main" id="{F36ECBEE-786A-9B91-3478-080E76481B00}"/>
              </a:ext>
            </a:extLst>
          </p:cNvPr>
          <p:cNvGraphicFramePr>
            <a:graphicFrameLocks noGrp="1"/>
          </p:cNvGraphicFramePr>
          <p:nvPr>
            <p:extLst>
              <p:ext uri="{D42A27DB-BD31-4B8C-83A1-F6EECF244321}">
                <p14:modId xmlns:p14="http://schemas.microsoft.com/office/powerpoint/2010/main" val="1029741116"/>
              </p:ext>
            </p:extLst>
          </p:nvPr>
        </p:nvGraphicFramePr>
        <p:xfrm>
          <a:off x="732590" y="2651760"/>
          <a:ext cx="10307586" cy="2308540"/>
        </p:xfrm>
        <a:graphic>
          <a:graphicData uri="http://schemas.openxmlformats.org/drawingml/2006/table">
            <a:tbl>
              <a:tblPr firstRow="1" bandRow="1">
                <a:tableStyleId>{5C22544A-7EE6-4342-B048-85BDC9FD1C3A}</a:tableStyleId>
              </a:tblPr>
              <a:tblGrid>
                <a:gridCol w="2195786">
                  <a:extLst>
                    <a:ext uri="{9D8B030D-6E8A-4147-A177-3AD203B41FA5}">
                      <a16:colId xmlns:a16="http://schemas.microsoft.com/office/drawing/2014/main" val="3138766251"/>
                    </a:ext>
                  </a:extLst>
                </a:gridCol>
                <a:gridCol w="4675938">
                  <a:extLst>
                    <a:ext uri="{9D8B030D-6E8A-4147-A177-3AD203B41FA5}">
                      <a16:colId xmlns:a16="http://schemas.microsoft.com/office/drawing/2014/main" val="3576682061"/>
                    </a:ext>
                  </a:extLst>
                </a:gridCol>
                <a:gridCol w="3435862">
                  <a:extLst>
                    <a:ext uri="{9D8B030D-6E8A-4147-A177-3AD203B41FA5}">
                      <a16:colId xmlns:a16="http://schemas.microsoft.com/office/drawing/2014/main" val="3610423322"/>
                    </a:ext>
                  </a:extLst>
                </a:gridCol>
              </a:tblGrid>
              <a:tr h="577135">
                <a:tc>
                  <a:txBody>
                    <a:bodyPr/>
                    <a:lstStyle/>
                    <a:p>
                      <a:r>
                        <a:rPr lang="en-IN" sz="2200" dirty="0">
                          <a:solidFill>
                            <a:schemeClr val="tx1"/>
                          </a:solidFill>
                          <a:latin typeface="+mj-lt"/>
                        </a:rPr>
                        <a:t>Sl. No.</a:t>
                      </a:r>
                    </a:p>
                  </a:txBody>
                  <a:tcPr>
                    <a:solidFill>
                      <a:schemeClr val="accent3"/>
                    </a:solidFill>
                  </a:tcPr>
                </a:tc>
                <a:tc>
                  <a:txBody>
                    <a:bodyPr/>
                    <a:lstStyle/>
                    <a:p>
                      <a:r>
                        <a:rPr lang="en-IN" sz="2200" dirty="0">
                          <a:solidFill>
                            <a:schemeClr val="tx1"/>
                          </a:solidFill>
                          <a:latin typeface="+mj-lt"/>
                        </a:rPr>
                        <a:t>Topic</a:t>
                      </a:r>
                    </a:p>
                  </a:txBody>
                  <a:tcPr>
                    <a:solidFill>
                      <a:schemeClr val="accent3"/>
                    </a:solidFill>
                  </a:tcPr>
                </a:tc>
                <a:tc>
                  <a:txBody>
                    <a:bodyPr/>
                    <a:lstStyle/>
                    <a:p>
                      <a:r>
                        <a:rPr lang="en-IN" sz="2200" dirty="0">
                          <a:solidFill>
                            <a:schemeClr val="tx1"/>
                          </a:solidFill>
                          <a:latin typeface="+mj-lt"/>
                        </a:rPr>
                        <a:t>Document Links</a:t>
                      </a:r>
                    </a:p>
                  </a:txBody>
                  <a:tcPr>
                    <a:solidFill>
                      <a:schemeClr val="accent3"/>
                    </a:solidFill>
                  </a:tcPr>
                </a:tc>
                <a:extLst>
                  <a:ext uri="{0D108BD9-81ED-4DB2-BD59-A6C34878D82A}">
                    <a16:rowId xmlns:a16="http://schemas.microsoft.com/office/drawing/2014/main" val="3799772695"/>
                  </a:ext>
                </a:extLst>
              </a:tr>
              <a:tr h="577135">
                <a:tc>
                  <a:txBody>
                    <a:bodyPr/>
                    <a:lstStyle/>
                    <a:p>
                      <a:endParaRPr lang="en-IN" sz="2200" dirty="0">
                        <a:latin typeface="+mj-lt"/>
                      </a:endParaRPr>
                    </a:p>
                  </a:txBody>
                  <a:tcPr>
                    <a:solidFill>
                      <a:schemeClr val="accent3"/>
                    </a:solidFill>
                  </a:tcPr>
                </a:tc>
                <a:tc>
                  <a:txBody>
                    <a:bodyPr/>
                    <a:lstStyle/>
                    <a:p>
                      <a:endParaRPr lang="en-IN" sz="2200" dirty="0">
                        <a:latin typeface="+mj-lt"/>
                      </a:endParaRPr>
                    </a:p>
                  </a:txBody>
                  <a:tcPr>
                    <a:solidFill>
                      <a:schemeClr val="accent3"/>
                    </a:solidFill>
                  </a:tcPr>
                </a:tc>
                <a:tc>
                  <a:txBody>
                    <a:bodyPr/>
                    <a:lstStyle/>
                    <a:p>
                      <a:endParaRPr lang="en-IN" sz="2200" dirty="0">
                        <a:latin typeface="+mj-lt"/>
                      </a:endParaRPr>
                    </a:p>
                  </a:txBody>
                  <a:tcPr>
                    <a:solidFill>
                      <a:schemeClr val="accent3"/>
                    </a:solidFill>
                  </a:tcPr>
                </a:tc>
                <a:extLst>
                  <a:ext uri="{0D108BD9-81ED-4DB2-BD59-A6C34878D82A}">
                    <a16:rowId xmlns:a16="http://schemas.microsoft.com/office/drawing/2014/main" val="1771499989"/>
                  </a:ext>
                </a:extLst>
              </a:tr>
              <a:tr h="577135">
                <a:tc>
                  <a:txBody>
                    <a:bodyPr/>
                    <a:lstStyle/>
                    <a:p>
                      <a:endParaRPr lang="en-IN" sz="2200">
                        <a:latin typeface="+mj-lt"/>
                      </a:endParaRPr>
                    </a:p>
                  </a:txBody>
                  <a:tcPr>
                    <a:solidFill>
                      <a:schemeClr val="accent3"/>
                    </a:solidFill>
                  </a:tcPr>
                </a:tc>
                <a:tc>
                  <a:txBody>
                    <a:bodyPr/>
                    <a:lstStyle/>
                    <a:p>
                      <a:endParaRPr lang="en-IN" sz="2200" dirty="0">
                        <a:latin typeface="+mj-lt"/>
                      </a:endParaRPr>
                    </a:p>
                  </a:txBody>
                  <a:tcPr>
                    <a:solidFill>
                      <a:schemeClr val="accent3"/>
                    </a:solidFill>
                  </a:tcPr>
                </a:tc>
                <a:tc>
                  <a:txBody>
                    <a:bodyPr/>
                    <a:lstStyle/>
                    <a:p>
                      <a:endParaRPr lang="en-IN" sz="2200" dirty="0">
                        <a:latin typeface="+mj-lt"/>
                      </a:endParaRPr>
                    </a:p>
                  </a:txBody>
                  <a:tcPr>
                    <a:solidFill>
                      <a:schemeClr val="accent3"/>
                    </a:solidFill>
                  </a:tcPr>
                </a:tc>
                <a:extLst>
                  <a:ext uri="{0D108BD9-81ED-4DB2-BD59-A6C34878D82A}">
                    <a16:rowId xmlns:a16="http://schemas.microsoft.com/office/drawing/2014/main" val="2466750928"/>
                  </a:ext>
                </a:extLst>
              </a:tr>
              <a:tr h="577135">
                <a:tc>
                  <a:txBody>
                    <a:bodyPr/>
                    <a:lstStyle/>
                    <a:p>
                      <a:endParaRPr lang="en-IN" sz="2200" dirty="0">
                        <a:latin typeface="+mj-lt"/>
                      </a:endParaRPr>
                    </a:p>
                  </a:txBody>
                  <a:tcPr>
                    <a:solidFill>
                      <a:schemeClr val="accent3"/>
                    </a:solidFill>
                  </a:tcPr>
                </a:tc>
                <a:tc>
                  <a:txBody>
                    <a:bodyPr/>
                    <a:lstStyle/>
                    <a:p>
                      <a:endParaRPr lang="en-IN" sz="2200">
                        <a:latin typeface="+mj-lt"/>
                      </a:endParaRPr>
                    </a:p>
                  </a:txBody>
                  <a:tcPr>
                    <a:solidFill>
                      <a:schemeClr val="accent3"/>
                    </a:solidFill>
                  </a:tcPr>
                </a:tc>
                <a:tc>
                  <a:txBody>
                    <a:bodyPr/>
                    <a:lstStyle/>
                    <a:p>
                      <a:endParaRPr lang="en-IN" sz="2200" dirty="0">
                        <a:latin typeface="+mj-lt"/>
                      </a:endParaRPr>
                    </a:p>
                  </a:txBody>
                  <a:tcPr>
                    <a:solidFill>
                      <a:schemeClr val="accent3"/>
                    </a:solidFill>
                  </a:tcPr>
                </a:tc>
                <a:extLst>
                  <a:ext uri="{0D108BD9-81ED-4DB2-BD59-A6C34878D82A}">
                    <a16:rowId xmlns:a16="http://schemas.microsoft.com/office/drawing/2014/main" val="4284577019"/>
                  </a:ext>
                </a:extLst>
              </a:tr>
            </a:tbl>
          </a:graphicData>
        </a:graphic>
      </p:graphicFrame>
    </p:spTree>
    <p:extLst>
      <p:ext uri="{BB962C8B-B14F-4D97-AF65-F5344CB8AC3E}">
        <p14:creationId xmlns:p14="http://schemas.microsoft.com/office/powerpoint/2010/main" val="124969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7090-E642-4616-B9CF-FFB499A8CC15}"/>
              </a:ext>
            </a:extLst>
          </p:cNvPr>
          <p:cNvSpPr>
            <a:spLocks noGrp="1"/>
          </p:cNvSpPr>
          <p:nvPr>
            <p:ph type="title"/>
          </p:nvPr>
        </p:nvSpPr>
        <p:spPr/>
        <p:txBody>
          <a:bodyPr/>
          <a:lstStyle/>
          <a:p>
            <a:endParaRPr lang="en-IN" dirty="0"/>
          </a:p>
        </p:txBody>
      </p:sp>
      <p:graphicFrame>
        <p:nvGraphicFramePr>
          <p:cNvPr id="3" name="Table 29">
            <a:extLst>
              <a:ext uri="{FF2B5EF4-FFF2-40B4-BE49-F238E27FC236}">
                <a16:creationId xmlns:a16="http://schemas.microsoft.com/office/drawing/2014/main" id="{37447F95-B769-577F-84B0-DF03342503BB}"/>
              </a:ext>
            </a:extLst>
          </p:cNvPr>
          <p:cNvGraphicFramePr>
            <a:graphicFrameLocks noGrp="1"/>
          </p:cNvGraphicFramePr>
          <p:nvPr>
            <p:extLst>
              <p:ext uri="{D42A27DB-BD31-4B8C-83A1-F6EECF244321}">
                <p14:modId xmlns:p14="http://schemas.microsoft.com/office/powerpoint/2010/main" val="1975125841"/>
              </p:ext>
            </p:extLst>
          </p:nvPr>
        </p:nvGraphicFramePr>
        <p:xfrm>
          <a:off x="732590" y="2687319"/>
          <a:ext cx="10307586" cy="2272980"/>
        </p:xfrm>
        <a:graphic>
          <a:graphicData uri="http://schemas.openxmlformats.org/drawingml/2006/table">
            <a:tbl>
              <a:tblPr firstRow="1" bandRow="1">
                <a:tableStyleId>{5C22544A-7EE6-4342-B048-85BDC9FD1C3A}</a:tableStyleId>
              </a:tblPr>
              <a:tblGrid>
                <a:gridCol w="2195786">
                  <a:extLst>
                    <a:ext uri="{9D8B030D-6E8A-4147-A177-3AD203B41FA5}">
                      <a16:colId xmlns:a16="http://schemas.microsoft.com/office/drawing/2014/main" val="3138766251"/>
                    </a:ext>
                  </a:extLst>
                </a:gridCol>
                <a:gridCol w="4675938">
                  <a:extLst>
                    <a:ext uri="{9D8B030D-6E8A-4147-A177-3AD203B41FA5}">
                      <a16:colId xmlns:a16="http://schemas.microsoft.com/office/drawing/2014/main" val="3576682061"/>
                    </a:ext>
                  </a:extLst>
                </a:gridCol>
                <a:gridCol w="3435862">
                  <a:extLst>
                    <a:ext uri="{9D8B030D-6E8A-4147-A177-3AD203B41FA5}">
                      <a16:colId xmlns:a16="http://schemas.microsoft.com/office/drawing/2014/main" val="3610423322"/>
                    </a:ext>
                  </a:extLst>
                </a:gridCol>
              </a:tblGrid>
              <a:tr h="568245">
                <a:tc>
                  <a:txBody>
                    <a:bodyPr/>
                    <a:lstStyle/>
                    <a:p>
                      <a:pPr algn="l"/>
                      <a:r>
                        <a:rPr lang="en-IN" sz="2200" dirty="0">
                          <a:solidFill>
                            <a:schemeClr val="tx1"/>
                          </a:solidFill>
                          <a:latin typeface="+mj-lt"/>
                        </a:rPr>
                        <a:t>Sl. No.</a:t>
                      </a:r>
                    </a:p>
                  </a:txBody>
                  <a:tcPr>
                    <a:solidFill>
                      <a:schemeClr val="accent3"/>
                    </a:solidFill>
                  </a:tcPr>
                </a:tc>
                <a:tc>
                  <a:txBody>
                    <a:bodyPr/>
                    <a:lstStyle/>
                    <a:p>
                      <a:pPr algn="l"/>
                      <a:r>
                        <a:rPr lang="en-IN" sz="2200" dirty="0">
                          <a:solidFill>
                            <a:schemeClr val="tx1"/>
                          </a:solidFill>
                          <a:latin typeface="+mj-lt"/>
                        </a:rPr>
                        <a:t>Topic</a:t>
                      </a:r>
                    </a:p>
                  </a:txBody>
                  <a:tcPr>
                    <a:solidFill>
                      <a:schemeClr val="accent3"/>
                    </a:solidFill>
                  </a:tcPr>
                </a:tc>
                <a:tc>
                  <a:txBody>
                    <a:bodyPr/>
                    <a:lstStyle/>
                    <a:p>
                      <a:pPr algn="l"/>
                      <a:r>
                        <a:rPr lang="en-IN" sz="2200" dirty="0">
                          <a:solidFill>
                            <a:schemeClr val="tx1"/>
                          </a:solidFill>
                          <a:latin typeface="+mj-lt"/>
                        </a:rPr>
                        <a:t>Video Links</a:t>
                      </a:r>
                    </a:p>
                  </a:txBody>
                  <a:tcPr>
                    <a:solidFill>
                      <a:schemeClr val="accent3"/>
                    </a:solidFill>
                  </a:tcPr>
                </a:tc>
                <a:extLst>
                  <a:ext uri="{0D108BD9-81ED-4DB2-BD59-A6C34878D82A}">
                    <a16:rowId xmlns:a16="http://schemas.microsoft.com/office/drawing/2014/main" val="3799772695"/>
                  </a:ext>
                </a:extLst>
              </a:tr>
              <a:tr h="568245">
                <a:tc>
                  <a:txBody>
                    <a:bodyPr/>
                    <a:lstStyle/>
                    <a:p>
                      <a:pPr algn="l"/>
                      <a:endParaRPr lang="en-IN" sz="2200" dirty="0">
                        <a:solidFill>
                          <a:schemeClr val="tx1"/>
                        </a:solidFill>
                        <a:latin typeface="+mj-lt"/>
                      </a:endParaRPr>
                    </a:p>
                  </a:txBody>
                  <a:tcPr>
                    <a:solidFill>
                      <a:schemeClr val="accent3"/>
                    </a:solidFill>
                  </a:tcPr>
                </a:tc>
                <a:tc>
                  <a:txBody>
                    <a:bodyPr/>
                    <a:lstStyle/>
                    <a:p>
                      <a:pPr algn="l"/>
                      <a:endParaRPr lang="en-IN" sz="2200" dirty="0">
                        <a:solidFill>
                          <a:schemeClr val="tx1"/>
                        </a:solidFill>
                        <a:latin typeface="+mj-lt"/>
                      </a:endParaRPr>
                    </a:p>
                  </a:txBody>
                  <a:tcPr>
                    <a:solidFill>
                      <a:schemeClr val="accent3"/>
                    </a:solidFill>
                  </a:tcPr>
                </a:tc>
                <a:tc>
                  <a:txBody>
                    <a:bodyPr/>
                    <a:lstStyle/>
                    <a:p>
                      <a:pPr algn="l"/>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val="1771499989"/>
                  </a:ext>
                </a:extLst>
              </a:tr>
              <a:tr h="568245">
                <a:tc>
                  <a:txBody>
                    <a:bodyPr/>
                    <a:lstStyle/>
                    <a:p>
                      <a:pPr algn="l"/>
                      <a:endParaRPr lang="en-IN" sz="2200">
                        <a:solidFill>
                          <a:schemeClr val="tx1"/>
                        </a:solidFill>
                        <a:latin typeface="+mj-lt"/>
                      </a:endParaRPr>
                    </a:p>
                  </a:txBody>
                  <a:tcPr>
                    <a:solidFill>
                      <a:schemeClr val="accent3"/>
                    </a:solidFill>
                  </a:tcPr>
                </a:tc>
                <a:tc>
                  <a:txBody>
                    <a:bodyPr/>
                    <a:lstStyle/>
                    <a:p>
                      <a:pPr algn="l"/>
                      <a:endParaRPr lang="en-IN" sz="2200">
                        <a:solidFill>
                          <a:schemeClr val="tx1"/>
                        </a:solidFill>
                        <a:latin typeface="+mj-lt"/>
                      </a:endParaRPr>
                    </a:p>
                  </a:txBody>
                  <a:tcPr>
                    <a:solidFill>
                      <a:schemeClr val="accent3"/>
                    </a:solidFill>
                  </a:tcPr>
                </a:tc>
                <a:tc>
                  <a:txBody>
                    <a:bodyPr/>
                    <a:lstStyle/>
                    <a:p>
                      <a:pPr algn="l"/>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val="2466750928"/>
                  </a:ext>
                </a:extLst>
              </a:tr>
              <a:tr h="568245">
                <a:tc>
                  <a:txBody>
                    <a:bodyPr/>
                    <a:lstStyle/>
                    <a:p>
                      <a:pPr algn="l"/>
                      <a:endParaRPr lang="en-IN" sz="2200" dirty="0">
                        <a:solidFill>
                          <a:schemeClr val="tx1"/>
                        </a:solidFill>
                        <a:latin typeface="+mj-lt"/>
                      </a:endParaRPr>
                    </a:p>
                  </a:txBody>
                  <a:tcPr>
                    <a:solidFill>
                      <a:schemeClr val="accent3"/>
                    </a:solidFill>
                  </a:tcPr>
                </a:tc>
                <a:tc>
                  <a:txBody>
                    <a:bodyPr/>
                    <a:lstStyle/>
                    <a:p>
                      <a:pPr algn="l"/>
                      <a:endParaRPr lang="en-IN" sz="2200">
                        <a:solidFill>
                          <a:schemeClr val="tx1"/>
                        </a:solidFill>
                        <a:latin typeface="+mj-lt"/>
                      </a:endParaRPr>
                    </a:p>
                  </a:txBody>
                  <a:tcPr>
                    <a:solidFill>
                      <a:schemeClr val="accent3"/>
                    </a:solidFill>
                  </a:tcPr>
                </a:tc>
                <a:tc>
                  <a:txBody>
                    <a:bodyPr/>
                    <a:lstStyle/>
                    <a:p>
                      <a:pPr algn="l"/>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val="4284577019"/>
                  </a:ext>
                </a:extLst>
              </a:tr>
            </a:tbl>
          </a:graphicData>
        </a:graphic>
      </p:graphicFrame>
    </p:spTree>
    <p:extLst>
      <p:ext uri="{BB962C8B-B14F-4D97-AF65-F5344CB8AC3E}">
        <p14:creationId xmlns:p14="http://schemas.microsoft.com/office/powerpoint/2010/main" val="31202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778DF-9A23-4DB7-A746-544463D60454}"/>
              </a:ext>
            </a:extLst>
          </p:cNvPr>
          <p:cNvSpPr>
            <a:spLocks noGrp="1"/>
          </p:cNvSpPr>
          <p:nvPr>
            <p:ph type="body" idx="2"/>
          </p:nvPr>
        </p:nvSpPr>
        <p:spPr/>
        <p:txBody>
          <a:bodyPr>
            <a:normAutofit fontScale="92500" lnSpcReduction="20000"/>
          </a:bodyPr>
          <a:lstStyle/>
          <a:p>
            <a:endParaRPr lang="en-IN" dirty="0"/>
          </a:p>
        </p:txBody>
      </p:sp>
    </p:spTree>
    <p:extLst>
      <p:ext uri="{BB962C8B-B14F-4D97-AF65-F5344CB8AC3E}">
        <p14:creationId xmlns:p14="http://schemas.microsoft.com/office/powerpoint/2010/main" val="41619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
        <p:nvSpPr>
          <p:cNvPr id="7" name="Text Placeholder 6">
            <a:extLst>
              <a:ext uri="{FF2B5EF4-FFF2-40B4-BE49-F238E27FC236}">
                <a16:creationId xmlns:a16="http://schemas.microsoft.com/office/drawing/2014/main" id="{64BAA549-A8D2-080D-F178-432A95C35D90}"/>
              </a:ext>
            </a:extLst>
          </p:cNvPr>
          <p:cNvSpPr>
            <a:spLocks noGrp="1"/>
          </p:cNvSpPr>
          <p:nvPr>
            <p:ph type="body" idx="1"/>
          </p:nvPr>
        </p:nvSpPr>
        <p:spPr/>
        <p:txBody>
          <a:bodyPr>
            <a:normAutofit/>
          </a:bodyPr>
          <a:lstStyle/>
          <a:p>
            <a:pPr algn="l">
              <a:lnSpc>
                <a:spcPct val="150000"/>
              </a:lnSpc>
              <a:buFont typeface="+mj-lt"/>
              <a:buAutoNum type="arabicPeriod"/>
            </a:pPr>
            <a:r>
              <a:rPr lang="en-US" sz="2600" b="1" i="0" dirty="0">
                <a:solidFill>
                  <a:srgbClr val="0D0D0D"/>
                </a:solidFill>
                <a:effectLst/>
                <a:latin typeface="+mj-lt"/>
              </a:rPr>
              <a:t>Trait Theory</a:t>
            </a:r>
            <a:r>
              <a:rPr lang="en-US" sz="2600" b="0" i="0" dirty="0">
                <a:solidFill>
                  <a:srgbClr val="0D0D0D"/>
                </a:solidFill>
                <a:effectLst/>
                <a:latin typeface="+mj-lt"/>
              </a:rPr>
              <a:t>:</a:t>
            </a:r>
          </a:p>
          <a:p>
            <a:pPr marL="457200" lvl="1" indent="0" algn="l">
              <a:lnSpc>
                <a:spcPct val="150000"/>
              </a:lnSpc>
              <a:buNone/>
            </a:pPr>
            <a:r>
              <a:rPr lang="en-US" sz="2600" b="0" i="0" dirty="0">
                <a:solidFill>
                  <a:srgbClr val="0D0D0D"/>
                </a:solidFill>
                <a:effectLst/>
                <a:latin typeface="+mj-lt"/>
              </a:rPr>
              <a:t>Focuses on innate qualities that make effective leaders.</a:t>
            </a:r>
          </a:p>
          <a:p>
            <a:pPr algn="l">
              <a:lnSpc>
                <a:spcPct val="150000"/>
              </a:lnSpc>
              <a:buFont typeface="+mj-lt"/>
              <a:buAutoNum type="arabicPeriod"/>
            </a:pPr>
            <a:r>
              <a:rPr lang="en-US" sz="2600" b="1" i="0" dirty="0">
                <a:solidFill>
                  <a:srgbClr val="0D0D0D"/>
                </a:solidFill>
                <a:effectLst/>
                <a:latin typeface="+mj-lt"/>
              </a:rPr>
              <a:t>Behavioral Theory</a:t>
            </a:r>
            <a:r>
              <a:rPr lang="en-US" sz="2600" b="0" i="0" dirty="0">
                <a:solidFill>
                  <a:srgbClr val="0D0D0D"/>
                </a:solidFill>
                <a:effectLst/>
                <a:latin typeface="+mj-lt"/>
              </a:rPr>
              <a:t>:</a:t>
            </a:r>
          </a:p>
          <a:p>
            <a:pPr marL="457200" lvl="1" indent="0" algn="l">
              <a:lnSpc>
                <a:spcPct val="150000"/>
              </a:lnSpc>
              <a:buNone/>
            </a:pPr>
            <a:r>
              <a:rPr lang="en-US" sz="2600" b="0" i="0" dirty="0">
                <a:solidFill>
                  <a:srgbClr val="0D0D0D"/>
                </a:solidFill>
                <a:effectLst/>
                <a:latin typeface="+mj-lt"/>
              </a:rPr>
              <a:t>Studies observable behaviors of leaders, including different styles.</a:t>
            </a:r>
          </a:p>
          <a:p>
            <a:pPr algn="l">
              <a:lnSpc>
                <a:spcPct val="150000"/>
              </a:lnSpc>
              <a:buFont typeface="+mj-lt"/>
              <a:buAutoNum type="arabicPeriod"/>
            </a:pPr>
            <a:r>
              <a:rPr lang="en-US" sz="2600" b="1" i="0" dirty="0">
                <a:solidFill>
                  <a:srgbClr val="0D0D0D"/>
                </a:solidFill>
                <a:effectLst/>
                <a:latin typeface="+mj-lt"/>
              </a:rPr>
              <a:t>Contingency Theory</a:t>
            </a:r>
            <a:r>
              <a:rPr lang="en-US" sz="2600" b="0" i="0" dirty="0">
                <a:solidFill>
                  <a:srgbClr val="0D0D0D"/>
                </a:solidFill>
                <a:effectLst/>
                <a:latin typeface="+mj-lt"/>
              </a:rPr>
              <a:t>:</a:t>
            </a:r>
          </a:p>
          <a:p>
            <a:pPr marL="457200" lvl="1" indent="0" algn="l">
              <a:lnSpc>
                <a:spcPct val="150000"/>
              </a:lnSpc>
              <a:buNone/>
            </a:pPr>
            <a:r>
              <a:rPr lang="en-US" sz="2600" b="0" i="0" dirty="0">
                <a:solidFill>
                  <a:srgbClr val="0D0D0D"/>
                </a:solidFill>
                <a:effectLst/>
                <a:latin typeface="+mj-lt"/>
              </a:rPr>
              <a:t>Asserts leadership effectiveness depends on the situation.</a:t>
            </a:r>
          </a:p>
          <a:p>
            <a:pPr marL="76200" indent="0" algn="l">
              <a:lnSpc>
                <a:spcPct val="150000"/>
              </a:lnSpc>
              <a:buNone/>
            </a:pPr>
            <a:endParaRPr lang="en-US" sz="2600" b="0" i="0" dirty="0">
              <a:solidFill>
                <a:srgbClr val="0D0D0D"/>
              </a:solidFill>
              <a:effectLst/>
              <a:latin typeface="+mj-lt"/>
            </a:endParaRPr>
          </a:p>
          <a:p>
            <a:pPr lvl="1">
              <a:lnSpc>
                <a:spcPct val="150000"/>
              </a:lnSpc>
            </a:pPr>
            <a:endParaRPr lang="en-IN" dirty="0"/>
          </a:p>
        </p:txBody>
      </p:sp>
    </p:spTree>
    <p:extLst>
      <p:ext uri="{BB962C8B-B14F-4D97-AF65-F5344CB8AC3E}">
        <p14:creationId xmlns:p14="http://schemas.microsoft.com/office/powerpoint/2010/main" val="1508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18E22-AD08-0004-0318-EB2D2AF62EC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8964C97-0218-3D2A-B219-D6EEA51ECA31}"/>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E254582-5B62-C1FC-8BE8-6367EA0E2DE9}"/>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2CD9F6F8-1F17-8FAA-E9C6-5C192F1E3A74}"/>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
        <p:nvSpPr>
          <p:cNvPr id="7" name="Text Placeholder 6">
            <a:extLst>
              <a:ext uri="{FF2B5EF4-FFF2-40B4-BE49-F238E27FC236}">
                <a16:creationId xmlns:a16="http://schemas.microsoft.com/office/drawing/2014/main" id="{4EB3DA95-8F52-0372-897D-99A899F72AB3}"/>
              </a:ext>
            </a:extLst>
          </p:cNvPr>
          <p:cNvSpPr>
            <a:spLocks noGrp="1"/>
          </p:cNvSpPr>
          <p:nvPr>
            <p:ph type="body" idx="1"/>
          </p:nvPr>
        </p:nvSpPr>
        <p:spPr/>
        <p:txBody>
          <a:bodyPr>
            <a:normAutofit/>
          </a:bodyPr>
          <a:lstStyle/>
          <a:p>
            <a:pPr marL="76200" indent="0" algn="l">
              <a:lnSpc>
                <a:spcPct val="150000"/>
              </a:lnSpc>
              <a:buNone/>
            </a:pPr>
            <a:r>
              <a:rPr lang="en-US" b="1" i="0" dirty="0">
                <a:solidFill>
                  <a:srgbClr val="0D0D0D"/>
                </a:solidFill>
                <a:effectLst/>
                <a:latin typeface="+mj-lt"/>
              </a:rPr>
              <a:t>4. Transactional Leadership</a:t>
            </a:r>
            <a:r>
              <a:rPr lang="en-US" b="0" i="0" dirty="0">
                <a:solidFill>
                  <a:srgbClr val="0D0D0D"/>
                </a:solidFill>
                <a:effectLst/>
                <a:latin typeface="+mj-lt"/>
              </a:rPr>
              <a:t>:</a:t>
            </a:r>
          </a:p>
          <a:p>
            <a:pPr marL="457200" lvl="1" indent="0" algn="l">
              <a:lnSpc>
                <a:spcPct val="150000"/>
              </a:lnSpc>
              <a:buNone/>
            </a:pPr>
            <a:r>
              <a:rPr lang="en-US" sz="2400" b="0" i="0" dirty="0">
                <a:solidFill>
                  <a:srgbClr val="0D0D0D"/>
                </a:solidFill>
                <a:effectLst/>
                <a:latin typeface="+mj-lt"/>
              </a:rPr>
              <a:t>Focuses on exchanges between leaders and followers for motivation.</a:t>
            </a:r>
          </a:p>
          <a:p>
            <a:pPr marL="76200" indent="0" algn="l">
              <a:lnSpc>
                <a:spcPct val="150000"/>
              </a:lnSpc>
              <a:buNone/>
            </a:pPr>
            <a:r>
              <a:rPr lang="en-US" b="1" i="0" dirty="0">
                <a:solidFill>
                  <a:srgbClr val="0D0D0D"/>
                </a:solidFill>
                <a:effectLst/>
                <a:latin typeface="+mj-lt"/>
              </a:rPr>
              <a:t>5. Transformational Leadership</a:t>
            </a:r>
            <a:r>
              <a:rPr lang="en-US" b="0" i="0" dirty="0">
                <a:solidFill>
                  <a:srgbClr val="0D0D0D"/>
                </a:solidFill>
                <a:effectLst/>
                <a:latin typeface="+mj-lt"/>
              </a:rPr>
              <a:t>:</a:t>
            </a:r>
          </a:p>
          <a:p>
            <a:pPr marL="457200" lvl="1" indent="0" algn="l">
              <a:lnSpc>
                <a:spcPct val="150000"/>
              </a:lnSpc>
              <a:buNone/>
            </a:pPr>
            <a:r>
              <a:rPr lang="en-US" sz="2400" b="0" i="0" dirty="0">
                <a:solidFill>
                  <a:srgbClr val="0D0D0D"/>
                </a:solidFill>
                <a:effectLst/>
                <a:latin typeface="+mj-lt"/>
              </a:rPr>
              <a:t>Inspires and motivates followers beyond self-interests</a:t>
            </a:r>
            <a:endParaRPr lang="en-US" sz="2400" b="1" i="0" dirty="0">
              <a:solidFill>
                <a:srgbClr val="0D0D0D"/>
              </a:solidFill>
              <a:effectLst/>
              <a:latin typeface="+mj-lt"/>
            </a:endParaRPr>
          </a:p>
          <a:p>
            <a:pPr marL="76200" indent="0" algn="l">
              <a:lnSpc>
                <a:spcPct val="150000"/>
              </a:lnSpc>
              <a:buNone/>
            </a:pPr>
            <a:r>
              <a:rPr lang="en-US" b="1" i="0" dirty="0">
                <a:solidFill>
                  <a:srgbClr val="0D0D0D"/>
                </a:solidFill>
                <a:effectLst/>
                <a:latin typeface="+mj-lt"/>
              </a:rPr>
              <a:t>6. Servant Leadership</a:t>
            </a:r>
            <a:r>
              <a:rPr lang="en-US" b="0" i="0" dirty="0">
                <a:solidFill>
                  <a:srgbClr val="0D0D0D"/>
                </a:solidFill>
                <a:effectLst/>
                <a:latin typeface="+mj-lt"/>
              </a:rPr>
              <a:t>:</a:t>
            </a:r>
          </a:p>
          <a:p>
            <a:pPr marL="457200" lvl="1" indent="0" algn="l">
              <a:lnSpc>
                <a:spcPct val="150000"/>
              </a:lnSpc>
              <a:buNone/>
            </a:pPr>
            <a:r>
              <a:rPr lang="en-US" sz="2400" b="0" i="0" dirty="0">
                <a:solidFill>
                  <a:srgbClr val="0D0D0D"/>
                </a:solidFill>
                <a:effectLst/>
                <a:latin typeface="+mj-lt"/>
              </a:rPr>
              <a:t>Prioritizes serving others over personal gain.</a:t>
            </a:r>
          </a:p>
          <a:p>
            <a:pPr lvl="1">
              <a:lnSpc>
                <a:spcPct val="150000"/>
              </a:lnSpc>
            </a:pPr>
            <a:endParaRPr lang="en-IN" dirty="0"/>
          </a:p>
        </p:txBody>
      </p:sp>
    </p:spTree>
    <p:extLst>
      <p:ext uri="{BB962C8B-B14F-4D97-AF65-F5344CB8AC3E}">
        <p14:creationId xmlns:p14="http://schemas.microsoft.com/office/powerpoint/2010/main" val="150951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BF8DF-B46A-835F-6F22-2870E995B11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5238812-3A46-EF85-AACD-AE47F706C193}"/>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5" name="Rectangle: Rounded Corners 4">
            <a:extLst>
              <a:ext uri="{FF2B5EF4-FFF2-40B4-BE49-F238E27FC236}">
                <a16:creationId xmlns:a16="http://schemas.microsoft.com/office/drawing/2014/main" id="{B6430BAD-4A29-1322-507B-038E400539C7}"/>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
        <p:nvSpPr>
          <p:cNvPr id="7" name="Text Placeholder 6">
            <a:extLst>
              <a:ext uri="{FF2B5EF4-FFF2-40B4-BE49-F238E27FC236}">
                <a16:creationId xmlns:a16="http://schemas.microsoft.com/office/drawing/2014/main" id="{DD259051-3DF6-F800-8F05-FE23473FD059}"/>
              </a:ext>
            </a:extLst>
          </p:cNvPr>
          <p:cNvSpPr>
            <a:spLocks noGrp="1"/>
          </p:cNvSpPr>
          <p:nvPr>
            <p:ph type="body" idx="1"/>
          </p:nvPr>
        </p:nvSpPr>
        <p:spPr/>
        <p:txBody>
          <a:bodyPr>
            <a:normAutofit/>
          </a:bodyPr>
          <a:lstStyle/>
          <a:p>
            <a:pPr marL="76200" indent="0" algn="l">
              <a:lnSpc>
                <a:spcPct val="150000"/>
              </a:lnSpc>
              <a:buNone/>
            </a:pPr>
            <a:r>
              <a:rPr lang="en-US" b="1" i="0" dirty="0">
                <a:solidFill>
                  <a:srgbClr val="0D0D0D"/>
                </a:solidFill>
                <a:effectLst/>
                <a:latin typeface="+mj-lt"/>
              </a:rPr>
              <a:t>7. Authentic Leadership</a:t>
            </a:r>
            <a:r>
              <a:rPr lang="en-US" b="0" i="0" dirty="0">
                <a:solidFill>
                  <a:srgbClr val="0D0D0D"/>
                </a:solidFill>
                <a:effectLst/>
                <a:latin typeface="+mj-lt"/>
              </a:rPr>
              <a:t>:</a:t>
            </a:r>
          </a:p>
          <a:p>
            <a:pPr marL="457200" lvl="1" indent="0" algn="l">
              <a:lnSpc>
                <a:spcPct val="150000"/>
              </a:lnSpc>
              <a:buNone/>
            </a:pPr>
            <a:r>
              <a:rPr lang="en-US" sz="2400" b="0" i="0" dirty="0">
                <a:solidFill>
                  <a:srgbClr val="0D0D0D"/>
                </a:solidFill>
                <a:effectLst/>
                <a:latin typeface="+mj-lt"/>
              </a:rPr>
              <a:t>Emphasizes genuineness, self-awareness, and ethical </a:t>
            </a:r>
            <a:r>
              <a:rPr lang="en-US" sz="2400" b="0" i="0" dirty="0" err="1">
                <a:solidFill>
                  <a:srgbClr val="0D0D0D"/>
                </a:solidFill>
                <a:effectLst/>
                <a:latin typeface="+mj-lt"/>
              </a:rPr>
              <a:t>behaviour</a:t>
            </a:r>
            <a:r>
              <a:rPr lang="en-US" sz="2400" b="0" i="0" dirty="0">
                <a:solidFill>
                  <a:srgbClr val="0D0D0D"/>
                </a:solidFill>
                <a:effectLst/>
                <a:latin typeface="+mj-lt"/>
              </a:rPr>
              <a:t>.</a:t>
            </a:r>
          </a:p>
          <a:p>
            <a:pPr lvl="1">
              <a:lnSpc>
                <a:spcPct val="150000"/>
              </a:lnSpc>
            </a:pPr>
            <a:endParaRPr lang="en-IN" dirty="0"/>
          </a:p>
        </p:txBody>
      </p:sp>
    </p:spTree>
    <p:extLst>
      <p:ext uri="{BB962C8B-B14F-4D97-AF65-F5344CB8AC3E}">
        <p14:creationId xmlns:p14="http://schemas.microsoft.com/office/powerpoint/2010/main" val="314900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05013-B619-3B61-014E-EBA872C7E32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8FFA726-FED0-0DBE-BB51-74E0CDFF9EFB}"/>
              </a:ext>
            </a:extLst>
          </p:cNvPr>
          <p:cNvSpPr>
            <a:spLocks noGrp="1"/>
          </p:cNvSpPr>
          <p:nvPr>
            <p:ph type="body" idx="2"/>
          </p:nvPr>
        </p:nvSpPr>
        <p:spPr/>
        <p:txBody>
          <a:bodyPr/>
          <a:lstStyle/>
          <a:p>
            <a:r>
              <a:rPr lang="en-IN" b="1" kern="100" dirty="0">
                <a:effectLst/>
                <a:latin typeface="+mj-lt"/>
                <a:ea typeface="Calibri" panose="020F0502020204030204" pitchFamily="34" charset="0"/>
                <a:cs typeface="Times New Roman" panose="02020603050405020304" pitchFamily="18" charset="0"/>
              </a:rPr>
              <a:t>Overview and Theories of leadership</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387E4983-0F2F-4D75-D791-68DD213F0984}"/>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F00463D0-25C2-AC45-AFD7-0F40E9A3CA0B}"/>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Introduction to Leadership</a:t>
            </a:r>
          </a:p>
        </p:txBody>
      </p:sp>
      <p:sp>
        <p:nvSpPr>
          <p:cNvPr id="6" name="Text Placeholder 5">
            <a:extLst>
              <a:ext uri="{FF2B5EF4-FFF2-40B4-BE49-F238E27FC236}">
                <a16:creationId xmlns:a16="http://schemas.microsoft.com/office/drawing/2014/main" id="{F334DEA3-130B-B9C7-34C8-3F47C820C035}"/>
              </a:ext>
            </a:extLst>
          </p:cNvPr>
          <p:cNvSpPr>
            <a:spLocks noGrp="1"/>
          </p:cNvSpPr>
          <p:nvPr>
            <p:ph type="body" idx="1"/>
          </p:nvPr>
        </p:nvSpPr>
        <p:spPr/>
        <p:txBody>
          <a:bodyPr/>
          <a:lstStyle/>
          <a:p>
            <a:pPr>
              <a:lnSpc>
                <a:spcPct val="150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In an organisation, community, or team, leadership refers to the capacity of an individual or a group of individuals to direct and influence followers. Leadership is frequently associated with a person's seniority, title, or place in a hierarchy. Still, it's a quality that anybody can acquire, including those who don't hold responsibilities of leadership. It's a skill that may be cultivated and enhanced with 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91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2614</Words>
  <Application>Microsoft Office PowerPoint</Application>
  <PresentationFormat>Widescreen</PresentationFormat>
  <Paragraphs>198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Symbol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Himani Chowdhary</cp:lastModifiedBy>
  <cp:revision>7</cp:revision>
  <dcterms:created xsi:type="dcterms:W3CDTF">2023-05-05T05:09:20Z</dcterms:created>
  <dcterms:modified xsi:type="dcterms:W3CDTF">2024-03-11T13:54:23Z</dcterms:modified>
</cp:coreProperties>
</file>