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8" roundtripDataSignature="AMtx7mhJRBj34WCVJVk7b3IBZ8qx4sEd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64A927-F3E6-47E6-B3F0-292FC86F72BE}">
  <a:tblStyle styleId="{4A64A927-F3E6-47E6-B3F0-292FC86F72B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0.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2" name="Shape 12"/>
        <p:cNvGrpSpPr/>
        <p:nvPr/>
      </p:nvGrpSpPr>
      <p:grpSpPr>
        <a:xfrm>
          <a:off x="0" y="0"/>
          <a:ext cx="0" cy="0"/>
          <a:chOff x="0" y="0"/>
          <a:chExt cx="0" cy="0"/>
        </a:xfrm>
      </p:grpSpPr>
      <p:sp>
        <p:nvSpPr>
          <p:cNvPr id="13" name="Google Shape;13;p54"/>
          <p:cNvSpPr txBox="1"/>
          <p:nvPr>
            <p:ph type="title"/>
          </p:nvPr>
        </p:nvSpPr>
        <p:spPr>
          <a:xfrm>
            <a:off x="838200" y="353769"/>
            <a:ext cx="10515600" cy="82391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5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Clr>
                <a:schemeClr val="accent2"/>
              </a:buClr>
              <a:buSzPts val="1200"/>
              <a:buFont typeface="Times New Roman"/>
              <a:buNone/>
              <a:defRPr/>
            </a:lvl1pPr>
            <a:lvl2pPr indent="0" lvl="1" marL="0" marR="0" algn="r">
              <a:spcBef>
                <a:spcPts val="0"/>
              </a:spcBef>
              <a:buClr>
                <a:schemeClr val="accent2"/>
              </a:buClr>
              <a:buSzPts val="1200"/>
              <a:buFont typeface="Times New Roman"/>
              <a:buNone/>
              <a:defRPr/>
            </a:lvl2pPr>
            <a:lvl3pPr indent="0" lvl="2" marL="0" marR="0" algn="r">
              <a:spcBef>
                <a:spcPts val="0"/>
              </a:spcBef>
              <a:buClr>
                <a:schemeClr val="accent2"/>
              </a:buClr>
              <a:buSzPts val="1200"/>
              <a:buFont typeface="Times New Roman"/>
              <a:buNone/>
              <a:defRPr/>
            </a:lvl3pPr>
            <a:lvl4pPr indent="0" lvl="3" marL="0" marR="0" algn="r">
              <a:spcBef>
                <a:spcPts val="0"/>
              </a:spcBef>
              <a:buClr>
                <a:schemeClr val="accent2"/>
              </a:buClr>
              <a:buSzPts val="1200"/>
              <a:buFont typeface="Times New Roman"/>
              <a:buNone/>
              <a:defRPr/>
            </a:lvl4pPr>
            <a:lvl5pPr indent="0" lvl="4" marL="0" marR="0" algn="r">
              <a:spcBef>
                <a:spcPts val="0"/>
              </a:spcBef>
              <a:buClr>
                <a:schemeClr val="accent2"/>
              </a:buClr>
              <a:buSzPts val="1200"/>
              <a:buFont typeface="Times New Roman"/>
              <a:buNone/>
              <a:defRPr/>
            </a:lvl5pPr>
            <a:lvl6pPr indent="0" lvl="5" marL="0" marR="0" algn="r">
              <a:spcBef>
                <a:spcPts val="0"/>
              </a:spcBef>
              <a:buClr>
                <a:schemeClr val="accent2"/>
              </a:buClr>
              <a:buSzPts val="1200"/>
              <a:buFont typeface="Times New Roman"/>
              <a:buNone/>
              <a:defRPr/>
            </a:lvl6pPr>
            <a:lvl7pPr indent="0" lvl="6" marL="0" marR="0" algn="r">
              <a:spcBef>
                <a:spcPts val="0"/>
              </a:spcBef>
              <a:buClr>
                <a:schemeClr val="accent2"/>
              </a:buClr>
              <a:buSzPts val="1200"/>
              <a:buFont typeface="Times New Roman"/>
              <a:buNone/>
              <a:defRPr/>
            </a:lvl7pPr>
            <a:lvl8pPr indent="0" lvl="7" marL="0" marR="0" algn="r">
              <a:spcBef>
                <a:spcPts val="0"/>
              </a:spcBef>
              <a:buClr>
                <a:schemeClr val="accent2"/>
              </a:buClr>
              <a:buSzPts val="1200"/>
              <a:buFont typeface="Times New Roman"/>
              <a:buNone/>
              <a:defRPr/>
            </a:lvl8pPr>
            <a:lvl9pPr indent="0" lvl="8" marL="0" marR="0" algn="r">
              <a:spcBef>
                <a:spcPts val="0"/>
              </a:spcBef>
              <a:buClr>
                <a:schemeClr val="accent2"/>
              </a:buClr>
              <a:buSzPts val="1200"/>
              <a:buFont typeface="Times New Roman"/>
              <a:buNone/>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54"/>
          <p:cNvPicPr preferRelativeResize="0"/>
          <p:nvPr/>
        </p:nvPicPr>
        <p:blipFill rotWithShape="1">
          <a:blip r:embed="rId2">
            <a:alphaModFix/>
          </a:blip>
          <a:srcRect b="0" l="0" r="0" t="0"/>
          <a:stretch/>
        </p:blipFill>
        <p:spPr>
          <a:xfrm>
            <a:off x="1185" y="0"/>
            <a:ext cx="12189630"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53" name="Shape 53"/>
        <p:cNvGrpSpPr/>
        <p:nvPr/>
      </p:nvGrpSpPr>
      <p:grpSpPr>
        <a:xfrm>
          <a:off x="0" y="0"/>
          <a:ext cx="0" cy="0"/>
          <a:chOff x="0" y="0"/>
          <a:chExt cx="0" cy="0"/>
        </a:xfrm>
      </p:grpSpPr>
      <p:pic>
        <p:nvPicPr>
          <p:cNvPr descr="fountain pen next to red Thank You journal" id="54" name="Google Shape;54;p63"/>
          <p:cNvPicPr preferRelativeResize="0"/>
          <p:nvPr/>
        </p:nvPicPr>
        <p:blipFill rotWithShape="1">
          <a:blip r:embed="rId2">
            <a:alphaModFix/>
          </a:blip>
          <a:srcRect b="0" l="0" r="0" t="0"/>
          <a:stretch/>
        </p:blipFill>
        <p:spPr>
          <a:xfrm>
            <a:off x="-1" y="-1"/>
            <a:ext cx="12192001" cy="6848051"/>
          </a:xfrm>
          <a:prstGeom prst="rect">
            <a:avLst/>
          </a:prstGeom>
          <a:noFill/>
          <a:ln>
            <a:noFill/>
          </a:ln>
        </p:spPr>
      </p:pic>
      <p:sp>
        <p:nvSpPr>
          <p:cNvPr id="55" name="Google Shape;55;p63"/>
          <p:cNvSpPr txBox="1"/>
          <p:nvPr>
            <p:ph idx="1"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4"/>
          <p:cNvSpPr txBox="1"/>
          <p:nvPr>
            <p:ph type="title"/>
          </p:nvPr>
        </p:nvSpPr>
        <p:spPr>
          <a:xfrm>
            <a:off x="613317" y="454334"/>
            <a:ext cx="10740483" cy="5046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Free vector linear flat abstract lines pattern" id="58" name="Google Shape;58;p64"/>
          <p:cNvPicPr preferRelativeResize="0"/>
          <p:nvPr/>
        </p:nvPicPr>
        <p:blipFill rotWithShape="1">
          <a:blip r:embed="rId2">
            <a:alphaModFix/>
          </a:blip>
          <a:srcRect b="7779" l="0" r="0" t="7779"/>
          <a:stretch/>
        </p:blipFill>
        <p:spPr>
          <a:xfrm rot="5400000">
            <a:off x="-1434168" y="1519786"/>
            <a:ext cx="6776191" cy="3811607"/>
          </a:xfrm>
          <a:prstGeom prst="rect">
            <a:avLst/>
          </a:prstGeom>
          <a:noFill/>
          <a:ln>
            <a:noFill/>
          </a:ln>
        </p:spPr>
      </p:pic>
      <p:pic>
        <p:nvPicPr>
          <p:cNvPr descr="Free vector linear flat abstract lines pattern" id="59" name="Google Shape;59;p64"/>
          <p:cNvPicPr preferRelativeResize="0"/>
          <p:nvPr/>
        </p:nvPicPr>
        <p:blipFill rotWithShape="1">
          <a:blip r:embed="rId2">
            <a:alphaModFix/>
          </a:blip>
          <a:srcRect b="7779" l="0" r="0" t="7779"/>
          <a:stretch/>
        </p:blipFill>
        <p:spPr>
          <a:xfrm rot="5400000">
            <a:off x="2377439" y="1519785"/>
            <a:ext cx="6776191" cy="3811607"/>
          </a:xfrm>
          <a:prstGeom prst="rect">
            <a:avLst/>
          </a:prstGeom>
          <a:noFill/>
          <a:ln>
            <a:noFill/>
          </a:ln>
        </p:spPr>
      </p:pic>
      <p:pic>
        <p:nvPicPr>
          <p:cNvPr descr="Free vector linear flat abstract lines pattern" id="60" name="Google Shape;60;p64"/>
          <p:cNvPicPr preferRelativeResize="0"/>
          <p:nvPr/>
        </p:nvPicPr>
        <p:blipFill rotWithShape="1">
          <a:blip r:embed="rId2">
            <a:alphaModFix/>
          </a:blip>
          <a:srcRect b="7779" l="0" r="0" t="7779"/>
          <a:stretch/>
        </p:blipFill>
        <p:spPr>
          <a:xfrm rot="5400000">
            <a:off x="6189046" y="1519784"/>
            <a:ext cx="6776191" cy="3811607"/>
          </a:xfrm>
          <a:prstGeom prst="rect">
            <a:avLst/>
          </a:prstGeom>
          <a:noFill/>
          <a:ln>
            <a:noFill/>
          </a:ln>
        </p:spPr>
      </p:pic>
      <p:pic>
        <p:nvPicPr>
          <p:cNvPr descr="Free vector linear flat abstract lines pattern" id="61" name="Google Shape;61;p64"/>
          <p:cNvPicPr preferRelativeResize="0"/>
          <p:nvPr/>
        </p:nvPicPr>
        <p:blipFill rotWithShape="1">
          <a:blip r:embed="rId2">
            <a:alphaModFix/>
          </a:blip>
          <a:srcRect b="21" l="0" r="0" t="85337"/>
          <a:stretch/>
        </p:blipFill>
        <p:spPr>
          <a:xfrm rot="5400000">
            <a:off x="8430284" y="3092417"/>
            <a:ext cx="6776191" cy="670870"/>
          </a:xfrm>
          <a:prstGeom prst="rect">
            <a:avLst/>
          </a:prstGeom>
          <a:noFill/>
          <a:ln>
            <a:noFill/>
          </a:ln>
        </p:spPr>
      </p:pic>
      <p:grpSp>
        <p:nvGrpSpPr>
          <p:cNvPr id="62" name="Google Shape;62;p64"/>
          <p:cNvGrpSpPr/>
          <p:nvPr/>
        </p:nvGrpSpPr>
        <p:grpSpPr>
          <a:xfrm>
            <a:off x="48124" y="35228"/>
            <a:ext cx="12105690" cy="6778456"/>
            <a:chOff x="48124" y="37493"/>
            <a:chExt cx="12105690" cy="6778456"/>
          </a:xfrm>
        </p:grpSpPr>
        <p:pic>
          <p:nvPicPr>
            <p:cNvPr descr="Free vector linear flat abstract lines pattern" id="63" name="Google Shape;63;p64"/>
            <p:cNvPicPr preferRelativeResize="0"/>
            <p:nvPr/>
          </p:nvPicPr>
          <p:blipFill rotWithShape="1">
            <a:blip r:embed="rId2">
              <a:alphaModFix/>
            </a:blip>
            <a:srcRect b="7779" l="0" r="0" t="7779"/>
            <a:stretch/>
          </p:blipFill>
          <p:spPr>
            <a:xfrm rot="5400000">
              <a:off x="-1434168" y="1519787"/>
              <a:ext cx="6776191" cy="3811607"/>
            </a:xfrm>
            <a:prstGeom prst="rect">
              <a:avLst/>
            </a:prstGeom>
            <a:noFill/>
            <a:ln>
              <a:noFill/>
            </a:ln>
          </p:spPr>
        </p:pic>
        <p:pic>
          <p:nvPicPr>
            <p:cNvPr descr="Free vector linear flat abstract lines pattern" id="64" name="Google Shape;64;p64"/>
            <p:cNvPicPr preferRelativeResize="0"/>
            <p:nvPr/>
          </p:nvPicPr>
          <p:blipFill rotWithShape="1">
            <a:blip r:embed="rId2">
              <a:alphaModFix/>
            </a:blip>
            <a:srcRect b="7779" l="0" r="0" t="7779"/>
            <a:stretch/>
          </p:blipFill>
          <p:spPr>
            <a:xfrm rot="5400000">
              <a:off x="2377439" y="1519786"/>
              <a:ext cx="6776191" cy="3811607"/>
            </a:xfrm>
            <a:prstGeom prst="rect">
              <a:avLst/>
            </a:prstGeom>
            <a:noFill/>
            <a:ln>
              <a:noFill/>
            </a:ln>
          </p:spPr>
        </p:pic>
        <p:pic>
          <p:nvPicPr>
            <p:cNvPr descr="Free vector linear flat abstract lines pattern" id="65" name="Google Shape;65;p64"/>
            <p:cNvPicPr preferRelativeResize="0"/>
            <p:nvPr/>
          </p:nvPicPr>
          <p:blipFill rotWithShape="1">
            <a:blip r:embed="rId2">
              <a:alphaModFix amt="0"/>
            </a:blip>
            <a:srcRect b="7779" l="0" r="0" t="7779"/>
            <a:stretch/>
          </p:blipFill>
          <p:spPr>
            <a:xfrm rot="5400000">
              <a:off x="6189046" y="1519785"/>
              <a:ext cx="6776191" cy="3811607"/>
            </a:xfrm>
            <a:prstGeom prst="rect">
              <a:avLst/>
            </a:prstGeom>
            <a:noFill/>
            <a:ln>
              <a:noFill/>
            </a:ln>
          </p:spPr>
        </p:pic>
        <p:pic>
          <p:nvPicPr>
            <p:cNvPr descr="Free vector linear flat abstract lines pattern" id="66" name="Google Shape;66;p64"/>
            <p:cNvPicPr preferRelativeResize="0"/>
            <p:nvPr/>
          </p:nvPicPr>
          <p:blipFill rotWithShape="1">
            <a:blip r:embed="rId2">
              <a:alphaModFix/>
            </a:blip>
            <a:srcRect b="21" l="0" r="0" t="85337"/>
            <a:stretch/>
          </p:blipFill>
          <p:spPr>
            <a:xfrm rot="5400000">
              <a:off x="8430284" y="3092418"/>
              <a:ext cx="6776191" cy="670870"/>
            </a:xfrm>
            <a:prstGeom prst="rect">
              <a:avLst/>
            </a:prstGeom>
            <a:noFill/>
            <a:ln>
              <a:noFill/>
            </a:ln>
          </p:spPr>
        </p:pic>
      </p:grpSp>
      <p:pic>
        <p:nvPicPr>
          <p:cNvPr descr="Free vector flat university concept background" id="67" name="Google Shape;67;p64"/>
          <p:cNvPicPr preferRelativeResize="0"/>
          <p:nvPr/>
        </p:nvPicPr>
        <p:blipFill rotWithShape="1">
          <a:blip r:embed="rId3">
            <a:alphaModFix/>
          </a:blip>
          <a:srcRect b="27497" l="9711" r="8843" t="31664"/>
          <a:stretch/>
        </p:blipFill>
        <p:spPr>
          <a:xfrm>
            <a:off x="5611262" y="1654694"/>
            <a:ext cx="6532614" cy="3275668"/>
          </a:xfrm>
          <a:prstGeom prst="rect">
            <a:avLst/>
          </a:prstGeom>
          <a:noFill/>
          <a:ln>
            <a:noFill/>
          </a:ln>
        </p:spPr>
      </p:pic>
      <p:pic>
        <p:nvPicPr>
          <p:cNvPr descr="An organic corner shape" id="68" name="Google Shape;68;p64"/>
          <p:cNvPicPr preferRelativeResize="0"/>
          <p:nvPr/>
        </p:nvPicPr>
        <p:blipFill rotWithShape="1">
          <a:blip r:embed="rId4">
            <a:alphaModFix/>
          </a:blip>
          <a:srcRect b="0" l="13523" r="0" t="0"/>
          <a:stretch/>
        </p:blipFill>
        <p:spPr>
          <a:xfrm rot="5400000">
            <a:off x="372656" y="-264752"/>
            <a:ext cx="6767105" cy="7436044"/>
          </a:xfrm>
          <a:prstGeom prst="rect">
            <a:avLst/>
          </a:prstGeom>
          <a:noFill/>
          <a:ln>
            <a:noFill/>
          </a:ln>
        </p:spPr>
      </p:pic>
      <p:pic>
        <p:nvPicPr>
          <p:cNvPr descr="An organic corner shape" id="69" name="Google Shape;69;p64"/>
          <p:cNvPicPr preferRelativeResize="0"/>
          <p:nvPr/>
        </p:nvPicPr>
        <p:blipFill rotWithShape="1">
          <a:blip r:embed="rId4">
            <a:alphaModFix/>
          </a:blip>
          <a:srcRect b="0" l="13523" r="0" t="47294"/>
          <a:stretch/>
        </p:blipFill>
        <p:spPr>
          <a:xfrm rot="5400000">
            <a:off x="476178" y="-365635"/>
            <a:ext cx="6767106" cy="7623214"/>
          </a:xfrm>
          <a:prstGeom prst="rect">
            <a:avLst/>
          </a:prstGeom>
          <a:noFill/>
          <a:ln>
            <a:noFill/>
          </a:ln>
        </p:spPr>
      </p:pic>
      <p:sp>
        <p:nvSpPr>
          <p:cNvPr id="70" name="Google Shape;70;p64"/>
          <p:cNvSpPr/>
          <p:nvPr/>
        </p:nvSpPr>
        <p:spPr>
          <a:xfrm>
            <a:off x="1896177" y="1375845"/>
            <a:ext cx="3715085" cy="3667221"/>
          </a:xfrm>
          <a:prstGeom prst="ellipse">
            <a:avLst/>
          </a:prstGeom>
          <a:gradFill>
            <a:gsLst>
              <a:gs pos="0">
                <a:srgbClr val="5F060E"/>
              </a:gs>
              <a:gs pos="50000">
                <a:srgbClr val="8A0913"/>
              </a:gs>
              <a:gs pos="100000">
                <a:srgbClr val="A60B18"/>
              </a:gs>
            </a:gsLst>
            <a:lin ang="18900000" scaled="0"/>
          </a:gradFill>
          <a:ln cap="flat" cmpd="sng" w="19050">
            <a:solidFill>
              <a:srgbClr val="C01E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CENTRE</a:t>
            </a:r>
            <a:endParaRPr/>
          </a:p>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OF</a:t>
            </a:r>
            <a:endParaRPr/>
          </a:p>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PROFESSIONAL AND EMPLOYABILITY SKILLS</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1" name="Shape 71"/>
        <p:cNvGrpSpPr/>
        <p:nvPr/>
      </p:nvGrpSpPr>
      <p:grpSpPr>
        <a:xfrm>
          <a:off x="0" y="0"/>
          <a:ext cx="0" cy="0"/>
          <a:chOff x="0" y="0"/>
          <a:chExt cx="0" cy="0"/>
        </a:xfrm>
      </p:grpSpPr>
      <p:pic>
        <p:nvPicPr>
          <p:cNvPr descr="Stationery Illustration in PNG, SVG" id="72" name="Google Shape;72;p65"/>
          <p:cNvPicPr preferRelativeResize="0"/>
          <p:nvPr/>
        </p:nvPicPr>
        <p:blipFill rotWithShape="1">
          <a:blip r:embed="rId2">
            <a:alphaModFix/>
          </a:blip>
          <a:srcRect b="0" l="0" r="0" t="0"/>
          <a:stretch/>
        </p:blipFill>
        <p:spPr>
          <a:xfrm>
            <a:off x="924026" y="1482315"/>
            <a:ext cx="3763478" cy="3748777"/>
          </a:xfrm>
          <a:prstGeom prst="rect">
            <a:avLst/>
          </a:prstGeom>
          <a:noFill/>
          <a:ln>
            <a:noFill/>
          </a:ln>
        </p:spPr>
      </p:pic>
      <p:pic>
        <p:nvPicPr>
          <p:cNvPr descr="Higher education Illustration in PNG, SVG" id="73" name="Google Shape;73;p65"/>
          <p:cNvPicPr preferRelativeResize="0"/>
          <p:nvPr/>
        </p:nvPicPr>
        <p:blipFill rotWithShape="1">
          <a:blip r:embed="rId3">
            <a:alphaModFix/>
          </a:blip>
          <a:srcRect b="0" l="0" r="0" t="0"/>
          <a:stretch/>
        </p:blipFill>
        <p:spPr>
          <a:xfrm>
            <a:off x="7813984" y="748022"/>
            <a:ext cx="2854016" cy="2854016"/>
          </a:xfrm>
          <a:prstGeom prst="rect">
            <a:avLst/>
          </a:prstGeom>
          <a:noFill/>
          <a:ln>
            <a:noFill/>
          </a:ln>
        </p:spPr>
      </p:pic>
      <p:sp>
        <p:nvSpPr>
          <p:cNvPr id="74" name="Google Shape;74;p65"/>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b="1" sz="36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5"/>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solidFill>
                  <a:srgbClr val="C01E2F"/>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p65"/>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2800">
                <a:solidFill>
                  <a:srgbClr val="0070C0"/>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6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6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b="1" sz="2400">
                <a:solidFill>
                  <a:srgbClr val="888888"/>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0" name="Google Shape;80;p6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1" name="Shape 81"/>
        <p:cNvGrpSpPr/>
        <p:nvPr/>
      </p:nvGrpSpPr>
      <p:grpSpPr>
        <a:xfrm>
          <a:off x="0" y="0"/>
          <a:ext cx="0" cy="0"/>
          <a:chOff x="0" y="0"/>
          <a:chExt cx="0" cy="0"/>
        </a:xfrm>
      </p:grpSpPr>
      <p:sp>
        <p:nvSpPr>
          <p:cNvPr id="82" name="Google Shape;82;p67"/>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7"/>
          <p:cNvSpPr txBox="1"/>
          <p:nvPr>
            <p:ph idx="1" type="body"/>
          </p:nvPr>
        </p:nvSpPr>
        <p:spPr>
          <a:xfrm>
            <a:off x="6172200" y="1674796"/>
            <a:ext cx="5181600" cy="4502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67"/>
          <p:cNvSpPr txBox="1"/>
          <p:nvPr>
            <p:ph idx="2" type="body"/>
          </p:nvPr>
        </p:nvSpPr>
        <p:spPr>
          <a:xfrm>
            <a:off x="615175" y="1674796"/>
            <a:ext cx="5181600" cy="4502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85" name="Google Shape;85;p67"/>
          <p:cNvGrpSpPr/>
          <p:nvPr/>
        </p:nvGrpSpPr>
        <p:grpSpPr>
          <a:xfrm>
            <a:off x="615175" y="879162"/>
            <a:ext cx="10608058" cy="924026"/>
            <a:chOff x="745742" y="1116725"/>
            <a:chExt cx="10608058" cy="924026"/>
          </a:xfrm>
        </p:grpSpPr>
        <p:sp>
          <p:nvSpPr>
            <p:cNvPr id="86" name="Google Shape;86;p6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Subtitle</a:t>
              </a:r>
              <a:endParaRPr/>
            </a:p>
          </p:txBody>
        </p:sp>
        <p:pic>
          <p:nvPicPr>
            <p:cNvPr descr="An open book" id="87" name="Google Shape;87;p67"/>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grpSp>
        <p:nvGrpSpPr>
          <p:cNvPr id="89" name="Google Shape;89;p68"/>
          <p:cNvGrpSpPr/>
          <p:nvPr/>
        </p:nvGrpSpPr>
        <p:grpSpPr>
          <a:xfrm>
            <a:off x="745742" y="1116725"/>
            <a:ext cx="10608058" cy="924026"/>
            <a:chOff x="745742" y="1116725"/>
            <a:chExt cx="10608058" cy="924026"/>
          </a:xfrm>
        </p:grpSpPr>
        <p:sp>
          <p:nvSpPr>
            <p:cNvPr id="90" name="Google Shape;90;p6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Subtitle</a:t>
              </a:r>
              <a:endParaRPr/>
            </a:p>
          </p:txBody>
        </p:sp>
        <p:pic>
          <p:nvPicPr>
            <p:cNvPr descr="An open book" id="91" name="Google Shape;91;p68"/>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92" name="Shape 92"/>
        <p:cNvGrpSpPr/>
        <p:nvPr/>
      </p:nvGrpSpPr>
      <p:grpSpPr>
        <a:xfrm>
          <a:off x="0" y="0"/>
          <a:ext cx="0" cy="0"/>
          <a:chOff x="0" y="0"/>
          <a:chExt cx="0" cy="0"/>
        </a:xfrm>
      </p:grpSpPr>
      <p:sp>
        <p:nvSpPr>
          <p:cNvPr id="93" name="Google Shape;93;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9"/>
          <p:cNvSpPr/>
          <p:nvPr>
            <p:ph idx="2" type="pic"/>
          </p:nvPr>
        </p:nvSpPr>
        <p:spPr>
          <a:xfrm>
            <a:off x="5183188" y="987425"/>
            <a:ext cx="6172200" cy="4873625"/>
          </a:xfrm>
          <a:prstGeom prst="rect">
            <a:avLst/>
          </a:prstGeom>
          <a:noFill/>
          <a:ln>
            <a:noFill/>
          </a:ln>
        </p:spPr>
      </p:sp>
      <p:sp>
        <p:nvSpPr>
          <p:cNvPr id="95" name="Google Shape;95;p6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6" name="Google Shape;96;p6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cxnSp>
        <p:nvCxnSpPr>
          <p:cNvPr id="97" name="Google Shape;97;p69"/>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98" name="Google Shape;98;p69"/>
          <p:cNvSpPr txBox="1"/>
          <p:nvPr>
            <p:ph idx="3"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3_Title Slide">
    <p:spTree>
      <p:nvGrpSpPr>
        <p:cNvPr id="16" name="Shape 16"/>
        <p:cNvGrpSpPr/>
        <p:nvPr/>
      </p:nvGrpSpPr>
      <p:grpSpPr>
        <a:xfrm>
          <a:off x="0" y="0"/>
          <a:ext cx="0" cy="0"/>
          <a:chOff x="0" y="0"/>
          <a:chExt cx="0" cy="0"/>
        </a:xfrm>
      </p:grpSpPr>
      <p:pic>
        <p:nvPicPr>
          <p:cNvPr descr="Free vector online education isometric concept, laptop on book, internet course for learning on home" id="17" name="Google Shape;17;p55"/>
          <p:cNvPicPr preferRelativeResize="0"/>
          <p:nvPr/>
        </p:nvPicPr>
        <p:blipFill rotWithShape="1">
          <a:blip r:embed="rId2">
            <a:alphaModFix/>
          </a:blip>
          <a:srcRect b="8815" l="0" r="6276" t="7324"/>
          <a:stretch/>
        </p:blipFill>
        <p:spPr>
          <a:xfrm>
            <a:off x="4908883" y="1270474"/>
            <a:ext cx="7225364" cy="4905490"/>
          </a:xfrm>
          <a:prstGeom prst="rect">
            <a:avLst/>
          </a:prstGeom>
          <a:noFill/>
          <a:ln>
            <a:noFill/>
          </a:ln>
        </p:spPr>
      </p:pic>
      <p:sp>
        <p:nvSpPr>
          <p:cNvPr id="18" name="Google Shape;18;p55"/>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b="1" sz="36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5"/>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solidFill>
                  <a:srgbClr val="C01E2F"/>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5"/>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2800">
                <a:solidFill>
                  <a:srgbClr val="0070C0"/>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Higher education Illustration in PNG, SVG" id="21" name="Google Shape;21;p55"/>
          <p:cNvPicPr preferRelativeResize="0"/>
          <p:nvPr/>
        </p:nvPicPr>
        <p:blipFill rotWithShape="1">
          <a:blip r:embed="rId3">
            <a:alphaModFix/>
          </a:blip>
          <a:srcRect b="0" l="0" r="0" t="0"/>
          <a:stretch/>
        </p:blipFill>
        <p:spPr>
          <a:xfrm flipH="1">
            <a:off x="20995" y="0"/>
            <a:ext cx="3055881" cy="30558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2" name="Shape 22"/>
        <p:cNvGrpSpPr/>
        <p:nvPr/>
      </p:nvGrpSpPr>
      <p:grpSpPr>
        <a:xfrm>
          <a:off x="0" y="0"/>
          <a:ext cx="0" cy="0"/>
          <a:chOff x="0" y="0"/>
          <a:chExt cx="0" cy="0"/>
        </a:xfrm>
      </p:grpSpPr>
      <p:sp>
        <p:nvSpPr>
          <p:cNvPr id="23" name="Google Shape;23;p56"/>
          <p:cNvSpPr txBox="1"/>
          <p:nvPr>
            <p:ph idx="1"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56"/>
          <p:cNvGrpSpPr/>
          <p:nvPr/>
        </p:nvGrpSpPr>
        <p:grpSpPr>
          <a:xfrm>
            <a:off x="899023" y="1311537"/>
            <a:ext cx="3855858" cy="924026"/>
            <a:chOff x="899023" y="1311537"/>
            <a:chExt cx="3855858" cy="924026"/>
          </a:xfrm>
        </p:grpSpPr>
        <p:sp>
          <p:nvSpPr>
            <p:cNvPr id="25" name="Google Shape;25;p56"/>
            <p:cNvSpPr/>
            <p:nvPr/>
          </p:nvSpPr>
          <p:spPr>
            <a:xfrm>
              <a:off x="1905080" y="1529657"/>
              <a:ext cx="284980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AIM</a:t>
              </a:r>
              <a:endParaRPr/>
            </a:p>
          </p:txBody>
        </p:sp>
        <p:pic>
          <p:nvPicPr>
            <p:cNvPr descr="Bullseye with solid fill" id="26" name="Google Shape;26;p56"/>
            <p:cNvPicPr preferRelativeResize="0"/>
            <p:nvPr/>
          </p:nvPicPr>
          <p:blipFill rotWithShape="1">
            <a:blip r:embed="rId2">
              <a:alphaModFix/>
            </a:blip>
            <a:srcRect b="0" l="0" r="0" t="0"/>
            <a:stretch/>
          </p:blipFill>
          <p:spPr>
            <a:xfrm>
              <a:off x="899023" y="1311537"/>
              <a:ext cx="924026" cy="924026"/>
            </a:xfrm>
            <a:prstGeom prst="rect">
              <a:avLst/>
            </a:prstGeom>
            <a:noFill/>
            <a:ln>
              <a:noFill/>
            </a:ln>
          </p:spPr>
        </p:pic>
      </p:grpSp>
      <p:sp>
        <p:nvSpPr>
          <p:cNvPr id="27" name="Google Shape;27;p56"/>
          <p:cNvSpPr txBox="1"/>
          <p:nvPr/>
        </p:nvSpPr>
        <p:spPr>
          <a:xfrm>
            <a:off x="4765040" y="4255120"/>
            <a:ext cx="26619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2400" u="none" cap="none" strike="noStrike">
                <a:solidFill>
                  <a:schemeClr val="lt1"/>
                </a:solidFill>
                <a:latin typeface="Times New Roman"/>
                <a:ea typeface="Times New Roman"/>
                <a:cs typeface="Times New Roman"/>
                <a:sym typeface="Times New Roman"/>
              </a:rPr>
              <a:t>Enter Aim</a:t>
            </a:r>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8" name="Shape 28"/>
        <p:cNvGrpSpPr/>
        <p:nvPr/>
      </p:nvGrpSpPr>
      <p:grpSpPr>
        <a:xfrm>
          <a:off x="0" y="0"/>
          <a:ext cx="0" cy="0"/>
          <a:chOff x="0" y="0"/>
          <a:chExt cx="0" cy="0"/>
        </a:xfrm>
      </p:grpSpPr>
      <p:sp>
        <p:nvSpPr>
          <p:cNvPr id="29" name="Google Shape;29;p57"/>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7"/>
          <p:cNvSpPr/>
          <p:nvPr/>
        </p:nvSpPr>
        <p:spPr>
          <a:xfrm>
            <a:off x="1945881" y="1529657"/>
            <a:ext cx="4379283"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LEARNING OBJECTIVES</a:t>
            </a:r>
            <a:endParaRPr/>
          </a:p>
        </p:txBody>
      </p:sp>
      <p:pic>
        <p:nvPicPr>
          <p:cNvPr descr="Lightbulb and gear with solid fill" id="31" name="Google Shape;31;p57"/>
          <p:cNvPicPr preferRelativeResize="0"/>
          <p:nvPr/>
        </p:nvPicPr>
        <p:blipFill rotWithShape="1">
          <a:blip r:embed="rId2">
            <a:alphaModFix/>
          </a:blip>
          <a:srcRect b="0" l="0" r="0" t="0"/>
          <a:stretch/>
        </p:blipFill>
        <p:spPr>
          <a:xfrm>
            <a:off x="819725" y="1311537"/>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32" name="Shape 32"/>
        <p:cNvGrpSpPr/>
        <p:nvPr/>
      </p:nvGrpSpPr>
      <p:grpSpPr>
        <a:xfrm>
          <a:off x="0" y="0"/>
          <a:ext cx="0" cy="0"/>
          <a:chOff x="0" y="0"/>
          <a:chExt cx="0" cy="0"/>
        </a:xfrm>
      </p:grpSpPr>
      <p:sp>
        <p:nvSpPr>
          <p:cNvPr id="33" name="Google Shape;33;p58"/>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8"/>
          <p:cNvSpPr/>
          <p:nvPr/>
        </p:nvSpPr>
        <p:spPr>
          <a:xfrm>
            <a:off x="1945881" y="1529657"/>
            <a:ext cx="4379283"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LEARNING OUTCOMES</a:t>
            </a:r>
            <a:endParaRPr/>
          </a:p>
        </p:txBody>
      </p:sp>
      <p:pic>
        <p:nvPicPr>
          <p:cNvPr descr="Lightbulb and gear with solid fill" id="35" name="Google Shape;35;p58"/>
          <p:cNvPicPr preferRelativeResize="0"/>
          <p:nvPr/>
        </p:nvPicPr>
        <p:blipFill rotWithShape="1">
          <a:blip r:embed="rId2">
            <a:alphaModFix/>
          </a:blip>
          <a:srcRect b="0" l="0" r="0" t="0"/>
          <a:stretch/>
        </p:blipFill>
        <p:spPr>
          <a:xfrm>
            <a:off x="819725" y="1311537"/>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59"/>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n open book" id="39" name="Google Shape;39;p59"/>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40" name="Shape 40"/>
        <p:cNvGrpSpPr/>
        <p:nvPr/>
      </p:nvGrpSpPr>
      <p:grpSpPr>
        <a:xfrm>
          <a:off x="0" y="0"/>
          <a:ext cx="0" cy="0"/>
          <a:chOff x="0" y="0"/>
          <a:chExt cx="0" cy="0"/>
        </a:xfrm>
      </p:grpSpPr>
      <p:sp>
        <p:nvSpPr>
          <p:cNvPr id="41" name="Google Shape;41;p60"/>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Questions with solid fill" id="43" name="Google Shape;43;p60"/>
          <p:cNvPicPr preferRelativeResize="0"/>
          <p:nvPr/>
        </p:nvPicPr>
        <p:blipFill rotWithShape="1">
          <a:blip r:embed="rId2">
            <a:alphaModFix/>
          </a:blip>
          <a:srcRect b="0" l="0" r="0" t="0"/>
          <a:stretch/>
        </p:blipFill>
        <p:spPr>
          <a:xfrm>
            <a:off x="871407" y="1194833"/>
            <a:ext cx="767810" cy="767810"/>
          </a:xfrm>
          <a:prstGeom prst="rect">
            <a:avLst/>
          </a:prstGeom>
          <a:noFill/>
          <a:ln>
            <a:noFill/>
          </a:ln>
        </p:spPr>
      </p:pic>
      <p:sp>
        <p:nvSpPr>
          <p:cNvPr id="44" name="Google Shape;44;p60"/>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Assessment Questions</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45" name="Shape 45"/>
        <p:cNvGrpSpPr/>
        <p:nvPr/>
      </p:nvGrpSpPr>
      <p:grpSpPr>
        <a:xfrm>
          <a:off x="0" y="0"/>
          <a:ext cx="0" cy="0"/>
          <a:chOff x="0" y="0"/>
          <a:chExt cx="0" cy="0"/>
        </a:xfrm>
      </p:grpSpPr>
      <p:sp>
        <p:nvSpPr>
          <p:cNvPr id="46" name="Google Shape;46;p61"/>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1"/>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Document Links</a:t>
            </a:r>
            <a:endParaRPr/>
          </a:p>
        </p:txBody>
      </p:sp>
      <p:pic>
        <p:nvPicPr>
          <p:cNvPr descr="Checklist with solid fill" id="48" name="Google Shape;48;p61"/>
          <p:cNvPicPr preferRelativeResize="0"/>
          <p:nvPr/>
        </p:nvPicPr>
        <p:blipFill rotWithShape="1">
          <a:blip r:embed="rId2">
            <a:alphaModFix/>
          </a:blip>
          <a:srcRect b="0" l="0" r="0" t="0"/>
          <a:stretch/>
        </p:blipFill>
        <p:spPr>
          <a:xfrm>
            <a:off x="732590" y="1059634"/>
            <a:ext cx="914400" cy="91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2">
    <p:spTree>
      <p:nvGrpSpPr>
        <p:cNvPr id="49" name="Shape 49"/>
        <p:cNvGrpSpPr/>
        <p:nvPr/>
      </p:nvGrpSpPr>
      <p:grpSpPr>
        <a:xfrm>
          <a:off x="0" y="0"/>
          <a:ext cx="0" cy="0"/>
          <a:chOff x="0" y="0"/>
          <a:chExt cx="0" cy="0"/>
        </a:xfrm>
      </p:grpSpPr>
      <p:sp>
        <p:nvSpPr>
          <p:cNvPr id="50" name="Google Shape;50;p62"/>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2"/>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Video Links</a:t>
            </a:r>
            <a:endParaRPr/>
          </a:p>
        </p:txBody>
      </p:sp>
      <p:pic>
        <p:nvPicPr>
          <p:cNvPr descr="Video camera with solid fill" id="52" name="Google Shape;52;p62"/>
          <p:cNvPicPr preferRelativeResize="0"/>
          <p:nvPr/>
        </p:nvPicPr>
        <p:blipFill rotWithShape="1">
          <a:blip r:embed="rId2">
            <a:alphaModFix/>
          </a:blip>
          <a:srcRect b="0" l="0" r="0" t="0"/>
          <a:stretch/>
        </p:blipFill>
        <p:spPr>
          <a:xfrm>
            <a:off x="663300" y="983301"/>
            <a:ext cx="914400" cy="91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1.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53"/>
          <p:cNvPicPr preferRelativeResize="0"/>
          <p:nvPr/>
        </p:nvPicPr>
        <p:blipFill rotWithShape="1">
          <a:blip r:embed="rId1">
            <a:alphaModFix/>
          </a:blip>
          <a:srcRect b="0" l="0" r="0" t="0"/>
          <a:stretch/>
        </p:blipFill>
        <p:spPr>
          <a:xfrm>
            <a:off x="1356777" y="1700070"/>
            <a:ext cx="9470584" cy="4053254"/>
          </a:xfrm>
          <a:prstGeom prst="rect">
            <a:avLst/>
          </a:prstGeom>
          <a:noFill/>
          <a:ln>
            <a:noFill/>
          </a:ln>
        </p:spPr>
      </p:pic>
      <p:sp>
        <p:nvSpPr>
          <p:cNvPr id="7" name="Google Shape;7;p53"/>
          <p:cNvSpPr/>
          <p:nvPr/>
        </p:nvSpPr>
        <p:spPr>
          <a:xfrm>
            <a:off x="0" y="0"/>
            <a:ext cx="12192000" cy="6858000"/>
          </a:xfrm>
          <a:prstGeom prst="rect">
            <a:avLst/>
          </a:prstGeom>
          <a:solidFill>
            <a:schemeClr val="lt1"/>
          </a:solidFill>
          <a:ln cap="flat" cmpd="sng" w="76200">
            <a:solidFill>
              <a:srgbClr val="F99D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rgbClr val="F99D1C"/>
              </a:solidFill>
              <a:latin typeface="Times New Roman"/>
              <a:ea typeface="Times New Roman"/>
              <a:cs typeface="Times New Roman"/>
              <a:sym typeface="Times New Roman"/>
            </a:endParaRPr>
          </a:p>
        </p:txBody>
      </p:sp>
      <p:sp>
        <p:nvSpPr>
          <p:cNvPr id="8" name="Google Shape;8;p53"/>
          <p:cNvSpPr txBox="1"/>
          <p:nvPr>
            <p:ph type="title"/>
          </p:nvPr>
        </p:nvSpPr>
        <p:spPr>
          <a:xfrm>
            <a:off x="838200" y="353769"/>
            <a:ext cx="10515600" cy="82391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53"/>
          <p:cNvSpPr txBox="1"/>
          <p:nvPr>
            <p:ph idx="1" type="body"/>
          </p:nvPr>
        </p:nvSpPr>
        <p:spPr>
          <a:xfrm>
            <a:off x="838200" y="1940638"/>
            <a:ext cx="10515600" cy="425854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 name="Google Shape;10;p5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pic>
        <p:nvPicPr>
          <p:cNvPr id="11" name="Google Shape;11;p53"/>
          <p:cNvPicPr preferRelativeResize="0"/>
          <p:nvPr/>
        </p:nvPicPr>
        <p:blipFill rotWithShape="1">
          <a:blip r:embed="rId2">
            <a:alphaModFix/>
          </a:blip>
          <a:srcRect b="0" l="0" r="0" t="0"/>
          <a:stretch/>
        </p:blipFill>
        <p:spPr>
          <a:xfrm>
            <a:off x="10151862" y="353769"/>
            <a:ext cx="1791569" cy="7667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accent2"/>
              </a:buClr>
              <a:buSzPts val="1200"/>
              <a:buFont typeface="Times New Roman"/>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1" type="body"/>
          </p:nvPr>
        </p:nvSpPr>
        <p:spPr>
          <a:xfrm>
            <a:off x="618744" y="1763405"/>
            <a:ext cx="10631103" cy="4863960"/>
          </a:xfrm>
          <a:prstGeom prst="rect">
            <a:avLst/>
          </a:prstGeom>
          <a:noFill/>
          <a:ln>
            <a:noFill/>
          </a:ln>
        </p:spPr>
        <p:txBody>
          <a:bodyPr anchorCtr="0" anchor="t" bIns="45700" lIns="91425" spcFirstLastPara="1" rIns="91425" wrap="square" tIns="45700">
            <a:normAutofit lnSpcReduction="10000"/>
          </a:bodyPr>
          <a:lstStyle/>
          <a:p>
            <a:pPr indent="-381000" lvl="0" marL="457200" rtl="0" algn="just">
              <a:lnSpc>
                <a:spcPct val="150000"/>
              </a:lnSpc>
              <a:spcBef>
                <a:spcPts val="1000"/>
              </a:spcBef>
              <a:spcAft>
                <a:spcPts val="0"/>
              </a:spcAft>
              <a:buSzPts val="2400"/>
              <a:buChar char="•"/>
            </a:pPr>
            <a:r>
              <a:rPr b="1" lang="en-GB"/>
              <a:t>Dharma:</a:t>
            </a:r>
            <a:r>
              <a:rPr lang="en-GB"/>
              <a:t> The concept of moral and ethical duties that guide one's actions and behaviours in life.</a:t>
            </a:r>
            <a:endParaRPr/>
          </a:p>
          <a:p>
            <a:pPr indent="-381000" lvl="0" marL="457200" rtl="0" algn="just">
              <a:lnSpc>
                <a:spcPct val="150000"/>
              </a:lnSpc>
              <a:spcBef>
                <a:spcPts val="1000"/>
              </a:spcBef>
              <a:spcAft>
                <a:spcPts val="0"/>
              </a:spcAft>
              <a:buSzPts val="2400"/>
              <a:buChar char="•"/>
            </a:pPr>
            <a:r>
              <a:rPr b="1" lang="en-GB"/>
              <a:t>Karma:</a:t>
            </a:r>
            <a:r>
              <a:rPr lang="en-GB"/>
              <a:t> The law of cause and effect, suggesting that one's actions in this life will have consequences in future lives.</a:t>
            </a:r>
            <a:endParaRPr/>
          </a:p>
          <a:p>
            <a:pPr indent="-381000" lvl="0" marL="457200" rtl="0" algn="just">
              <a:lnSpc>
                <a:spcPct val="150000"/>
              </a:lnSpc>
              <a:spcBef>
                <a:spcPts val="1000"/>
              </a:spcBef>
              <a:spcAft>
                <a:spcPts val="0"/>
              </a:spcAft>
              <a:buSzPts val="2400"/>
              <a:buChar char="•"/>
            </a:pPr>
            <a:r>
              <a:rPr b="1" lang="en-GB"/>
              <a:t>Samsara:</a:t>
            </a:r>
            <a:r>
              <a:rPr lang="en-GB"/>
              <a:t> The cycle of birth, death, and rebirth, driven by karma, until one achieves moksha.</a:t>
            </a:r>
            <a:endParaRPr/>
          </a:p>
          <a:p>
            <a:pPr indent="-381000" lvl="0" marL="457200" rtl="0" algn="just">
              <a:lnSpc>
                <a:spcPct val="150000"/>
              </a:lnSpc>
              <a:spcBef>
                <a:spcPts val="1000"/>
              </a:spcBef>
              <a:spcAft>
                <a:spcPts val="0"/>
              </a:spcAft>
              <a:buSzPts val="2400"/>
              <a:buChar char="•"/>
            </a:pPr>
            <a:r>
              <a:rPr b="1" lang="en-GB"/>
              <a:t>Moksha:</a:t>
            </a:r>
            <a:r>
              <a:rPr lang="en-GB"/>
              <a:t> The ultimate goal, liberation from the cycle of samsara, often attained through self-realization and spiritual enlightenment.</a:t>
            </a:r>
            <a:endParaRPr/>
          </a:p>
        </p:txBody>
      </p:sp>
      <p:sp>
        <p:nvSpPr>
          <p:cNvPr id="166" name="Google Shape;166;p1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167" name="Google Shape;167;p1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Key Concepts of Hinduism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idx="1" type="body"/>
          </p:nvPr>
        </p:nvSpPr>
        <p:spPr>
          <a:xfrm>
            <a:off x="109182" y="1881858"/>
            <a:ext cx="11887200" cy="4696363"/>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b="1" lang="en-GB"/>
              <a:t>Brahma:</a:t>
            </a:r>
            <a:r>
              <a:rPr lang="en-GB"/>
              <a:t> The creator god, associated with the creation and birth of the universe.</a:t>
            </a:r>
            <a:endParaRPr/>
          </a:p>
          <a:p>
            <a:pPr indent="-381000" lvl="0" marL="457200" rtl="0" algn="just">
              <a:lnSpc>
                <a:spcPct val="150000"/>
              </a:lnSpc>
              <a:spcBef>
                <a:spcPts val="1000"/>
              </a:spcBef>
              <a:spcAft>
                <a:spcPts val="0"/>
              </a:spcAft>
              <a:buSzPts val="2400"/>
              <a:buChar char="•"/>
            </a:pPr>
            <a:r>
              <a:rPr b="1" lang="en-GB"/>
              <a:t>Vishnu:</a:t>
            </a:r>
            <a:r>
              <a:rPr lang="en-GB"/>
              <a:t> The preserver god, often incarnating as avatars like Rama and Krishna to restore cosmic order.</a:t>
            </a:r>
            <a:endParaRPr/>
          </a:p>
          <a:p>
            <a:pPr indent="-381000" lvl="0" marL="457200" rtl="0" algn="just">
              <a:lnSpc>
                <a:spcPct val="150000"/>
              </a:lnSpc>
              <a:spcBef>
                <a:spcPts val="1000"/>
              </a:spcBef>
              <a:spcAft>
                <a:spcPts val="0"/>
              </a:spcAft>
              <a:buSzPts val="2400"/>
              <a:buChar char="•"/>
            </a:pPr>
            <a:r>
              <a:rPr b="1" lang="en-GB"/>
              <a:t>Shiva:</a:t>
            </a:r>
            <a:r>
              <a:rPr lang="en-GB"/>
              <a:t> The destroyer and transformer god, representing the cyclical nature of life, death, and rebirth.</a:t>
            </a:r>
            <a:endParaRPr/>
          </a:p>
          <a:p>
            <a:pPr indent="-381000" lvl="0" marL="457200" rtl="0" algn="just">
              <a:lnSpc>
                <a:spcPct val="150000"/>
              </a:lnSpc>
              <a:spcBef>
                <a:spcPts val="1000"/>
              </a:spcBef>
              <a:spcAft>
                <a:spcPts val="0"/>
              </a:spcAft>
              <a:buSzPts val="2400"/>
              <a:buChar char="•"/>
            </a:pPr>
            <a:r>
              <a:rPr b="1" lang="en-GB"/>
              <a:t>Devi:</a:t>
            </a:r>
            <a:r>
              <a:rPr lang="en-GB"/>
              <a:t> The goddess, often manifested as Durga, Lakshmi, and Saraswati, embodying feminine energies and virtues.</a:t>
            </a:r>
            <a:endParaRPr/>
          </a:p>
        </p:txBody>
      </p:sp>
      <p:sp>
        <p:nvSpPr>
          <p:cNvPr id="174" name="Google Shape;174;p1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175" name="Google Shape;175;p1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Hindu Deities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idx="1" type="body"/>
          </p:nvPr>
        </p:nvSpPr>
        <p:spPr>
          <a:xfrm>
            <a:off x="136478" y="1763404"/>
            <a:ext cx="11859904" cy="4814817"/>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b="1" lang="en-GB"/>
              <a:t>Puja:</a:t>
            </a:r>
            <a:r>
              <a:rPr lang="en-GB"/>
              <a:t> The act of worship, involving offerings, prayers, and devotion to deities at home or in temples.</a:t>
            </a:r>
            <a:endParaRPr/>
          </a:p>
          <a:p>
            <a:pPr indent="-381000" lvl="0" marL="457200" rtl="0" algn="just">
              <a:lnSpc>
                <a:spcPct val="150000"/>
              </a:lnSpc>
              <a:spcBef>
                <a:spcPts val="1000"/>
              </a:spcBef>
              <a:spcAft>
                <a:spcPts val="0"/>
              </a:spcAft>
              <a:buSzPts val="2400"/>
              <a:buChar char="•"/>
            </a:pPr>
            <a:r>
              <a:rPr b="1" lang="en-GB"/>
              <a:t>Meditation and Yoga:</a:t>
            </a:r>
            <a:r>
              <a:rPr lang="en-GB"/>
              <a:t> Practices to achieve self-awareness, spiritual growth, and control over the mind and body.</a:t>
            </a:r>
            <a:endParaRPr/>
          </a:p>
          <a:p>
            <a:pPr indent="-381000" lvl="0" marL="457200" rtl="0" algn="just">
              <a:lnSpc>
                <a:spcPct val="150000"/>
              </a:lnSpc>
              <a:spcBef>
                <a:spcPts val="1000"/>
              </a:spcBef>
              <a:spcAft>
                <a:spcPts val="0"/>
              </a:spcAft>
              <a:buSzPts val="2400"/>
              <a:buChar char="•"/>
            </a:pPr>
            <a:r>
              <a:rPr b="1" lang="en-GB"/>
              <a:t>Festivals:</a:t>
            </a:r>
            <a:r>
              <a:rPr lang="en-GB"/>
              <a:t> Numerous festivals celebrate various deities and cultural events, such as Diwali (Festival of Lights) and Holi (Festival of Colors).</a:t>
            </a:r>
            <a:endParaRPr/>
          </a:p>
          <a:p>
            <a:pPr indent="-381000" lvl="0" marL="457200" rtl="0" algn="just">
              <a:lnSpc>
                <a:spcPct val="150000"/>
              </a:lnSpc>
              <a:spcBef>
                <a:spcPts val="1000"/>
              </a:spcBef>
              <a:spcAft>
                <a:spcPts val="0"/>
              </a:spcAft>
              <a:buSzPts val="2400"/>
              <a:buChar char="•"/>
            </a:pPr>
            <a:r>
              <a:rPr b="1" lang="en-GB"/>
              <a:t>Pilgrimages:</a:t>
            </a:r>
            <a:r>
              <a:rPr lang="en-GB"/>
              <a:t> Visiting sacred sites like Varanasi, Kumbh Mela, and temples to seek spiritual blessings and purification.</a:t>
            </a:r>
            <a:endParaRPr/>
          </a:p>
        </p:txBody>
      </p:sp>
      <p:sp>
        <p:nvSpPr>
          <p:cNvPr id="182" name="Google Shape;182;p1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183" name="Google Shape;183;p1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1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Hindu Practices and Rituals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idx="1" type="body"/>
          </p:nvPr>
        </p:nvSpPr>
        <p:spPr>
          <a:xfrm>
            <a:off x="177420" y="2142699"/>
            <a:ext cx="11818961" cy="4435522"/>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Founded in ancient India around 6th century BCE by Siddhartha Gautama.</a:t>
            </a:r>
            <a:endParaRPr/>
          </a:p>
          <a:p>
            <a:pPr indent="-381000" lvl="0" marL="457200" rtl="0" algn="just">
              <a:lnSpc>
                <a:spcPct val="150000"/>
              </a:lnSpc>
              <a:spcBef>
                <a:spcPts val="1000"/>
              </a:spcBef>
              <a:spcAft>
                <a:spcPts val="0"/>
              </a:spcAft>
              <a:buSzPts val="2400"/>
              <a:buChar char="•"/>
            </a:pPr>
            <a:r>
              <a:rPr lang="en-GB"/>
              <a:t>Siddhartha, also known as Buddha, was born into a royal family and later renounced his luxurious life to seek spiritual truth.</a:t>
            </a:r>
            <a:endParaRPr/>
          </a:p>
          <a:p>
            <a:pPr indent="-381000" lvl="0" marL="457200" rtl="0" algn="just">
              <a:lnSpc>
                <a:spcPct val="150000"/>
              </a:lnSpc>
              <a:spcBef>
                <a:spcPts val="1000"/>
              </a:spcBef>
              <a:spcAft>
                <a:spcPts val="0"/>
              </a:spcAft>
              <a:buSzPts val="2400"/>
              <a:buChar char="•"/>
            </a:pPr>
            <a:r>
              <a:rPr lang="en-GB"/>
              <a:t>After years of meditation and self-discovery, Buddha attained enlightenment under the Bodhi tree.</a:t>
            </a:r>
            <a:endParaRPr/>
          </a:p>
        </p:txBody>
      </p:sp>
      <p:sp>
        <p:nvSpPr>
          <p:cNvPr id="190" name="Google Shape;190;p1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191" name="Google Shape;191;p13"/>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Buddhism: Origins, Teachings, and Spread</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idx="1" type="body"/>
          </p:nvPr>
        </p:nvSpPr>
        <p:spPr>
          <a:xfrm>
            <a:off x="177420" y="2142699"/>
            <a:ext cx="11818961" cy="4435522"/>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Buddha formulated the Four Noble Truths:</a:t>
            </a:r>
            <a:endParaRPr/>
          </a:p>
          <a:p>
            <a:pPr indent="-381000" lvl="0" marL="457200" rtl="0" algn="l">
              <a:lnSpc>
                <a:spcPct val="150000"/>
              </a:lnSpc>
              <a:spcBef>
                <a:spcPts val="1000"/>
              </a:spcBef>
              <a:spcAft>
                <a:spcPts val="0"/>
              </a:spcAft>
              <a:buSzPts val="2400"/>
              <a:buChar char="•"/>
            </a:pPr>
            <a:r>
              <a:rPr lang="en-GB"/>
              <a:t>Life is characterized by suffering (dukkha).</a:t>
            </a:r>
            <a:endParaRPr/>
          </a:p>
          <a:p>
            <a:pPr indent="-381000" lvl="0" marL="457200" rtl="0" algn="l">
              <a:lnSpc>
                <a:spcPct val="150000"/>
              </a:lnSpc>
              <a:spcBef>
                <a:spcPts val="1000"/>
              </a:spcBef>
              <a:spcAft>
                <a:spcPts val="0"/>
              </a:spcAft>
              <a:buSzPts val="2400"/>
              <a:buChar char="•"/>
            </a:pPr>
            <a:r>
              <a:rPr lang="en-GB"/>
              <a:t>Suffering is caused by craving and attachment.</a:t>
            </a:r>
            <a:endParaRPr/>
          </a:p>
          <a:p>
            <a:pPr indent="-381000" lvl="0" marL="457200" rtl="0" algn="l">
              <a:lnSpc>
                <a:spcPct val="150000"/>
              </a:lnSpc>
              <a:spcBef>
                <a:spcPts val="1000"/>
              </a:spcBef>
              <a:spcAft>
                <a:spcPts val="0"/>
              </a:spcAft>
              <a:buSzPts val="2400"/>
              <a:buChar char="•"/>
            </a:pPr>
            <a:r>
              <a:rPr lang="en-GB"/>
              <a:t>Suffering can be ended by eliminating craving.</a:t>
            </a:r>
            <a:endParaRPr/>
          </a:p>
          <a:p>
            <a:pPr indent="-381000" lvl="0" marL="457200" rtl="0" algn="l">
              <a:lnSpc>
                <a:spcPct val="150000"/>
              </a:lnSpc>
              <a:spcBef>
                <a:spcPts val="1000"/>
              </a:spcBef>
              <a:spcAft>
                <a:spcPts val="0"/>
              </a:spcAft>
              <a:buSzPts val="2400"/>
              <a:buChar char="•"/>
            </a:pPr>
            <a:r>
              <a:rPr lang="en-GB"/>
              <a:t>The Noble Eightfold Path leads to the cessation of suffering.</a:t>
            </a:r>
            <a:endParaRPr/>
          </a:p>
        </p:txBody>
      </p:sp>
      <p:sp>
        <p:nvSpPr>
          <p:cNvPr id="198" name="Google Shape;198;p1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199" name="Google Shape;199;p14"/>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4"/>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Buddhism: Origins, Teachings, and Spread</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idx="1" type="body"/>
          </p:nvPr>
        </p:nvSpPr>
        <p:spPr>
          <a:xfrm>
            <a:off x="177420" y="2142699"/>
            <a:ext cx="11818961" cy="4435522"/>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This path consists of eight principles to guide one's life towards enlightenment and liberation from suffering.</a:t>
            </a:r>
            <a:endParaRPr/>
          </a:p>
          <a:p>
            <a:pPr indent="-381000" lvl="0" marL="457200" rtl="0" algn="just">
              <a:lnSpc>
                <a:spcPct val="150000"/>
              </a:lnSpc>
              <a:spcBef>
                <a:spcPts val="1000"/>
              </a:spcBef>
              <a:spcAft>
                <a:spcPts val="0"/>
              </a:spcAft>
              <a:buSzPts val="2400"/>
              <a:buChar char="•"/>
            </a:pPr>
            <a:r>
              <a:rPr lang="en-GB"/>
              <a:t>It encompasses ethical, mental, and meditative practices.</a:t>
            </a:r>
            <a:endParaRPr/>
          </a:p>
          <a:p>
            <a:pPr indent="-381000" lvl="0" marL="457200" rtl="0" algn="just">
              <a:lnSpc>
                <a:spcPct val="150000"/>
              </a:lnSpc>
              <a:spcBef>
                <a:spcPts val="1000"/>
              </a:spcBef>
              <a:spcAft>
                <a:spcPts val="0"/>
              </a:spcAft>
              <a:buSzPts val="2400"/>
              <a:buChar char="•"/>
            </a:pPr>
            <a:r>
              <a:rPr lang="en-GB"/>
              <a:t>Includes Right Understanding, Right Intention, Right Speech, Right Action, Right Livelihood, Right Effort, Right Mindfulness, and Right Concentration.</a:t>
            </a:r>
            <a:endParaRPr/>
          </a:p>
        </p:txBody>
      </p:sp>
      <p:sp>
        <p:nvSpPr>
          <p:cNvPr id="206" name="Google Shape;206;p1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07" name="Google Shape;207;p15"/>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The Noble Eightfold Path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idx="1" type="body"/>
          </p:nvPr>
        </p:nvSpPr>
        <p:spPr>
          <a:xfrm>
            <a:off x="122830" y="1881858"/>
            <a:ext cx="11873551" cy="4696363"/>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Buddhism teaches the concept of karma, the law of cause and effect, where one's actions have consequences.</a:t>
            </a:r>
            <a:endParaRPr/>
          </a:p>
          <a:p>
            <a:pPr indent="-381000" lvl="0" marL="457200" rtl="0" algn="just">
              <a:lnSpc>
                <a:spcPct val="150000"/>
              </a:lnSpc>
              <a:spcBef>
                <a:spcPts val="1000"/>
              </a:spcBef>
              <a:spcAft>
                <a:spcPts val="0"/>
              </a:spcAft>
              <a:buSzPts val="2400"/>
              <a:buChar char="•"/>
            </a:pPr>
            <a:r>
              <a:rPr lang="en-GB"/>
              <a:t>Reincarnation (rebirth) is central, with the cycle of birth, death, and rebirth (samsara) continuing until enlightenment is attained.</a:t>
            </a:r>
            <a:endParaRPr/>
          </a:p>
          <a:p>
            <a:pPr indent="-381000" lvl="0" marL="457200" rtl="0" algn="just">
              <a:lnSpc>
                <a:spcPct val="150000"/>
              </a:lnSpc>
              <a:spcBef>
                <a:spcPts val="1000"/>
              </a:spcBef>
              <a:spcAft>
                <a:spcPts val="0"/>
              </a:spcAft>
              <a:buSzPts val="2400"/>
              <a:buChar char="•"/>
            </a:pPr>
            <a:r>
              <a:rPr b="1" lang="en-GB"/>
              <a:t>Early Spread: </a:t>
            </a:r>
            <a:r>
              <a:rPr lang="en-GB"/>
              <a:t>Buddhism initially spread across India and neighbouring regions through Buddha's teachings and his followers (sangha).</a:t>
            </a:r>
            <a:endParaRPr/>
          </a:p>
          <a:p>
            <a:pPr indent="-381000" lvl="0" marL="457200" rtl="0" algn="just">
              <a:lnSpc>
                <a:spcPct val="150000"/>
              </a:lnSpc>
              <a:spcBef>
                <a:spcPts val="1000"/>
              </a:spcBef>
              <a:spcAft>
                <a:spcPts val="0"/>
              </a:spcAft>
              <a:buSzPts val="2400"/>
              <a:buChar char="•"/>
            </a:pPr>
            <a:r>
              <a:rPr lang="en-GB"/>
              <a:t>Emperor Ashoka played a significant role in promoting Buddhism in ancient India and beyond.</a:t>
            </a:r>
            <a:endParaRPr/>
          </a:p>
          <a:p>
            <a:pPr indent="-228600" lvl="0" marL="457200" rtl="0" algn="just">
              <a:lnSpc>
                <a:spcPct val="150000"/>
              </a:lnSpc>
              <a:spcBef>
                <a:spcPts val="1000"/>
              </a:spcBef>
              <a:spcAft>
                <a:spcPts val="0"/>
              </a:spcAft>
              <a:buSzPts val="2400"/>
              <a:buNone/>
            </a:pPr>
            <a:r>
              <a:t/>
            </a:r>
            <a:endParaRPr/>
          </a:p>
        </p:txBody>
      </p:sp>
      <p:sp>
        <p:nvSpPr>
          <p:cNvPr id="214" name="Google Shape;214;p1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15" name="Google Shape;215;p1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Karma and Reincarnation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 type="body"/>
          </p:nvPr>
        </p:nvSpPr>
        <p:spPr>
          <a:xfrm>
            <a:off x="122830" y="1610436"/>
            <a:ext cx="11873551" cy="4967785"/>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lang="en-GB">
                <a:latin typeface="Times New Roman"/>
                <a:ea typeface="Times New Roman"/>
                <a:cs typeface="Times New Roman"/>
                <a:sym typeface="Times New Roman"/>
              </a:rPr>
              <a:t>Buddhism expanded beyond Asia, reaching various parts of the world, including:</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Tibetan Buddhism in the Himalayan region.</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Zen Buddhism in Japan.</a:t>
            </a:r>
            <a:endParaRPr/>
          </a:p>
          <a:p>
            <a:pPr indent="-355600" lvl="1" marL="914400" rtl="0" algn="just">
              <a:lnSpc>
                <a:spcPct val="150000"/>
              </a:lnSpc>
              <a:spcBef>
                <a:spcPts val="500"/>
              </a:spcBef>
              <a:spcAft>
                <a:spcPts val="0"/>
              </a:spcAft>
              <a:buSzPts val="2000"/>
              <a:buChar char="•"/>
            </a:pPr>
            <a:r>
              <a:rPr lang="en-GB" sz="2400">
                <a:latin typeface="Times New Roman"/>
                <a:ea typeface="Times New Roman"/>
                <a:cs typeface="Times New Roman"/>
                <a:sym typeface="Times New Roman"/>
              </a:rPr>
              <a:t>Pure Land Buddhism in China and Japan.</a:t>
            </a:r>
            <a:endParaRPr/>
          </a:p>
          <a:p>
            <a:pPr indent="0" lvl="0" marL="76200" rtl="0" algn="just">
              <a:lnSpc>
                <a:spcPct val="150000"/>
              </a:lnSpc>
              <a:spcBef>
                <a:spcPts val="1000"/>
              </a:spcBef>
              <a:spcAft>
                <a:spcPts val="0"/>
              </a:spcAft>
              <a:buSzPts val="2400"/>
              <a:buNone/>
            </a:pPr>
            <a:r>
              <a:rPr b="1" lang="en-GB">
                <a:latin typeface="Times New Roman"/>
                <a:ea typeface="Times New Roman"/>
                <a:cs typeface="Times New Roman"/>
                <a:sym typeface="Times New Roman"/>
              </a:rPr>
              <a:t>Modern Influence</a:t>
            </a:r>
            <a:endParaRPr>
              <a:latin typeface="Times New Roman"/>
              <a:ea typeface="Times New Roman"/>
              <a:cs typeface="Times New Roman"/>
              <a:sym typeface="Times New Roman"/>
            </a:endParaRPr>
          </a:p>
          <a:p>
            <a:pPr indent="-381000" lvl="0" marL="457200" rtl="0" algn="just">
              <a:lnSpc>
                <a:spcPct val="150000"/>
              </a:lnSpc>
              <a:spcBef>
                <a:spcPts val="1000"/>
              </a:spcBef>
              <a:spcAft>
                <a:spcPts val="0"/>
              </a:spcAft>
              <a:buSzPts val="2400"/>
              <a:buChar char="•"/>
            </a:pPr>
            <a:r>
              <a:rPr lang="en-GB">
                <a:latin typeface="Times New Roman"/>
                <a:ea typeface="Times New Roman"/>
                <a:cs typeface="Times New Roman"/>
                <a:sym typeface="Times New Roman"/>
              </a:rPr>
              <a:t>Today, Buddhism has millions of followers worldwide, impacting philosophy, mindfulness, and meditation practices.</a:t>
            </a:r>
            <a:endParaRPr/>
          </a:p>
          <a:p>
            <a:pPr indent="-381000" lvl="0" marL="457200" rtl="0" algn="just">
              <a:lnSpc>
                <a:spcPct val="150000"/>
              </a:lnSpc>
              <a:spcBef>
                <a:spcPts val="1000"/>
              </a:spcBef>
              <a:spcAft>
                <a:spcPts val="0"/>
              </a:spcAft>
              <a:buSzPts val="2400"/>
              <a:buChar char="•"/>
            </a:pPr>
            <a:r>
              <a:rPr lang="en-GB">
                <a:latin typeface="Times New Roman"/>
                <a:ea typeface="Times New Roman"/>
                <a:cs typeface="Times New Roman"/>
                <a:sym typeface="Times New Roman"/>
              </a:rPr>
              <a:t>It has also integrated with local cultures, resulting in diverse interpretations and practices.</a:t>
            </a:r>
            <a:endParaRPr/>
          </a:p>
        </p:txBody>
      </p:sp>
      <p:sp>
        <p:nvSpPr>
          <p:cNvPr id="222" name="Google Shape;222;p1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23" name="Google Shape;223;p1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Global Reach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idx="1" type="body"/>
          </p:nvPr>
        </p:nvSpPr>
        <p:spPr>
          <a:xfrm>
            <a:off x="163773" y="1763404"/>
            <a:ext cx="11832608" cy="4814817"/>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Founded in ancient India around the same time as Buddhism, around the 6th century BCE.</a:t>
            </a:r>
            <a:endParaRPr/>
          </a:p>
          <a:p>
            <a:pPr indent="-381000" lvl="0" marL="457200" rtl="0" algn="just">
              <a:lnSpc>
                <a:spcPct val="150000"/>
              </a:lnSpc>
              <a:spcBef>
                <a:spcPts val="1000"/>
              </a:spcBef>
              <a:spcAft>
                <a:spcPts val="0"/>
              </a:spcAft>
              <a:buSzPts val="2400"/>
              <a:buChar char="•"/>
            </a:pPr>
            <a:r>
              <a:rPr lang="en-GB"/>
              <a:t>Founded by Mahavira, a contemporary of Siddhartha Gautama (Buddha).</a:t>
            </a:r>
            <a:endParaRPr/>
          </a:p>
          <a:p>
            <a:pPr indent="-381000" lvl="0" marL="457200" rtl="0" algn="just">
              <a:lnSpc>
                <a:spcPct val="150000"/>
              </a:lnSpc>
              <a:spcBef>
                <a:spcPts val="1000"/>
              </a:spcBef>
              <a:spcAft>
                <a:spcPts val="0"/>
              </a:spcAft>
              <a:buSzPts val="2400"/>
              <a:buChar char="•"/>
            </a:pPr>
            <a:r>
              <a:rPr lang="en-GB"/>
              <a:t>Jainism emerged as a response to societal and spiritual concerns of the time.</a:t>
            </a:r>
            <a:endParaRPr/>
          </a:p>
          <a:p>
            <a:pPr indent="0" lvl="0" marL="76200" rtl="0" algn="just">
              <a:lnSpc>
                <a:spcPct val="150000"/>
              </a:lnSpc>
              <a:spcBef>
                <a:spcPts val="1000"/>
              </a:spcBef>
              <a:spcAft>
                <a:spcPts val="0"/>
              </a:spcAft>
              <a:buSzPts val="2400"/>
              <a:buNone/>
            </a:pPr>
            <a:r>
              <a:rPr b="1" lang="en-GB"/>
              <a:t>Core Principles</a:t>
            </a:r>
            <a:endParaRPr/>
          </a:p>
          <a:p>
            <a:pPr indent="-381000" lvl="0" marL="457200" rtl="0" algn="just">
              <a:lnSpc>
                <a:spcPct val="150000"/>
              </a:lnSpc>
              <a:spcBef>
                <a:spcPts val="1000"/>
              </a:spcBef>
              <a:spcAft>
                <a:spcPts val="0"/>
              </a:spcAft>
              <a:buSzPts val="2400"/>
              <a:buChar char="•"/>
            </a:pPr>
            <a:r>
              <a:rPr lang="en-GB"/>
              <a:t>Jainism emphasizes non-violence (ahimsa), truthfulness, non-possessiveness (aparigraha), and self-discipline.</a:t>
            </a:r>
            <a:endParaRPr/>
          </a:p>
          <a:p>
            <a:pPr indent="-381000" lvl="0" marL="457200" rtl="0" algn="just">
              <a:lnSpc>
                <a:spcPct val="150000"/>
              </a:lnSpc>
              <a:spcBef>
                <a:spcPts val="1000"/>
              </a:spcBef>
              <a:spcAft>
                <a:spcPts val="0"/>
              </a:spcAft>
              <a:buSzPts val="2400"/>
              <a:buChar char="•"/>
            </a:pPr>
            <a:r>
              <a:rPr lang="en-GB"/>
              <a:t>These principles guide the ethical and spiritual lives of Jain followers.</a:t>
            </a:r>
            <a:endParaRPr/>
          </a:p>
        </p:txBody>
      </p:sp>
      <p:sp>
        <p:nvSpPr>
          <p:cNvPr id="230" name="Google Shape;230;p1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31" name="Google Shape;231;p1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Jainism: Principles and Influence </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idx="1" type="body"/>
          </p:nvPr>
        </p:nvSpPr>
        <p:spPr>
          <a:xfrm>
            <a:off x="163773" y="1763404"/>
            <a:ext cx="11832608" cy="4814817"/>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t> Ahimsa (Non-violence)</a:t>
            </a:r>
            <a:endParaRPr/>
          </a:p>
          <a:p>
            <a:pPr indent="-381000" lvl="0" marL="457200" rtl="0" algn="just">
              <a:lnSpc>
                <a:spcPct val="150000"/>
              </a:lnSpc>
              <a:spcBef>
                <a:spcPts val="1000"/>
              </a:spcBef>
              <a:spcAft>
                <a:spcPts val="0"/>
              </a:spcAft>
              <a:buSzPts val="2400"/>
              <a:buChar char="•"/>
            </a:pPr>
            <a:r>
              <a:rPr lang="en-GB"/>
              <a:t>Central tenet of Jainism.</a:t>
            </a:r>
            <a:endParaRPr/>
          </a:p>
          <a:p>
            <a:pPr indent="-381000" lvl="0" marL="457200" rtl="0" algn="just">
              <a:lnSpc>
                <a:spcPct val="150000"/>
              </a:lnSpc>
              <a:spcBef>
                <a:spcPts val="1000"/>
              </a:spcBef>
              <a:spcAft>
                <a:spcPts val="0"/>
              </a:spcAft>
              <a:buSzPts val="2400"/>
              <a:buChar char="•"/>
            </a:pPr>
            <a:r>
              <a:rPr lang="en-GB"/>
              <a:t>Abstaining from harm to any living being, physically or mentally.</a:t>
            </a:r>
            <a:endParaRPr/>
          </a:p>
          <a:p>
            <a:pPr indent="-381000" lvl="0" marL="457200" rtl="0" algn="just">
              <a:lnSpc>
                <a:spcPct val="150000"/>
              </a:lnSpc>
              <a:spcBef>
                <a:spcPts val="1000"/>
              </a:spcBef>
              <a:spcAft>
                <a:spcPts val="0"/>
              </a:spcAft>
              <a:buSzPts val="2400"/>
              <a:buChar char="•"/>
            </a:pPr>
            <a:r>
              <a:rPr lang="en-GB"/>
              <a:t>Practiced through vegetarianism, compassion, and peaceful intentions.</a:t>
            </a:r>
            <a:endParaRPr/>
          </a:p>
          <a:p>
            <a:pPr indent="0" lvl="0" marL="76200" rtl="0" algn="just">
              <a:lnSpc>
                <a:spcPct val="150000"/>
              </a:lnSpc>
              <a:spcBef>
                <a:spcPts val="1000"/>
              </a:spcBef>
              <a:spcAft>
                <a:spcPts val="0"/>
              </a:spcAft>
              <a:buSzPts val="2400"/>
              <a:buNone/>
            </a:pPr>
            <a:r>
              <a:rPr b="1" lang="en-GB"/>
              <a:t>Anekantavada (Non-absolutism)</a:t>
            </a:r>
            <a:endParaRPr/>
          </a:p>
          <a:p>
            <a:pPr indent="-381000" lvl="0" marL="457200" rtl="0" algn="just">
              <a:lnSpc>
                <a:spcPct val="150000"/>
              </a:lnSpc>
              <a:spcBef>
                <a:spcPts val="1000"/>
              </a:spcBef>
              <a:spcAft>
                <a:spcPts val="0"/>
              </a:spcAft>
              <a:buSzPts val="2400"/>
              <a:buChar char="•"/>
            </a:pPr>
            <a:r>
              <a:rPr lang="en-GB"/>
              <a:t>Embraces the idea that truth is multifaceted and complex.</a:t>
            </a:r>
            <a:endParaRPr/>
          </a:p>
          <a:p>
            <a:pPr indent="-381000" lvl="0" marL="457200" rtl="0" algn="just">
              <a:lnSpc>
                <a:spcPct val="150000"/>
              </a:lnSpc>
              <a:spcBef>
                <a:spcPts val="1000"/>
              </a:spcBef>
              <a:spcAft>
                <a:spcPts val="0"/>
              </a:spcAft>
              <a:buSzPts val="2400"/>
              <a:buChar char="•"/>
            </a:pPr>
            <a:r>
              <a:rPr lang="en-GB"/>
              <a:t>Rejects dogmatism and encourages an open-minded approach.</a:t>
            </a:r>
            <a:endParaRPr/>
          </a:p>
        </p:txBody>
      </p:sp>
      <p:sp>
        <p:nvSpPr>
          <p:cNvPr id="238" name="Google Shape;238;p1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39" name="Google Shape;239;p1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Doctrine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subTitle"/>
          </p:nvPr>
        </p:nvSpPr>
        <p:spPr>
          <a:xfrm>
            <a:off x="77337" y="3664644"/>
            <a:ext cx="9144000" cy="468157"/>
          </a:xfrm>
          <a:prstGeom prst="rect">
            <a:avLst/>
          </a:prstGeom>
          <a:noFill/>
          <a:ln>
            <a:noFill/>
          </a:ln>
        </p:spPr>
        <p:txBody>
          <a:bodyPr anchorCtr="0" anchor="t" bIns="45700" lIns="91425" spcFirstLastPara="1" rIns="91425" wrap="square" tIns="45700">
            <a:noAutofit/>
          </a:bodyPr>
          <a:lstStyle/>
          <a:p>
            <a:pPr indent="-406400" lvl="0" marL="457200" rtl="0" algn="ctr">
              <a:lnSpc>
                <a:spcPct val="90000"/>
              </a:lnSpc>
              <a:spcBef>
                <a:spcPts val="1000"/>
              </a:spcBef>
              <a:spcAft>
                <a:spcPts val="0"/>
              </a:spcAft>
              <a:buClr>
                <a:schemeClr val="dk1"/>
              </a:buClr>
              <a:buSzPts val="2400"/>
              <a:buNone/>
            </a:pPr>
            <a:r>
              <a:rPr lang="en-GB"/>
              <a:t>Module - 2</a:t>
            </a:r>
            <a:endParaRPr/>
          </a:p>
        </p:txBody>
      </p:sp>
      <p:sp>
        <p:nvSpPr>
          <p:cNvPr id="109" name="Google Shape;109;p2"/>
          <p:cNvSpPr txBox="1"/>
          <p:nvPr>
            <p:ph idx="2" type="body"/>
          </p:nvPr>
        </p:nvSpPr>
        <p:spPr>
          <a:xfrm>
            <a:off x="-181971" y="4368445"/>
            <a:ext cx="9144000" cy="781050"/>
          </a:xfrm>
          <a:prstGeom prst="rect">
            <a:avLst/>
          </a:prstGeom>
          <a:noFill/>
          <a:ln>
            <a:noFill/>
          </a:ln>
        </p:spPr>
        <p:txBody>
          <a:bodyPr anchorCtr="0" anchor="t" bIns="45700" lIns="91425" spcFirstLastPara="1" rIns="91425" wrap="square" tIns="45700">
            <a:normAutofit/>
          </a:bodyPr>
          <a:lstStyle/>
          <a:p>
            <a:pPr indent="-228600" lvl="0" marL="457200" rtl="0" algn="ctr">
              <a:lnSpc>
                <a:spcPct val="90000"/>
              </a:lnSpc>
              <a:spcBef>
                <a:spcPts val="1000"/>
              </a:spcBef>
              <a:spcAft>
                <a:spcPts val="0"/>
              </a:spcAft>
              <a:buClr>
                <a:schemeClr val="dk1"/>
              </a:buClr>
              <a:buSzPts val="3200"/>
              <a:buNone/>
            </a:pPr>
            <a:r>
              <a:rPr lang="en-GB"/>
              <a:t>Indian Philosophy and Culture</a:t>
            </a:r>
            <a:endParaRPr/>
          </a:p>
        </p:txBody>
      </p:sp>
      <p:sp>
        <p:nvSpPr>
          <p:cNvPr id="110" name="Google Shape;110;p2"/>
          <p:cNvSpPr txBox="1"/>
          <p:nvPr>
            <p:ph type="ctrTitle"/>
          </p:nvPr>
        </p:nvSpPr>
        <p:spPr>
          <a:xfrm>
            <a:off x="541361" y="945866"/>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GB"/>
              <a:t>Understanding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idx="1" type="body"/>
          </p:nvPr>
        </p:nvSpPr>
        <p:spPr>
          <a:xfrm>
            <a:off x="163773" y="1763404"/>
            <a:ext cx="11832608" cy="4814817"/>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Right Faith (Samyak Darshana)</a:t>
            </a:r>
            <a:endParaRPr/>
          </a:p>
          <a:p>
            <a:pPr indent="-381000" lvl="0" marL="457200" rtl="0" algn="l">
              <a:lnSpc>
                <a:spcPct val="150000"/>
              </a:lnSpc>
              <a:spcBef>
                <a:spcPts val="1000"/>
              </a:spcBef>
              <a:spcAft>
                <a:spcPts val="0"/>
              </a:spcAft>
              <a:buSzPts val="2400"/>
              <a:buChar char="•"/>
            </a:pPr>
            <a:r>
              <a:rPr lang="en-GB"/>
              <a:t>Developing a deep and true understanding of reality and spiritual principles.</a:t>
            </a:r>
            <a:endParaRPr/>
          </a:p>
          <a:p>
            <a:pPr indent="-381000" lvl="0" marL="457200" rtl="0" algn="l">
              <a:lnSpc>
                <a:spcPct val="150000"/>
              </a:lnSpc>
              <a:spcBef>
                <a:spcPts val="1000"/>
              </a:spcBef>
              <a:spcAft>
                <a:spcPts val="0"/>
              </a:spcAft>
              <a:buSzPts val="2400"/>
              <a:buChar char="•"/>
            </a:pPr>
            <a:r>
              <a:rPr lang="en-GB"/>
              <a:t>Cultivating faith in the teachings of Jainism.</a:t>
            </a:r>
            <a:endParaRPr/>
          </a:p>
          <a:p>
            <a:pPr indent="0" lvl="0" marL="76200" rtl="0" algn="l">
              <a:lnSpc>
                <a:spcPct val="150000"/>
              </a:lnSpc>
              <a:spcBef>
                <a:spcPts val="1000"/>
              </a:spcBef>
              <a:spcAft>
                <a:spcPts val="0"/>
              </a:spcAft>
              <a:buSzPts val="2400"/>
              <a:buNone/>
            </a:pPr>
            <a:r>
              <a:rPr b="1" lang="en-GB"/>
              <a:t>Right Knowledge (Samyak Jnana)</a:t>
            </a:r>
            <a:endParaRPr/>
          </a:p>
          <a:p>
            <a:pPr indent="-381000" lvl="0" marL="457200" rtl="0" algn="l">
              <a:lnSpc>
                <a:spcPct val="150000"/>
              </a:lnSpc>
              <a:spcBef>
                <a:spcPts val="1000"/>
              </a:spcBef>
              <a:spcAft>
                <a:spcPts val="0"/>
              </a:spcAft>
              <a:buSzPts val="2400"/>
              <a:buChar char="•"/>
            </a:pPr>
            <a:r>
              <a:rPr lang="en-GB"/>
              <a:t>Acquiring knowledge through diligent study and introspection.</a:t>
            </a:r>
            <a:endParaRPr/>
          </a:p>
          <a:p>
            <a:pPr indent="-381000" lvl="0" marL="457200" rtl="0" algn="l">
              <a:lnSpc>
                <a:spcPct val="150000"/>
              </a:lnSpc>
              <a:spcBef>
                <a:spcPts val="1000"/>
              </a:spcBef>
              <a:spcAft>
                <a:spcPts val="0"/>
              </a:spcAft>
              <a:buSzPts val="2400"/>
              <a:buChar char="•"/>
            </a:pPr>
            <a:r>
              <a:rPr lang="en-GB"/>
              <a:t>Understanding the nature of reality, karma, and the path to liberation.</a:t>
            </a:r>
            <a:endParaRPr/>
          </a:p>
        </p:txBody>
      </p:sp>
      <p:sp>
        <p:nvSpPr>
          <p:cNvPr id="246" name="Google Shape;246;p2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47" name="Google Shape;247;p2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2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Three Jewels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1" type="body"/>
          </p:nvPr>
        </p:nvSpPr>
        <p:spPr>
          <a:xfrm>
            <a:off x="163773" y="1763404"/>
            <a:ext cx="11832608" cy="4814817"/>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Right Conduct (Samyak Charitra)</a:t>
            </a:r>
            <a:endParaRPr/>
          </a:p>
          <a:p>
            <a:pPr indent="-381000" lvl="0" marL="457200" rtl="0" algn="l">
              <a:lnSpc>
                <a:spcPct val="150000"/>
              </a:lnSpc>
              <a:spcBef>
                <a:spcPts val="1000"/>
              </a:spcBef>
              <a:spcAft>
                <a:spcPts val="0"/>
              </a:spcAft>
              <a:buSzPts val="2400"/>
              <a:buChar char="•"/>
            </a:pPr>
            <a:r>
              <a:rPr lang="en-GB"/>
              <a:t>Leading a life of ethical purity and virtue.</a:t>
            </a:r>
            <a:endParaRPr/>
          </a:p>
          <a:p>
            <a:pPr indent="-381000" lvl="0" marL="457200" rtl="0" algn="l">
              <a:lnSpc>
                <a:spcPct val="150000"/>
              </a:lnSpc>
              <a:spcBef>
                <a:spcPts val="1000"/>
              </a:spcBef>
              <a:spcAft>
                <a:spcPts val="0"/>
              </a:spcAft>
              <a:buSzPts val="2400"/>
              <a:buChar char="•"/>
            </a:pPr>
            <a:r>
              <a:rPr lang="en-GB"/>
              <a:t>Practicing non-violence, truthfulness, non-possessiveness, and self-discipline.</a:t>
            </a:r>
            <a:endParaRPr/>
          </a:p>
          <a:p>
            <a:pPr indent="0" lvl="0" marL="76200" rtl="0" algn="l">
              <a:lnSpc>
                <a:spcPct val="150000"/>
              </a:lnSpc>
              <a:spcBef>
                <a:spcPts val="1000"/>
              </a:spcBef>
              <a:spcAft>
                <a:spcPts val="0"/>
              </a:spcAft>
              <a:buSzPts val="2400"/>
              <a:buNone/>
            </a:pPr>
            <a:r>
              <a:rPr b="1" lang="en-GB"/>
              <a:t>Cultural and Philosophical Impact</a:t>
            </a:r>
            <a:endParaRPr/>
          </a:p>
          <a:p>
            <a:pPr indent="-381000" lvl="0" marL="457200" rtl="0" algn="l">
              <a:lnSpc>
                <a:spcPct val="150000"/>
              </a:lnSpc>
              <a:spcBef>
                <a:spcPts val="1000"/>
              </a:spcBef>
              <a:spcAft>
                <a:spcPts val="0"/>
              </a:spcAft>
              <a:buSzPts val="2400"/>
              <a:buChar char="•"/>
            </a:pPr>
            <a:r>
              <a:rPr lang="en-GB"/>
              <a:t>Jainism has greatly influenced Indian culture, philosophy, and ethics.</a:t>
            </a:r>
            <a:endParaRPr/>
          </a:p>
          <a:p>
            <a:pPr indent="-381000" lvl="0" marL="457200" rtl="0" algn="l">
              <a:lnSpc>
                <a:spcPct val="150000"/>
              </a:lnSpc>
              <a:spcBef>
                <a:spcPts val="1000"/>
              </a:spcBef>
              <a:spcAft>
                <a:spcPts val="0"/>
              </a:spcAft>
              <a:buSzPts val="2400"/>
              <a:buChar char="•"/>
            </a:pPr>
            <a:r>
              <a:rPr lang="en-GB"/>
              <a:t>Its emphasis on non-violence and compassion has contributed to the broader moral consciousness.</a:t>
            </a:r>
            <a:endParaRPr/>
          </a:p>
          <a:p>
            <a:pPr indent="-228600" lvl="0" marL="457200" rtl="0" algn="l">
              <a:lnSpc>
                <a:spcPct val="150000"/>
              </a:lnSpc>
              <a:spcBef>
                <a:spcPts val="1000"/>
              </a:spcBef>
              <a:spcAft>
                <a:spcPts val="0"/>
              </a:spcAft>
              <a:buSzPts val="2400"/>
              <a:buNone/>
            </a:pPr>
            <a:r>
              <a:t/>
            </a:r>
            <a:endParaRPr/>
          </a:p>
        </p:txBody>
      </p:sp>
      <p:sp>
        <p:nvSpPr>
          <p:cNvPr id="254" name="Google Shape;254;p2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55" name="Google Shape;255;p2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2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Three Jewels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idx="1" type="body"/>
          </p:nvPr>
        </p:nvSpPr>
        <p:spPr>
          <a:xfrm>
            <a:off x="232011" y="2040751"/>
            <a:ext cx="11764369" cy="453747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Jain temples and artwork are renowned for their intricate carvings and architectural beauty.</a:t>
            </a:r>
            <a:endParaRPr/>
          </a:p>
          <a:p>
            <a:pPr indent="-381000" lvl="0" marL="457200" rtl="0" algn="just">
              <a:lnSpc>
                <a:spcPct val="150000"/>
              </a:lnSpc>
              <a:spcBef>
                <a:spcPts val="1000"/>
              </a:spcBef>
              <a:spcAft>
                <a:spcPts val="0"/>
              </a:spcAft>
              <a:buSzPts val="2400"/>
              <a:buChar char="•"/>
            </a:pPr>
            <a:r>
              <a:rPr lang="en-GB"/>
              <a:t>They depict spiritual ideals and stories from Jain scriptures.</a:t>
            </a:r>
            <a:endParaRPr/>
          </a:p>
          <a:p>
            <a:pPr indent="0" lvl="0" marL="76200" rtl="0" algn="just">
              <a:lnSpc>
                <a:spcPct val="150000"/>
              </a:lnSpc>
              <a:spcBef>
                <a:spcPts val="1000"/>
              </a:spcBef>
              <a:spcAft>
                <a:spcPts val="0"/>
              </a:spcAft>
              <a:buSzPts val="2400"/>
              <a:buNone/>
            </a:pPr>
            <a:r>
              <a:rPr b="1" lang="en-GB"/>
              <a:t>Environmental Awareness</a:t>
            </a:r>
            <a:endParaRPr/>
          </a:p>
          <a:p>
            <a:pPr indent="-381000" lvl="0" marL="457200" rtl="0" algn="just">
              <a:lnSpc>
                <a:spcPct val="150000"/>
              </a:lnSpc>
              <a:spcBef>
                <a:spcPts val="1000"/>
              </a:spcBef>
              <a:spcAft>
                <a:spcPts val="0"/>
              </a:spcAft>
              <a:buSzPts val="2400"/>
              <a:buChar char="•"/>
            </a:pPr>
            <a:r>
              <a:rPr lang="en-GB"/>
              <a:t>Jainism's focus on non-violence extends to nature, emphasizing the importance of protecting all life forms.</a:t>
            </a:r>
            <a:endParaRPr/>
          </a:p>
          <a:p>
            <a:pPr indent="-381000" lvl="0" marL="457200" rtl="0" algn="just">
              <a:lnSpc>
                <a:spcPct val="150000"/>
              </a:lnSpc>
              <a:spcBef>
                <a:spcPts val="1000"/>
              </a:spcBef>
              <a:spcAft>
                <a:spcPts val="0"/>
              </a:spcAft>
              <a:buSzPts val="2400"/>
              <a:buChar char="•"/>
            </a:pPr>
            <a:r>
              <a:rPr lang="en-GB"/>
              <a:t>This principle aligns with contemporary concerns about environmental sustainability.</a:t>
            </a:r>
            <a:endParaRPr/>
          </a:p>
        </p:txBody>
      </p:sp>
      <p:sp>
        <p:nvSpPr>
          <p:cNvPr id="262" name="Google Shape;262;p2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63" name="Google Shape;263;p2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Architecture and Art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idx="1" type="body"/>
          </p:nvPr>
        </p:nvSpPr>
        <p:spPr>
          <a:xfrm>
            <a:off x="232011" y="2040751"/>
            <a:ext cx="11764369" cy="4537470"/>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Sikhism emerged in the late 15th century in the Punjab region of South Asia.</a:t>
            </a:r>
            <a:endParaRPr/>
          </a:p>
          <a:p>
            <a:pPr indent="-381000" lvl="0" marL="457200" rtl="0" algn="just">
              <a:lnSpc>
                <a:spcPct val="150000"/>
              </a:lnSpc>
              <a:spcBef>
                <a:spcPts val="1000"/>
              </a:spcBef>
              <a:spcAft>
                <a:spcPts val="0"/>
              </a:spcAft>
              <a:buSzPts val="2400"/>
              <a:buChar char="•"/>
            </a:pPr>
            <a:r>
              <a:rPr lang="en-GB"/>
              <a:t>Guru Nanak Dev Ji, the founder of Sikhism, sought to bridge the gap between Hinduism and Islam.</a:t>
            </a:r>
            <a:endParaRPr/>
          </a:p>
          <a:p>
            <a:pPr indent="0" lvl="0" marL="76200" rtl="0" algn="just">
              <a:lnSpc>
                <a:spcPct val="150000"/>
              </a:lnSpc>
              <a:spcBef>
                <a:spcPts val="1000"/>
              </a:spcBef>
              <a:spcAft>
                <a:spcPts val="0"/>
              </a:spcAft>
              <a:buSzPts val="2400"/>
              <a:buNone/>
            </a:pPr>
            <a:r>
              <a:rPr b="1" lang="en-GB"/>
              <a:t>Core Beliefs</a:t>
            </a:r>
            <a:endParaRPr/>
          </a:p>
          <a:p>
            <a:pPr indent="-381000" lvl="0" marL="457200" rtl="0" algn="just">
              <a:lnSpc>
                <a:spcPct val="150000"/>
              </a:lnSpc>
              <a:spcBef>
                <a:spcPts val="1000"/>
              </a:spcBef>
              <a:spcAft>
                <a:spcPts val="0"/>
              </a:spcAft>
              <a:buSzPts val="2400"/>
              <a:buChar char="•"/>
            </a:pPr>
            <a:r>
              <a:rPr lang="en-GB"/>
              <a:t>Sikhism emphasizes devotion to one God (Waheguru) and rejects idol worship.</a:t>
            </a:r>
            <a:endParaRPr/>
          </a:p>
          <a:p>
            <a:pPr indent="-381000" lvl="0" marL="457200" rtl="0" algn="just">
              <a:lnSpc>
                <a:spcPct val="150000"/>
              </a:lnSpc>
              <a:spcBef>
                <a:spcPts val="1000"/>
              </a:spcBef>
              <a:spcAft>
                <a:spcPts val="0"/>
              </a:spcAft>
              <a:buSzPts val="2400"/>
              <a:buChar char="•"/>
            </a:pPr>
            <a:r>
              <a:rPr lang="en-GB"/>
              <a:t>Guru Nanak's teachings promote equality, humility, and selfless service.</a:t>
            </a:r>
            <a:endParaRPr/>
          </a:p>
        </p:txBody>
      </p:sp>
      <p:sp>
        <p:nvSpPr>
          <p:cNvPr id="270" name="Google Shape;270;p2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71" name="Google Shape;271;p23"/>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2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Sikhism: Beliefs and Contributions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idx="1" type="body"/>
          </p:nvPr>
        </p:nvSpPr>
        <p:spPr>
          <a:xfrm>
            <a:off x="232011" y="2040751"/>
            <a:ext cx="11764369" cy="4537470"/>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t>Oneness of God</a:t>
            </a:r>
            <a:endParaRPr/>
          </a:p>
          <a:p>
            <a:pPr indent="0" lvl="0" marL="76200" rtl="0" algn="just">
              <a:lnSpc>
                <a:spcPct val="150000"/>
              </a:lnSpc>
              <a:spcBef>
                <a:spcPts val="1000"/>
              </a:spcBef>
              <a:spcAft>
                <a:spcPts val="0"/>
              </a:spcAft>
              <a:buSzPts val="2400"/>
              <a:buNone/>
            </a:pPr>
            <a:r>
              <a:rPr lang="en-GB"/>
              <a:t>Sikhism asserts monotheism, believing in a single, formless, and omnipresent God. The term "Ik Onkar" represents this concept.</a:t>
            </a:r>
            <a:endParaRPr/>
          </a:p>
          <a:p>
            <a:pPr indent="0" lvl="0" marL="76200" rtl="0" algn="just">
              <a:lnSpc>
                <a:spcPct val="150000"/>
              </a:lnSpc>
              <a:spcBef>
                <a:spcPts val="1000"/>
              </a:spcBef>
              <a:spcAft>
                <a:spcPts val="0"/>
              </a:spcAft>
              <a:buSzPts val="2400"/>
              <a:buNone/>
            </a:pPr>
            <a:r>
              <a:rPr b="1" lang="en-GB"/>
              <a:t>Three Pillars: Naam, Dan, Ishnan</a:t>
            </a:r>
            <a:endParaRPr/>
          </a:p>
          <a:p>
            <a:pPr indent="-381000" lvl="0" marL="457200" rtl="0" algn="just">
              <a:lnSpc>
                <a:spcPct val="150000"/>
              </a:lnSpc>
              <a:spcBef>
                <a:spcPts val="1000"/>
              </a:spcBef>
              <a:spcAft>
                <a:spcPts val="0"/>
              </a:spcAft>
              <a:buSzPts val="2400"/>
              <a:buChar char="•"/>
            </a:pPr>
            <a:r>
              <a:rPr lang="en-GB"/>
              <a:t>Naam: Chanting and meditating on God's name to maintain a connection with the divine.</a:t>
            </a:r>
            <a:endParaRPr/>
          </a:p>
          <a:p>
            <a:pPr indent="-381000" lvl="0" marL="457200" rtl="0" algn="just">
              <a:lnSpc>
                <a:spcPct val="150000"/>
              </a:lnSpc>
              <a:spcBef>
                <a:spcPts val="1000"/>
              </a:spcBef>
              <a:spcAft>
                <a:spcPts val="0"/>
              </a:spcAft>
              <a:buSzPts val="2400"/>
              <a:buChar char="•"/>
            </a:pPr>
            <a:r>
              <a:rPr lang="en-GB"/>
              <a:t>Dan: Practicing selfless service and sharing one's resources with others.</a:t>
            </a:r>
            <a:endParaRPr/>
          </a:p>
          <a:p>
            <a:pPr indent="-381000" lvl="0" marL="457200" rtl="0" algn="just">
              <a:lnSpc>
                <a:spcPct val="150000"/>
              </a:lnSpc>
              <a:spcBef>
                <a:spcPts val="1000"/>
              </a:spcBef>
              <a:spcAft>
                <a:spcPts val="0"/>
              </a:spcAft>
              <a:buSzPts val="2400"/>
              <a:buChar char="•"/>
            </a:pPr>
            <a:r>
              <a:rPr lang="en-GB"/>
              <a:t>Ishnan: Regular cleansing and purity of the body and mind.</a:t>
            </a:r>
            <a:endParaRPr/>
          </a:p>
        </p:txBody>
      </p:sp>
      <p:sp>
        <p:nvSpPr>
          <p:cNvPr id="278" name="Google Shape;278;p2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79" name="Google Shape;279;p24"/>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24"/>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Sikhism: Beliefs and Contributions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idx="1" type="body"/>
          </p:nvPr>
        </p:nvSpPr>
        <p:spPr>
          <a:xfrm>
            <a:off x="1" y="1610436"/>
            <a:ext cx="11996380" cy="4967785"/>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t>Social Equality</a:t>
            </a:r>
            <a:endParaRPr/>
          </a:p>
          <a:p>
            <a:pPr indent="-381000" lvl="0" marL="457200" rtl="0" algn="just">
              <a:lnSpc>
                <a:spcPct val="150000"/>
              </a:lnSpc>
              <a:spcBef>
                <a:spcPts val="1000"/>
              </a:spcBef>
              <a:spcAft>
                <a:spcPts val="0"/>
              </a:spcAft>
              <a:buSzPts val="2400"/>
              <a:buChar char="•"/>
            </a:pPr>
            <a:r>
              <a:rPr lang="en-GB"/>
              <a:t>Sikhism promotes equality regardless of caste, creed, gender, or social status.</a:t>
            </a:r>
            <a:endParaRPr/>
          </a:p>
          <a:p>
            <a:pPr indent="-381000" lvl="0" marL="457200" rtl="0" algn="just">
              <a:lnSpc>
                <a:spcPct val="150000"/>
              </a:lnSpc>
              <a:spcBef>
                <a:spcPts val="1000"/>
              </a:spcBef>
              <a:spcAft>
                <a:spcPts val="0"/>
              </a:spcAft>
              <a:buSzPts val="2400"/>
              <a:buChar char="•"/>
            </a:pPr>
            <a:r>
              <a:rPr lang="en-GB"/>
              <a:t>Guru Nanak's teachings denounced discrimination and encouraged a sense of unity among all humans.</a:t>
            </a:r>
            <a:endParaRPr/>
          </a:p>
          <a:p>
            <a:pPr indent="0" lvl="0" marL="76200" rtl="0" algn="just">
              <a:lnSpc>
                <a:spcPct val="150000"/>
              </a:lnSpc>
              <a:spcBef>
                <a:spcPts val="1000"/>
              </a:spcBef>
              <a:spcAft>
                <a:spcPts val="0"/>
              </a:spcAft>
              <a:buSzPts val="2400"/>
              <a:buNone/>
            </a:pPr>
            <a:r>
              <a:rPr b="1" lang="en-GB"/>
              <a:t>Community Service (Seva)</a:t>
            </a:r>
            <a:endParaRPr/>
          </a:p>
          <a:p>
            <a:pPr indent="-381000" lvl="0" marL="457200" rtl="0" algn="just">
              <a:lnSpc>
                <a:spcPct val="150000"/>
              </a:lnSpc>
              <a:spcBef>
                <a:spcPts val="1000"/>
              </a:spcBef>
              <a:spcAft>
                <a:spcPts val="0"/>
              </a:spcAft>
              <a:buSzPts val="2400"/>
              <a:buChar char="•"/>
            </a:pPr>
            <a:r>
              <a:rPr lang="en-GB"/>
              <a:t>Seva, or selfless service, is a fundamental aspect of Sikhism.</a:t>
            </a:r>
            <a:endParaRPr/>
          </a:p>
          <a:p>
            <a:pPr indent="-381000" lvl="0" marL="457200" rtl="0" algn="just">
              <a:lnSpc>
                <a:spcPct val="150000"/>
              </a:lnSpc>
              <a:spcBef>
                <a:spcPts val="1000"/>
              </a:spcBef>
              <a:spcAft>
                <a:spcPts val="0"/>
              </a:spcAft>
              <a:buSzPts val="2400"/>
              <a:buChar char="•"/>
            </a:pPr>
            <a:r>
              <a:rPr lang="en-GB"/>
              <a:t>Sikhs are known for running langars (community kitchens) where free meals are provided to all, fostering a spirit of inclusivity and care.</a:t>
            </a:r>
            <a:endParaRPr/>
          </a:p>
        </p:txBody>
      </p:sp>
      <p:sp>
        <p:nvSpPr>
          <p:cNvPr id="286" name="Google Shape;286;p2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87" name="Google Shape;287;p25"/>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2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Contributions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idx="1" type="body"/>
          </p:nvPr>
        </p:nvSpPr>
        <p:spPr>
          <a:xfrm>
            <a:off x="1" y="1610436"/>
            <a:ext cx="11996380" cy="4967785"/>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t>Philanthropy and Activism</a:t>
            </a:r>
            <a:endParaRPr/>
          </a:p>
          <a:p>
            <a:pPr indent="-381000" lvl="0" marL="457200" rtl="0" algn="just">
              <a:lnSpc>
                <a:spcPct val="150000"/>
              </a:lnSpc>
              <a:spcBef>
                <a:spcPts val="1000"/>
              </a:spcBef>
              <a:spcAft>
                <a:spcPts val="0"/>
              </a:spcAft>
              <a:buSzPts val="2400"/>
              <a:buChar char="•"/>
            </a:pPr>
            <a:r>
              <a:rPr lang="en-GB"/>
              <a:t>Sikh communities around the world engage in philanthropic endeavors, disaster relief, and community development.</a:t>
            </a:r>
            <a:endParaRPr/>
          </a:p>
          <a:p>
            <a:pPr indent="-381000" lvl="0" marL="457200" rtl="0" algn="just">
              <a:lnSpc>
                <a:spcPct val="150000"/>
              </a:lnSpc>
              <a:spcBef>
                <a:spcPts val="1000"/>
              </a:spcBef>
              <a:spcAft>
                <a:spcPts val="0"/>
              </a:spcAft>
              <a:buSzPts val="2400"/>
              <a:buChar char="•"/>
            </a:pPr>
            <a:r>
              <a:rPr lang="en-GB"/>
              <a:t>Sikh activists have also been involved in advocating for social justice and human rights.</a:t>
            </a:r>
            <a:endParaRPr/>
          </a:p>
          <a:p>
            <a:pPr indent="0" lvl="0" marL="76200" rtl="0" algn="just">
              <a:lnSpc>
                <a:spcPct val="150000"/>
              </a:lnSpc>
              <a:spcBef>
                <a:spcPts val="1000"/>
              </a:spcBef>
              <a:spcAft>
                <a:spcPts val="0"/>
              </a:spcAft>
              <a:buSzPts val="2400"/>
              <a:buNone/>
            </a:pPr>
            <a:r>
              <a:rPr b="1" lang="en-GB"/>
              <a:t>Global Influence</a:t>
            </a:r>
            <a:endParaRPr/>
          </a:p>
          <a:p>
            <a:pPr indent="-381000" lvl="0" marL="457200" rtl="0" algn="just">
              <a:lnSpc>
                <a:spcPct val="150000"/>
              </a:lnSpc>
              <a:spcBef>
                <a:spcPts val="1000"/>
              </a:spcBef>
              <a:spcAft>
                <a:spcPts val="0"/>
              </a:spcAft>
              <a:buSzPts val="2400"/>
              <a:buChar char="•"/>
            </a:pPr>
            <a:r>
              <a:rPr lang="en-GB"/>
              <a:t>Sikh diaspora communities have contributed to the cultures and economies of countries where they have settled.</a:t>
            </a:r>
            <a:endParaRPr/>
          </a:p>
          <a:p>
            <a:pPr indent="-381000" lvl="0" marL="457200" rtl="0" algn="just">
              <a:lnSpc>
                <a:spcPct val="150000"/>
              </a:lnSpc>
              <a:spcBef>
                <a:spcPts val="1000"/>
              </a:spcBef>
              <a:spcAft>
                <a:spcPts val="0"/>
              </a:spcAft>
              <a:buSzPts val="2400"/>
              <a:buChar char="•"/>
            </a:pPr>
            <a:r>
              <a:rPr lang="en-GB"/>
              <a:t>Sikh values of compassion, service, and unity continue to resonate worldwide.</a:t>
            </a:r>
            <a:endParaRPr/>
          </a:p>
        </p:txBody>
      </p:sp>
      <p:sp>
        <p:nvSpPr>
          <p:cNvPr id="294" name="Google Shape;294;p2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295" name="Google Shape;295;p2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2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Contributions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idx="1" type="body"/>
          </p:nvPr>
        </p:nvSpPr>
        <p:spPr>
          <a:xfrm>
            <a:off x="1" y="1610436"/>
            <a:ext cx="11996380" cy="4967785"/>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t>Rich Cultural Heritage</a:t>
            </a:r>
            <a:endParaRPr/>
          </a:p>
          <a:p>
            <a:pPr indent="-381000" lvl="0" marL="457200" rtl="0" algn="just">
              <a:lnSpc>
                <a:spcPct val="150000"/>
              </a:lnSpc>
              <a:spcBef>
                <a:spcPts val="1000"/>
              </a:spcBef>
              <a:spcAft>
                <a:spcPts val="0"/>
              </a:spcAft>
              <a:buSzPts val="2400"/>
              <a:buChar char="•"/>
            </a:pPr>
            <a:r>
              <a:rPr lang="en-GB"/>
              <a:t>India boasts a diverse and vibrant arts and culture scene, deeply rooted in its history, religions, and traditions.</a:t>
            </a:r>
            <a:endParaRPr/>
          </a:p>
          <a:p>
            <a:pPr indent="-381000" lvl="0" marL="457200" rtl="0" algn="just">
              <a:lnSpc>
                <a:spcPct val="150000"/>
              </a:lnSpc>
              <a:spcBef>
                <a:spcPts val="1000"/>
              </a:spcBef>
              <a:spcAft>
                <a:spcPts val="0"/>
              </a:spcAft>
              <a:buSzPts val="2400"/>
              <a:buChar char="•"/>
            </a:pPr>
            <a:r>
              <a:rPr lang="en-GB"/>
              <a:t>Traditional Indian arts encompass music, dance, theatre, and other performing arts that reflect the country's cultural diversity.</a:t>
            </a:r>
            <a:endParaRPr/>
          </a:p>
          <a:p>
            <a:pPr indent="0" lvl="0" marL="76200" rtl="0" algn="just">
              <a:lnSpc>
                <a:spcPct val="150000"/>
              </a:lnSpc>
              <a:spcBef>
                <a:spcPts val="1000"/>
              </a:spcBef>
              <a:spcAft>
                <a:spcPts val="0"/>
              </a:spcAft>
              <a:buSzPts val="2400"/>
              <a:buNone/>
            </a:pPr>
            <a:r>
              <a:rPr b="1" lang="en-GB"/>
              <a:t>Influences and Regional Variations</a:t>
            </a:r>
            <a:endParaRPr/>
          </a:p>
          <a:p>
            <a:pPr indent="-381000" lvl="0" marL="457200" rtl="0" algn="just">
              <a:lnSpc>
                <a:spcPct val="150000"/>
              </a:lnSpc>
              <a:spcBef>
                <a:spcPts val="1000"/>
              </a:spcBef>
              <a:spcAft>
                <a:spcPts val="0"/>
              </a:spcAft>
              <a:buSzPts val="2400"/>
              <a:buChar char="•"/>
            </a:pPr>
            <a:r>
              <a:rPr lang="en-GB"/>
              <a:t>Various regions of India have distinct art forms influenced by local customs, languages, and historical contexts.</a:t>
            </a:r>
            <a:endParaRPr/>
          </a:p>
        </p:txBody>
      </p:sp>
      <p:sp>
        <p:nvSpPr>
          <p:cNvPr id="302" name="Google Shape;302;p2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03" name="Google Shape;303;p2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2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Indian Arts and Culture</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idx="1" type="body"/>
          </p:nvPr>
        </p:nvSpPr>
        <p:spPr>
          <a:xfrm>
            <a:off x="1" y="1610436"/>
            <a:ext cx="11996380" cy="4967785"/>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t>Classical Music</a:t>
            </a:r>
            <a:endParaRPr/>
          </a:p>
          <a:p>
            <a:pPr indent="-381000" lvl="0" marL="457200" rtl="0" algn="just">
              <a:lnSpc>
                <a:spcPct val="150000"/>
              </a:lnSpc>
              <a:spcBef>
                <a:spcPts val="1000"/>
              </a:spcBef>
              <a:spcAft>
                <a:spcPts val="0"/>
              </a:spcAft>
              <a:buSzPts val="2400"/>
              <a:buChar char="•"/>
            </a:pPr>
            <a:r>
              <a:rPr lang="en-GB"/>
              <a:t>Indian classical music is divided into two major traditions: Hindustani (North) and Carnatic (South).</a:t>
            </a:r>
            <a:endParaRPr/>
          </a:p>
          <a:p>
            <a:pPr indent="-381000" lvl="0" marL="457200" rtl="0" algn="just">
              <a:lnSpc>
                <a:spcPct val="150000"/>
              </a:lnSpc>
              <a:spcBef>
                <a:spcPts val="1000"/>
              </a:spcBef>
              <a:spcAft>
                <a:spcPts val="0"/>
              </a:spcAft>
              <a:buSzPts val="2400"/>
              <a:buChar char="•"/>
            </a:pPr>
            <a:r>
              <a:rPr lang="en-GB"/>
              <a:t>Characterized by intricate melodies, improvisation, and a unique system of ragas (melodic scales) and talas (rhythmic patterns).</a:t>
            </a:r>
            <a:endParaRPr/>
          </a:p>
          <a:p>
            <a:pPr indent="0" lvl="0" marL="76200" rtl="0" algn="just">
              <a:lnSpc>
                <a:spcPct val="150000"/>
              </a:lnSpc>
              <a:spcBef>
                <a:spcPts val="1000"/>
              </a:spcBef>
              <a:spcAft>
                <a:spcPts val="0"/>
              </a:spcAft>
              <a:buSzPts val="2400"/>
              <a:buNone/>
            </a:pPr>
            <a:r>
              <a:rPr b="1" lang="en-GB"/>
              <a:t> Instruments</a:t>
            </a:r>
            <a:endParaRPr/>
          </a:p>
          <a:p>
            <a:pPr indent="-381000" lvl="0" marL="457200" rtl="0" algn="just">
              <a:lnSpc>
                <a:spcPct val="150000"/>
              </a:lnSpc>
              <a:spcBef>
                <a:spcPts val="1000"/>
              </a:spcBef>
              <a:spcAft>
                <a:spcPts val="0"/>
              </a:spcAft>
              <a:buSzPts val="2400"/>
              <a:buChar char="•"/>
            </a:pPr>
            <a:r>
              <a:rPr lang="en-GB"/>
              <a:t>Instruments like sitar, tabla, veena, flute, and sarod are integral to Indian classical music.</a:t>
            </a:r>
            <a:endParaRPr/>
          </a:p>
          <a:p>
            <a:pPr indent="-381000" lvl="0" marL="457200" rtl="0" algn="just">
              <a:lnSpc>
                <a:spcPct val="150000"/>
              </a:lnSpc>
              <a:spcBef>
                <a:spcPts val="1000"/>
              </a:spcBef>
              <a:spcAft>
                <a:spcPts val="0"/>
              </a:spcAft>
              <a:buSzPts val="2400"/>
              <a:buChar char="•"/>
            </a:pPr>
            <a:r>
              <a:rPr lang="en-GB"/>
              <a:t>They enhance the rich textures and intricate rhythms of the compositions.</a:t>
            </a:r>
            <a:endParaRPr/>
          </a:p>
        </p:txBody>
      </p:sp>
      <p:sp>
        <p:nvSpPr>
          <p:cNvPr id="310" name="Google Shape;310;p2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11" name="Google Shape;311;p2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2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Traditional Indian Music</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idx="1" type="body"/>
          </p:nvPr>
        </p:nvSpPr>
        <p:spPr>
          <a:xfrm>
            <a:off x="1" y="1610436"/>
            <a:ext cx="11996380" cy="4967785"/>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t>Diversity of Dance Forms</a:t>
            </a:r>
            <a:endParaRPr/>
          </a:p>
          <a:p>
            <a:pPr indent="-381000" lvl="0" marL="457200" rtl="0" algn="just">
              <a:lnSpc>
                <a:spcPct val="150000"/>
              </a:lnSpc>
              <a:spcBef>
                <a:spcPts val="1000"/>
              </a:spcBef>
              <a:spcAft>
                <a:spcPts val="0"/>
              </a:spcAft>
              <a:buSzPts val="2400"/>
              <a:buChar char="•"/>
            </a:pPr>
            <a:r>
              <a:rPr lang="en-GB"/>
              <a:t>India boasts numerous dance forms, each with its own style, movements, and narratives.</a:t>
            </a:r>
            <a:endParaRPr/>
          </a:p>
          <a:p>
            <a:pPr indent="-381000" lvl="0" marL="457200" rtl="0" algn="just">
              <a:lnSpc>
                <a:spcPct val="150000"/>
              </a:lnSpc>
              <a:spcBef>
                <a:spcPts val="1000"/>
              </a:spcBef>
              <a:spcAft>
                <a:spcPts val="0"/>
              </a:spcAft>
              <a:buSzPts val="2400"/>
              <a:buChar char="•"/>
            </a:pPr>
            <a:r>
              <a:rPr lang="en-GB"/>
              <a:t>Classical dance forms like Bharatanatyam, Kathak, Odissi, Manipuri, Kuchipudi, and Mohiniyattam are well-known.</a:t>
            </a:r>
            <a:endParaRPr/>
          </a:p>
          <a:p>
            <a:pPr indent="0" lvl="0" marL="76200" rtl="0" algn="just">
              <a:lnSpc>
                <a:spcPct val="150000"/>
              </a:lnSpc>
              <a:spcBef>
                <a:spcPts val="1000"/>
              </a:spcBef>
              <a:spcAft>
                <a:spcPts val="0"/>
              </a:spcAft>
              <a:buSzPts val="2400"/>
              <a:buNone/>
            </a:pPr>
            <a:r>
              <a:rPr b="1" lang="en-GB"/>
              <a:t>Expressive Elements</a:t>
            </a:r>
            <a:endParaRPr/>
          </a:p>
          <a:p>
            <a:pPr indent="-381000" lvl="0" marL="457200" rtl="0" algn="just">
              <a:lnSpc>
                <a:spcPct val="150000"/>
              </a:lnSpc>
              <a:spcBef>
                <a:spcPts val="1000"/>
              </a:spcBef>
              <a:spcAft>
                <a:spcPts val="0"/>
              </a:spcAft>
              <a:buSzPts val="2400"/>
              <a:buChar char="•"/>
            </a:pPr>
            <a:r>
              <a:rPr lang="en-GB"/>
              <a:t>Indian dance combines intricate footwork, hand gestures (mudras), facial expressions, and body postures to convey emotions and stories.</a:t>
            </a:r>
            <a:endParaRPr/>
          </a:p>
        </p:txBody>
      </p:sp>
      <p:sp>
        <p:nvSpPr>
          <p:cNvPr id="318" name="Google Shape;318;p2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19" name="Google Shape;319;p2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2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Traditional Indian Dance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p:txBody>
      </p:sp>
      <p:sp>
        <p:nvSpPr>
          <p:cNvPr id="116" name="Google Shape;116;p3"/>
          <p:cNvSpPr/>
          <p:nvPr/>
        </p:nvSpPr>
        <p:spPr>
          <a:xfrm>
            <a:off x="899023" y="3354402"/>
            <a:ext cx="10660918" cy="2281187"/>
          </a:xfrm>
          <a:prstGeom prst="roundRect">
            <a:avLst>
              <a:gd fmla="val 23545" name="adj"/>
            </a:avLst>
          </a:prstGeom>
          <a:solidFill>
            <a:srgbClr val="9C1621"/>
          </a:solidFill>
          <a:ln cap="flat" cmpd="sng" w="381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0" lang="en-GB" sz="2400" u="none" cap="none" strike="noStrike">
                <a:solidFill>
                  <a:schemeClr val="lt1"/>
                </a:solidFill>
                <a:latin typeface="Times New Roman"/>
                <a:ea typeface="Times New Roman"/>
                <a:cs typeface="Times New Roman"/>
                <a:sym typeface="Times New Roman"/>
              </a:rPr>
              <a:t>This module aims to explore the depth of Indian philosophy and culture, delving into its diverse schools of thought, spiritual traditions, and artistic expressions, to cultivate an insightful appreciation for the profound values that shape the Indian way of life</a:t>
            </a:r>
            <a:r>
              <a:rPr b="0" i="0" lang="en-GB" sz="2400" u="none" cap="none" strike="noStrike">
                <a:solidFill>
                  <a:schemeClr val="lt1"/>
                </a:solidFill>
                <a:latin typeface="Arial"/>
                <a:ea typeface="Arial"/>
                <a:cs typeface="Arial"/>
                <a:sym typeface="Arial"/>
              </a:rPr>
              <a:t>.</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idx="1" type="body"/>
          </p:nvPr>
        </p:nvSpPr>
        <p:spPr>
          <a:xfrm>
            <a:off x="272955" y="1822631"/>
            <a:ext cx="11723426" cy="4755590"/>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 Cultural Preservation</a:t>
            </a:r>
            <a:endParaRPr/>
          </a:p>
          <a:p>
            <a:pPr indent="-381000" lvl="0" marL="457200" rtl="0" algn="l">
              <a:lnSpc>
                <a:spcPct val="150000"/>
              </a:lnSpc>
              <a:spcBef>
                <a:spcPts val="1000"/>
              </a:spcBef>
              <a:spcAft>
                <a:spcPts val="0"/>
              </a:spcAft>
              <a:buSzPts val="2400"/>
              <a:buChar char="•"/>
            </a:pPr>
            <a:r>
              <a:rPr lang="en-GB"/>
              <a:t>Traditional Indian performing arts play a crucial role in preserving cultural heritage and passing down ancestral knowledge.</a:t>
            </a:r>
            <a:endParaRPr/>
          </a:p>
          <a:p>
            <a:pPr indent="0" lvl="0" marL="76200" rtl="0" algn="l">
              <a:lnSpc>
                <a:spcPct val="150000"/>
              </a:lnSpc>
              <a:spcBef>
                <a:spcPts val="1000"/>
              </a:spcBef>
              <a:spcAft>
                <a:spcPts val="0"/>
              </a:spcAft>
              <a:buSzPts val="2400"/>
              <a:buNone/>
            </a:pPr>
            <a:r>
              <a:rPr b="1" lang="en-GB"/>
              <a:t> Spiritual and Devotional</a:t>
            </a:r>
            <a:endParaRPr/>
          </a:p>
          <a:p>
            <a:pPr indent="-381000" lvl="0" marL="457200" rtl="0" algn="l">
              <a:lnSpc>
                <a:spcPct val="150000"/>
              </a:lnSpc>
              <a:spcBef>
                <a:spcPts val="1000"/>
              </a:spcBef>
              <a:spcAft>
                <a:spcPts val="0"/>
              </a:spcAft>
              <a:buSzPts val="2400"/>
              <a:buChar char="•"/>
            </a:pPr>
            <a:r>
              <a:rPr lang="en-GB"/>
              <a:t>Many dance and music forms are intimately linked with religious practices, serving as expressions of devotion and spirituality.</a:t>
            </a:r>
            <a:endParaRPr/>
          </a:p>
        </p:txBody>
      </p:sp>
      <p:sp>
        <p:nvSpPr>
          <p:cNvPr id="326" name="Google Shape;326;p3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27" name="Google Shape;327;p3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3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Performing Arts and Their Significance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idx="1" type="body"/>
          </p:nvPr>
        </p:nvSpPr>
        <p:spPr>
          <a:xfrm>
            <a:off x="286603" y="1665027"/>
            <a:ext cx="11709778" cy="4913194"/>
          </a:xfrm>
          <a:prstGeom prst="rect">
            <a:avLst/>
          </a:prstGeom>
          <a:noFill/>
          <a:ln>
            <a:noFill/>
          </a:ln>
        </p:spPr>
        <p:txBody>
          <a:bodyPr anchorCtr="0" anchor="t" bIns="45700" lIns="91425" spcFirstLastPara="1" rIns="91425" wrap="square" tIns="45700">
            <a:noAutofit/>
          </a:bodyPr>
          <a:lstStyle/>
          <a:p>
            <a:pPr indent="0" lvl="0" marL="76200" rtl="0" algn="just">
              <a:lnSpc>
                <a:spcPct val="150000"/>
              </a:lnSpc>
              <a:spcBef>
                <a:spcPts val="1000"/>
              </a:spcBef>
              <a:spcAft>
                <a:spcPts val="0"/>
              </a:spcAft>
              <a:buSzPts val="2400"/>
              <a:buNone/>
            </a:pPr>
            <a:r>
              <a:rPr b="1" lang="en-GB"/>
              <a:t>Social and Festive Celebrations</a:t>
            </a:r>
            <a:endParaRPr/>
          </a:p>
          <a:p>
            <a:pPr indent="-381000" lvl="0" marL="457200" rtl="0" algn="just">
              <a:lnSpc>
                <a:spcPct val="150000"/>
              </a:lnSpc>
              <a:spcBef>
                <a:spcPts val="1000"/>
              </a:spcBef>
              <a:spcAft>
                <a:spcPts val="0"/>
              </a:spcAft>
              <a:buSzPts val="2400"/>
              <a:buChar char="•"/>
            </a:pPr>
            <a:r>
              <a:rPr lang="en-GB"/>
              <a:t>Traditional arts are an integral part of Indian festivals, weddings, and other celebrations, uniting communities and creating a sense of togetherness.</a:t>
            </a:r>
            <a:endParaRPr/>
          </a:p>
          <a:p>
            <a:pPr indent="0" lvl="0" marL="76200" rtl="0" algn="just">
              <a:lnSpc>
                <a:spcPct val="150000"/>
              </a:lnSpc>
              <a:spcBef>
                <a:spcPts val="1000"/>
              </a:spcBef>
              <a:spcAft>
                <a:spcPts val="0"/>
              </a:spcAft>
              <a:buSzPts val="2400"/>
              <a:buNone/>
            </a:pPr>
            <a:r>
              <a:rPr b="1" lang="en-GB"/>
              <a:t>Global Impact</a:t>
            </a:r>
            <a:endParaRPr/>
          </a:p>
          <a:p>
            <a:pPr indent="-381000" lvl="0" marL="457200" rtl="0" algn="just">
              <a:lnSpc>
                <a:spcPct val="150000"/>
              </a:lnSpc>
              <a:spcBef>
                <a:spcPts val="1000"/>
              </a:spcBef>
              <a:spcAft>
                <a:spcPts val="0"/>
              </a:spcAft>
              <a:buSzPts val="2400"/>
              <a:buChar char="•"/>
            </a:pPr>
            <a:r>
              <a:rPr lang="en-GB"/>
              <a:t>Indian arts have gained international recognition, influencing world music, dance, and performing arts scenes.</a:t>
            </a:r>
            <a:endParaRPr/>
          </a:p>
          <a:p>
            <a:pPr indent="-381000" lvl="0" marL="457200" rtl="0" algn="just">
              <a:lnSpc>
                <a:spcPct val="150000"/>
              </a:lnSpc>
              <a:spcBef>
                <a:spcPts val="1000"/>
              </a:spcBef>
              <a:spcAft>
                <a:spcPts val="0"/>
              </a:spcAft>
              <a:buSzPts val="2400"/>
              <a:buChar char="•"/>
            </a:pPr>
            <a:r>
              <a:rPr lang="en-GB"/>
              <a:t>Bollywood, a fusion of Indian music, dance, and film, has contributed significantly to India's global cultural presence.</a:t>
            </a:r>
            <a:endParaRPr/>
          </a:p>
        </p:txBody>
      </p:sp>
      <p:sp>
        <p:nvSpPr>
          <p:cNvPr id="334" name="Google Shape;334;p3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35" name="Google Shape;335;p3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3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Performing Arts and Their Significance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ph idx="1" type="body"/>
          </p:nvPr>
        </p:nvSpPr>
        <p:spPr>
          <a:xfrm>
            <a:off x="327545" y="2402005"/>
            <a:ext cx="11668835" cy="4176215"/>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GB"/>
              <a:t>Indian literature is a rich tapestry of diverse languages, cultures, and traditions.</a:t>
            </a:r>
            <a:endParaRPr/>
          </a:p>
          <a:p>
            <a:pPr indent="-381000" lvl="0" marL="457200" rtl="0" algn="l">
              <a:lnSpc>
                <a:spcPct val="150000"/>
              </a:lnSpc>
              <a:spcBef>
                <a:spcPts val="1000"/>
              </a:spcBef>
              <a:spcAft>
                <a:spcPts val="0"/>
              </a:spcAft>
              <a:buSzPts val="2400"/>
              <a:buChar char="•"/>
            </a:pPr>
            <a:r>
              <a:rPr lang="en-GB"/>
              <a:t>The subcontinent is home to thousands of languages, with 22 officially recognized languages and hundreds of dialects.</a:t>
            </a:r>
            <a:endParaRPr/>
          </a:p>
          <a:p>
            <a:pPr indent="-381000" lvl="0" marL="457200" rtl="0" algn="l">
              <a:lnSpc>
                <a:spcPct val="150000"/>
              </a:lnSpc>
              <a:spcBef>
                <a:spcPts val="1000"/>
              </a:spcBef>
              <a:spcAft>
                <a:spcPts val="0"/>
              </a:spcAft>
              <a:buSzPts val="2400"/>
              <a:buChar char="•"/>
            </a:pPr>
            <a:r>
              <a:rPr lang="en-GB"/>
              <a:t>Literature in India reflects the country's history, religion, philosophy, and societal evolution.</a:t>
            </a:r>
            <a:endParaRPr/>
          </a:p>
        </p:txBody>
      </p:sp>
      <p:sp>
        <p:nvSpPr>
          <p:cNvPr id="342" name="Google Shape;342;p3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43" name="Google Shape;343;p3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3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Indian Literature and Languages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idx="1" type="body"/>
          </p:nvPr>
        </p:nvSpPr>
        <p:spPr>
          <a:xfrm>
            <a:off x="327546" y="2040751"/>
            <a:ext cx="11668834" cy="453746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Indo-Aryan Languages: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Sanskrit: Ancient language of religious texts and classical literature.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Hindi: Widely spoken and official language of India.</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Bengali, Marathi, Punjabi, Gujarati, etc.</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Dravidian Languages: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Tamil: One of the oldest languages, with a rich literary tradition.</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Telugu, Kannada, Malayalam: Flourishing literary cultures in South India.</a:t>
            </a:r>
            <a:endParaRPr/>
          </a:p>
        </p:txBody>
      </p:sp>
      <p:sp>
        <p:nvSpPr>
          <p:cNvPr id="350" name="Google Shape;350;p3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51" name="Google Shape;351;p33"/>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3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Major Language Families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idx="1" type="body"/>
          </p:nvPr>
        </p:nvSpPr>
        <p:spPr>
          <a:xfrm>
            <a:off x="327546" y="2040751"/>
            <a:ext cx="11668834" cy="453746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Sanskrit Literature: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Vedas and Upanishads: Foundational texts of Hindu philosophy.</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Mahabharata and Ramayana: Epic narratives with moral and cultural significance.</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Tamil Literature: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Sangam Literature: Ancient poetry discussing love, war, and ethics.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Thirukkural: Classic Tamil text on ethics and morality.</a:t>
            </a:r>
            <a:endParaRPr/>
          </a:p>
        </p:txBody>
      </p:sp>
      <p:sp>
        <p:nvSpPr>
          <p:cNvPr id="358" name="Google Shape;358;p3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59" name="Google Shape;359;p34"/>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34"/>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Classical and Literary Works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ph idx="1" type="body"/>
          </p:nvPr>
        </p:nvSpPr>
        <p:spPr>
          <a:xfrm>
            <a:off x="327546" y="2040751"/>
            <a:ext cx="11668834" cy="453746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Modern Indian Literature</a:t>
            </a:r>
            <a:endParaRPr/>
          </a:p>
          <a:p>
            <a:pPr indent="-381000" lvl="0" marL="457200" rtl="0" algn="l">
              <a:lnSpc>
                <a:spcPct val="150000"/>
              </a:lnSpc>
              <a:spcBef>
                <a:spcPts val="1000"/>
              </a:spcBef>
              <a:spcAft>
                <a:spcPts val="0"/>
              </a:spcAft>
              <a:buSzPts val="2400"/>
              <a:buChar char="•"/>
            </a:pPr>
            <a:r>
              <a:rPr lang="en-GB"/>
              <a:t>Post-colonial era brought a surge in literature reflecting societal changes and struggles.</a:t>
            </a:r>
            <a:endParaRPr/>
          </a:p>
          <a:p>
            <a:pPr indent="-381000" lvl="0" marL="457200" rtl="0" algn="l">
              <a:lnSpc>
                <a:spcPct val="150000"/>
              </a:lnSpc>
              <a:spcBef>
                <a:spcPts val="1000"/>
              </a:spcBef>
              <a:spcAft>
                <a:spcPts val="0"/>
              </a:spcAft>
              <a:buSzPts val="2400"/>
              <a:buChar char="•"/>
            </a:pPr>
            <a:r>
              <a:rPr lang="en-GB"/>
              <a:t>Regional literature gained prominence, exploring contemporary themes and issues.</a:t>
            </a:r>
            <a:endParaRPr/>
          </a:p>
          <a:p>
            <a:pPr indent="-381000" lvl="0" marL="457200" rtl="0" algn="l">
              <a:lnSpc>
                <a:spcPct val="150000"/>
              </a:lnSpc>
              <a:spcBef>
                <a:spcPts val="1000"/>
              </a:spcBef>
              <a:spcAft>
                <a:spcPts val="0"/>
              </a:spcAft>
              <a:buSzPts val="2400"/>
              <a:buChar char="•"/>
            </a:pPr>
            <a:r>
              <a:rPr lang="en-GB"/>
              <a:t>Prominent authors: Rabindranath Tagore (Bengali), Mulk Raj Anand (English), Premchand (Hindi), Jhumpa Lahiri (Bengali/English), Arundhati Roy (English), and many more.</a:t>
            </a:r>
            <a:endParaRPr/>
          </a:p>
        </p:txBody>
      </p:sp>
      <p:sp>
        <p:nvSpPr>
          <p:cNvPr id="366" name="Google Shape;366;p3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67" name="Google Shape;367;p35"/>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3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Classical and Literary Works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ph idx="1" type="body"/>
          </p:nvPr>
        </p:nvSpPr>
        <p:spPr>
          <a:xfrm>
            <a:off x="327546" y="2040751"/>
            <a:ext cx="11668834" cy="453746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Visual Arts in India</a:t>
            </a:r>
            <a:endParaRPr b="1"/>
          </a:p>
          <a:p>
            <a:pPr indent="-381000" lvl="0" marL="457200" rtl="0" algn="l">
              <a:lnSpc>
                <a:spcPct val="150000"/>
              </a:lnSpc>
              <a:spcBef>
                <a:spcPts val="1000"/>
              </a:spcBef>
              <a:spcAft>
                <a:spcPts val="0"/>
              </a:spcAft>
              <a:buSzPts val="2400"/>
              <a:buChar char="•"/>
            </a:pPr>
            <a:r>
              <a:rPr lang="en-GB"/>
              <a:t>India's visual arts encompass a vast range of styles, mediums, and techniques.</a:t>
            </a:r>
            <a:endParaRPr/>
          </a:p>
          <a:p>
            <a:pPr indent="-381000" lvl="0" marL="457200" rtl="0" algn="l">
              <a:lnSpc>
                <a:spcPct val="150000"/>
              </a:lnSpc>
              <a:spcBef>
                <a:spcPts val="1000"/>
              </a:spcBef>
              <a:spcAft>
                <a:spcPts val="0"/>
              </a:spcAft>
              <a:buSzPts val="2400"/>
              <a:buChar char="•"/>
            </a:pPr>
            <a:r>
              <a:rPr lang="en-GB"/>
              <a:t>Rich history spanning thousands of years, influenced by various cultures, religions, and dynasties.</a:t>
            </a:r>
            <a:endParaRPr/>
          </a:p>
          <a:p>
            <a:pPr indent="-381000" lvl="0" marL="457200" rtl="0" algn="l">
              <a:lnSpc>
                <a:spcPct val="150000"/>
              </a:lnSpc>
              <a:spcBef>
                <a:spcPts val="1000"/>
              </a:spcBef>
              <a:spcAft>
                <a:spcPts val="0"/>
              </a:spcAft>
              <a:buSzPts val="2400"/>
              <a:buChar char="•"/>
            </a:pPr>
            <a:r>
              <a:rPr lang="en-GB"/>
              <a:t>Three major categories: Painting, Sculpture, and Architecture, each with distinct characteristics and significance.</a:t>
            </a:r>
            <a:endParaRPr/>
          </a:p>
        </p:txBody>
      </p:sp>
      <p:sp>
        <p:nvSpPr>
          <p:cNvPr id="374" name="Google Shape;374;p3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75" name="Google Shape;375;p3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3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Visual arts: Painting, Sculpture, and Architecture</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7"/>
          <p:cNvSpPr txBox="1"/>
          <p:nvPr>
            <p:ph idx="1" type="body"/>
          </p:nvPr>
        </p:nvSpPr>
        <p:spPr>
          <a:xfrm>
            <a:off x="327546" y="2040751"/>
            <a:ext cx="11668834" cy="453746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Frescoes and Miniatures: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Ajanta and Ellora Caves: Ancient frescoes depicting religious stories.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Mughal Miniatures: Intricate paintings depicting royal life, literature, and mythological scenes.</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Tantra and Folk Art:</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Patachitra (Bengal): Narrative scroll paintings with vibrant colors.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Warli (Maharashtra): Tribal art portraying daily life using simple geometric shapes.</a:t>
            </a:r>
            <a:endParaRPr/>
          </a:p>
        </p:txBody>
      </p:sp>
      <p:sp>
        <p:nvSpPr>
          <p:cNvPr id="382" name="Google Shape;382;p3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83" name="Google Shape;383;p3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3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Visual Arts: Painting, Sculpture, and Architecture</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8"/>
          <p:cNvSpPr txBox="1"/>
          <p:nvPr>
            <p:ph idx="1" type="body"/>
          </p:nvPr>
        </p:nvSpPr>
        <p:spPr>
          <a:xfrm>
            <a:off x="327546" y="2040751"/>
            <a:ext cx="11668834" cy="453746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Rock-cut Temples: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Kailasa Temple, Ellora: Carved from a single rock, showcases intricate architecture and sculptures.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Cave Temples at Elephanta: Shiva-centric sculptures with intricate detailing.</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Chola Bronzes: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South Indian bronze sculptures of gods and deities during the Chola dynasty.</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Known for graceful forms and intricate ornamentation.</a:t>
            </a:r>
            <a:endParaRPr/>
          </a:p>
        </p:txBody>
      </p:sp>
      <p:sp>
        <p:nvSpPr>
          <p:cNvPr id="390" name="Google Shape;390;p3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91" name="Google Shape;391;p3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3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Sculpture Heritage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idx="1" type="body"/>
          </p:nvPr>
        </p:nvSpPr>
        <p:spPr>
          <a:xfrm>
            <a:off x="327546" y="2040751"/>
            <a:ext cx="11668834" cy="453746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Indus Valley Civilization:</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Ancient cities like Mohenjo-daro with advanced urban planning and architecture.</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Mughal Architecture:</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Taj Mahal: Iconic mausoleum blending Persian, Indian, and Islamic architectural styles.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Red Fort, Fatehpur Sikri: Exemplifying grandeur and symmetry.</a:t>
            </a:r>
            <a:endParaRPr/>
          </a:p>
        </p:txBody>
      </p:sp>
      <p:sp>
        <p:nvSpPr>
          <p:cNvPr id="398" name="Google Shape;398;p3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399" name="Google Shape;399;p3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0" name="Google Shape;400;p3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Architectural Marvels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122" name="Google Shape;122;p4"/>
          <p:cNvSpPr/>
          <p:nvPr/>
        </p:nvSpPr>
        <p:spPr>
          <a:xfrm>
            <a:off x="751840" y="2640557"/>
            <a:ext cx="10621009" cy="3701731"/>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Outline the Indian Philosophy's key ideas and cultural aspects</a:t>
            </a:r>
            <a:r>
              <a:rPr b="0" i="0" lang="en-GB" sz="2400" u="none" cap="none" strike="noStrike">
                <a:solidFill>
                  <a:schemeClr val="dk1"/>
                </a:solidFill>
                <a:latin typeface="Arial"/>
                <a:ea typeface="Arial"/>
                <a:cs typeface="Arial"/>
                <a:sym typeface="Arial"/>
              </a:rPr>
              <a:t>.</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Describe how Indian Philosophy shapes culture and society.</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Analyze the evolving impact of Indian Philosophy on culture</a:t>
            </a:r>
            <a:r>
              <a:rPr b="0" i="0" lang="en-GB" sz="2400" u="none" cap="none" strike="noStrike">
                <a:solidFill>
                  <a:schemeClr val="dk1"/>
                </a:solidFill>
                <a:latin typeface="Arial"/>
                <a:ea typeface="Arial"/>
                <a:cs typeface="Arial"/>
                <a:sym typeface="Arial"/>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0"/>
          <p:cNvSpPr txBox="1"/>
          <p:nvPr>
            <p:ph idx="1" type="body"/>
          </p:nvPr>
        </p:nvSpPr>
        <p:spPr>
          <a:xfrm>
            <a:off x="150125" y="1763404"/>
            <a:ext cx="11900846" cy="494048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Hindu and Jain Temples: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Khajuraho Temples: Famous for intricate sculptures and depictions of human emotions.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Dilwara Temples: Known for intricate marble carvings, a pinnacle of Jain architecture.</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Colonial and Modern Architecture:</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British colonial structures showcasing a blend of Western and Indian styles.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Contemporary architects like Charles Correa merging modernity with traditional concepts.</a:t>
            </a:r>
            <a:endParaRPr/>
          </a:p>
        </p:txBody>
      </p:sp>
      <p:sp>
        <p:nvSpPr>
          <p:cNvPr id="406" name="Google Shape;406;p4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407" name="Google Shape;407;p4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8" name="Google Shape;408;p4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Architectural Marvels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1"/>
          <p:cNvSpPr txBox="1"/>
          <p:nvPr>
            <p:ph idx="1" type="body"/>
          </p:nvPr>
        </p:nvSpPr>
        <p:spPr>
          <a:xfrm>
            <a:off x="286603" y="2040751"/>
            <a:ext cx="11764368" cy="4663142"/>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GB"/>
              <a:t>India is known for its rich cultural diversity, leading to a multitude of festivals and celebrations.</a:t>
            </a:r>
            <a:endParaRPr/>
          </a:p>
          <a:p>
            <a:pPr indent="-381000" lvl="0" marL="457200" rtl="0" algn="l">
              <a:lnSpc>
                <a:spcPct val="150000"/>
              </a:lnSpc>
              <a:spcBef>
                <a:spcPts val="1000"/>
              </a:spcBef>
              <a:spcAft>
                <a:spcPts val="0"/>
              </a:spcAft>
              <a:buSzPts val="2400"/>
              <a:buChar char="•"/>
            </a:pPr>
            <a:r>
              <a:rPr lang="en-GB"/>
              <a:t>Festivals are rooted in religious, historical, and seasonal significance, celebrated with fervour across regions.</a:t>
            </a:r>
            <a:endParaRPr/>
          </a:p>
          <a:p>
            <a:pPr indent="-381000" lvl="0" marL="457200" rtl="0" algn="l">
              <a:lnSpc>
                <a:spcPct val="150000"/>
              </a:lnSpc>
              <a:spcBef>
                <a:spcPts val="1000"/>
              </a:spcBef>
              <a:spcAft>
                <a:spcPts val="0"/>
              </a:spcAft>
              <a:buSzPts val="2400"/>
              <a:buChar char="•"/>
            </a:pPr>
            <a:r>
              <a:rPr lang="en-GB"/>
              <a:t>Each festival offers a glimpse into the unique traditions, customs, and values of different communities.</a:t>
            </a:r>
            <a:endParaRPr/>
          </a:p>
        </p:txBody>
      </p:sp>
      <p:sp>
        <p:nvSpPr>
          <p:cNvPr id="414" name="Google Shape;414;p4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415" name="Google Shape;415;p4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6" name="Google Shape;416;p4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Festivals and Celebrations across Different Regions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2"/>
          <p:cNvSpPr txBox="1"/>
          <p:nvPr>
            <p:ph idx="1" type="body"/>
          </p:nvPr>
        </p:nvSpPr>
        <p:spPr>
          <a:xfrm>
            <a:off x="204716" y="1763404"/>
            <a:ext cx="11846255" cy="494048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Diwali (Festival of Lights):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North India: Commemorates Lord Rama's return with light and fireworks.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South India: Honors the victory of Lord Krishna over demon Narakasura.</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Pongal/Makar Sankranti:</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South India: Pongal celebrates the harvest season with rice dishes, cattle worship, and Kolam (rangoli) designs.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North India: Makar Sankranti marks the transition of the sun into Capricorn, with kite-flying and sweet treats.</a:t>
            </a:r>
            <a:endParaRPr/>
          </a:p>
        </p:txBody>
      </p:sp>
      <p:sp>
        <p:nvSpPr>
          <p:cNvPr id="422" name="Google Shape;422;p4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423" name="Google Shape;423;p4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4" name="Google Shape;424;p4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Festivals and Celebrations across Different Regions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3"/>
          <p:cNvSpPr txBox="1"/>
          <p:nvPr>
            <p:ph idx="1" type="body"/>
          </p:nvPr>
        </p:nvSpPr>
        <p:spPr>
          <a:xfrm>
            <a:off x="204716" y="1763404"/>
            <a:ext cx="11846255" cy="494048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Baisakhi:</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Celebrated with enthusiasm in Punjab and Haryana.</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Marks the harvest and the Sikh New Year, with vibrant processions and traditional dances like Bhangra.</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Onam:</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Kerala's harvest festival celebrated with the ten-day Onam festival.</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Intricate floral carpets (Pookalam), traditional feasts, and boat races are highlights.</a:t>
            </a:r>
            <a:endParaRPr sz="2400">
              <a:latin typeface="Times New Roman"/>
              <a:ea typeface="Times New Roman"/>
              <a:cs typeface="Times New Roman"/>
              <a:sym typeface="Times New Roman"/>
            </a:endParaRPr>
          </a:p>
        </p:txBody>
      </p:sp>
      <p:sp>
        <p:nvSpPr>
          <p:cNvPr id="430" name="Google Shape;430;p4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431" name="Google Shape;431;p43"/>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2" name="Google Shape;432;p4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Festivals and Celebrations across Different Regions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4"/>
          <p:cNvSpPr txBox="1"/>
          <p:nvPr>
            <p:ph idx="1" type="body"/>
          </p:nvPr>
        </p:nvSpPr>
        <p:spPr>
          <a:xfrm>
            <a:off x="204716" y="1763404"/>
            <a:ext cx="11846255" cy="4940489"/>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Ganesh Chaturthi:</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Maharashtra's grand celebration of Lord Ganesha's birth.</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Elaborate idols, processions, and immersion ceremonies.</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Navaratri/Durga Puja:</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Navaratri is celebrated with dance and music in Gujarat and West Bengal.</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Durga Puja in West Bengal involves artistic idols and grand pandals (temporary structures).</a:t>
            </a:r>
            <a:endParaRPr/>
          </a:p>
          <a:p>
            <a:pPr indent="0" lvl="1" marL="558800" rtl="0" algn="l">
              <a:lnSpc>
                <a:spcPct val="100000"/>
              </a:lnSpc>
              <a:spcBef>
                <a:spcPts val="500"/>
              </a:spcBef>
              <a:spcAft>
                <a:spcPts val="0"/>
              </a:spcAft>
              <a:buSzPts val="2000"/>
              <a:buNone/>
            </a:pPr>
            <a:r>
              <a:t/>
            </a:r>
            <a:endParaRPr sz="2400">
              <a:latin typeface="Times New Roman"/>
              <a:ea typeface="Times New Roman"/>
              <a:cs typeface="Times New Roman"/>
              <a:sym typeface="Times New Roman"/>
            </a:endParaRPr>
          </a:p>
        </p:txBody>
      </p:sp>
      <p:sp>
        <p:nvSpPr>
          <p:cNvPr id="438" name="Google Shape;438;p4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439" name="Google Shape;439;p44"/>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0" name="Google Shape;440;p44"/>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Festivals and Celebrations across Different Regions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5"/>
          <p:cNvSpPr txBox="1"/>
          <p:nvPr>
            <p:ph idx="1" type="body"/>
          </p:nvPr>
        </p:nvSpPr>
        <p:spPr>
          <a:xfrm>
            <a:off x="354842" y="1651379"/>
            <a:ext cx="11450471" cy="4975985"/>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Indian philosophy delves into the nature of reality, consciousness, and ethics through diverse schools like Vedanta and Samkhya. Enriched by religions like Hinduism, Buddhism, and Jainism, Indian culture encompasses linguistic diversity, intricate arts, and iconic festivals like Diwali and Holi. </a:t>
            </a:r>
            <a:endParaRPr/>
          </a:p>
          <a:p>
            <a:pPr indent="-381000" lvl="0" marL="457200" rtl="0" algn="just">
              <a:lnSpc>
                <a:spcPct val="150000"/>
              </a:lnSpc>
              <a:spcBef>
                <a:spcPts val="1000"/>
              </a:spcBef>
              <a:spcAft>
                <a:spcPts val="0"/>
              </a:spcAft>
              <a:buSzPts val="2400"/>
              <a:buChar char="•"/>
            </a:pPr>
            <a:r>
              <a:rPr lang="en-GB"/>
              <a:t>The country's architectural marvels, culinary delights, and emphasis on family and community contribute to a rich and vibrant cultural tapestry, where ancient wisdom and contemporary life coexist harmoniously.</a:t>
            </a:r>
            <a:endParaRPr/>
          </a:p>
        </p:txBody>
      </p:sp>
      <p:sp>
        <p:nvSpPr>
          <p:cNvPr id="446" name="Google Shape;446;p4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447" name="Google Shape;447;p45"/>
          <p:cNvSpPr txBox="1"/>
          <p:nvPr/>
        </p:nvSpPr>
        <p:spPr>
          <a:xfrm>
            <a:off x="1654822" y="1453299"/>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4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Summary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6"/>
          <p:cNvSpPr txBox="1"/>
          <p:nvPr>
            <p:ph idx="1" type="body"/>
          </p:nvPr>
        </p:nvSpPr>
        <p:spPr>
          <a:xfrm>
            <a:off x="382137" y="2040751"/>
            <a:ext cx="10867710" cy="4586613"/>
          </a:xfrm>
          <a:prstGeom prst="rect">
            <a:avLst/>
          </a:prstGeom>
          <a:noFill/>
          <a:ln>
            <a:noFill/>
          </a:ln>
        </p:spPr>
        <p:txBody>
          <a:bodyPr anchorCtr="0" anchor="t" bIns="45700" lIns="91425" spcFirstLastPara="1" rIns="91425" wrap="square" tIns="45700">
            <a:normAutofit lnSpcReduction="10000"/>
          </a:bodyPr>
          <a:lstStyle/>
          <a:p>
            <a:pPr indent="0" lvl="0" marL="76200" rtl="0" algn="l">
              <a:lnSpc>
                <a:spcPct val="150000"/>
              </a:lnSpc>
              <a:spcBef>
                <a:spcPts val="1000"/>
              </a:spcBef>
              <a:spcAft>
                <a:spcPts val="0"/>
              </a:spcAft>
              <a:buSzPts val="2400"/>
              <a:buNone/>
            </a:pPr>
            <a:r>
              <a:rPr b="1" lang="en-GB"/>
              <a:t>1. Which of the following Indian philosophies emphasizes the path of selfless action and duty without attachment to the results? </a:t>
            </a:r>
            <a:endParaRPr b="1"/>
          </a:p>
          <a:p>
            <a:pPr indent="0" lvl="0" marL="76200" rtl="0" algn="l">
              <a:lnSpc>
                <a:spcPct val="150000"/>
              </a:lnSpc>
              <a:spcBef>
                <a:spcPts val="1000"/>
              </a:spcBef>
              <a:spcAft>
                <a:spcPts val="0"/>
              </a:spcAft>
              <a:buSzPts val="2400"/>
              <a:buNone/>
            </a:pPr>
            <a:r>
              <a:rPr lang="en-GB"/>
              <a:t> a) Vedanta</a:t>
            </a:r>
            <a:endParaRPr/>
          </a:p>
          <a:p>
            <a:pPr indent="0" lvl="0" marL="76200" rtl="0" algn="l">
              <a:lnSpc>
                <a:spcPct val="150000"/>
              </a:lnSpc>
              <a:spcBef>
                <a:spcPts val="1000"/>
              </a:spcBef>
              <a:spcAft>
                <a:spcPts val="0"/>
              </a:spcAft>
              <a:buSzPts val="2400"/>
              <a:buNone/>
            </a:pPr>
            <a:r>
              <a:rPr lang="en-GB"/>
              <a:t> b) Yoga</a:t>
            </a:r>
            <a:endParaRPr/>
          </a:p>
          <a:p>
            <a:pPr indent="0" lvl="0" marL="76200" rtl="0" algn="l">
              <a:lnSpc>
                <a:spcPct val="150000"/>
              </a:lnSpc>
              <a:spcBef>
                <a:spcPts val="1000"/>
              </a:spcBef>
              <a:spcAft>
                <a:spcPts val="0"/>
              </a:spcAft>
              <a:buSzPts val="2400"/>
              <a:buNone/>
            </a:pPr>
            <a:r>
              <a:rPr lang="en-GB"/>
              <a:t> c) Karma-Mimamsa</a:t>
            </a:r>
            <a:endParaRPr/>
          </a:p>
          <a:p>
            <a:pPr indent="0" lvl="0" marL="76200" rtl="0" algn="l">
              <a:lnSpc>
                <a:spcPct val="150000"/>
              </a:lnSpc>
              <a:spcBef>
                <a:spcPts val="1000"/>
              </a:spcBef>
              <a:spcAft>
                <a:spcPts val="0"/>
              </a:spcAft>
              <a:buSzPts val="2400"/>
              <a:buNone/>
            </a:pPr>
            <a:r>
              <a:rPr lang="en-GB"/>
              <a:t> d) Nyaya</a:t>
            </a:r>
            <a:endParaRPr/>
          </a:p>
          <a:p>
            <a:pPr indent="0" lvl="0" marL="76200" rtl="0" algn="l">
              <a:lnSpc>
                <a:spcPct val="150000"/>
              </a:lnSpc>
              <a:spcBef>
                <a:spcPts val="1000"/>
              </a:spcBef>
              <a:spcAft>
                <a:spcPts val="0"/>
              </a:spcAft>
              <a:buSzPts val="2400"/>
              <a:buNone/>
            </a:pPr>
            <a:r>
              <a:rPr b="1" lang="en-GB"/>
              <a:t>Answer: c</a:t>
            </a:r>
            <a:endParaRPr b="1"/>
          </a:p>
        </p:txBody>
      </p:sp>
      <p:sp>
        <p:nvSpPr>
          <p:cNvPr id="454" name="Google Shape;454;p4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7"/>
          <p:cNvSpPr txBox="1"/>
          <p:nvPr>
            <p:ph idx="1" type="body"/>
          </p:nvPr>
        </p:nvSpPr>
        <p:spPr>
          <a:xfrm>
            <a:off x="300250" y="1869743"/>
            <a:ext cx="11559653" cy="4757621"/>
          </a:xfrm>
          <a:prstGeom prst="rect">
            <a:avLst/>
          </a:prstGeom>
          <a:noFill/>
          <a:ln>
            <a:noFill/>
          </a:ln>
        </p:spPr>
        <p:txBody>
          <a:bodyPr anchorCtr="0" anchor="t" bIns="45700" lIns="91425" spcFirstLastPara="1" rIns="91425" wrap="square" tIns="45700">
            <a:normAutofit/>
          </a:bodyPr>
          <a:lstStyle/>
          <a:p>
            <a:pPr indent="0" lvl="0" marL="76200" rtl="0" algn="l">
              <a:lnSpc>
                <a:spcPct val="150000"/>
              </a:lnSpc>
              <a:spcBef>
                <a:spcPts val="1000"/>
              </a:spcBef>
              <a:spcAft>
                <a:spcPts val="0"/>
              </a:spcAft>
              <a:buSzPts val="2400"/>
              <a:buNone/>
            </a:pPr>
            <a:r>
              <a:rPr b="1" lang="en-GB"/>
              <a:t>2. Which ancient Indian text is a compilation of dialogues between Prince Arjuna   and the god Krishna, discussing various aspects of life, duty, and spirituality? </a:t>
            </a:r>
            <a:endParaRPr b="1"/>
          </a:p>
          <a:p>
            <a:pPr indent="0" lvl="0" marL="76200" rtl="0" algn="l">
              <a:lnSpc>
                <a:spcPct val="150000"/>
              </a:lnSpc>
              <a:spcBef>
                <a:spcPts val="1000"/>
              </a:spcBef>
              <a:spcAft>
                <a:spcPts val="0"/>
              </a:spcAft>
              <a:buSzPts val="2400"/>
              <a:buNone/>
            </a:pPr>
            <a:r>
              <a:rPr lang="en-GB"/>
              <a:t>a) Upanishads </a:t>
            </a:r>
            <a:endParaRPr/>
          </a:p>
          <a:p>
            <a:pPr indent="0" lvl="0" marL="76200" rtl="0" algn="l">
              <a:lnSpc>
                <a:spcPct val="150000"/>
              </a:lnSpc>
              <a:spcBef>
                <a:spcPts val="1000"/>
              </a:spcBef>
              <a:spcAft>
                <a:spcPts val="0"/>
              </a:spcAft>
              <a:buSzPts val="2400"/>
              <a:buNone/>
            </a:pPr>
            <a:r>
              <a:rPr lang="en-GB"/>
              <a:t>b) Ramayana </a:t>
            </a:r>
            <a:endParaRPr/>
          </a:p>
          <a:p>
            <a:pPr indent="0" lvl="0" marL="76200" rtl="0" algn="l">
              <a:lnSpc>
                <a:spcPct val="150000"/>
              </a:lnSpc>
              <a:spcBef>
                <a:spcPts val="1000"/>
              </a:spcBef>
              <a:spcAft>
                <a:spcPts val="0"/>
              </a:spcAft>
              <a:buSzPts val="2400"/>
              <a:buNone/>
            </a:pPr>
            <a:r>
              <a:rPr lang="en-GB"/>
              <a:t>c) Mahabharata </a:t>
            </a:r>
            <a:endParaRPr/>
          </a:p>
          <a:p>
            <a:pPr indent="0" lvl="0" marL="76200" rtl="0" algn="l">
              <a:lnSpc>
                <a:spcPct val="150000"/>
              </a:lnSpc>
              <a:spcBef>
                <a:spcPts val="1000"/>
              </a:spcBef>
              <a:spcAft>
                <a:spcPts val="0"/>
              </a:spcAft>
              <a:buSzPts val="2400"/>
              <a:buNone/>
            </a:pPr>
            <a:r>
              <a:rPr lang="en-GB"/>
              <a:t>d) Bhagavad Gita</a:t>
            </a:r>
            <a:endParaRPr/>
          </a:p>
          <a:p>
            <a:pPr indent="0" lvl="0" marL="76200" rtl="0" algn="l">
              <a:lnSpc>
                <a:spcPct val="150000"/>
              </a:lnSpc>
              <a:spcBef>
                <a:spcPts val="1000"/>
              </a:spcBef>
              <a:spcAft>
                <a:spcPts val="0"/>
              </a:spcAft>
              <a:buSzPts val="2400"/>
              <a:buNone/>
            </a:pPr>
            <a:r>
              <a:rPr b="1" lang="en-GB"/>
              <a:t>Answer: d</a:t>
            </a:r>
            <a:endParaRPr b="1"/>
          </a:p>
        </p:txBody>
      </p:sp>
      <p:sp>
        <p:nvSpPr>
          <p:cNvPr id="460" name="Google Shape;460;p4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8"/>
          <p:cNvSpPr txBox="1"/>
          <p:nvPr>
            <p:ph idx="1" type="body"/>
          </p:nvPr>
        </p:nvSpPr>
        <p:spPr>
          <a:xfrm>
            <a:off x="436728" y="2040751"/>
            <a:ext cx="10813119" cy="4586613"/>
          </a:xfrm>
          <a:prstGeom prst="rect">
            <a:avLst/>
          </a:prstGeom>
          <a:noFill/>
          <a:ln>
            <a:noFill/>
          </a:ln>
        </p:spPr>
        <p:txBody>
          <a:bodyPr anchorCtr="0" anchor="t" bIns="45700" lIns="91425" spcFirstLastPara="1" rIns="91425" wrap="square" tIns="45700">
            <a:normAutofit lnSpcReduction="10000"/>
          </a:bodyPr>
          <a:lstStyle/>
          <a:p>
            <a:pPr indent="0" lvl="0" marL="76200" rtl="0" algn="l">
              <a:lnSpc>
                <a:spcPct val="150000"/>
              </a:lnSpc>
              <a:spcBef>
                <a:spcPts val="1000"/>
              </a:spcBef>
              <a:spcAft>
                <a:spcPts val="0"/>
              </a:spcAft>
              <a:buSzPts val="2400"/>
              <a:buNone/>
            </a:pPr>
            <a:r>
              <a:rPr b="1" lang="en-GB"/>
              <a:t>3. Which Indian classical dance form originates from the temples of Tamil Nadu, characterized by intricate footwork and expressive hand gestures? </a:t>
            </a:r>
            <a:endParaRPr b="1"/>
          </a:p>
          <a:p>
            <a:pPr indent="0" lvl="0" marL="76200" rtl="0" algn="l">
              <a:lnSpc>
                <a:spcPct val="150000"/>
              </a:lnSpc>
              <a:spcBef>
                <a:spcPts val="1000"/>
              </a:spcBef>
              <a:spcAft>
                <a:spcPts val="0"/>
              </a:spcAft>
              <a:buSzPts val="2400"/>
              <a:buNone/>
            </a:pPr>
            <a:r>
              <a:rPr lang="en-GB"/>
              <a:t>a) Kathakali </a:t>
            </a:r>
            <a:endParaRPr/>
          </a:p>
          <a:p>
            <a:pPr indent="0" lvl="0" marL="76200" rtl="0" algn="l">
              <a:lnSpc>
                <a:spcPct val="150000"/>
              </a:lnSpc>
              <a:spcBef>
                <a:spcPts val="1000"/>
              </a:spcBef>
              <a:spcAft>
                <a:spcPts val="0"/>
              </a:spcAft>
              <a:buSzPts val="2400"/>
              <a:buNone/>
            </a:pPr>
            <a:r>
              <a:rPr lang="en-GB"/>
              <a:t>b) Odissi </a:t>
            </a:r>
            <a:endParaRPr/>
          </a:p>
          <a:p>
            <a:pPr indent="0" lvl="0" marL="76200" rtl="0" algn="l">
              <a:lnSpc>
                <a:spcPct val="150000"/>
              </a:lnSpc>
              <a:spcBef>
                <a:spcPts val="1000"/>
              </a:spcBef>
              <a:spcAft>
                <a:spcPts val="0"/>
              </a:spcAft>
              <a:buSzPts val="2400"/>
              <a:buNone/>
            </a:pPr>
            <a:r>
              <a:rPr lang="en-GB"/>
              <a:t>c) Bharatanatyam </a:t>
            </a:r>
            <a:endParaRPr/>
          </a:p>
          <a:p>
            <a:pPr indent="0" lvl="0" marL="76200" rtl="0" algn="l">
              <a:lnSpc>
                <a:spcPct val="150000"/>
              </a:lnSpc>
              <a:spcBef>
                <a:spcPts val="1000"/>
              </a:spcBef>
              <a:spcAft>
                <a:spcPts val="0"/>
              </a:spcAft>
              <a:buSzPts val="2400"/>
              <a:buNone/>
            </a:pPr>
            <a:r>
              <a:rPr lang="en-GB"/>
              <a:t>d) Kuchipudi</a:t>
            </a:r>
            <a:endParaRPr/>
          </a:p>
          <a:p>
            <a:pPr indent="0" lvl="0" marL="76200" rtl="0" algn="l">
              <a:lnSpc>
                <a:spcPct val="150000"/>
              </a:lnSpc>
              <a:spcBef>
                <a:spcPts val="1000"/>
              </a:spcBef>
              <a:spcAft>
                <a:spcPts val="0"/>
              </a:spcAft>
              <a:buSzPts val="2400"/>
              <a:buNone/>
            </a:pPr>
            <a:r>
              <a:rPr b="1" lang="en-GB"/>
              <a:t>Answer: c</a:t>
            </a:r>
            <a:endParaRPr b="1"/>
          </a:p>
        </p:txBody>
      </p:sp>
      <p:sp>
        <p:nvSpPr>
          <p:cNvPr id="466" name="Google Shape;466;p4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49"/>
          <p:cNvSpPr txBox="1"/>
          <p:nvPr>
            <p:ph idx="1" type="body"/>
          </p:nvPr>
        </p:nvSpPr>
        <p:spPr>
          <a:xfrm>
            <a:off x="245660" y="2040751"/>
            <a:ext cx="11764369" cy="4107975"/>
          </a:xfrm>
          <a:prstGeom prst="rect">
            <a:avLst/>
          </a:prstGeom>
          <a:noFill/>
          <a:ln>
            <a:noFill/>
          </a:ln>
        </p:spPr>
        <p:txBody>
          <a:bodyPr anchorCtr="0" anchor="t" bIns="45700" lIns="91425" spcFirstLastPara="1" rIns="91425" wrap="square" tIns="45700">
            <a:noAutofit/>
          </a:bodyPr>
          <a:lstStyle/>
          <a:p>
            <a:pPr indent="-457200" lvl="0" marL="533400" rtl="0" algn="l">
              <a:lnSpc>
                <a:spcPct val="150000"/>
              </a:lnSpc>
              <a:spcBef>
                <a:spcPts val="1000"/>
              </a:spcBef>
              <a:spcAft>
                <a:spcPts val="0"/>
              </a:spcAft>
              <a:buSzPts val="2400"/>
              <a:buFont typeface="Times New Roman"/>
              <a:buAutoNum type="arabicPeriod"/>
            </a:pPr>
            <a:r>
              <a:rPr lang="en-GB"/>
              <a:t>What are the key concepts of Advaita Vedanta, and how do they differ from dualistic philosophies?</a:t>
            </a:r>
            <a:endParaRPr/>
          </a:p>
          <a:p>
            <a:pPr indent="-457200" lvl="0" marL="533400" rtl="0" algn="l">
              <a:lnSpc>
                <a:spcPct val="150000"/>
              </a:lnSpc>
              <a:spcBef>
                <a:spcPts val="1000"/>
              </a:spcBef>
              <a:spcAft>
                <a:spcPts val="0"/>
              </a:spcAft>
              <a:buSzPts val="2400"/>
              <a:buFont typeface="Times New Roman"/>
              <a:buAutoNum type="arabicPeriod"/>
            </a:pPr>
            <a:r>
              <a:rPr lang="en-GB"/>
              <a:t>Describe the historical and mythological origins of Diwali and its symbolism in celebrating light over darkness.</a:t>
            </a:r>
            <a:endParaRPr/>
          </a:p>
          <a:p>
            <a:pPr indent="-457200" lvl="0" marL="533400" rtl="0" algn="l">
              <a:lnSpc>
                <a:spcPct val="150000"/>
              </a:lnSpc>
              <a:spcBef>
                <a:spcPts val="1000"/>
              </a:spcBef>
              <a:spcAft>
                <a:spcPts val="0"/>
              </a:spcAft>
              <a:buSzPts val="2400"/>
              <a:buFont typeface="Times New Roman"/>
              <a:buAutoNum type="arabicPeriod"/>
            </a:pPr>
            <a:r>
              <a:rPr lang="en-GB"/>
              <a:t>Explain the spiritual and cultural dimensions of Navaratri, highlighting its connection to Goddess worship and dance forms.</a:t>
            </a:r>
            <a:endParaRPr/>
          </a:p>
        </p:txBody>
      </p:sp>
      <p:sp>
        <p:nvSpPr>
          <p:cNvPr id="472" name="Google Shape;472;p4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473" name="Google Shape;473;p4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4" name="Google Shape;474;p4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Assignment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p:txBody>
      </p:sp>
      <p:sp>
        <p:nvSpPr>
          <p:cNvPr id="128" name="Google Shape;128;p5"/>
          <p:cNvSpPr/>
          <p:nvPr/>
        </p:nvSpPr>
        <p:spPr>
          <a:xfrm>
            <a:off x="751840" y="2640557"/>
            <a:ext cx="10598149" cy="3701731"/>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Summarize the key Indian philosophical concepts and cultural elements.</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Explain the impact of Indian Philosophy on culture and society.</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Evaluate the Indian Philosophy's ongoing cultural significance.</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0"/>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2800"/>
              <a:buFont typeface="Calibri"/>
              <a:buNone/>
            </a:pPr>
            <a:r>
              <a:rPr lang="en-GB"/>
              <a:t>Indian Philosophy and Culture </a:t>
            </a:r>
            <a:br>
              <a:rPr lang="en-GB"/>
            </a:br>
            <a:endParaRPr/>
          </a:p>
        </p:txBody>
      </p:sp>
      <p:graphicFrame>
        <p:nvGraphicFramePr>
          <p:cNvPr id="480" name="Google Shape;480;p50"/>
          <p:cNvGraphicFramePr/>
          <p:nvPr/>
        </p:nvGraphicFramePr>
        <p:xfrm>
          <a:off x="615175" y="2160440"/>
          <a:ext cx="3000000" cy="3000000"/>
        </p:xfrm>
        <a:graphic>
          <a:graphicData uri="http://schemas.openxmlformats.org/drawingml/2006/table">
            <a:tbl>
              <a:tblPr bandRow="1" firstRow="1">
                <a:noFill/>
                <a:tableStyleId>{4A64A927-F3E6-47E6-B3F0-292FC86F72BE}</a:tableStyleId>
              </a:tblPr>
              <a:tblGrid>
                <a:gridCol w="2195775"/>
                <a:gridCol w="4675950"/>
                <a:gridCol w="3435850"/>
              </a:tblGrid>
              <a:tr h="577125">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Sl. No.</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Topic</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Document Links</a:t>
                      </a:r>
                      <a:endParaRPr/>
                    </a:p>
                  </a:txBody>
                  <a:tcPr marT="45725" marB="45725" marR="91450" marL="91450">
                    <a:solidFill>
                      <a:schemeClr val="accent3"/>
                    </a:solidFill>
                  </a:tcPr>
                </a:tc>
              </a:tr>
              <a:tr h="577125">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1.</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GB" sz="2400" u="none" cap="none" strike="noStrike">
                          <a:latin typeface="Times New Roman"/>
                          <a:ea typeface="Times New Roman"/>
                          <a:cs typeface="Times New Roman"/>
                          <a:sym typeface="Times New Roman"/>
                        </a:rPr>
                        <a:t>Indian Philosophy and Culture</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http://www.iasplanner.com/civilservices/ias-pre/art-and-culture-important-topics-indian-philosophy</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r>
              <a:tr h="577125">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2.</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GB" sz="2400" u="none" cap="none" strike="noStrike">
                          <a:latin typeface="Times New Roman"/>
                          <a:ea typeface="Times New Roman"/>
                          <a:cs typeface="Times New Roman"/>
                          <a:sym typeface="Times New Roman"/>
                        </a:rPr>
                        <a:t>Hinduism: Concepts, deities, and practices</a:t>
                      </a:r>
                      <a:endParaRPr/>
                    </a:p>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https://www.britannica.com/topic/Hinduism/Deities</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r>
              <a:tr h="577125">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3.</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GB" sz="2400" u="none" cap="none" strike="noStrike">
                          <a:latin typeface="Times New Roman"/>
                          <a:ea typeface="Times New Roman"/>
                          <a:cs typeface="Times New Roman"/>
                          <a:sym typeface="Times New Roman"/>
                        </a:rPr>
                        <a:t>Indian literature and languages </a:t>
                      </a:r>
                      <a:endParaRPr/>
                    </a:p>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https://www.iasabhiyan.com/indian-languages-and-literature-i/</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1"/>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2800"/>
              <a:buFont typeface="Calibri"/>
              <a:buNone/>
            </a:pPr>
            <a:r>
              <a:rPr lang="en-GB"/>
              <a:t>Indian Philosophy and Culture</a:t>
            </a:r>
            <a:endParaRPr/>
          </a:p>
        </p:txBody>
      </p:sp>
      <p:graphicFrame>
        <p:nvGraphicFramePr>
          <p:cNvPr id="486" name="Google Shape;486;p51"/>
          <p:cNvGraphicFramePr/>
          <p:nvPr/>
        </p:nvGraphicFramePr>
        <p:xfrm>
          <a:off x="233790" y="1790139"/>
          <a:ext cx="3000000" cy="3000000"/>
        </p:xfrm>
        <a:graphic>
          <a:graphicData uri="http://schemas.openxmlformats.org/drawingml/2006/table">
            <a:tbl>
              <a:tblPr bandRow="1" firstRow="1">
                <a:noFill/>
                <a:tableStyleId>{4A64A927-F3E6-47E6-B3F0-292FC86F72BE}</a:tableStyleId>
              </a:tblPr>
              <a:tblGrid>
                <a:gridCol w="2451900"/>
                <a:gridCol w="5221400"/>
                <a:gridCol w="3836650"/>
              </a:tblGrid>
              <a:tr h="638575">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Sl. No.</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Topic</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Video Links</a:t>
                      </a:r>
                      <a:endParaRPr/>
                    </a:p>
                  </a:txBody>
                  <a:tcPr marT="45725" marB="45725" marR="91450" marL="91450">
                    <a:solidFill>
                      <a:schemeClr val="accent3"/>
                    </a:solidFill>
                  </a:tcPr>
                </a:tc>
              </a:tr>
              <a:tr h="1609900">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1.</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400" u="none" cap="none" strike="noStrike">
                          <a:latin typeface="Times New Roman"/>
                          <a:ea typeface="Times New Roman"/>
                          <a:cs typeface="Times New Roman"/>
                          <a:sym typeface="Times New Roman"/>
                        </a:rPr>
                        <a:t>Indian Art and Culture</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a:latin typeface="Times New Roman"/>
                          <a:ea typeface="Times New Roman"/>
                          <a:cs typeface="Times New Roman"/>
                          <a:sym typeface="Times New Roman"/>
                        </a:rPr>
                        <a:t>https://www.youtube.com/watch?v=BFTPtWJRoqc&amp;list=PLQpF--VlgguREz0ZQ8rIBms7MgxeQtfj0</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r>
              <a:tr h="1301625">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2.</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GB" sz="2400" u="none" cap="none" strike="noStrike">
                          <a:latin typeface="Times New Roman"/>
                          <a:ea typeface="Times New Roman"/>
                          <a:cs typeface="Times New Roman"/>
                          <a:sym typeface="Times New Roman"/>
                        </a:rPr>
                        <a:t>Festivals and celebrations across different regions</a:t>
                      </a:r>
                      <a:endParaRPr/>
                    </a:p>
                    <a:p>
                      <a:pPr indent="0" lvl="0" marL="0" marR="0" rtl="0" algn="l">
                        <a:lnSpc>
                          <a:spcPct val="100000"/>
                        </a:lnSpc>
                        <a:spcBef>
                          <a:spcPts val="0"/>
                        </a:spcBef>
                        <a:spcAft>
                          <a:spcPts val="0"/>
                        </a:spcAft>
                        <a:buNone/>
                      </a:pPr>
                      <a:r>
                        <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https://www.youtube.com/watch?v=omcGccw6c58</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r>
              <a:tr h="1301625">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3.</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Clr>
                          <a:srgbClr val="000000"/>
                        </a:buClr>
                        <a:buSzPts val="2400"/>
                        <a:buFont typeface="Arial"/>
                        <a:buNone/>
                      </a:pPr>
                      <a:r>
                        <a:rPr lang="en-GB" sz="2400" u="none" cap="none" strike="noStrike">
                          <a:latin typeface="Times New Roman"/>
                          <a:ea typeface="Times New Roman"/>
                          <a:cs typeface="Times New Roman"/>
                          <a:sym typeface="Times New Roman"/>
                        </a:rPr>
                        <a:t>Buddhism: Origins, teachings, and spread</a:t>
                      </a:r>
                      <a:endParaRPr/>
                    </a:p>
                    <a:p>
                      <a:pPr indent="0" lvl="0" marL="0" marR="0" rtl="0" algn="l">
                        <a:lnSpc>
                          <a:spcPct val="100000"/>
                        </a:lnSpc>
                        <a:spcBef>
                          <a:spcPts val="0"/>
                        </a:spcBef>
                        <a:spcAft>
                          <a:spcPts val="0"/>
                        </a:spcAft>
                        <a:buNone/>
                      </a:pPr>
                      <a:r>
                        <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a:latin typeface="Times New Roman"/>
                          <a:ea typeface="Times New Roman"/>
                          <a:cs typeface="Times New Roman"/>
                          <a:sym typeface="Times New Roman"/>
                        </a:rPr>
                        <a:t>https://www.youtube.com/watch?v=CrqA1E9f6do</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2"/>
          <p:cNvSpPr txBox="1"/>
          <p:nvPr>
            <p:ph idx="1" type="body"/>
          </p:nvPr>
        </p:nvSpPr>
        <p:spPr>
          <a:xfrm>
            <a:off x="618744" y="444847"/>
            <a:ext cx="9472613" cy="524288"/>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a:p>
            <a:pPr indent="-228600" lvl="0" marL="457200" rtl="0" algn="l">
              <a:lnSpc>
                <a:spcPct val="90000"/>
              </a:lnSpc>
              <a:spcBef>
                <a:spcPts val="1000"/>
              </a:spcBef>
              <a:spcAft>
                <a:spcPts val="0"/>
              </a:spcAft>
              <a:buClr>
                <a:schemeClr val="accent2"/>
              </a:buClr>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idx="1" type="body"/>
          </p:nvPr>
        </p:nvSpPr>
        <p:spPr>
          <a:xfrm>
            <a:off x="204717" y="2053267"/>
            <a:ext cx="11017835" cy="4804733"/>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Char char="•"/>
            </a:pPr>
            <a:r>
              <a:rPr lang="en-GB"/>
              <a:t>Hinduism: Concepts, deities, and practices</a:t>
            </a:r>
            <a:endParaRPr/>
          </a:p>
          <a:p>
            <a:pPr indent="-381000" lvl="0" marL="457200" rtl="0" algn="l">
              <a:lnSpc>
                <a:spcPct val="150000"/>
              </a:lnSpc>
              <a:spcBef>
                <a:spcPts val="1000"/>
              </a:spcBef>
              <a:spcAft>
                <a:spcPts val="0"/>
              </a:spcAft>
              <a:buSzPts val="2400"/>
              <a:buChar char="•"/>
            </a:pPr>
            <a:r>
              <a:rPr lang="en-GB"/>
              <a:t>Buddhism: Origins, teachings, and spread</a:t>
            </a:r>
            <a:endParaRPr/>
          </a:p>
          <a:p>
            <a:pPr indent="-381000" lvl="0" marL="457200" rtl="0" algn="l">
              <a:lnSpc>
                <a:spcPct val="150000"/>
              </a:lnSpc>
              <a:spcBef>
                <a:spcPts val="1000"/>
              </a:spcBef>
              <a:spcAft>
                <a:spcPts val="0"/>
              </a:spcAft>
              <a:buSzPts val="2400"/>
              <a:buChar char="•"/>
            </a:pPr>
            <a:r>
              <a:rPr lang="en-GB"/>
              <a:t>Jainism: Principles and influence </a:t>
            </a:r>
            <a:endParaRPr/>
          </a:p>
          <a:p>
            <a:pPr indent="-381000" lvl="0" marL="457200" rtl="0" algn="l">
              <a:lnSpc>
                <a:spcPct val="150000"/>
              </a:lnSpc>
              <a:spcBef>
                <a:spcPts val="1000"/>
              </a:spcBef>
              <a:spcAft>
                <a:spcPts val="0"/>
              </a:spcAft>
              <a:buSzPts val="2400"/>
              <a:buChar char="•"/>
            </a:pPr>
            <a:r>
              <a:rPr lang="en-GB"/>
              <a:t>Sikhism: Beliefs and contributions</a:t>
            </a:r>
            <a:endParaRPr/>
          </a:p>
          <a:p>
            <a:pPr indent="-381000" lvl="0" marL="457200" rtl="0" algn="just">
              <a:lnSpc>
                <a:spcPct val="150000"/>
              </a:lnSpc>
              <a:spcBef>
                <a:spcPts val="1000"/>
              </a:spcBef>
              <a:spcAft>
                <a:spcPts val="0"/>
              </a:spcAft>
              <a:buSzPts val="2400"/>
              <a:buChar char="•"/>
            </a:pPr>
            <a:r>
              <a:rPr lang="en-GB"/>
              <a:t>Indian Arts and Culture: Traditional Indian music, dance, and performing arts </a:t>
            </a:r>
            <a:endParaRPr/>
          </a:p>
          <a:p>
            <a:pPr indent="-381000" lvl="0" marL="457200" rtl="0" algn="just">
              <a:lnSpc>
                <a:spcPct val="150000"/>
              </a:lnSpc>
              <a:spcBef>
                <a:spcPts val="1000"/>
              </a:spcBef>
              <a:spcAft>
                <a:spcPts val="0"/>
              </a:spcAft>
              <a:buSzPts val="2400"/>
              <a:buChar char="•"/>
            </a:pPr>
            <a:r>
              <a:rPr lang="en-GB"/>
              <a:t>Indian literature and languages </a:t>
            </a:r>
            <a:endParaRPr/>
          </a:p>
          <a:p>
            <a:pPr indent="-228600" lvl="0" marL="457200" rtl="0" algn="l">
              <a:lnSpc>
                <a:spcPct val="150000"/>
              </a:lnSpc>
              <a:spcBef>
                <a:spcPts val="1000"/>
              </a:spcBef>
              <a:spcAft>
                <a:spcPts val="0"/>
              </a:spcAft>
              <a:buSzPts val="2400"/>
              <a:buNone/>
            </a:pPr>
            <a:r>
              <a:t/>
            </a:r>
            <a:endParaRPr/>
          </a:p>
          <a:p>
            <a:pPr indent="-228600" lvl="0" marL="457200" rtl="0" algn="l">
              <a:lnSpc>
                <a:spcPct val="90000"/>
              </a:lnSpc>
              <a:spcBef>
                <a:spcPts val="1000"/>
              </a:spcBef>
              <a:spcAft>
                <a:spcPts val="0"/>
              </a:spcAft>
              <a:buClr>
                <a:schemeClr val="dk1"/>
              </a:buClr>
              <a:buSzPts val="2400"/>
              <a:buNone/>
            </a:pPr>
            <a:r>
              <a:t/>
            </a:r>
            <a:endParaRPr/>
          </a:p>
        </p:txBody>
      </p:sp>
      <p:sp>
        <p:nvSpPr>
          <p:cNvPr id="134" name="Google Shape;134;p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p:txBody>
      </p:sp>
      <p:sp>
        <p:nvSpPr>
          <p:cNvPr id="135" name="Google Shape;135;p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Table of Content</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body"/>
          </p:nvPr>
        </p:nvSpPr>
        <p:spPr>
          <a:xfrm>
            <a:off x="332141" y="2040751"/>
            <a:ext cx="10515600" cy="4586613"/>
          </a:xfrm>
          <a:prstGeom prst="rect">
            <a:avLst/>
          </a:prstGeom>
          <a:noFill/>
          <a:ln>
            <a:noFill/>
          </a:ln>
        </p:spPr>
        <p:txBody>
          <a:bodyPr anchorCtr="0" anchor="t" bIns="45700" lIns="91425" spcFirstLastPara="1" rIns="91425" wrap="square" tIns="45700">
            <a:normAutofit/>
          </a:bodyPr>
          <a:lstStyle/>
          <a:p>
            <a:pPr indent="-381000" lvl="0" marL="457200" rtl="0" algn="just">
              <a:lnSpc>
                <a:spcPct val="150000"/>
              </a:lnSpc>
              <a:spcBef>
                <a:spcPts val="1000"/>
              </a:spcBef>
              <a:spcAft>
                <a:spcPts val="0"/>
              </a:spcAft>
              <a:buSzPts val="2400"/>
              <a:buChar char="•"/>
            </a:pPr>
            <a:r>
              <a:rPr lang="en-GB"/>
              <a:t>Visual arts: Painting, sculpture, and architecture </a:t>
            </a:r>
            <a:endParaRPr/>
          </a:p>
          <a:p>
            <a:pPr indent="-381000" lvl="0" marL="457200" rtl="0" algn="just">
              <a:lnSpc>
                <a:spcPct val="150000"/>
              </a:lnSpc>
              <a:spcBef>
                <a:spcPts val="1000"/>
              </a:spcBef>
              <a:spcAft>
                <a:spcPts val="0"/>
              </a:spcAft>
              <a:buSzPts val="2400"/>
              <a:buChar char="•"/>
            </a:pPr>
            <a:r>
              <a:rPr lang="en-GB"/>
              <a:t>Festivals and celebrations across different regions</a:t>
            </a:r>
            <a:endParaRPr/>
          </a:p>
          <a:p>
            <a:pPr indent="-228600" lvl="0" marL="457200" rtl="0" algn="l">
              <a:lnSpc>
                <a:spcPct val="150000"/>
              </a:lnSpc>
              <a:spcBef>
                <a:spcPts val="1000"/>
              </a:spcBef>
              <a:spcAft>
                <a:spcPts val="0"/>
              </a:spcAft>
              <a:buSzPts val="2400"/>
              <a:buNone/>
            </a:pPr>
            <a:r>
              <a:t/>
            </a:r>
            <a:endParaRPr/>
          </a:p>
          <a:p>
            <a:pPr indent="-228600" lvl="0" marL="457200" rtl="0" algn="l">
              <a:lnSpc>
                <a:spcPct val="90000"/>
              </a:lnSpc>
              <a:spcBef>
                <a:spcPts val="1000"/>
              </a:spcBef>
              <a:spcAft>
                <a:spcPts val="0"/>
              </a:spcAft>
              <a:buClr>
                <a:schemeClr val="dk1"/>
              </a:buClr>
              <a:buSzPts val="2400"/>
              <a:buNone/>
            </a:pPr>
            <a:r>
              <a:t/>
            </a:r>
            <a:endParaRPr/>
          </a:p>
        </p:txBody>
      </p:sp>
      <p:sp>
        <p:nvSpPr>
          <p:cNvPr id="142" name="Google Shape;142;p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p:txBody>
      </p:sp>
      <p:sp>
        <p:nvSpPr>
          <p:cNvPr id="143" name="Google Shape;143;p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Table of Content</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p>
            <a:pPr indent="0" lvl="0" marL="76200" rtl="0" algn="just">
              <a:lnSpc>
                <a:spcPct val="160000"/>
              </a:lnSpc>
              <a:spcBef>
                <a:spcPts val="1000"/>
              </a:spcBef>
              <a:spcAft>
                <a:spcPts val="0"/>
              </a:spcAft>
              <a:buSzPts val="2400"/>
              <a:buNone/>
            </a:pPr>
            <a:r>
              <a:rPr lang="en-GB"/>
              <a:t>Indian philosophy and culture are rich and diverse, shaped by thousands of years of history and a tapestry of religions, traditions, and beliefs. Rooted in ancient wisdom and evolving over time, they have profoundly influenced not only the Indian subcontinent but also the global intellectual and cultural landscape. </a:t>
            </a:r>
            <a:endParaRPr/>
          </a:p>
          <a:p>
            <a:pPr indent="0" lvl="0" marL="76200" rtl="0" algn="just">
              <a:lnSpc>
                <a:spcPct val="160000"/>
              </a:lnSpc>
              <a:spcBef>
                <a:spcPts val="1000"/>
              </a:spcBef>
              <a:spcAft>
                <a:spcPts val="0"/>
              </a:spcAft>
              <a:buSzPts val="2400"/>
              <a:buNone/>
            </a:pPr>
            <a:r>
              <a:rPr lang="en-GB"/>
              <a:t>Indian philosophy delves into profound questions about existence, morality, and the nature of reality, while Indian culture encompasses a vibrant spectrum of art, music, dance, literature, cuisine, and spirituality. </a:t>
            </a:r>
            <a:endParaRPr/>
          </a:p>
        </p:txBody>
      </p:sp>
      <p:sp>
        <p:nvSpPr>
          <p:cNvPr id="150" name="Google Shape;150;p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p:txBody>
      </p:sp>
      <p:sp>
        <p:nvSpPr>
          <p:cNvPr id="151" name="Google Shape;151;p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Introduction</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p>
            <a:pPr indent="-381000" lvl="0" marL="457200" rtl="0" algn="just">
              <a:lnSpc>
                <a:spcPct val="150000"/>
              </a:lnSpc>
              <a:spcBef>
                <a:spcPts val="1000"/>
              </a:spcBef>
              <a:spcAft>
                <a:spcPts val="0"/>
              </a:spcAft>
              <a:buSzPts val="2400"/>
              <a:buChar char="•"/>
            </a:pPr>
            <a:r>
              <a:rPr lang="en-GB"/>
              <a:t>Hinduism is one of the oldest and most diverse religions in the world, originating in the Indian subcontinent.</a:t>
            </a:r>
            <a:endParaRPr/>
          </a:p>
          <a:p>
            <a:pPr indent="-381000" lvl="0" marL="457200" rtl="0" algn="just">
              <a:lnSpc>
                <a:spcPct val="150000"/>
              </a:lnSpc>
              <a:spcBef>
                <a:spcPts val="1000"/>
              </a:spcBef>
              <a:spcAft>
                <a:spcPts val="0"/>
              </a:spcAft>
              <a:buSzPts val="2400"/>
              <a:buChar char="•"/>
            </a:pPr>
            <a:r>
              <a:rPr lang="en-GB"/>
              <a:t>It's a complex and pluralistic belief system that encompasses a wide range of philosophies, rituals, and cultural practices.</a:t>
            </a:r>
            <a:endParaRPr/>
          </a:p>
          <a:p>
            <a:pPr indent="-381000" lvl="0" marL="457200" rtl="0" algn="just">
              <a:lnSpc>
                <a:spcPct val="150000"/>
              </a:lnSpc>
              <a:spcBef>
                <a:spcPts val="1000"/>
              </a:spcBef>
              <a:spcAft>
                <a:spcPts val="0"/>
              </a:spcAft>
              <a:buSzPts val="2400"/>
              <a:buChar char="•"/>
            </a:pPr>
            <a:r>
              <a:rPr lang="en-GB"/>
              <a:t>Hinduism lacks a single founder or central religious authority, allowing for various interpretations and paths within the tradition.</a:t>
            </a:r>
            <a:endParaRPr/>
          </a:p>
        </p:txBody>
      </p:sp>
      <p:sp>
        <p:nvSpPr>
          <p:cNvPr id="158" name="Google Shape;158;p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Indian Philosophy and Culture </a:t>
            </a:r>
            <a:endParaRPr/>
          </a:p>
          <a:p>
            <a:pPr indent="-228600" lvl="0" marL="457200" rtl="0" algn="l">
              <a:lnSpc>
                <a:spcPct val="90000"/>
              </a:lnSpc>
              <a:spcBef>
                <a:spcPts val="1000"/>
              </a:spcBef>
              <a:spcAft>
                <a:spcPts val="0"/>
              </a:spcAft>
              <a:buClr>
                <a:schemeClr val="accent2"/>
              </a:buClr>
              <a:buSzPts val="2800"/>
              <a:buNone/>
            </a:pPr>
            <a:r>
              <a:t/>
            </a:r>
            <a:endParaRPr/>
          </a:p>
        </p:txBody>
      </p:sp>
      <p:sp>
        <p:nvSpPr>
          <p:cNvPr id="159" name="Google Shape;159;p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Hinduism: Concepts, Deities, and Practices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2023-05-05T05:09:20Z</dcterms:created>
</cp:coreProperties>
</file>