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hfdGLSu11WJ1aI6D4ARpK0PumN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93110E-C022-4DBE-913E-0ACE9C4E6021}">
  <a:tblStyle styleId="{4793110E-C022-4DBE-913E-0ACE9C4E6021}"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5.png"/><Relationship Id="rId4"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2" name="Shape 12"/>
        <p:cNvGrpSpPr/>
        <p:nvPr/>
      </p:nvGrpSpPr>
      <p:grpSpPr>
        <a:xfrm>
          <a:off x="0" y="0"/>
          <a:ext cx="0" cy="0"/>
          <a:chOff x="0" y="0"/>
          <a:chExt cx="0" cy="0"/>
        </a:xfrm>
      </p:grpSpPr>
      <p:sp>
        <p:nvSpPr>
          <p:cNvPr id="13" name="Google Shape;13;p32"/>
          <p:cNvSpPr txBox="1"/>
          <p:nvPr>
            <p:ph type="title"/>
          </p:nvPr>
        </p:nvSpPr>
        <p:spPr>
          <a:xfrm>
            <a:off x="838200" y="353769"/>
            <a:ext cx="10515600" cy="82391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32"/>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Clr>
                <a:schemeClr val="accent2"/>
              </a:buClr>
              <a:buSzPts val="1200"/>
              <a:buFont typeface="Times New Roman"/>
              <a:buNone/>
              <a:defRPr/>
            </a:lvl1pPr>
            <a:lvl2pPr indent="0" lvl="1" marL="0" marR="0" algn="r">
              <a:spcBef>
                <a:spcPts val="0"/>
              </a:spcBef>
              <a:buClr>
                <a:schemeClr val="accent2"/>
              </a:buClr>
              <a:buSzPts val="1200"/>
              <a:buFont typeface="Times New Roman"/>
              <a:buNone/>
              <a:defRPr/>
            </a:lvl2pPr>
            <a:lvl3pPr indent="0" lvl="2" marL="0" marR="0" algn="r">
              <a:spcBef>
                <a:spcPts val="0"/>
              </a:spcBef>
              <a:buClr>
                <a:schemeClr val="accent2"/>
              </a:buClr>
              <a:buSzPts val="1200"/>
              <a:buFont typeface="Times New Roman"/>
              <a:buNone/>
              <a:defRPr/>
            </a:lvl3pPr>
            <a:lvl4pPr indent="0" lvl="3" marL="0" marR="0" algn="r">
              <a:spcBef>
                <a:spcPts val="0"/>
              </a:spcBef>
              <a:buClr>
                <a:schemeClr val="accent2"/>
              </a:buClr>
              <a:buSzPts val="1200"/>
              <a:buFont typeface="Times New Roman"/>
              <a:buNone/>
              <a:defRPr/>
            </a:lvl4pPr>
            <a:lvl5pPr indent="0" lvl="4" marL="0" marR="0" algn="r">
              <a:spcBef>
                <a:spcPts val="0"/>
              </a:spcBef>
              <a:buClr>
                <a:schemeClr val="accent2"/>
              </a:buClr>
              <a:buSzPts val="1200"/>
              <a:buFont typeface="Times New Roman"/>
              <a:buNone/>
              <a:defRPr/>
            </a:lvl5pPr>
            <a:lvl6pPr indent="0" lvl="5" marL="0" marR="0" algn="r">
              <a:spcBef>
                <a:spcPts val="0"/>
              </a:spcBef>
              <a:buClr>
                <a:schemeClr val="accent2"/>
              </a:buClr>
              <a:buSzPts val="1200"/>
              <a:buFont typeface="Times New Roman"/>
              <a:buNone/>
              <a:defRPr/>
            </a:lvl6pPr>
            <a:lvl7pPr indent="0" lvl="6" marL="0" marR="0" algn="r">
              <a:spcBef>
                <a:spcPts val="0"/>
              </a:spcBef>
              <a:buClr>
                <a:schemeClr val="accent2"/>
              </a:buClr>
              <a:buSzPts val="1200"/>
              <a:buFont typeface="Times New Roman"/>
              <a:buNone/>
              <a:defRPr/>
            </a:lvl7pPr>
            <a:lvl8pPr indent="0" lvl="7" marL="0" marR="0" algn="r">
              <a:spcBef>
                <a:spcPts val="0"/>
              </a:spcBef>
              <a:buClr>
                <a:schemeClr val="accent2"/>
              </a:buClr>
              <a:buSzPts val="1200"/>
              <a:buFont typeface="Times New Roman"/>
              <a:buNone/>
              <a:defRPr/>
            </a:lvl8pPr>
            <a:lvl9pPr indent="0" lvl="8" marL="0" marR="0" algn="r">
              <a:spcBef>
                <a:spcPts val="0"/>
              </a:spcBef>
              <a:buClr>
                <a:schemeClr val="accent2"/>
              </a:buClr>
              <a:buSzPts val="1200"/>
              <a:buFont typeface="Times New Roman"/>
              <a:buNone/>
              <a:defRPr/>
            </a:lvl9pPr>
          </a:lstStyle>
          <a:p>
            <a:pPr indent="0" lvl="0" marL="0" rtl="0" algn="r">
              <a:spcBef>
                <a:spcPts val="0"/>
              </a:spcBef>
              <a:spcAft>
                <a:spcPts val="0"/>
              </a:spcAft>
              <a:buNone/>
            </a:pPr>
            <a:fld id="{00000000-1234-1234-1234-123412341234}" type="slidenum">
              <a:rPr lang="en-GB"/>
              <a:t>‹#›</a:t>
            </a:fld>
            <a:endParaRPr/>
          </a:p>
        </p:txBody>
      </p:sp>
      <p:pic>
        <p:nvPicPr>
          <p:cNvPr id="15" name="Google Shape;15;p32"/>
          <p:cNvPicPr preferRelativeResize="0"/>
          <p:nvPr/>
        </p:nvPicPr>
        <p:blipFill rotWithShape="1">
          <a:blip r:embed="rId2">
            <a:alphaModFix/>
          </a:blip>
          <a:srcRect b="0" l="0" r="0" t="0"/>
          <a:stretch/>
        </p:blipFill>
        <p:spPr>
          <a:xfrm>
            <a:off x="1185" y="0"/>
            <a:ext cx="12189630" cy="6858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53" name="Shape 53"/>
        <p:cNvGrpSpPr/>
        <p:nvPr/>
      </p:nvGrpSpPr>
      <p:grpSpPr>
        <a:xfrm>
          <a:off x="0" y="0"/>
          <a:ext cx="0" cy="0"/>
          <a:chOff x="0" y="0"/>
          <a:chExt cx="0" cy="0"/>
        </a:xfrm>
      </p:grpSpPr>
      <p:pic>
        <p:nvPicPr>
          <p:cNvPr descr="fountain pen next to red Thank You journal" id="54" name="Google Shape;54;p41"/>
          <p:cNvPicPr preferRelativeResize="0"/>
          <p:nvPr/>
        </p:nvPicPr>
        <p:blipFill rotWithShape="1">
          <a:blip r:embed="rId2">
            <a:alphaModFix/>
          </a:blip>
          <a:srcRect b="0" l="0" r="0" t="0"/>
          <a:stretch/>
        </p:blipFill>
        <p:spPr>
          <a:xfrm>
            <a:off x="-1" y="-1"/>
            <a:ext cx="12192001" cy="6848051"/>
          </a:xfrm>
          <a:prstGeom prst="rect">
            <a:avLst/>
          </a:prstGeom>
          <a:noFill/>
          <a:ln>
            <a:noFill/>
          </a:ln>
        </p:spPr>
      </p:pic>
      <p:sp>
        <p:nvSpPr>
          <p:cNvPr id="55" name="Google Shape;55;p41"/>
          <p:cNvSpPr txBox="1"/>
          <p:nvPr>
            <p:ph idx="1" type="body"/>
          </p:nvPr>
        </p:nvSpPr>
        <p:spPr>
          <a:xfrm>
            <a:off x="618744" y="444847"/>
            <a:ext cx="9472613" cy="5242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42"/>
          <p:cNvSpPr txBox="1"/>
          <p:nvPr>
            <p:ph type="title"/>
          </p:nvPr>
        </p:nvSpPr>
        <p:spPr>
          <a:xfrm>
            <a:off x="613317" y="454334"/>
            <a:ext cx="10740483" cy="5046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b="1" sz="2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Free vector linear flat abstract lines pattern" id="58" name="Google Shape;58;p42"/>
          <p:cNvPicPr preferRelativeResize="0"/>
          <p:nvPr/>
        </p:nvPicPr>
        <p:blipFill rotWithShape="1">
          <a:blip r:embed="rId2">
            <a:alphaModFix/>
          </a:blip>
          <a:srcRect b="7779" l="0" r="0" t="7779"/>
          <a:stretch/>
        </p:blipFill>
        <p:spPr>
          <a:xfrm rot="5400000">
            <a:off x="-1434168" y="1519786"/>
            <a:ext cx="6776191" cy="3811607"/>
          </a:xfrm>
          <a:prstGeom prst="rect">
            <a:avLst/>
          </a:prstGeom>
          <a:noFill/>
          <a:ln>
            <a:noFill/>
          </a:ln>
        </p:spPr>
      </p:pic>
      <p:pic>
        <p:nvPicPr>
          <p:cNvPr descr="Free vector linear flat abstract lines pattern" id="59" name="Google Shape;59;p42"/>
          <p:cNvPicPr preferRelativeResize="0"/>
          <p:nvPr/>
        </p:nvPicPr>
        <p:blipFill rotWithShape="1">
          <a:blip r:embed="rId2">
            <a:alphaModFix/>
          </a:blip>
          <a:srcRect b="7779" l="0" r="0" t="7779"/>
          <a:stretch/>
        </p:blipFill>
        <p:spPr>
          <a:xfrm rot="5400000">
            <a:off x="2377439" y="1519785"/>
            <a:ext cx="6776191" cy="3811607"/>
          </a:xfrm>
          <a:prstGeom prst="rect">
            <a:avLst/>
          </a:prstGeom>
          <a:noFill/>
          <a:ln>
            <a:noFill/>
          </a:ln>
        </p:spPr>
      </p:pic>
      <p:pic>
        <p:nvPicPr>
          <p:cNvPr descr="Free vector linear flat abstract lines pattern" id="60" name="Google Shape;60;p42"/>
          <p:cNvPicPr preferRelativeResize="0"/>
          <p:nvPr/>
        </p:nvPicPr>
        <p:blipFill rotWithShape="1">
          <a:blip r:embed="rId2">
            <a:alphaModFix/>
          </a:blip>
          <a:srcRect b="7779" l="0" r="0" t="7779"/>
          <a:stretch/>
        </p:blipFill>
        <p:spPr>
          <a:xfrm rot="5400000">
            <a:off x="6189046" y="1519784"/>
            <a:ext cx="6776191" cy="3811607"/>
          </a:xfrm>
          <a:prstGeom prst="rect">
            <a:avLst/>
          </a:prstGeom>
          <a:noFill/>
          <a:ln>
            <a:noFill/>
          </a:ln>
        </p:spPr>
      </p:pic>
      <p:pic>
        <p:nvPicPr>
          <p:cNvPr descr="Free vector linear flat abstract lines pattern" id="61" name="Google Shape;61;p42"/>
          <p:cNvPicPr preferRelativeResize="0"/>
          <p:nvPr/>
        </p:nvPicPr>
        <p:blipFill rotWithShape="1">
          <a:blip r:embed="rId2">
            <a:alphaModFix/>
          </a:blip>
          <a:srcRect b="21" l="0" r="0" t="85337"/>
          <a:stretch/>
        </p:blipFill>
        <p:spPr>
          <a:xfrm rot="5400000">
            <a:off x="8430284" y="3092417"/>
            <a:ext cx="6776191" cy="670870"/>
          </a:xfrm>
          <a:prstGeom prst="rect">
            <a:avLst/>
          </a:prstGeom>
          <a:noFill/>
          <a:ln>
            <a:noFill/>
          </a:ln>
        </p:spPr>
      </p:pic>
      <p:grpSp>
        <p:nvGrpSpPr>
          <p:cNvPr id="62" name="Google Shape;62;p42"/>
          <p:cNvGrpSpPr/>
          <p:nvPr/>
        </p:nvGrpSpPr>
        <p:grpSpPr>
          <a:xfrm>
            <a:off x="48124" y="35228"/>
            <a:ext cx="12105690" cy="6778456"/>
            <a:chOff x="48124" y="37493"/>
            <a:chExt cx="12105690" cy="6778456"/>
          </a:xfrm>
        </p:grpSpPr>
        <p:pic>
          <p:nvPicPr>
            <p:cNvPr descr="Free vector linear flat abstract lines pattern" id="63" name="Google Shape;63;p42"/>
            <p:cNvPicPr preferRelativeResize="0"/>
            <p:nvPr/>
          </p:nvPicPr>
          <p:blipFill rotWithShape="1">
            <a:blip r:embed="rId2">
              <a:alphaModFix/>
            </a:blip>
            <a:srcRect b="7779" l="0" r="0" t="7779"/>
            <a:stretch/>
          </p:blipFill>
          <p:spPr>
            <a:xfrm rot="5400000">
              <a:off x="-1434168" y="1519787"/>
              <a:ext cx="6776191" cy="3811607"/>
            </a:xfrm>
            <a:prstGeom prst="rect">
              <a:avLst/>
            </a:prstGeom>
            <a:noFill/>
            <a:ln>
              <a:noFill/>
            </a:ln>
          </p:spPr>
        </p:pic>
        <p:pic>
          <p:nvPicPr>
            <p:cNvPr descr="Free vector linear flat abstract lines pattern" id="64" name="Google Shape;64;p42"/>
            <p:cNvPicPr preferRelativeResize="0"/>
            <p:nvPr/>
          </p:nvPicPr>
          <p:blipFill rotWithShape="1">
            <a:blip r:embed="rId2">
              <a:alphaModFix/>
            </a:blip>
            <a:srcRect b="7779" l="0" r="0" t="7779"/>
            <a:stretch/>
          </p:blipFill>
          <p:spPr>
            <a:xfrm rot="5400000">
              <a:off x="2377439" y="1519786"/>
              <a:ext cx="6776191" cy="3811607"/>
            </a:xfrm>
            <a:prstGeom prst="rect">
              <a:avLst/>
            </a:prstGeom>
            <a:noFill/>
            <a:ln>
              <a:noFill/>
            </a:ln>
          </p:spPr>
        </p:pic>
        <p:pic>
          <p:nvPicPr>
            <p:cNvPr descr="Free vector linear flat abstract lines pattern" id="65" name="Google Shape;65;p42"/>
            <p:cNvPicPr preferRelativeResize="0"/>
            <p:nvPr/>
          </p:nvPicPr>
          <p:blipFill rotWithShape="1">
            <a:blip r:embed="rId2">
              <a:alphaModFix amt="0"/>
            </a:blip>
            <a:srcRect b="7779" l="0" r="0" t="7779"/>
            <a:stretch/>
          </p:blipFill>
          <p:spPr>
            <a:xfrm rot="5400000">
              <a:off x="6189046" y="1519785"/>
              <a:ext cx="6776191" cy="3811607"/>
            </a:xfrm>
            <a:prstGeom prst="rect">
              <a:avLst/>
            </a:prstGeom>
            <a:noFill/>
            <a:ln>
              <a:noFill/>
            </a:ln>
          </p:spPr>
        </p:pic>
        <p:pic>
          <p:nvPicPr>
            <p:cNvPr descr="Free vector linear flat abstract lines pattern" id="66" name="Google Shape;66;p42"/>
            <p:cNvPicPr preferRelativeResize="0"/>
            <p:nvPr/>
          </p:nvPicPr>
          <p:blipFill rotWithShape="1">
            <a:blip r:embed="rId2">
              <a:alphaModFix/>
            </a:blip>
            <a:srcRect b="21" l="0" r="0" t="85337"/>
            <a:stretch/>
          </p:blipFill>
          <p:spPr>
            <a:xfrm rot="5400000">
              <a:off x="8430284" y="3092418"/>
              <a:ext cx="6776191" cy="670870"/>
            </a:xfrm>
            <a:prstGeom prst="rect">
              <a:avLst/>
            </a:prstGeom>
            <a:noFill/>
            <a:ln>
              <a:noFill/>
            </a:ln>
          </p:spPr>
        </p:pic>
      </p:grpSp>
      <p:pic>
        <p:nvPicPr>
          <p:cNvPr descr="Free vector flat university concept background" id="67" name="Google Shape;67;p42"/>
          <p:cNvPicPr preferRelativeResize="0"/>
          <p:nvPr/>
        </p:nvPicPr>
        <p:blipFill rotWithShape="1">
          <a:blip r:embed="rId3">
            <a:alphaModFix/>
          </a:blip>
          <a:srcRect b="27497" l="9711" r="8843" t="31664"/>
          <a:stretch/>
        </p:blipFill>
        <p:spPr>
          <a:xfrm>
            <a:off x="5611262" y="1654694"/>
            <a:ext cx="6532614" cy="3275668"/>
          </a:xfrm>
          <a:prstGeom prst="rect">
            <a:avLst/>
          </a:prstGeom>
          <a:noFill/>
          <a:ln>
            <a:noFill/>
          </a:ln>
        </p:spPr>
      </p:pic>
      <p:pic>
        <p:nvPicPr>
          <p:cNvPr descr="An organic corner shape" id="68" name="Google Shape;68;p42"/>
          <p:cNvPicPr preferRelativeResize="0"/>
          <p:nvPr/>
        </p:nvPicPr>
        <p:blipFill rotWithShape="1">
          <a:blip r:embed="rId4">
            <a:alphaModFix/>
          </a:blip>
          <a:srcRect b="0" l="13523" r="0" t="0"/>
          <a:stretch/>
        </p:blipFill>
        <p:spPr>
          <a:xfrm rot="5400000">
            <a:off x="372656" y="-264752"/>
            <a:ext cx="6767105" cy="7436044"/>
          </a:xfrm>
          <a:prstGeom prst="rect">
            <a:avLst/>
          </a:prstGeom>
          <a:noFill/>
          <a:ln>
            <a:noFill/>
          </a:ln>
        </p:spPr>
      </p:pic>
      <p:pic>
        <p:nvPicPr>
          <p:cNvPr descr="An organic corner shape" id="69" name="Google Shape;69;p42"/>
          <p:cNvPicPr preferRelativeResize="0"/>
          <p:nvPr/>
        </p:nvPicPr>
        <p:blipFill rotWithShape="1">
          <a:blip r:embed="rId4">
            <a:alphaModFix/>
          </a:blip>
          <a:srcRect b="0" l="13523" r="0" t="47294"/>
          <a:stretch/>
        </p:blipFill>
        <p:spPr>
          <a:xfrm rot="5400000">
            <a:off x="476178" y="-365635"/>
            <a:ext cx="6767106" cy="7623214"/>
          </a:xfrm>
          <a:prstGeom prst="rect">
            <a:avLst/>
          </a:prstGeom>
          <a:noFill/>
          <a:ln>
            <a:noFill/>
          </a:ln>
        </p:spPr>
      </p:pic>
      <p:sp>
        <p:nvSpPr>
          <p:cNvPr id="70" name="Google Shape;70;p42"/>
          <p:cNvSpPr/>
          <p:nvPr/>
        </p:nvSpPr>
        <p:spPr>
          <a:xfrm>
            <a:off x="1896177" y="1375845"/>
            <a:ext cx="3715085" cy="3667221"/>
          </a:xfrm>
          <a:prstGeom prst="ellipse">
            <a:avLst/>
          </a:prstGeom>
          <a:gradFill>
            <a:gsLst>
              <a:gs pos="0">
                <a:srgbClr val="5F060E"/>
              </a:gs>
              <a:gs pos="50000">
                <a:srgbClr val="8A0913"/>
              </a:gs>
              <a:gs pos="100000">
                <a:srgbClr val="A60B18"/>
              </a:gs>
            </a:gsLst>
            <a:lin ang="18900000" scaled="0"/>
          </a:gradFill>
          <a:ln cap="flat" cmpd="sng" w="19050">
            <a:solidFill>
              <a:srgbClr val="C01E2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400">
                <a:solidFill>
                  <a:schemeClr val="lt1"/>
                </a:solidFill>
                <a:latin typeface="Times New Roman"/>
                <a:ea typeface="Times New Roman"/>
                <a:cs typeface="Times New Roman"/>
                <a:sym typeface="Times New Roman"/>
              </a:rPr>
              <a:t>CENTRE</a:t>
            </a:r>
            <a:endParaRPr/>
          </a:p>
          <a:p>
            <a:pPr indent="0" lvl="0" marL="0" marR="0" rtl="0" algn="ctr">
              <a:spcBef>
                <a:spcPts val="0"/>
              </a:spcBef>
              <a:spcAft>
                <a:spcPts val="0"/>
              </a:spcAft>
              <a:buNone/>
            </a:pPr>
            <a:r>
              <a:rPr b="1" lang="en-GB" sz="2400">
                <a:solidFill>
                  <a:schemeClr val="lt1"/>
                </a:solidFill>
                <a:latin typeface="Times New Roman"/>
                <a:ea typeface="Times New Roman"/>
                <a:cs typeface="Times New Roman"/>
                <a:sym typeface="Times New Roman"/>
              </a:rPr>
              <a:t>OF</a:t>
            </a:r>
            <a:endParaRPr/>
          </a:p>
          <a:p>
            <a:pPr indent="0" lvl="0" marL="0" marR="0" rtl="0" algn="ctr">
              <a:spcBef>
                <a:spcPts val="0"/>
              </a:spcBef>
              <a:spcAft>
                <a:spcPts val="0"/>
              </a:spcAft>
              <a:buNone/>
            </a:pPr>
            <a:r>
              <a:rPr b="1" lang="en-GB" sz="2400">
                <a:solidFill>
                  <a:schemeClr val="lt1"/>
                </a:solidFill>
                <a:latin typeface="Times New Roman"/>
                <a:ea typeface="Times New Roman"/>
                <a:cs typeface="Times New Roman"/>
                <a:sym typeface="Times New Roman"/>
              </a:rPr>
              <a:t>PROFESSIONAL AND EMPLOYABILITY SKILLS</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1" name="Shape 71"/>
        <p:cNvGrpSpPr/>
        <p:nvPr/>
      </p:nvGrpSpPr>
      <p:grpSpPr>
        <a:xfrm>
          <a:off x="0" y="0"/>
          <a:ext cx="0" cy="0"/>
          <a:chOff x="0" y="0"/>
          <a:chExt cx="0" cy="0"/>
        </a:xfrm>
      </p:grpSpPr>
      <p:pic>
        <p:nvPicPr>
          <p:cNvPr descr="Stationery Illustration in PNG, SVG" id="72" name="Google Shape;72;p43"/>
          <p:cNvPicPr preferRelativeResize="0"/>
          <p:nvPr/>
        </p:nvPicPr>
        <p:blipFill rotWithShape="1">
          <a:blip r:embed="rId2">
            <a:alphaModFix/>
          </a:blip>
          <a:srcRect b="0" l="0" r="0" t="0"/>
          <a:stretch/>
        </p:blipFill>
        <p:spPr>
          <a:xfrm>
            <a:off x="924026" y="1482315"/>
            <a:ext cx="3763478" cy="3748777"/>
          </a:xfrm>
          <a:prstGeom prst="rect">
            <a:avLst/>
          </a:prstGeom>
          <a:noFill/>
          <a:ln>
            <a:noFill/>
          </a:ln>
        </p:spPr>
      </p:pic>
      <p:pic>
        <p:nvPicPr>
          <p:cNvPr descr="Higher education Illustration in PNG, SVG" id="73" name="Google Shape;73;p43"/>
          <p:cNvPicPr preferRelativeResize="0"/>
          <p:nvPr/>
        </p:nvPicPr>
        <p:blipFill rotWithShape="1">
          <a:blip r:embed="rId3">
            <a:alphaModFix/>
          </a:blip>
          <a:srcRect b="0" l="0" r="0" t="0"/>
          <a:stretch/>
        </p:blipFill>
        <p:spPr>
          <a:xfrm>
            <a:off x="7813984" y="748022"/>
            <a:ext cx="2854016" cy="2854016"/>
          </a:xfrm>
          <a:prstGeom prst="rect">
            <a:avLst/>
          </a:prstGeom>
          <a:noFill/>
          <a:ln>
            <a:noFill/>
          </a:ln>
        </p:spPr>
      </p:pic>
      <p:sp>
        <p:nvSpPr>
          <p:cNvPr id="74" name="Google Shape;74;p43"/>
          <p:cNvSpPr txBox="1"/>
          <p:nvPr>
            <p:ph type="ctrTitle"/>
          </p:nvPr>
        </p:nvSpPr>
        <p:spPr>
          <a:xfrm>
            <a:off x="1524000" y="1041400"/>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Calibri"/>
              <a:buNone/>
              <a:defRPr b="1" sz="3600">
                <a:solidFill>
                  <a:srgbClr val="0070C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3"/>
          <p:cNvSpPr txBox="1"/>
          <p:nvPr>
            <p:ph idx="1" type="subTitle"/>
          </p:nvPr>
        </p:nvSpPr>
        <p:spPr>
          <a:xfrm>
            <a:off x="1524000" y="3602038"/>
            <a:ext cx="9144000" cy="46815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b="1" sz="2400">
                <a:solidFill>
                  <a:srgbClr val="C01E2F"/>
                </a:solidFill>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6" name="Google Shape;76;p43"/>
          <p:cNvSpPr txBox="1"/>
          <p:nvPr>
            <p:ph idx="2" type="body"/>
          </p:nvPr>
        </p:nvSpPr>
        <p:spPr>
          <a:xfrm>
            <a:off x="1524000" y="4259263"/>
            <a:ext cx="9144000" cy="78105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3200"/>
              <a:buNone/>
              <a:defRPr b="1" sz="2800">
                <a:solidFill>
                  <a:srgbClr val="0070C0"/>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p4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b="1" sz="60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b="1" sz="2400">
                <a:solidFill>
                  <a:srgbClr val="888888"/>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0" name="Google Shape;80;p44"/>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1pPr>
            <a:lvl2pPr indent="0" lvl="1"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2pPr>
            <a:lvl3pPr indent="0" lvl="2"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3pPr>
            <a:lvl4pPr indent="0" lvl="3"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4pPr>
            <a:lvl5pPr indent="0" lvl="4"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5pPr>
            <a:lvl6pPr indent="0" lvl="5"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6pPr>
            <a:lvl7pPr indent="0" lvl="6"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7pPr>
            <a:lvl8pPr indent="0" lvl="7"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8pPr>
            <a:lvl9pPr indent="0" lvl="8"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1" name="Shape 81"/>
        <p:cNvGrpSpPr/>
        <p:nvPr/>
      </p:nvGrpSpPr>
      <p:grpSpPr>
        <a:xfrm>
          <a:off x="0" y="0"/>
          <a:ext cx="0" cy="0"/>
          <a:chOff x="0" y="0"/>
          <a:chExt cx="0" cy="0"/>
        </a:xfrm>
      </p:grpSpPr>
      <p:sp>
        <p:nvSpPr>
          <p:cNvPr id="82" name="Google Shape;82;p45"/>
          <p:cNvSpPr txBox="1"/>
          <p:nvPr>
            <p:ph type="title"/>
          </p:nvPr>
        </p:nvSpPr>
        <p:spPr>
          <a:xfrm>
            <a:off x="615175" y="487788"/>
            <a:ext cx="10515600" cy="4377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2800"/>
              <a:buFont typeface="Calibri"/>
              <a:buNone/>
              <a:defRPr b="1" sz="2800">
                <a:solidFill>
                  <a:schemeClr val="accent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5"/>
          <p:cNvSpPr txBox="1"/>
          <p:nvPr>
            <p:ph idx="1" type="body"/>
          </p:nvPr>
        </p:nvSpPr>
        <p:spPr>
          <a:xfrm>
            <a:off x="6172200" y="1674796"/>
            <a:ext cx="5181600" cy="4502167"/>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5"/>
          <p:cNvSpPr txBox="1"/>
          <p:nvPr>
            <p:ph idx="2" type="body"/>
          </p:nvPr>
        </p:nvSpPr>
        <p:spPr>
          <a:xfrm>
            <a:off x="615175" y="1674796"/>
            <a:ext cx="5181600" cy="4502167"/>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85" name="Google Shape;85;p45"/>
          <p:cNvGrpSpPr/>
          <p:nvPr/>
        </p:nvGrpSpPr>
        <p:grpSpPr>
          <a:xfrm>
            <a:off x="615175" y="879162"/>
            <a:ext cx="10608058" cy="924026"/>
            <a:chOff x="745742" y="1116725"/>
            <a:chExt cx="10608058" cy="924026"/>
          </a:xfrm>
        </p:grpSpPr>
        <p:sp>
          <p:nvSpPr>
            <p:cNvPr id="86" name="Google Shape;86;p45"/>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Subtitle</a:t>
              </a:r>
              <a:endParaRPr/>
            </a:p>
          </p:txBody>
        </p:sp>
        <p:pic>
          <p:nvPicPr>
            <p:cNvPr descr="An open book" id="87" name="Google Shape;87;p45"/>
            <p:cNvPicPr preferRelativeResize="0"/>
            <p:nvPr/>
          </p:nvPicPr>
          <p:blipFill rotWithShape="1">
            <a:blip r:embed="rId2">
              <a:alphaModFix/>
            </a:blip>
            <a:srcRect b="0" l="0" r="0" t="0"/>
            <a:stretch/>
          </p:blipFill>
          <p:spPr>
            <a:xfrm>
              <a:off x="745742" y="1116725"/>
              <a:ext cx="924026" cy="924026"/>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grpSp>
        <p:nvGrpSpPr>
          <p:cNvPr id="89" name="Google Shape;89;p46"/>
          <p:cNvGrpSpPr/>
          <p:nvPr/>
        </p:nvGrpSpPr>
        <p:grpSpPr>
          <a:xfrm>
            <a:off x="745742" y="1116725"/>
            <a:ext cx="10608058" cy="924026"/>
            <a:chOff x="745742" y="1116725"/>
            <a:chExt cx="10608058" cy="924026"/>
          </a:xfrm>
        </p:grpSpPr>
        <p:sp>
          <p:nvSpPr>
            <p:cNvPr id="90" name="Google Shape;90;p46"/>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Subtitle</a:t>
              </a:r>
              <a:endParaRPr/>
            </a:p>
          </p:txBody>
        </p:sp>
        <p:pic>
          <p:nvPicPr>
            <p:cNvPr descr="An open book" id="91" name="Google Shape;91;p46"/>
            <p:cNvPicPr preferRelativeResize="0"/>
            <p:nvPr/>
          </p:nvPicPr>
          <p:blipFill rotWithShape="1">
            <a:blip r:embed="rId2">
              <a:alphaModFix/>
            </a:blip>
            <a:srcRect b="0" l="0" r="0" t="0"/>
            <a:stretch/>
          </p:blipFill>
          <p:spPr>
            <a:xfrm>
              <a:off x="745742" y="1116725"/>
              <a:ext cx="924026" cy="924026"/>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92" name="Shape 92"/>
        <p:cNvGrpSpPr/>
        <p:nvPr/>
      </p:nvGrpSpPr>
      <p:grpSpPr>
        <a:xfrm>
          <a:off x="0" y="0"/>
          <a:ext cx="0" cy="0"/>
          <a:chOff x="0" y="0"/>
          <a:chExt cx="0" cy="0"/>
        </a:xfrm>
      </p:grpSpPr>
      <p:sp>
        <p:nvSpPr>
          <p:cNvPr id="93" name="Google Shape;93;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b="1" sz="2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7"/>
          <p:cNvSpPr/>
          <p:nvPr>
            <p:ph idx="2" type="pic"/>
          </p:nvPr>
        </p:nvSpPr>
        <p:spPr>
          <a:xfrm>
            <a:off x="5183188" y="987425"/>
            <a:ext cx="6172200" cy="4873625"/>
          </a:xfrm>
          <a:prstGeom prst="rect">
            <a:avLst/>
          </a:prstGeom>
          <a:noFill/>
          <a:ln>
            <a:noFill/>
          </a:ln>
        </p:spPr>
      </p:sp>
      <p:sp>
        <p:nvSpPr>
          <p:cNvPr id="95" name="Google Shape;95;p4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latin typeface="Times New Roman"/>
                <a:ea typeface="Times New Roman"/>
                <a:cs typeface="Times New Roman"/>
                <a:sym typeface="Times New Roman"/>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6" name="Google Shape;96;p47"/>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1pPr>
            <a:lvl2pPr indent="0" lvl="1"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2pPr>
            <a:lvl3pPr indent="0" lvl="2"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3pPr>
            <a:lvl4pPr indent="0" lvl="3"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4pPr>
            <a:lvl5pPr indent="0" lvl="4"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5pPr>
            <a:lvl6pPr indent="0" lvl="5"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6pPr>
            <a:lvl7pPr indent="0" lvl="6"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7pPr>
            <a:lvl8pPr indent="0" lvl="7"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8pPr>
            <a:lvl9pPr indent="0" lvl="8"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cxnSp>
        <p:nvCxnSpPr>
          <p:cNvPr id="97" name="Google Shape;97;p47"/>
          <p:cNvCxnSpPr/>
          <p:nvPr/>
        </p:nvCxnSpPr>
        <p:spPr>
          <a:xfrm>
            <a:off x="618744" y="1011936"/>
            <a:ext cx="10967373" cy="0"/>
          </a:xfrm>
          <a:prstGeom prst="straightConnector1">
            <a:avLst/>
          </a:prstGeom>
          <a:noFill/>
          <a:ln cap="flat" cmpd="sng" w="9525">
            <a:solidFill>
              <a:schemeClr val="accent2"/>
            </a:solidFill>
            <a:prstDash val="solid"/>
            <a:miter lim="800000"/>
            <a:headEnd len="sm" w="sm" type="none"/>
            <a:tailEnd len="sm" w="sm" type="none"/>
          </a:ln>
        </p:spPr>
      </p:cxnSp>
      <p:sp>
        <p:nvSpPr>
          <p:cNvPr id="98" name="Google Shape;98;p47"/>
          <p:cNvSpPr txBox="1"/>
          <p:nvPr>
            <p:ph idx="3" type="body"/>
          </p:nvPr>
        </p:nvSpPr>
        <p:spPr>
          <a:xfrm>
            <a:off x="618744" y="444847"/>
            <a:ext cx="9472613" cy="5242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accent2"/>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3_Title Slide">
    <p:spTree>
      <p:nvGrpSpPr>
        <p:cNvPr id="16" name="Shape 16"/>
        <p:cNvGrpSpPr/>
        <p:nvPr/>
      </p:nvGrpSpPr>
      <p:grpSpPr>
        <a:xfrm>
          <a:off x="0" y="0"/>
          <a:ext cx="0" cy="0"/>
          <a:chOff x="0" y="0"/>
          <a:chExt cx="0" cy="0"/>
        </a:xfrm>
      </p:grpSpPr>
      <p:pic>
        <p:nvPicPr>
          <p:cNvPr descr="Free vector online education isometric concept, laptop on book, internet course for learning on home" id="17" name="Google Shape;17;p33"/>
          <p:cNvPicPr preferRelativeResize="0"/>
          <p:nvPr/>
        </p:nvPicPr>
        <p:blipFill rotWithShape="1">
          <a:blip r:embed="rId2">
            <a:alphaModFix/>
          </a:blip>
          <a:srcRect b="8815" l="0" r="6276" t="7324"/>
          <a:stretch/>
        </p:blipFill>
        <p:spPr>
          <a:xfrm>
            <a:off x="4908883" y="1270474"/>
            <a:ext cx="7225364" cy="4905490"/>
          </a:xfrm>
          <a:prstGeom prst="rect">
            <a:avLst/>
          </a:prstGeom>
          <a:noFill/>
          <a:ln>
            <a:noFill/>
          </a:ln>
        </p:spPr>
      </p:pic>
      <p:sp>
        <p:nvSpPr>
          <p:cNvPr id="18" name="Google Shape;18;p33"/>
          <p:cNvSpPr txBox="1"/>
          <p:nvPr>
            <p:ph type="ctrTitle"/>
          </p:nvPr>
        </p:nvSpPr>
        <p:spPr>
          <a:xfrm>
            <a:off x="1524000" y="1041400"/>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Calibri"/>
              <a:buNone/>
              <a:defRPr b="1" sz="3600">
                <a:solidFill>
                  <a:srgbClr val="0070C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3"/>
          <p:cNvSpPr txBox="1"/>
          <p:nvPr>
            <p:ph idx="1" type="subTitle"/>
          </p:nvPr>
        </p:nvSpPr>
        <p:spPr>
          <a:xfrm>
            <a:off x="1524000" y="3602038"/>
            <a:ext cx="9144000" cy="46815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b="1" sz="2400">
                <a:solidFill>
                  <a:srgbClr val="C01E2F"/>
                </a:solidFill>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3"/>
          <p:cNvSpPr txBox="1"/>
          <p:nvPr>
            <p:ph idx="2" type="body"/>
          </p:nvPr>
        </p:nvSpPr>
        <p:spPr>
          <a:xfrm>
            <a:off x="1524000" y="4259263"/>
            <a:ext cx="9144000" cy="78105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3200"/>
              <a:buNone/>
              <a:defRPr b="1" sz="2800">
                <a:solidFill>
                  <a:srgbClr val="0070C0"/>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Higher education Illustration in PNG, SVG" id="21" name="Google Shape;21;p33"/>
          <p:cNvPicPr preferRelativeResize="0"/>
          <p:nvPr/>
        </p:nvPicPr>
        <p:blipFill rotWithShape="1">
          <a:blip r:embed="rId3">
            <a:alphaModFix/>
          </a:blip>
          <a:srcRect b="0" l="0" r="0" t="0"/>
          <a:stretch/>
        </p:blipFill>
        <p:spPr>
          <a:xfrm flipH="1">
            <a:off x="20995" y="0"/>
            <a:ext cx="3055881" cy="305588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2" name="Shape 22"/>
        <p:cNvGrpSpPr/>
        <p:nvPr/>
      </p:nvGrpSpPr>
      <p:grpSpPr>
        <a:xfrm>
          <a:off x="0" y="0"/>
          <a:ext cx="0" cy="0"/>
          <a:chOff x="0" y="0"/>
          <a:chExt cx="0" cy="0"/>
        </a:xfrm>
      </p:grpSpPr>
      <p:sp>
        <p:nvSpPr>
          <p:cNvPr id="23" name="Google Shape;23;p34"/>
          <p:cNvSpPr txBox="1"/>
          <p:nvPr>
            <p:ph idx="1"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4" name="Google Shape;24;p34"/>
          <p:cNvGrpSpPr/>
          <p:nvPr/>
        </p:nvGrpSpPr>
        <p:grpSpPr>
          <a:xfrm>
            <a:off x="899023" y="1311537"/>
            <a:ext cx="3855858" cy="924026"/>
            <a:chOff x="899023" y="1311537"/>
            <a:chExt cx="3855858" cy="924026"/>
          </a:xfrm>
        </p:grpSpPr>
        <p:sp>
          <p:nvSpPr>
            <p:cNvPr id="25" name="Google Shape;25;p34"/>
            <p:cNvSpPr/>
            <p:nvPr/>
          </p:nvSpPr>
          <p:spPr>
            <a:xfrm>
              <a:off x="1905080" y="1529657"/>
              <a:ext cx="2849801" cy="487786"/>
            </a:xfrm>
            <a:prstGeom prst="roundRect">
              <a:avLst>
                <a:gd fmla="val 50000" name="adj"/>
              </a:avLst>
            </a:prstGeom>
            <a:noFill/>
            <a:ln cap="flat" cmpd="sng" w="19050">
              <a:solidFill>
                <a:srgbClr val="9C1621"/>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b="0" i="0" lang="en-GB" sz="2600" u="none" cap="none" strike="noStrike">
                  <a:solidFill>
                    <a:schemeClr val="dk1"/>
                  </a:solidFill>
                  <a:latin typeface="Times New Roman"/>
                  <a:ea typeface="Times New Roman"/>
                  <a:cs typeface="Times New Roman"/>
                  <a:sym typeface="Times New Roman"/>
                </a:rPr>
                <a:t>AIM</a:t>
              </a:r>
              <a:endParaRPr/>
            </a:p>
          </p:txBody>
        </p:sp>
        <p:pic>
          <p:nvPicPr>
            <p:cNvPr descr="Bullseye with solid fill" id="26" name="Google Shape;26;p34"/>
            <p:cNvPicPr preferRelativeResize="0"/>
            <p:nvPr/>
          </p:nvPicPr>
          <p:blipFill rotWithShape="1">
            <a:blip r:embed="rId2">
              <a:alphaModFix/>
            </a:blip>
            <a:srcRect b="0" l="0" r="0" t="0"/>
            <a:stretch/>
          </p:blipFill>
          <p:spPr>
            <a:xfrm>
              <a:off x="899023" y="1311537"/>
              <a:ext cx="924026" cy="924026"/>
            </a:xfrm>
            <a:prstGeom prst="rect">
              <a:avLst/>
            </a:prstGeom>
            <a:noFill/>
            <a:ln>
              <a:noFill/>
            </a:ln>
          </p:spPr>
        </p:pic>
      </p:grpSp>
      <p:sp>
        <p:nvSpPr>
          <p:cNvPr id="27" name="Google Shape;27;p34"/>
          <p:cNvSpPr txBox="1"/>
          <p:nvPr/>
        </p:nvSpPr>
        <p:spPr>
          <a:xfrm>
            <a:off x="4765040" y="4255120"/>
            <a:ext cx="266192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2400" u="none" cap="none" strike="noStrike">
                <a:solidFill>
                  <a:schemeClr val="lt1"/>
                </a:solidFill>
                <a:latin typeface="Times New Roman"/>
                <a:ea typeface="Times New Roman"/>
                <a:cs typeface="Times New Roman"/>
                <a:sym typeface="Times New Roman"/>
              </a:rPr>
              <a:t>Enter Aim</a:t>
            </a:r>
            <a:endParaRPr/>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28" name="Shape 28"/>
        <p:cNvGrpSpPr/>
        <p:nvPr/>
      </p:nvGrpSpPr>
      <p:grpSpPr>
        <a:xfrm>
          <a:off x="0" y="0"/>
          <a:ext cx="0" cy="0"/>
          <a:chOff x="0" y="0"/>
          <a:chExt cx="0" cy="0"/>
        </a:xfrm>
      </p:grpSpPr>
      <p:sp>
        <p:nvSpPr>
          <p:cNvPr id="29" name="Google Shape;29;p35"/>
          <p:cNvSpPr txBox="1"/>
          <p:nvPr>
            <p:ph idx="1" type="body"/>
          </p:nvPr>
        </p:nvSpPr>
        <p:spPr>
          <a:xfrm>
            <a:off x="618744" y="452784"/>
            <a:ext cx="9472613" cy="67187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5"/>
          <p:cNvSpPr/>
          <p:nvPr/>
        </p:nvSpPr>
        <p:spPr>
          <a:xfrm>
            <a:off x="1945881" y="1529657"/>
            <a:ext cx="4379283" cy="487786"/>
          </a:xfrm>
          <a:prstGeom prst="roundRect">
            <a:avLst>
              <a:gd fmla="val 50000" name="adj"/>
            </a:avLst>
          </a:prstGeom>
          <a:noFill/>
          <a:ln cap="flat" cmpd="sng" w="19050">
            <a:solidFill>
              <a:srgbClr val="9C1621"/>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b="0" i="0" lang="en-GB" sz="2600" u="none" cap="none" strike="noStrike">
                <a:solidFill>
                  <a:schemeClr val="dk1"/>
                </a:solidFill>
                <a:latin typeface="Times New Roman"/>
                <a:ea typeface="Times New Roman"/>
                <a:cs typeface="Times New Roman"/>
                <a:sym typeface="Times New Roman"/>
              </a:rPr>
              <a:t>LEARNING OBJECTIVES</a:t>
            </a:r>
            <a:endParaRPr/>
          </a:p>
        </p:txBody>
      </p:sp>
      <p:pic>
        <p:nvPicPr>
          <p:cNvPr descr="Lightbulb and gear with solid fill" id="31" name="Google Shape;31;p35"/>
          <p:cNvPicPr preferRelativeResize="0"/>
          <p:nvPr/>
        </p:nvPicPr>
        <p:blipFill rotWithShape="1">
          <a:blip r:embed="rId2">
            <a:alphaModFix/>
          </a:blip>
          <a:srcRect b="0" l="0" r="0" t="0"/>
          <a:stretch/>
        </p:blipFill>
        <p:spPr>
          <a:xfrm>
            <a:off x="819725" y="1311537"/>
            <a:ext cx="924026" cy="9240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32" name="Shape 32"/>
        <p:cNvGrpSpPr/>
        <p:nvPr/>
      </p:nvGrpSpPr>
      <p:grpSpPr>
        <a:xfrm>
          <a:off x="0" y="0"/>
          <a:ext cx="0" cy="0"/>
          <a:chOff x="0" y="0"/>
          <a:chExt cx="0" cy="0"/>
        </a:xfrm>
      </p:grpSpPr>
      <p:sp>
        <p:nvSpPr>
          <p:cNvPr id="33" name="Google Shape;33;p36"/>
          <p:cNvSpPr txBox="1"/>
          <p:nvPr>
            <p:ph idx="1" type="body"/>
          </p:nvPr>
        </p:nvSpPr>
        <p:spPr>
          <a:xfrm>
            <a:off x="618744" y="452784"/>
            <a:ext cx="9472613" cy="67187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6"/>
          <p:cNvSpPr/>
          <p:nvPr/>
        </p:nvSpPr>
        <p:spPr>
          <a:xfrm>
            <a:off x="1945881" y="1529657"/>
            <a:ext cx="4379283" cy="487786"/>
          </a:xfrm>
          <a:prstGeom prst="roundRect">
            <a:avLst>
              <a:gd fmla="val 50000" name="adj"/>
            </a:avLst>
          </a:prstGeom>
          <a:noFill/>
          <a:ln cap="flat" cmpd="sng" w="19050">
            <a:solidFill>
              <a:srgbClr val="9C1621"/>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b="0" i="0" lang="en-GB" sz="2600" u="none" cap="none" strike="noStrike">
                <a:solidFill>
                  <a:schemeClr val="dk1"/>
                </a:solidFill>
                <a:latin typeface="Times New Roman"/>
                <a:ea typeface="Times New Roman"/>
                <a:cs typeface="Times New Roman"/>
                <a:sym typeface="Times New Roman"/>
              </a:rPr>
              <a:t>LEARNING OUTCOMES</a:t>
            </a:r>
            <a:endParaRPr/>
          </a:p>
        </p:txBody>
      </p:sp>
      <p:pic>
        <p:nvPicPr>
          <p:cNvPr descr="Lightbulb and gear with solid fill" id="35" name="Google Shape;35;p36"/>
          <p:cNvPicPr preferRelativeResize="0"/>
          <p:nvPr/>
        </p:nvPicPr>
        <p:blipFill rotWithShape="1">
          <a:blip r:embed="rId2">
            <a:alphaModFix/>
          </a:blip>
          <a:srcRect b="0" l="0" r="0" t="0"/>
          <a:stretch/>
        </p:blipFill>
        <p:spPr>
          <a:xfrm>
            <a:off x="819725" y="1311537"/>
            <a:ext cx="924026" cy="9240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37"/>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7"/>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n open book" id="39" name="Google Shape;39;p37"/>
          <p:cNvPicPr preferRelativeResize="0"/>
          <p:nvPr/>
        </p:nvPicPr>
        <p:blipFill rotWithShape="1">
          <a:blip r:embed="rId2">
            <a:alphaModFix/>
          </a:blip>
          <a:srcRect b="0" l="0" r="0" t="0"/>
          <a:stretch/>
        </p:blipFill>
        <p:spPr>
          <a:xfrm>
            <a:off x="745742" y="1116725"/>
            <a:ext cx="924026" cy="9240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1_Title and Content">
    <p:spTree>
      <p:nvGrpSpPr>
        <p:cNvPr id="40" name="Shape 40"/>
        <p:cNvGrpSpPr/>
        <p:nvPr/>
      </p:nvGrpSpPr>
      <p:grpSpPr>
        <a:xfrm>
          <a:off x="0" y="0"/>
          <a:ext cx="0" cy="0"/>
          <a:chOff x="0" y="0"/>
          <a:chExt cx="0" cy="0"/>
        </a:xfrm>
      </p:grpSpPr>
      <p:sp>
        <p:nvSpPr>
          <p:cNvPr id="41" name="Google Shape;41;p38"/>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8"/>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Questions with solid fill" id="43" name="Google Shape;43;p38"/>
          <p:cNvPicPr preferRelativeResize="0"/>
          <p:nvPr/>
        </p:nvPicPr>
        <p:blipFill rotWithShape="1">
          <a:blip r:embed="rId2">
            <a:alphaModFix/>
          </a:blip>
          <a:srcRect b="0" l="0" r="0" t="0"/>
          <a:stretch/>
        </p:blipFill>
        <p:spPr>
          <a:xfrm>
            <a:off x="871407" y="1194833"/>
            <a:ext cx="767810" cy="767810"/>
          </a:xfrm>
          <a:prstGeom prst="rect">
            <a:avLst/>
          </a:prstGeom>
          <a:noFill/>
          <a:ln>
            <a:noFill/>
          </a:ln>
        </p:spPr>
      </p:pic>
      <p:sp>
        <p:nvSpPr>
          <p:cNvPr id="44" name="Google Shape;44;p38"/>
          <p:cNvSpPr/>
          <p:nvPr/>
        </p:nvSpPr>
        <p:spPr>
          <a:xfrm>
            <a:off x="1793763" y="1272941"/>
            <a:ext cx="5492561" cy="487786"/>
          </a:xfrm>
          <a:prstGeom prst="roundRect">
            <a:avLst>
              <a:gd fmla="val 50000" name="adj"/>
            </a:avLst>
          </a:prstGeom>
          <a:noFill/>
          <a:ln cap="flat" cmpd="sng" w="19050">
            <a:solidFill>
              <a:srgbClr val="9C1621"/>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Assessment Questions</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1_Two Content">
    <p:spTree>
      <p:nvGrpSpPr>
        <p:cNvPr id="45" name="Shape 45"/>
        <p:cNvGrpSpPr/>
        <p:nvPr/>
      </p:nvGrpSpPr>
      <p:grpSpPr>
        <a:xfrm>
          <a:off x="0" y="0"/>
          <a:ext cx="0" cy="0"/>
          <a:chOff x="0" y="0"/>
          <a:chExt cx="0" cy="0"/>
        </a:xfrm>
      </p:grpSpPr>
      <p:sp>
        <p:nvSpPr>
          <p:cNvPr id="46" name="Google Shape;46;p39"/>
          <p:cNvSpPr txBox="1"/>
          <p:nvPr>
            <p:ph type="title"/>
          </p:nvPr>
        </p:nvSpPr>
        <p:spPr>
          <a:xfrm>
            <a:off x="615175" y="487788"/>
            <a:ext cx="10515600" cy="4377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2800"/>
              <a:buFont typeface="Calibri"/>
              <a:buNone/>
              <a:defRPr b="1" sz="28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9"/>
          <p:cNvSpPr/>
          <p:nvPr/>
        </p:nvSpPr>
        <p:spPr>
          <a:xfrm>
            <a:off x="1793763" y="1272941"/>
            <a:ext cx="5492561" cy="487786"/>
          </a:xfrm>
          <a:prstGeom prst="roundRect">
            <a:avLst>
              <a:gd fmla="val 50000" name="adj"/>
            </a:avLst>
          </a:prstGeom>
          <a:noFill/>
          <a:ln cap="flat" cmpd="sng" w="19050">
            <a:solidFill>
              <a:srgbClr val="9C1621"/>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Document Links</a:t>
            </a:r>
            <a:endParaRPr/>
          </a:p>
        </p:txBody>
      </p:sp>
      <p:pic>
        <p:nvPicPr>
          <p:cNvPr descr="Checklist with solid fill" id="48" name="Google Shape;48;p39"/>
          <p:cNvPicPr preferRelativeResize="0"/>
          <p:nvPr/>
        </p:nvPicPr>
        <p:blipFill rotWithShape="1">
          <a:blip r:embed="rId2">
            <a:alphaModFix/>
          </a:blip>
          <a:srcRect b="0" l="0" r="0" t="0"/>
          <a:stretch/>
        </p:blipFill>
        <p:spPr>
          <a:xfrm>
            <a:off x="732590" y="1059634"/>
            <a:ext cx="914400" cy="914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1_Two Content 2">
    <p:spTree>
      <p:nvGrpSpPr>
        <p:cNvPr id="49" name="Shape 49"/>
        <p:cNvGrpSpPr/>
        <p:nvPr/>
      </p:nvGrpSpPr>
      <p:grpSpPr>
        <a:xfrm>
          <a:off x="0" y="0"/>
          <a:ext cx="0" cy="0"/>
          <a:chOff x="0" y="0"/>
          <a:chExt cx="0" cy="0"/>
        </a:xfrm>
      </p:grpSpPr>
      <p:sp>
        <p:nvSpPr>
          <p:cNvPr id="50" name="Google Shape;50;p40"/>
          <p:cNvSpPr txBox="1"/>
          <p:nvPr>
            <p:ph type="title"/>
          </p:nvPr>
        </p:nvSpPr>
        <p:spPr>
          <a:xfrm>
            <a:off x="615175" y="487788"/>
            <a:ext cx="10515600" cy="4377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2800"/>
              <a:buFont typeface="Calibri"/>
              <a:buNone/>
              <a:defRPr b="1" sz="28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0"/>
          <p:cNvSpPr/>
          <p:nvPr/>
        </p:nvSpPr>
        <p:spPr>
          <a:xfrm>
            <a:off x="1793763" y="1272941"/>
            <a:ext cx="5492561" cy="487786"/>
          </a:xfrm>
          <a:prstGeom prst="roundRect">
            <a:avLst>
              <a:gd fmla="val 50000" name="adj"/>
            </a:avLst>
          </a:prstGeom>
          <a:noFill/>
          <a:ln cap="flat" cmpd="sng" w="19050">
            <a:solidFill>
              <a:srgbClr val="9C1621"/>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Video Links</a:t>
            </a:r>
            <a:endParaRPr/>
          </a:p>
        </p:txBody>
      </p:sp>
      <p:pic>
        <p:nvPicPr>
          <p:cNvPr descr="Video camera with solid fill" id="52" name="Google Shape;52;p40"/>
          <p:cNvPicPr preferRelativeResize="0"/>
          <p:nvPr/>
        </p:nvPicPr>
        <p:blipFill rotWithShape="1">
          <a:blip r:embed="rId2">
            <a:alphaModFix/>
          </a:blip>
          <a:srcRect b="0" l="0" r="0" t="0"/>
          <a:stretch/>
        </p:blipFill>
        <p:spPr>
          <a:xfrm>
            <a:off x="663300" y="983301"/>
            <a:ext cx="914400" cy="914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theme" Target="../theme/theme2.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31"/>
          <p:cNvPicPr preferRelativeResize="0"/>
          <p:nvPr/>
        </p:nvPicPr>
        <p:blipFill rotWithShape="1">
          <a:blip r:embed="rId1">
            <a:alphaModFix/>
          </a:blip>
          <a:srcRect b="0" l="0" r="0" t="0"/>
          <a:stretch/>
        </p:blipFill>
        <p:spPr>
          <a:xfrm>
            <a:off x="1356777" y="1700070"/>
            <a:ext cx="9470584" cy="4053254"/>
          </a:xfrm>
          <a:prstGeom prst="rect">
            <a:avLst/>
          </a:prstGeom>
          <a:noFill/>
          <a:ln>
            <a:noFill/>
          </a:ln>
        </p:spPr>
      </p:pic>
      <p:sp>
        <p:nvSpPr>
          <p:cNvPr id="7" name="Google Shape;7;p31"/>
          <p:cNvSpPr/>
          <p:nvPr/>
        </p:nvSpPr>
        <p:spPr>
          <a:xfrm>
            <a:off x="0" y="0"/>
            <a:ext cx="12192000" cy="6858000"/>
          </a:xfrm>
          <a:prstGeom prst="rect">
            <a:avLst/>
          </a:prstGeom>
          <a:solidFill>
            <a:schemeClr val="lt1"/>
          </a:solidFill>
          <a:ln cap="flat" cmpd="sng" w="76200">
            <a:solidFill>
              <a:srgbClr val="F99D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rgbClr val="F99D1C"/>
              </a:solidFill>
              <a:latin typeface="Times New Roman"/>
              <a:ea typeface="Times New Roman"/>
              <a:cs typeface="Times New Roman"/>
              <a:sym typeface="Times New Roman"/>
            </a:endParaRPr>
          </a:p>
        </p:txBody>
      </p:sp>
      <p:sp>
        <p:nvSpPr>
          <p:cNvPr id="8" name="Google Shape;8;p31"/>
          <p:cNvSpPr txBox="1"/>
          <p:nvPr>
            <p:ph type="title"/>
          </p:nvPr>
        </p:nvSpPr>
        <p:spPr>
          <a:xfrm>
            <a:off x="838200" y="353769"/>
            <a:ext cx="10515600" cy="82391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31"/>
          <p:cNvSpPr txBox="1"/>
          <p:nvPr>
            <p:ph idx="1" type="body"/>
          </p:nvPr>
        </p:nvSpPr>
        <p:spPr>
          <a:xfrm>
            <a:off x="838200" y="1940638"/>
            <a:ext cx="10515600" cy="4258549"/>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 name="Google Shape;10;p31"/>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1pPr>
            <a:lvl2pPr indent="0" lvl="1"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2pPr>
            <a:lvl3pPr indent="0" lvl="2"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3pPr>
            <a:lvl4pPr indent="0" lvl="3"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4pPr>
            <a:lvl5pPr indent="0" lvl="4"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5pPr>
            <a:lvl6pPr indent="0" lvl="5"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6pPr>
            <a:lvl7pPr indent="0" lvl="6"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7pPr>
            <a:lvl8pPr indent="0" lvl="7"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8pPr>
            <a:lvl9pPr indent="0" lvl="8"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pic>
        <p:nvPicPr>
          <p:cNvPr id="11" name="Google Shape;11;p31"/>
          <p:cNvPicPr preferRelativeResize="0"/>
          <p:nvPr/>
        </p:nvPicPr>
        <p:blipFill rotWithShape="1">
          <a:blip r:embed="rId2">
            <a:alphaModFix/>
          </a:blip>
          <a:srcRect b="0" l="0" r="0" t="0"/>
          <a:stretch/>
        </p:blipFill>
        <p:spPr>
          <a:xfrm>
            <a:off x="10151862" y="353769"/>
            <a:ext cx="1791569" cy="7667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accent2"/>
              </a:buClr>
              <a:buSzPts val="1200"/>
              <a:buFont typeface="Times New Roman"/>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Char char="•"/>
            </a:pPr>
            <a:r>
              <a:rPr b="1" lang="en-GB"/>
              <a:t>Global Street Food: </a:t>
            </a:r>
            <a:r>
              <a:rPr lang="en-GB"/>
              <a:t>Street food offers quick, flavourful, and authentic bites that capture the essence of a region's culinary scene.</a:t>
            </a:r>
            <a:endParaRPr/>
          </a:p>
          <a:p>
            <a:pPr indent="-381000" lvl="0" marL="457200" rtl="0" algn="l">
              <a:lnSpc>
                <a:spcPct val="150000"/>
              </a:lnSpc>
              <a:spcBef>
                <a:spcPts val="1000"/>
              </a:spcBef>
              <a:spcAft>
                <a:spcPts val="0"/>
              </a:spcAft>
              <a:buSzPts val="2400"/>
              <a:buChar char="•"/>
            </a:pPr>
            <a:r>
              <a:rPr b="1" lang="en-GB"/>
              <a:t>Iconic Dishes: </a:t>
            </a:r>
            <a:r>
              <a:rPr lang="en-GB"/>
              <a:t>From New York's hotdogs to Thailand's pad Thai, these street food dishes have become symbols of their respective cultures.</a:t>
            </a:r>
            <a:endParaRPr/>
          </a:p>
          <a:p>
            <a:pPr indent="-381000" lvl="0" marL="457200" rtl="0" algn="l">
              <a:lnSpc>
                <a:spcPct val="150000"/>
              </a:lnSpc>
              <a:spcBef>
                <a:spcPts val="1000"/>
              </a:spcBef>
              <a:spcAft>
                <a:spcPts val="0"/>
              </a:spcAft>
              <a:buSzPts val="2400"/>
              <a:buChar char="•"/>
            </a:pPr>
            <a:r>
              <a:rPr b="1" lang="en-GB"/>
              <a:t>Local Experience: </a:t>
            </a:r>
            <a:r>
              <a:rPr lang="en-GB"/>
              <a:t>Street food markets provide a window into local life, where tourists and locals alike gather to enjoy affordable and delicious food.</a:t>
            </a:r>
            <a:endParaRPr/>
          </a:p>
        </p:txBody>
      </p:sp>
      <p:sp>
        <p:nvSpPr>
          <p:cNvPr id="166" name="Google Shape;166;p10"/>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
        <p:nvSpPr>
          <p:cNvPr id="167" name="Google Shape;167;p10"/>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8" name="Google Shape;168;p10"/>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Regional Culinary Traditions and Flavours, Spices</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Char char="•"/>
            </a:pPr>
            <a:r>
              <a:rPr lang="en-GB"/>
              <a:t>Overview of the learning journey</a:t>
            </a:r>
            <a:endParaRPr/>
          </a:p>
          <a:p>
            <a:pPr indent="-381000" lvl="0" marL="457200" rtl="0" algn="l">
              <a:lnSpc>
                <a:spcPct val="150000"/>
              </a:lnSpc>
              <a:spcBef>
                <a:spcPts val="1000"/>
              </a:spcBef>
              <a:spcAft>
                <a:spcPts val="0"/>
              </a:spcAft>
              <a:buSzPts val="2400"/>
              <a:buChar char="•"/>
            </a:pPr>
            <a:r>
              <a:rPr lang="en-GB"/>
              <a:t>Key topics, skills, and areas explored</a:t>
            </a:r>
            <a:endParaRPr/>
          </a:p>
          <a:p>
            <a:pPr indent="-381000" lvl="0" marL="457200" rtl="0" algn="l">
              <a:lnSpc>
                <a:spcPct val="150000"/>
              </a:lnSpc>
              <a:spcBef>
                <a:spcPts val="1000"/>
              </a:spcBef>
              <a:spcAft>
                <a:spcPts val="0"/>
              </a:spcAft>
              <a:buSzPts val="2400"/>
              <a:buChar char="•"/>
            </a:pPr>
            <a:r>
              <a:rPr lang="en-GB"/>
              <a:t>Highlight memorable experiences and challenges faced</a:t>
            </a:r>
            <a:endParaRPr/>
          </a:p>
          <a:p>
            <a:pPr indent="-381000" lvl="0" marL="457200" rtl="0" algn="l">
              <a:lnSpc>
                <a:spcPct val="150000"/>
              </a:lnSpc>
              <a:spcBef>
                <a:spcPts val="1000"/>
              </a:spcBef>
              <a:spcAft>
                <a:spcPts val="0"/>
              </a:spcAft>
              <a:buSzPts val="2400"/>
              <a:buChar char="•"/>
            </a:pPr>
            <a:r>
              <a:rPr lang="en-GB"/>
              <a:t>List key insights and takeaways from the learning process</a:t>
            </a:r>
            <a:endParaRPr/>
          </a:p>
          <a:p>
            <a:pPr indent="-381000" lvl="0" marL="457200" rtl="0" algn="l">
              <a:lnSpc>
                <a:spcPct val="150000"/>
              </a:lnSpc>
              <a:spcBef>
                <a:spcPts val="1000"/>
              </a:spcBef>
              <a:spcAft>
                <a:spcPts val="0"/>
              </a:spcAft>
              <a:buSzPts val="2400"/>
              <a:buChar char="•"/>
            </a:pPr>
            <a:r>
              <a:rPr lang="en-GB"/>
              <a:t>Mention personal growth, new perspectives, and knowledge gained</a:t>
            </a:r>
            <a:endParaRPr/>
          </a:p>
          <a:p>
            <a:pPr indent="-381000" lvl="0" marL="457200" rtl="0" algn="l">
              <a:lnSpc>
                <a:spcPct val="150000"/>
              </a:lnSpc>
              <a:spcBef>
                <a:spcPts val="1000"/>
              </a:spcBef>
              <a:spcAft>
                <a:spcPts val="0"/>
              </a:spcAft>
              <a:buSzPts val="2400"/>
              <a:buChar char="•"/>
            </a:pPr>
            <a:r>
              <a:rPr lang="en-GB"/>
              <a:t>Discuss how these insights apply to real-life situations</a:t>
            </a:r>
            <a:endParaRPr/>
          </a:p>
          <a:p>
            <a:pPr indent="0" lvl="0" marL="76200" rtl="0" algn="l">
              <a:lnSpc>
                <a:spcPct val="150000"/>
              </a:lnSpc>
              <a:spcBef>
                <a:spcPts val="1000"/>
              </a:spcBef>
              <a:spcAft>
                <a:spcPts val="0"/>
              </a:spcAft>
              <a:buSzPts val="2400"/>
              <a:buNone/>
            </a:pPr>
            <a:r>
              <a:t/>
            </a:r>
            <a:endParaRPr/>
          </a:p>
        </p:txBody>
      </p:sp>
      <p:sp>
        <p:nvSpPr>
          <p:cNvPr id="174" name="Google Shape;174;p11"/>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
        <p:nvSpPr>
          <p:cNvPr id="175" name="Google Shape;175;p11"/>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11"/>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Regional Culinary Traditions and Flavours, Spices</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Char char="•"/>
            </a:pPr>
            <a:r>
              <a:rPr lang="en-GB"/>
              <a:t>During this learning journey, we embarked on a voyage of discovery through a variety of topics and skills. From the foundational to the advanced, we explored a diverse range of subjects that expanded our horizons.</a:t>
            </a:r>
            <a:endParaRPr/>
          </a:p>
          <a:p>
            <a:pPr indent="-381000" lvl="0" marL="457200" rtl="0" algn="l">
              <a:lnSpc>
                <a:spcPct val="150000"/>
              </a:lnSpc>
              <a:spcBef>
                <a:spcPts val="1000"/>
              </a:spcBef>
              <a:spcAft>
                <a:spcPts val="0"/>
              </a:spcAft>
              <a:buSzPts val="2400"/>
              <a:buChar char="•"/>
            </a:pPr>
            <a:r>
              <a:rPr lang="en-GB"/>
              <a:t> Notable highlights include mastering new technologies, delving into intricate theories, and engaging in practical applications.</a:t>
            </a:r>
            <a:endParaRPr/>
          </a:p>
        </p:txBody>
      </p:sp>
      <p:sp>
        <p:nvSpPr>
          <p:cNvPr id="182" name="Google Shape;182;p12"/>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
        <p:nvSpPr>
          <p:cNvPr id="183" name="Google Shape;183;p12"/>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p12"/>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Reflecting on the Learning Journey and Insights Gained</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1000"/>
              </a:spcBef>
              <a:spcAft>
                <a:spcPts val="0"/>
              </a:spcAft>
              <a:buSzPts val="2400"/>
              <a:buChar char="•"/>
            </a:pPr>
            <a:r>
              <a:rPr lang="en-GB"/>
              <a:t>The journey has been enlightening, providing us with profound insights that extend beyond the realm of knowledge. Through dedicated effort and exploration, we've experienced personal growth and newfound perspectives. </a:t>
            </a:r>
            <a:endParaRPr/>
          </a:p>
          <a:p>
            <a:pPr indent="-381000" lvl="0" marL="457200" rtl="0" algn="just">
              <a:lnSpc>
                <a:spcPct val="150000"/>
              </a:lnSpc>
              <a:spcBef>
                <a:spcPts val="1000"/>
              </a:spcBef>
              <a:spcAft>
                <a:spcPts val="0"/>
              </a:spcAft>
              <a:buSzPts val="2400"/>
              <a:buChar char="•"/>
            </a:pPr>
            <a:r>
              <a:rPr lang="en-GB"/>
              <a:t>We've realized that learning isn't merely about acquiring facts, but rather about embracing the process of continuous improvement. These insights have broadened our understanding of the world and equipped us to navigate complex challenges.</a:t>
            </a:r>
            <a:endParaRPr/>
          </a:p>
        </p:txBody>
      </p:sp>
      <p:sp>
        <p:nvSpPr>
          <p:cNvPr id="190" name="Google Shape;190;p13"/>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
        <p:nvSpPr>
          <p:cNvPr id="191" name="Google Shape;191;p13"/>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13"/>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Reflecting on the Learning Journey and Insights Gained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1000"/>
              </a:spcBef>
              <a:spcAft>
                <a:spcPts val="0"/>
              </a:spcAft>
              <a:buSzPts val="2400"/>
              <a:buChar char="•"/>
            </a:pPr>
            <a:r>
              <a:rPr lang="en-GB"/>
              <a:t>The insights gained are not confined to the boundaries of this learning journey; they have the potential to shape our futures. By applying these insights to our education, careers, and personal lives, we can make informed decisions, solve intricate problems, and contribute meaningfully to our communities. </a:t>
            </a:r>
            <a:endParaRPr/>
          </a:p>
          <a:p>
            <a:pPr indent="-381000" lvl="0" marL="457200" rtl="0" algn="just">
              <a:lnSpc>
                <a:spcPct val="150000"/>
              </a:lnSpc>
              <a:spcBef>
                <a:spcPts val="1000"/>
              </a:spcBef>
              <a:spcAft>
                <a:spcPts val="0"/>
              </a:spcAft>
              <a:buSzPts val="2400"/>
              <a:buChar char="•"/>
            </a:pPr>
            <a:r>
              <a:rPr lang="en-GB"/>
              <a:t>It's important to recognize that learning is an ongoing endeavour, and the wisdom garnered will serve as a cornerstone for lifelong growth and success.</a:t>
            </a:r>
            <a:endParaRPr/>
          </a:p>
        </p:txBody>
      </p:sp>
      <p:sp>
        <p:nvSpPr>
          <p:cNvPr id="198" name="Google Shape;198;p14"/>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
        <p:nvSpPr>
          <p:cNvPr id="199" name="Google Shape;199;p14"/>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14"/>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Reflecting on the Learning Journey and Insights Gained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t>Title: Sharing Personal Experiences &amp; Indian Culture</a:t>
            </a:r>
            <a:endParaRPr/>
          </a:p>
          <a:p>
            <a:pPr indent="-381000" lvl="0" marL="457200" rtl="0" algn="l">
              <a:lnSpc>
                <a:spcPct val="150000"/>
              </a:lnSpc>
              <a:spcBef>
                <a:spcPts val="1000"/>
              </a:spcBef>
              <a:spcAft>
                <a:spcPts val="0"/>
              </a:spcAft>
              <a:buSzPts val="2400"/>
              <a:buChar char="•"/>
            </a:pPr>
            <a:r>
              <a:rPr lang="en-GB"/>
              <a:t>Briefly introduce the topic: Exploring the significance of sharing personal experiences and connections to Indian culture.</a:t>
            </a:r>
            <a:endParaRPr/>
          </a:p>
          <a:p>
            <a:pPr indent="-381000" lvl="0" marL="457200" rtl="0" algn="l">
              <a:lnSpc>
                <a:spcPct val="150000"/>
              </a:lnSpc>
              <a:spcBef>
                <a:spcPts val="1000"/>
              </a:spcBef>
              <a:spcAft>
                <a:spcPts val="0"/>
              </a:spcAft>
              <a:buSzPts val="2400"/>
              <a:buChar char="•"/>
            </a:pPr>
            <a:r>
              <a:rPr lang="en-GB"/>
              <a:t>Mention the importance of personal narratives in fostering cultural understanding and building connections.</a:t>
            </a:r>
            <a:endParaRPr/>
          </a:p>
        </p:txBody>
      </p:sp>
      <p:sp>
        <p:nvSpPr>
          <p:cNvPr id="206" name="Google Shape;206;p15"/>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
        <p:nvSpPr>
          <p:cNvPr id="207" name="Google Shape;207;p15"/>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15"/>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Sharing Personal Experiences and Connections to Indian Culture </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t>Title: The Impact of Personal Narratives</a:t>
            </a:r>
            <a:endParaRPr/>
          </a:p>
          <a:p>
            <a:pPr indent="-381000" lvl="0" marL="457200" rtl="0" algn="l">
              <a:lnSpc>
                <a:spcPct val="150000"/>
              </a:lnSpc>
              <a:spcBef>
                <a:spcPts val="1000"/>
              </a:spcBef>
              <a:spcAft>
                <a:spcPts val="0"/>
              </a:spcAft>
              <a:buSzPts val="2400"/>
              <a:buChar char="•"/>
            </a:pPr>
            <a:r>
              <a:rPr lang="en-GB"/>
              <a:t>Highlight the power of personal stories in conveying emotions, values, and perspectives.</a:t>
            </a:r>
            <a:endParaRPr/>
          </a:p>
          <a:p>
            <a:pPr indent="-381000" lvl="0" marL="457200" rtl="0" algn="l">
              <a:lnSpc>
                <a:spcPct val="150000"/>
              </a:lnSpc>
              <a:spcBef>
                <a:spcPts val="1000"/>
              </a:spcBef>
              <a:spcAft>
                <a:spcPts val="0"/>
              </a:spcAft>
              <a:buSzPts val="2400"/>
              <a:buChar char="•"/>
            </a:pPr>
            <a:r>
              <a:rPr lang="en-GB"/>
              <a:t>Share a relevant quote or anecdote emphasizing the ability of personal experiences to create empathy and connection.</a:t>
            </a:r>
            <a:endParaRPr/>
          </a:p>
        </p:txBody>
      </p:sp>
      <p:sp>
        <p:nvSpPr>
          <p:cNvPr id="214" name="Google Shape;214;p16"/>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
        <p:nvSpPr>
          <p:cNvPr id="215" name="Google Shape;215;p16"/>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16"/>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Sharing Personal Experiences and Connections to Indian Culture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Title: Sharing Experiences with Indian Culture</a:t>
            </a:r>
            <a:endParaRPr/>
          </a:p>
          <a:p>
            <a:pPr indent="0" lvl="0" marL="76200" rtl="0" algn="l">
              <a:lnSpc>
                <a:spcPct val="150000"/>
              </a:lnSpc>
              <a:spcBef>
                <a:spcPts val="1000"/>
              </a:spcBef>
              <a:spcAft>
                <a:spcPts val="0"/>
              </a:spcAft>
              <a:buSzPts val="2400"/>
              <a:buNone/>
            </a:pPr>
            <a:r>
              <a:rPr lang="en-GB">
                <a:latin typeface="Times New Roman"/>
                <a:ea typeface="Times New Roman"/>
                <a:cs typeface="Times New Roman"/>
                <a:sym typeface="Times New Roman"/>
              </a:rPr>
              <a:t>Showcase examples of how individuals can share their personal experiences related to Indian culture:</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Celebrations: Diwali, Holi, Eid, etc.</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Traditions: Clothing, food, rituals, festivals.</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Family heritage: Ancestral stories, family traditions.</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Travel experiences: Visiting historical sites, exploring diverse regions.</a:t>
            </a:r>
            <a:endParaRPr/>
          </a:p>
        </p:txBody>
      </p:sp>
      <p:sp>
        <p:nvSpPr>
          <p:cNvPr id="222" name="Google Shape;222;p17"/>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
        <p:nvSpPr>
          <p:cNvPr id="223" name="Google Shape;223;p17"/>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17"/>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Sharing Personal Experiences and Connections to Indian Culture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8"/>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Title: Benefits of Sharing &amp; Connecting</a:t>
            </a:r>
            <a:endParaRPr/>
          </a:p>
          <a:p>
            <a:pPr indent="0" lvl="0" marL="76200" rtl="0" algn="l">
              <a:lnSpc>
                <a:spcPct val="150000"/>
              </a:lnSpc>
              <a:spcBef>
                <a:spcPts val="1000"/>
              </a:spcBef>
              <a:spcAft>
                <a:spcPts val="0"/>
              </a:spcAft>
              <a:buSzPts val="2400"/>
              <a:buNone/>
            </a:pPr>
            <a:r>
              <a:rPr lang="en-GB">
                <a:latin typeface="Times New Roman"/>
                <a:ea typeface="Times New Roman"/>
                <a:cs typeface="Times New Roman"/>
                <a:sym typeface="Times New Roman"/>
              </a:rPr>
              <a:t>Discuss the benefits of sharing personal experiences related to Indian culture:</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Strengthening cultural bonds among diverse groups.</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Promoting cross-cultural awareness and appreciation.</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Enriching one's own identity through self-reflection and connection.</a:t>
            </a:r>
            <a:endParaRPr/>
          </a:p>
          <a:p>
            <a:pPr indent="0" lvl="0" marL="76200" rtl="0" algn="l">
              <a:lnSpc>
                <a:spcPct val="150000"/>
              </a:lnSpc>
              <a:spcBef>
                <a:spcPts val="1000"/>
              </a:spcBef>
              <a:spcAft>
                <a:spcPts val="0"/>
              </a:spcAft>
              <a:buSzPts val="2400"/>
              <a:buNone/>
            </a:pPr>
            <a:r>
              <a:rPr lang="en-GB">
                <a:latin typeface="Times New Roman"/>
                <a:ea typeface="Times New Roman"/>
                <a:cs typeface="Times New Roman"/>
                <a:sym typeface="Times New Roman"/>
              </a:rPr>
              <a:t>Encourage the audience to actively engage in sharing and listening to personal narratives, fostering a more inclusive and connected world.</a:t>
            </a:r>
            <a:endParaRPr/>
          </a:p>
        </p:txBody>
      </p:sp>
      <p:sp>
        <p:nvSpPr>
          <p:cNvPr id="230" name="Google Shape;230;p18"/>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
        <p:nvSpPr>
          <p:cNvPr id="231" name="Google Shape;231;p18"/>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18"/>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Sharing Personal Experiences and Connections to Indian Culture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t>Title: Exploring Cultural Exchange Through Engaging Activities</a:t>
            </a:r>
            <a:endParaRPr/>
          </a:p>
          <a:p>
            <a:pPr indent="-381000" lvl="0" marL="457200" rtl="0" algn="l">
              <a:lnSpc>
                <a:spcPct val="150000"/>
              </a:lnSpc>
              <a:spcBef>
                <a:spcPts val="1000"/>
              </a:spcBef>
              <a:spcAft>
                <a:spcPts val="0"/>
              </a:spcAft>
              <a:buSzPts val="2400"/>
              <a:buChar char="•"/>
            </a:pPr>
            <a:r>
              <a:rPr lang="en-GB"/>
              <a:t>Briefly introduce the concept of cultural exchange and its significance in fostering mutual understanding.</a:t>
            </a:r>
            <a:endParaRPr/>
          </a:p>
          <a:p>
            <a:pPr indent="-381000" lvl="0" marL="457200" rtl="0" algn="l">
              <a:lnSpc>
                <a:spcPct val="150000"/>
              </a:lnSpc>
              <a:spcBef>
                <a:spcPts val="1000"/>
              </a:spcBef>
              <a:spcAft>
                <a:spcPts val="0"/>
              </a:spcAft>
              <a:buSzPts val="2400"/>
              <a:buChar char="•"/>
            </a:pPr>
            <a:r>
              <a:rPr lang="en-GB"/>
              <a:t>Highlight the role of activities like food tasting and traditional art demonstrations in promoting cross-cultural interaction.</a:t>
            </a:r>
            <a:endParaRPr/>
          </a:p>
        </p:txBody>
      </p:sp>
      <p:sp>
        <p:nvSpPr>
          <p:cNvPr id="238" name="Google Shape;238;p19"/>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
        <p:nvSpPr>
          <p:cNvPr id="239" name="Google Shape;239;p19"/>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0" name="Google Shape;240;p19"/>
          <p:cNvSpPr/>
          <p:nvPr/>
        </p:nvSpPr>
        <p:spPr>
          <a:xfrm>
            <a:off x="1550869" y="1414292"/>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Cultural Exchange Activities, such as Food Tasting </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idx="1" type="subTitle"/>
          </p:nvPr>
        </p:nvSpPr>
        <p:spPr>
          <a:xfrm>
            <a:off x="0" y="3587419"/>
            <a:ext cx="9144000" cy="468157"/>
          </a:xfrm>
          <a:prstGeom prst="rect">
            <a:avLst/>
          </a:prstGeom>
          <a:noFill/>
          <a:ln>
            <a:noFill/>
          </a:ln>
        </p:spPr>
        <p:txBody>
          <a:bodyPr anchorCtr="0" anchor="t" bIns="45700" lIns="91425" spcFirstLastPara="1" rIns="91425" wrap="square" tIns="45700">
            <a:noAutofit/>
          </a:bodyPr>
          <a:lstStyle/>
          <a:p>
            <a:pPr indent="-406400" lvl="0" marL="457200" rtl="0" algn="ctr">
              <a:lnSpc>
                <a:spcPct val="90000"/>
              </a:lnSpc>
              <a:spcBef>
                <a:spcPts val="1000"/>
              </a:spcBef>
              <a:spcAft>
                <a:spcPts val="0"/>
              </a:spcAft>
              <a:buClr>
                <a:schemeClr val="dk1"/>
              </a:buClr>
              <a:buSzPts val="2400"/>
              <a:buNone/>
            </a:pPr>
            <a:r>
              <a:rPr lang="en-GB"/>
              <a:t>Module - 4</a:t>
            </a:r>
            <a:endParaRPr/>
          </a:p>
        </p:txBody>
      </p:sp>
      <p:sp>
        <p:nvSpPr>
          <p:cNvPr id="109" name="Google Shape;109;p2"/>
          <p:cNvSpPr txBox="1"/>
          <p:nvPr>
            <p:ph idx="2" type="body"/>
          </p:nvPr>
        </p:nvSpPr>
        <p:spPr>
          <a:xfrm>
            <a:off x="0" y="4229244"/>
            <a:ext cx="9144000" cy="781050"/>
          </a:xfrm>
          <a:prstGeom prst="rect">
            <a:avLst/>
          </a:prstGeom>
          <a:noFill/>
          <a:ln>
            <a:noFill/>
          </a:ln>
        </p:spPr>
        <p:txBody>
          <a:bodyPr anchorCtr="0" anchor="t" bIns="45700" lIns="91425" spcFirstLastPara="1" rIns="91425" wrap="square" tIns="45700">
            <a:normAutofit/>
          </a:bodyPr>
          <a:lstStyle/>
          <a:p>
            <a:pPr indent="-228600" lvl="0" marL="457200" rtl="0" algn="ctr">
              <a:lnSpc>
                <a:spcPct val="90000"/>
              </a:lnSpc>
              <a:spcBef>
                <a:spcPts val="1000"/>
              </a:spcBef>
              <a:spcAft>
                <a:spcPts val="0"/>
              </a:spcAft>
              <a:buClr>
                <a:schemeClr val="dk1"/>
              </a:buClr>
              <a:buSzPts val="3200"/>
              <a:buNone/>
            </a:pPr>
            <a:r>
              <a:rPr lang="en-GB"/>
              <a:t>Indian Cuisine and Cultural Exchange</a:t>
            </a:r>
            <a:endParaRPr/>
          </a:p>
        </p:txBody>
      </p:sp>
      <p:sp>
        <p:nvSpPr>
          <p:cNvPr id="110" name="Google Shape;110;p2"/>
          <p:cNvSpPr txBox="1"/>
          <p:nvPr>
            <p:ph type="ctrTitle"/>
          </p:nvPr>
        </p:nvSpPr>
        <p:spPr>
          <a:xfrm>
            <a:off x="0" y="1025370"/>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lang="en-GB"/>
              <a:t>Understanding India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Title: Food Tasting as Cultural Exchange</a:t>
            </a:r>
            <a:endParaRPr/>
          </a:p>
          <a:p>
            <a:pPr indent="-355600" lvl="1" marL="914400" rtl="0" algn="l">
              <a:lnSpc>
                <a:spcPct val="150000"/>
              </a:lnSpc>
              <a:spcBef>
                <a:spcPts val="500"/>
              </a:spcBef>
              <a:spcAft>
                <a:spcPts val="0"/>
              </a:spcAft>
              <a:buSzPts val="2000"/>
              <a:buFont typeface="Arial"/>
              <a:buChar char="•"/>
            </a:pPr>
            <a:r>
              <a:rPr lang="en-GB" sz="2400">
                <a:latin typeface="Times New Roman"/>
                <a:ea typeface="Times New Roman"/>
                <a:cs typeface="Times New Roman"/>
                <a:sym typeface="Times New Roman"/>
              </a:rPr>
              <a:t>Showcase the experience of food tasting as a cultural exchange activity.</a:t>
            </a:r>
            <a:endParaRPr sz="2400">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Font typeface="Arial"/>
              <a:buChar char="•"/>
            </a:pPr>
            <a:r>
              <a:rPr lang="en-GB" sz="2400">
                <a:latin typeface="Times New Roman"/>
                <a:ea typeface="Times New Roman"/>
                <a:cs typeface="Times New Roman"/>
                <a:sym typeface="Times New Roman"/>
              </a:rPr>
              <a:t>Display images of diverse cuisines from around the world.</a:t>
            </a:r>
            <a:endParaRPr/>
          </a:p>
          <a:p>
            <a:pPr indent="-355600" lvl="1" marL="914400" rtl="0" algn="l">
              <a:lnSpc>
                <a:spcPct val="150000"/>
              </a:lnSpc>
              <a:spcBef>
                <a:spcPts val="500"/>
              </a:spcBef>
              <a:spcAft>
                <a:spcPts val="0"/>
              </a:spcAft>
              <a:buSzPts val="2000"/>
              <a:buFont typeface="Arial"/>
              <a:buChar char="•"/>
            </a:pPr>
            <a:r>
              <a:rPr lang="en-GB" sz="2400">
                <a:latin typeface="Times New Roman"/>
                <a:ea typeface="Times New Roman"/>
                <a:cs typeface="Times New Roman"/>
                <a:sym typeface="Times New Roman"/>
              </a:rPr>
              <a:t>Mention the importance of flavours, ingredients, and culinary techniques in reflecting cultural heritage.</a:t>
            </a:r>
            <a:endParaRPr/>
          </a:p>
          <a:p>
            <a:pPr indent="-355600" lvl="1" marL="914400" rtl="0" algn="l">
              <a:lnSpc>
                <a:spcPct val="150000"/>
              </a:lnSpc>
              <a:spcBef>
                <a:spcPts val="500"/>
              </a:spcBef>
              <a:spcAft>
                <a:spcPts val="0"/>
              </a:spcAft>
              <a:buSzPts val="2000"/>
              <a:buFont typeface="Arial"/>
              <a:buChar char="•"/>
            </a:pPr>
            <a:r>
              <a:rPr lang="en-GB" sz="2400">
                <a:latin typeface="Times New Roman"/>
                <a:ea typeface="Times New Roman"/>
                <a:cs typeface="Times New Roman"/>
                <a:sym typeface="Times New Roman"/>
              </a:rPr>
              <a:t>Share anecdotes of people trying new foods and broadening their culinary horizons.</a:t>
            </a:r>
            <a:endParaRPr/>
          </a:p>
        </p:txBody>
      </p:sp>
      <p:sp>
        <p:nvSpPr>
          <p:cNvPr id="246" name="Google Shape;246;p20"/>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
        <p:nvSpPr>
          <p:cNvPr id="247" name="Google Shape;247;p20"/>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8" name="Google Shape;248;p20"/>
          <p:cNvSpPr/>
          <p:nvPr/>
        </p:nvSpPr>
        <p:spPr>
          <a:xfrm>
            <a:off x="1550869" y="1414292"/>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Cultural Exchange Activities, such as Food Tasting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1"/>
          <p:cNvSpPr txBox="1"/>
          <p:nvPr>
            <p:ph idx="1" type="body"/>
          </p:nvPr>
        </p:nvSpPr>
        <p:spPr>
          <a:xfrm>
            <a:off x="368490" y="2040751"/>
            <a:ext cx="10881357" cy="4586614"/>
          </a:xfrm>
          <a:prstGeom prst="rect">
            <a:avLst/>
          </a:prstGeom>
          <a:noFill/>
          <a:ln>
            <a:noFill/>
          </a:ln>
        </p:spPr>
        <p:txBody>
          <a:bodyPr anchorCtr="0" anchor="t" bIns="45700" lIns="91425" spcFirstLastPara="1" rIns="91425" wrap="square" tIns="45700">
            <a:noAutofit/>
          </a:bodyPr>
          <a:lstStyle/>
          <a:p>
            <a:pPr indent="0" lvl="0" marL="76200" rtl="0" algn="just">
              <a:lnSpc>
                <a:spcPct val="150000"/>
              </a:lnSpc>
              <a:spcBef>
                <a:spcPts val="1000"/>
              </a:spcBef>
              <a:spcAft>
                <a:spcPts val="0"/>
              </a:spcAft>
              <a:buSzPts val="2400"/>
              <a:buNone/>
            </a:pPr>
            <a:r>
              <a:rPr b="1" lang="en-GB">
                <a:latin typeface="Times New Roman"/>
                <a:ea typeface="Times New Roman"/>
                <a:cs typeface="Times New Roman"/>
                <a:sym typeface="Times New Roman"/>
              </a:rPr>
              <a:t>Title: Art Demonstrations for Cultural Exchange</a:t>
            </a:r>
            <a:endParaRPr/>
          </a:p>
          <a:p>
            <a:pPr indent="-381000" lvl="0" marL="457200" rtl="0" algn="just">
              <a:lnSpc>
                <a:spcPct val="150000"/>
              </a:lnSpc>
              <a:spcBef>
                <a:spcPts val="1000"/>
              </a:spcBef>
              <a:spcAft>
                <a:spcPts val="0"/>
              </a:spcAft>
              <a:buSzPts val="2400"/>
              <a:buChar char="•"/>
            </a:pPr>
            <a:r>
              <a:rPr lang="en-GB">
                <a:latin typeface="Times New Roman"/>
                <a:ea typeface="Times New Roman"/>
                <a:cs typeface="Times New Roman"/>
                <a:sym typeface="Times New Roman"/>
              </a:rPr>
              <a:t>Highlight traditional art demonstrations as a way to exchange cultural expressions:</a:t>
            </a:r>
            <a:endParaRPr/>
          </a:p>
          <a:p>
            <a:pPr indent="-355600" lvl="1" marL="914400" rtl="0" algn="just">
              <a:lnSpc>
                <a:spcPct val="150000"/>
              </a:lnSpc>
              <a:spcBef>
                <a:spcPts val="500"/>
              </a:spcBef>
              <a:spcAft>
                <a:spcPts val="0"/>
              </a:spcAft>
              <a:buSzPts val="2000"/>
              <a:buChar char="•"/>
            </a:pPr>
            <a:r>
              <a:rPr lang="en-GB" sz="2400">
                <a:latin typeface="Times New Roman"/>
                <a:ea typeface="Times New Roman"/>
                <a:cs typeface="Times New Roman"/>
                <a:sym typeface="Times New Roman"/>
              </a:rPr>
              <a:t>Feature images of artisans showcasing crafts, paintings, dances, or music.</a:t>
            </a:r>
            <a:endParaRPr/>
          </a:p>
          <a:p>
            <a:pPr indent="-355600" lvl="1" marL="914400" rtl="0" algn="just">
              <a:lnSpc>
                <a:spcPct val="150000"/>
              </a:lnSpc>
              <a:spcBef>
                <a:spcPts val="500"/>
              </a:spcBef>
              <a:spcAft>
                <a:spcPts val="0"/>
              </a:spcAft>
              <a:buSzPts val="2000"/>
              <a:buChar char="•"/>
            </a:pPr>
            <a:r>
              <a:rPr lang="en-GB" sz="2400">
                <a:latin typeface="Times New Roman"/>
                <a:ea typeface="Times New Roman"/>
                <a:cs typeface="Times New Roman"/>
                <a:sym typeface="Times New Roman"/>
              </a:rPr>
              <a:t>Emphasize how art represents historical, spiritual, and social aspects of cultures.</a:t>
            </a:r>
            <a:endParaRPr/>
          </a:p>
          <a:p>
            <a:pPr indent="-355600" lvl="1" marL="914400" rtl="0" algn="just">
              <a:lnSpc>
                <a:spcPct val="150000"/>
              </a:lnSpc>
              <a:spcBef>
                <a:spcPts val="500"/>
              </a:spcBef>
              <a:spcAft>
                <a:spcPts val="0"/>
              </a:spcAft>
              <a:buSzPts val="2000"/>
              <a:buChar char="•"/>
            </a:pPr>
            <a:r>
              <a:rPr lang="en-GB" sz="2400">
                <a:latin typeface="Times New Roman"/>
                <a:ea typeface="Times New Roman"/>
                <a:cs typeface="Times New Roman"/>
                <a:sym typeface="Times New Roman"/>
              </a:rPr>
              <a:t>Share stories of participants engaging in hands-on experiences and learning about artistic traditions.</a:t>
            </a:r>
            <a:endParaRPr/>
          </a:p>
        </p:txBody>
      </p:sp>
      <p:sp>
        <p:nvSpPr>
          <p:cNvPr id="254" name="Google Shape;254;p21"/>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
        <p:nvSpPr>
          <p:cNvPr id="255" name="Google Shape;255;p21"/>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6" name="Google Shape;256;p21"/>
          <p:cNvSpPr/>
          <p:nvPr/>
        </p:nvSpPr>
        <p:spPr>
          <a:xfrm>
            <a:off x="1550869" y="1414292"/>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Cultural Exchange Activities, such as Food Tasting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2"/>
          <p:cNvSpPr txBox="1"/>
          <p:nvPr>
            <p:ph idx="1" type="body"/>
          </p:nvPr>
        </p:nvSpPr>
        <p:spPr>
          <a:xfrm>
            <a:off x="368490" y="2040751"/>
            <a:ext cx="10881357" cy="4586614"/>
          </a:xfrm>
          <a:prstGeom prst="rect">
            <a:avLst/>
          </a:prstGeom>
          <a:noFill/>
          <a:ln>
            <a:noFill/>
          </a:ln>
        </p:spPr>
        <p:txBody>
          <a:bodyPr anchorCtr="0" anchor="t" bIns="45700" lIns="91425" spcFirstLastPara="1" rIns="91425" wrap="square" tIns="45700">
            <a:noAutofit/>
          </a:bodyPr>
          <a:lstStyle/>
          <a:p>
            <a:pPr indent="0" lvl="0" marL="76200" rtl="0" algn="just">
              <a:lnSpc>
                <a:spcPct val="150000"/>
              </a:lnSpc>
              <a:spcBef>
                <a:spcPts val="1000"/>
              </a:spcBef>
              <a:spcAft>
                <a:spcPts val="0"/>
              </a:spcAft>
              <a:buSzPts val="2400"/>
              <a:buNone/>
            </a:pPr>
            <a:r>
              <a:rPr b="1" lang="en-GB">
                <a:latin typeface="Times New Roman"/>
                <a:ea typeface="Times New Roman"/>
                <a:cs typeface="Times New Roman"/>
                <a:sym typeface="Times New Roman"/>
              </a:rPr>
              <a:t>Title: Enhancing Understanding Through Cultural Exchange Activities</a:t>
            </a:r>
            <a:endParaRPr/>
          </a:p>
          <a:p>
            <a:pPr indent="-381000" lvl="0" marL="457200" rtl="0" algn="just">
              <a:lnSpc>
                <a:spcPct val="150000"/>
              </a:lnSpc>
              <a:spcBef>
                <a:spcPts val="1000"/>
              </a:spcBef>
              <a:spcAft>
                <a:spcPts val="0"/>
              </a:spcAft>
              <a:buSzPts val="2400"/>
              <a:buChar char="•"/>
            </a:pPr>
            <a:r>
              <a:rPr lang="en-GB">
                <a:latin typeface="Times New Roman"/>
                <a:ea typeface="Times New Roman"/>
                <a:cs typeface="Times New Roman"/>
                <a:sym typeface="Times New Roman"/>
              </a:rPr>
              <a:t>Discuss the benefits of cultural exchange activities:</a:t>
            </a:r>
            <a:endParaRPr/>
          </a:p>
          <a:p>
            <a:pPr indent="-355600" lvl="1" marL="914400" rtl="0" algn="just">
              <a:lnSpc>
                <a:spcPct val="150000"/>
              </a:lnSpc>
              <a:spcBef>
                <a:spcPts val="500"/>
              </a:spcBef>
              <a:spcAft>
                <a:spcPts val="0"/>
              </a:spcAft>
              <a:buSzPts val="2000"/>
              <a:buChar char="•"/>
            </a:pPr>
            <a:r>
              <a:rPr lang="en-GB" sz="2400">
                <a:latin typeface="Times New Roman"/>
                <a:ea typeface="Times New Roman"/>
                <a:cs typeface="Times New Roman"/>
                <a:sym typeface="Times New Roman"/>
              </a:rPr>
              <a:t>Facilitating dialogue and interaction among diverse groups.</a:t>
            </a:r>
            <a:endParaRPr/>
          </a:p>
          <a:p>
            <a:pPr indent="-355600" lvl="1" marL="914400" rtl="0" algn="just">
              <a:lnSpc>
                <a:spcPct val="150000"/>
              </a:lnSpc>
              <a:spcBef>
                <a:spcPts val="500"/>
              </a:spcBef>
              <a:spcAft>
                <a:spcPts val="0"/>
              </a:spcAft>
              <a:buSzPts val="2000"/>
              <a:buChar char="•"/>
            </a:pPr>
            <a:r>
              <a:rPr lang="en-GB" sz="2400">
                <a:latin typeface="Times New Roman"/>
                <a:ea typeface="Times New Roman"/>
                <a:cs typeface="Times New Roman"/>
                <a:sym typeface="Times New Roman"/>
              </a:rPr>
              <a:t>Breaking down stereotypes and fostering appreciation for cultural differences.</a:t>
            </a:r>
            <a:endParaRPr/>
          </a:p>
          <a:p>
            <a:pPr indent="-355600" lvl="1" marL="914400" rtl="0" algn="just">
              <a:lnSpc>
                <a:spcPct val="150000"/>
              </a:lnSpc>
              <a:spcBef>
                <a:spcPts val="500"/>
              </a:spcBef>
              <a:spcAft>
                <a:spcPts val="0"/>
              </a:spcAft>
              <a:buSzPts val="2000"/>
              <a:buChar char="•"/>
            </a:pPr>
            <a:r>
              <a:rPr lang="en-GB" sz="2400">
                <a:latin typeface="Times New Roman"/>
                <a:ea typeface="Times New Roman"/>
                <a:cs typeface="Times New Roman"/>
                <a:sym typeface="Times New Roman"/>
              </a:rPr>
              <a:t>Strengthening intercultural relationships and global harmony.</a:t>
            </a:r>
            <a:endParaRPr/>
          </a:p>
          <a:p>
            <a:pPr indent="-381000" lvl="0" marL="457200" rtl="0" algn="just">
              <a:lnSpc>
                <a:spcPct val="150000"/>
              </a:lnSpc>
              <a:spcBef>
                <a:spcPts val="1000"/>
              </a:spcBef>
              <a:spcAft>
                <a:spcPts val="0"/>
              </a:spcAft>
              <a:buSzPts val="2400"/>
              <a:buChar char="•"/>
            </a:pPr>
            <a:r>
              <a:rPr lang="en-GB">
                <a:latin typeface="Times New Roman"/>
                <a:ea typeface="Times New Roman"/>
                <a:cs typeface="Times New Roman"/>
                <a:sym typeface="Times New Roman"/>
              </a:rPr>
              <a:t>Encourage organizations, schools, and communities to organize and participate in these activities for a more interconnected world.</a:t>
            </a:r>
            <a:endParaRPr/>
          </a:p>
        </p:txBody>
      </p:sp>
      <p:sp>
        <p:nvSpPr>
          <p:cNvPr id="262" name="Google Shape;262;p22"/>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
        <p:nvSpPr>
          <p:cNvPr id="263" name="Google Shape;263;p22"/>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22"/>
          <p:cNvSpPr/>
          <p:nvPr/>
        </p:nvSpPr>
        <p:spPr>
          <a:xfrm>
            <a:off x="1550869" y="1414292"/>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Cultural Exchange Activities, such as Food Tasting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ph idx="1" type="body"/>
          </p:nvPr>
        </p:nvSpPr>
        <p:spPr>
          <a:xfrm>
            <a:off x="150126" y="1822631"/>
            <a:ext cx="11668836" cy="5418883"/>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1000"/>
              </a:spcBef>
              <a:spcAft>
                <a:spcPts val="0"/>
              </a:spcAft>
              <a:buSzPts val="2400"/>
              <a:buChar char="•"/>
            </a:pPr>
            <a:r>
              <a:rPr lang="en-GB"/>
              <a:t>Indian cuisine is a diverse blend of flavours and techniques, shaped by cultural exchange over centuries. It reflects India's history and geography, with regional styles and a wide range of ingredients. This cuisine has been influenced by various cultures through trade and migration, introducing new elements like spices from the Mughals and ingredients from Europe. </a:t>
            </a:r>
            <a:endParaRPr/>
          </a:p>
          <a:p>
            <a:pPr indent="-381000" lvl="0" marL="457200" rtl="0" algn="just">
              <a:lnSpc>
                <a:spcPct val="150000"/>
              </a:lnSpc>
              <a:spcBef>
                <a:spcPts val="1000"/>
              </a:spcBef>
              <a:spcAft>
                <a:spcPts val="0"/>
              </a:spcAft>
              <a:buSzPts val="2400"/>
              <a:buChar char="•"/>
            </a:pPr>
            <a:r>
              <a:rPr lang="en-GB"/>
              <a:t>Indian dishes, like curry, have gained global popularity, while foreign cuisines have also left their mark in India, resulting in unique fusion creations. Indian cuisine is a prime example of how cultural exchange enriches culinary traditions.</a:t>
            </a:r>
            <a:endParaRPr/>
          </a:p>
        </p:txBody>
      </p:sp>
      <p:sp>
        <p:nvSpPr>
          <p:cNvPr id="270" name="Google Shape;270;p23"/>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
        <p:nvSpPr>
          <p:cNvPr id="271" name="Google Shape;271;p23"/>
          <p:cNvSpPr txBox="1"/>
          <p:nvPr/>
        </p:nvSpPr>
        <p:spPr>
          <a:xfrm>
            <a:off x="1654822" y="1453299"/>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23"/>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Summary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4"/>
          <p:cNvSpPr txBox="1"/>
          <p:nvPr>
            <p:ph idx="1" type="body"/>
          </p:nvPr>
        </p:nvSpPr>
        <p:spPr>
          <a:xfrm>
            <a:off x="259307" y="1637731"/>
            <a:ext cx="10990540" cy="4989633"/>
          </a:xfrm>
          <a:prstGeom prst="rect">
            <a:avLst/>
          </a:prstGeom>
          <a:noFill/>
          <a:ln>
            <a:noFill/>
          </a:ln>
        </p:spPr>
        <p:txBody>
          <a:bodyPr anchorCtr="0" anchor="t" bIns="45700" lIns="91425" spcFirstLastPara="1" rIns="91425" wrap="square" tIns="45700">
            <a:noAutofit/>
          </a:bodyPr>
          <a:lstStyle/>
          <a:p>
            <a:pPr indent="0" lvl="0" marL="76200" rtl="0" algn="l">
              <a:lnSpc>
                <a:spcPct val="160000"/>
              </a:lnSpc>
              <a:spcBef>
                <a:spcPts val="1000"/>
              </a:spcBef>
              <a:spcAft>
                <a:spcPts val="0"/>
              </a:spcAft>
              <a:buSzPts val="2400"/>
              <a:buNone/>
            </a:pPr>
            <a:r>
              <a:rPr b="1" lang="en-GB"/>
              <a:t>1. Which ancient trade routes played a significant role in the exchange of spices and culinary traditions, connecting India to the rest of the world? </a:t>
            </a:r>
            <a:endParaRPr b="1"/>
          </a:p>
          <a:p>
            <a:pPr indent="0" lvl="0" marL="76200" rtl="0" algn="l">
              <a:lnSpc>
                <a:spcPct val="160000"/>
              </a:lnSpc>
              <a:spcBef>
                <a:spcPts val="1000"/>
              </a:spcBef>
              <a:spcAft>
                <a:spcPts val="0"/>
              </a:spcAft>
              <a:buSzPts val="2400"/>
              <a:buNone/>
            </a:pPr>
            <a:r>
              <a:rPr lang="en-GB"/>
              <a:t>a) The Silk Road</a:t>
            </a:r>
            <a:endParaRPr/>
          </a:p>
          <a:p>
            <a:pPr indent="0" lvl="0" marL="76200" rtl="0" algn="l">
              <a:lnSpc>
                <a:spcPct val="160000"/>
              </a:lnSpc>
              <a:spcBef>
                <a:spcPts val="1000"/>
              </a:spcBef>
              <a:spcAft>
                <a:spcPts val="0"/>
              </a:spcAft>
              <a:buSzPts val="2400"/>
              <a:buNone/>
            </a:pPr>
            <a:r>
              <a:rPr lang="en-GB"/>
              <a:t>b) The Trans-Saharan Trade Route </a:t>
            </a:r>
            <a:endParaRPr/>
          </a:p>
          <a:p>
            <a:pPr indent="0" lvl="0" marL="76200" rtl="0" algn="l">
              <a:lnSpc>
                <a:spcPct val="160000"/>
              </a:lnSpc>
              <a:spcBef>
                <a:spcPts val="1000"/>
              </a:spcBef>
              <a:spcAft>
                <a:spcPts val="0"/>
              </a:spcAft>
              <a:buSzPts val="2400"/>
              <a:buNone/>
            </a:pPr>
            <a:r>
              <a:rPr lang="en-GB"/>
              <a:t>c) The Viking Trade Route </a:t>
            </a:r>
            <a:endParaRPr/>
          </a:p>
          <a:p>
            <a:pPr indent="0" lvl="0" marL="76200" rtl="0" algn="l">
              <a:lnSpc>
                <a:spcPct val="160000"/>
              </a:lnSpc>
              <a:spcBef>
                <a:spcPts val="1000"/>
              </a:spcBef>
              <a:spcAft>
                <a:spcPts val="0"/>
              </a:spcAft>
              <a:buSzPts val="2400"/>
              <a:buNone/>
            </a:pPr>
            <a:r>
              <a:rPr lang="en-GB"/>
              <a:t>d) The Spice Route </a:t>
            </a:r>
            <a:endParaRPr/>
          </a:p>
          <a:p>
            <a:pPr indent="0" lvl="0" marL="76200" rtl="0" algn="l">
              <a:lnSpc>
                <a:spcPct val="160000"/>
              </a:lnSpc>
              <a:spcBef>
                <a:spcPts val="1000"/>
              </a:spcBef>
              <a:spcAft>
                <a:spcPts val="0"/>
              </a:spcAft>
              <a:buSzPts val="2400"/>
              <a:buNone/>
            </a:pPr>
            <a:r>
              <a:rPr b="1" lang="en-GB"/>
              <a:t>Answer: d)</a:t>
            </a:r>
            <a:endParaRPr/>
          </a:p>
        </p:txBody>
      </p:sp>
      <p:sp>
        <p:nvSpPr>
          <p:cNvPr id="278" name="Google Shape;278;p24"/>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5"/>
          <p:cNvSpPr txBox="1"/>
          <p:nvPr>
            <p:ph idx="1" type="body"/>
          </p:nvPr>
        </p:nvSpPr>
        <p:spPr>
          <a:xfrm>
            <a:off x="300251" y="1869743"/>
            <a:ext cx="10949596" cy="4757621"/>
          </a:xfrm>
          <a:prstGeom prst="rect">
            <a:avLst/>
          </a:prstGeom>
          <a:noFill/>
          <a:ln>
            <a:noFill/>
          </a:ln>
        </p:spPr>
        <p:txBody>
          <a:bodyPr anchorCtr="0" anchor="t" bIns="45700" lIns="91425" spcFirstLastPara="1" rIns="91425" wrap="square" tIns="45700">
            <a:normAutofit/>
          </a:bodyPr>
          <a:lstStyle/>
          <a:p>
            <a:pPr indent="0" lvl="0" marL="76200" rtl="0" algn="l">
              <a:lnSpc>
                <a:spcPct val="150000"/>
              </a:lnSpc>
              <a:spcBef>
                <a:spcPts val="1000"/>
              </a:spcBef>
              <a:spcAft>
                <a:spcPts val="0"/>
              </a:spcAft>
              <a:buSzPts val="2400"/>
              <a:buNone/>
            </a:pPr>
            <a:r>
              <a:rPr b="1" lang="en-GB"/>
              <a:t>2. Which foreign ingredient was introduced to Indian cuisine through the Portuguese during their colonial rule? </a:t>
            </a:r>
            <a:endParaRPr b="1"/>
          </a:p>
          <a:p>
            <a:pPr indent="0" lvl="0" marL="76200" rtl="0" algn="l">
              <a:lnSpc>
                <a:spcPct val="150000"/>
              </a:lnSpc>
              <a:spcBef>
                <a:spcPts val="1000"/>
              </a:spcBef>
              <a:spcAft>
                <a:spcPts val="0"/>
              </a:spcAft>
              <a:buSzPts val="2400"/>
              <a:buNone/>
            </a:pPr>
            <a:r>
              <a:rPr lang="en-GB"/>
              <a:t>a) Turmeric </a:t>
            </a:r>
            <a:endParaRPr/>
          </a:p>
          <a:p>
            <a:pPr indent="0" lvl="0" marL="76200" rtl="0" algn="l">
              <a:lnSpc>
                <a:spcPct val="150000"/>
              </a:lnSpc>
              <a:spcBef>
                <a:spcPts val="1000"/>
              </a:spcBef>
              <a:spcAft>
                <a:spcPts val="0"/>
              </a:spcAft>
              <a:buSzPts val="2400"/>
              <a:buNone/>
            </a:pPr>
            <a:r>
              <a:rPr lang="en-GB"/>
              <a:t>b) Cumin </a:t>
            </a:r>
            <a:endParaRPr/>
          </a:p>
          <a:p>
            <a:pPr indent="0" lvl="0" marL="76200" rtl="0" algn="l">
              <a:lnSpc>
                <a:spcPct val="150000"/>
              </a:lnSpc>
              <a:spcBef>
                <a:spcPts val="1000"/>
              </a:spcBef>
              <a:spcAft>
                <a:spcPts val="0"/>
              </a:spcAft>
              <a:buSzPts val="2400"/>
              <a:buNone/>
            </a:pPr>
            <a:r>
              <a:rPr lang="en-GB"/>
              <a:t>c) Chilies </a:t>
            </a:r>
            <a:endParaRPr/>
          </a:p>
          <a:p>
            <a:pPr indent="0" lvl="0" marL="76200" rtl="0" algn="l">
              <a:lnSpc>
                <a:spcPct val="150000"/>
              </a:lnSpc>
              <a:spcBef>
                <a:spcPts val="1000"/>
              </a:spcBef>
              <a:spcAft>
                <a:spcPts val="0"/>
              </a:spcAft>
              <a:buSzPts val="2400"/>
              <a:buNone/>
            </a:pPr>
            <a:r>
              <a:rPr lang="en-GB"/>
              <a:t>d) Cardamom </a:t>
            </a:r>
            <a:endParaRPr/>
          </a:p>
          <a:p>
            <a:pPr indent="0" lvl="0" marL="76200" rtl="0" algn="l">
              <a:lnSpc>
                <a:spcPct val="150000"/>
              </a:lnSpc>
              <a:spcBef>
                <a:spcPts val="1000"/>
              </a:spcBef>
              <a:spcAft>
                <a:spcPts val="0"/>
              </a:spcAft>
              <a:buSzPts val="2400"/>
              <a:buNone/>
            </a:pPr>
            <a:r>
              <a:rPr b="1" lang="en-GB"/>
              <a:t>Answer: c)</a:t>
            </a:r>
            <a:endParaRPr b="1"/>
          </a:p>
        </p:txBody>
      </p:sp>
      <p:sp>
        <p:nvSpPr>
          <p:cNvPr id="284" name="Google Shape;284;p25"/>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6"/>
          <p:cNvSpPr txBox="1"/>
          <p:nvPr>
            <p:ph idx="1" type="body"/>
          </p:nvPr>
        </p:nvSpPr>
        <p:spPr>
          <a:xfrm>
            <a:off x="218364" y="1828801"/>
            <a:ext cx="11031483" cy="4798564"/>
          </a:xfrm>
          <a:prstGeom prst="rect">
            <a:avLst/>
          </a:prstGeom>
          <a:noFill/>
          <a:ln>
            <a:noFill/>
          </a:ln>
        </p:spPr>
        <p:txBody>
          <a:bodyPr anchorCtr="0" anchor="t" bIns="45700" lIns="91425" spcFirstLastPara="1" rIns="91425" wrap="square" tIns="45700">
            <a:normAutofit/>
          </a:bodyPr>
          <a:lstStyle/>
          <a:p>
            <a:pPr indent="0" lvl="0" marL="76200" rtl="0" algn="l">
              <a:lnSpc>
                <a:spcPct val="150000"/>
              </a:lnSpc>
              <a:spcBef>
                <a:spcPts val="1000"/>
              </a:spcBef>
              <a:spcAft>
                <a:spcPts val="0"/>
              </a:spcAft>
              <a:buSzPts val="2400"/>
              <a:buNone/>
            </a:pPr>
            <a:r>
              <a:rPr b="1" lang="en-GB"/>
              <a:t>3. Which international cuisine has notably influenced Indian cuisine, leading to the creation of dishes like "Indian-Chinese" food? </a:t>
            </a:r>
            <a:endParaRPr b="1"/>
          </a:p>
          <a:p>
            <a:pPr indent="0" lvl="0" marL="76200" rtl="0" algn="l">
              <a:lnSpc>
                <a:spcPct val="150000"/>
              </a:lnSpc>
              <a:spcBef>
                <a:spcPts val="1000"/>
              </a:spcBef>
              <a:spcAft>
                <a:spcPts val="0"/>
              </a:spcAft>
              <a:buSzPts val="2400"/>
              <a:buNone/>
            </a:pPr>
            <a:r>
              <a:rPr lang="en-GB"/>
              <a:t>a)  Italian</a:t>
            </a:r>
            <a:endParaRPr/>
          </a:p>
          <a:p>
            <a:pPr indent="0" lvl="0" marL="76200" rtl="0" algn="l">
              <a:lnSpc>
                <a:spcPct val="150000"/>
              </a:lnSpc>
              <a:spcBef>
                <a:spcPts val="1000"/>
              </a:spcBef>
              <a:spcAft>
                <a:spcPts val="0"/>
              </a:spcAft>
              <a:buSzPts val="2400"/>
              <a:buNone/>
            </a:pPr>
            <a:r>
              <a:rPr lang="en-GB"/>
              <a:t>b) Japanese </a:t>
            </a:r>
            <a:endParaRPr/>
          </a:p>
          <a:p>
            <a:pPr indent="0" lvl="0" marL="76200" rtl="0" algn="l">
              <a:lnSpc>
                <a:spcPct val="150000"/>
              </a:lnSpc>
              <a:spcBef>
                <a:spcPts val="1000"/>
              </a:spcBef>
              <a:spcAft>
                <a:spcPts val="0"/>
              </a:spcAft>
              <a:buSzPts val="2400"/>
              <a:buNone/>
            </a:pPr>
            <a:r>
              <a:rPr lang="en-GB"/>
              <a:t>c) Chinese </a:t>
            </a:r>
            <a:endParaRPr/>
          </a:p>
          <a:p>
            <a:pPr indent="0" lvl="0" marL="76200" rtl="0" algn="l">
              <a:lnSpc>
                <a:spcPct val="150000"/>
              </a:lnSpc>
              <a:spcBef>
                <a:spcPts val="1000"/>
              </a:spcBef>
              <a:spcAft>
                <a:spcPts val="0"/>
              </a:spcAft>
              <a:buSzPts val="2400"/>
              <a:buNone/>
            </a:pPr>
            <a:r>
              <a:rPr lang="en-GB"/>
              <a:t>d) Mexican </a:t>
            </a:r>
            <a:endParaRPr/>
          </a:p>
          <a:p>
            <a:pPr indent="0" lvl="0" marL="76200" rtl="0" algn="l">
              <a:lnSpc>
                <a:spcPct val="150000"/>
              </a:lnSpc>
              <a:spcBef>
                <a:spcPts val="1000"/>
              </a:spcBef>
              <a:spcAft>
                <a:spcPts val="0"/>
              </a:spcAft>
              <a:buSzPts val="2400"/>
              <a:buNone/>
            </a:pPr>
            <a:r>
              <a:rPr b="1" lang="en-GB"/>
              <a:t>Answer: c)</a:t>
            </a:r>
            <a:endParaRPr b="1"/>
          </a:p>
        </p:txBody>
      </p:sp>
      <p:sp>
        <p:nvSpPr>
          <p:cNvPr id="290" name="Google Shape;290;p26"/>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7"/>
          <p:cNvSpPr txBox="1"/>
          <p:nvPr>
            <p:ph idx="1" type="body"/>
          </p:nvPr>
        </p:nvSpPr>
        <p:spPr>
          <a:xfrm>
            <a:off x="122830" y="1881859"/>
            <a:ext cx="11887199" cy="4266868"/>
          </a:xfrm>
          <a:prstGeom prst="rect">
            <a:avLst/>
          </a:prstGeom>
          <a:noFill/>
          <a:ln>
            <a:noFill/>
          </a:ln>
        </p:spPr>
        <p:txBody>
          <a:bodyPr anchorCtr="0" anchor="t" bIns="45700" lIns="91425" spcFirstLastPara="1" rIns="91425" wrap="square" tIns="45700">
            <a:noAutofit/>
          </a:bodyPr>
          <a:lstStyle/>
          <a:p>
            <a:pPr indent="-457200" lvl="0" marL="533400" rtl="0" algn="l">
              <a:lnSpc>
                <a:spcPct val="150000"/>
              </a:lnSpc>
              <a:spcBef>
                <a:spcPts val="1000"/>
              </a:spcBef>
              <a:spcAft>
                <a:spcPts val="0"/>
              </a:spcAft>
              <a:buSzPts val="2400"/>
              <a:buFont typeface="Times New Roman"/>
              <a:buAutoNum type="arabicPeriod"/>
            </a:pPr>
            <a:r>
              <a:rPr lang="en-GB"/>
              <a:t>Develop a detailed recipe for your fusion dish. Describe the ingredients you will use, the cooking techniques involved, and the cultural elements from both cuisines that you aim to combine.</a:t>
            </a:r>
            <a:endParaRPr/>
          </a:p>
          <a:p>
            <a:pPr indent="-457200" lvl="0" marL="533400" rtl="0" algn="l">
              <a:lnSpc>
                <a:spcPct val="150000"/>
              </a:lnSpc>
              <a:spcBef>
                <a:spcPts val="1000"/>
              </a:spcBef>
              <a:spcAft>
                <a:spcPts val="0"/>
              </a:spcAft>
              <a:buSzPts val="2400"/>
              <a:buFont typeface="Times New Roman"/>
              <a:buAutoNum type="arabicPeriod"/>
            </a:pPr>
            <a:r>
              <a:rPr lang="en-GB"/>
              <a:t>Write a short paragraph explaining why you chose the particular cuisine and how you believe the fusion reflects the cultural exchange between the two.</a:t>
            </a:r>
            <a:endParaRPr/>
          </a:p>
        </p:txBody>
      </p:sp>
      <p:sp>
        <p:nvSpPr>
          <p:cNvPr id="296" name="Google Shape;296;p27"/>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
        <p:nvSpPr>
          <p:cNvPr id="297" name="Google Shape;297;p27"/>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8" name="Google Shape;298;p27"/>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Assignment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8"/>
          <p:cNvSpPr txBox="1"/>
          <p:nvPr>
            <p:ph type="title"/>
          </p:nvPr>
        </p:nvSpPr>
        <p:spPr>
          <a:xfrm>
            <a:off x="615175" y="487788"/>
            <a:ext cx="10515600" cy="4377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2800"/>
              <a:buFont typeface="Calibri"/>
              <a:buNone/>
            </a:pPr>
            <a:r>
              <a:rPr lang="en-GB"/>
              <a:t>Indian Cuisine and Cultural Exchange</a:t>
            </a:r>
            <a:endParaRPr/>
          </a:p>
        </p:txBody>
      </p:sp>
      <p:graphicFrame>
        <p:nvGraphicFramePr>
          <p:cNvPr id="304" name="Google Shape;304;p28"/>
          <p:cNvGraphicFramePr/>
          <p:nvPr/>
        </p:nvGraphicFramePr>
        <p:xfrm>
          <a:off x="494617" y="2415654"/>
          <a:ext cx="3000000" cy="3000000"/>
        </p:xfrm>
        <a:graphic>
          <a:graphicData uri="http://schemas.openxmlformats.org/drawingml/2006/table">
            <a:tbl>
              <a:tblPr bandRow="1" firstRow="1">
                <a:noFill/>
                <a:tableStyleId>{4793110E-C022-4DBE-913E-0ACE9C4E6021}</a:tableStyleId>
              </a:tblPr>
              <a:tblGrid>
                <a:gridCol w="2265775"/>
                <a:gridCol w="4825000"/>
                <a:gridCol w="3545375"/>
              </a:tblGrid>
              <a:tr h="543025">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Sl. No.</a:t>
                      </a:r>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Topic</a:t>
                      </a:r>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Document Links</a:t>
                      </a:r>
                      <a:endParaRPr/>
                    </a:p>
                  </a:txBody>
                  <a:tcPr marT="45725" marB="45725" marR="91450" marL="91450">
                    <a:solidFill>
                      <a:schemeClr val="accent3"/>
                    </a:solidFill>
                  </a:tcPr>
                </a:tc>
              </a:tr>
              <a:tr h="1032450">
                <a:tc>
                  <a:txBody>
                    <a:bodyPr/>
                    <a:lstStyle/>
                    <a:p>
                      <a:pPr indent="0" lvl="0" marL="0" marR="0" rtl="0" algn="l">
                        <a:lnSpc>
                          <a:spcPct val="100000"/>
                        </a:lnSpc>
                        <a:spcBef>
                          <a:spcPts val="0"/>
                        </a:spcBef>
                        <a:spcAft>
                          <a:spcPts val="0"/>
                        </a:spcAft>
                        <a:buNone/>
                      </a:pPr>
                      <a:r>
                        <a:rPr lang="en-GB" sz="2200" u="none" cap="none" strike="noStrike">
                          <a:latin typeface="Times New Roman"/>
                          <a:ea typeface="Times New Roman"/>
                          <a:cs typeface="Times New Roman"/>
                          <a:sym typeface="Times New Roman"/>
                        </a:rPr>
                        <a:t>1.</a:t>
                      </a:r>
                      <a:endParaRPr sz="2200" u="none" cap="none" strike="noStrike">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10000"/>
                        </a:lnSpc>
                        <a:spcBef>
                          <a:spcPts val="0"/>
                        </a:spcBef>
                        <a:spcAft>
                          <a:spcPts val="0"/>
                        </a:spcAft>
                        <a:buNone/>
                      </a:pPr>
                      <a:r>
                        <a:rPr lang="en-GB" sz="2400" u="none" cap="none" strike="noStrike">
                          <a:latin typeface="Times New Roman"/>
                          <a:ea typeface="Times New Roman"/>
                          <a:cs typeface="Times New Roman"/>
                          <a:sym typeface="Times New Roman"/>
                        </a:rPr>
                        <a:t>Regional culinary traditions and flavours, Spices</a:t>
                      </a:r>
                      <a:endParaRPr sz="2400" u="none" cap="none" strike="noStrike">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latin typeface="Times New Roman"/>
                          <a:ea typeface="Times New Roman"/>
                          <a:cs typeface="Times New Roman"/>
                          <a:sym typeface="Times New Roman"/>
                        </a:rPr>
                        <a:t>https://ispicefoods.com/the-cultural-significance-of-spices-in-different-regions/</a:t>
                      </a:r>
                      <a:endParaRPr sz="2200" u="none" cap="none" strike="noStrike">
                        <a:latin typeface="Times New Roman"/>
                        <a:ea typeface="Times New Roman"/>
                        <a:cs typeface="Times New Roman"/>
                        <a:sym typeface="Times New Roman"/>
                      </a:endParaRPr>
                    </a:p>
                  </a:txBody>
                  <a:tcPr marT="45725" marB="45725" marR="91450" marL="91450">
                    <a:solidFill>
                      <a:schemeClr val="accent3"/>
                    </a:solidFill>
                  </a:tcPr>
                </a:tc>
              </a:tr>
              <a:tr h="1433950">
                <a:tc>
                  <a:txBody>
                    <a:bodyPr/>
                    <a:lstStyle/>
                    <a:p>
                      <a:pPr indent="0" lvl="0" marL="0" marR="0" rtl="0" algn="l">
                        <a:lnSpc>
                          <a:spcPct val="100000"/>
                        </a:lnSpc>
                        <a:spcBef>
                          <a:spcPts val="0"/>
                        </a:spcBef>
                        <a:spcAft>
                          <a:spcPts val="0"/>
                        </a:spcAft>
                        <a:buNone/>
                      </a:pPr>
                      <a:r>
                        <a:rPr lang="en-GB" sz="2200" u="none" cap="none" strike="noStrike">
                          <a:latin typeface="Times New Roman"/>
                          <a:ea typeface="Times New Roman"/>
                          <a:cs typeface="Times New Roman"/>
                          <a:sym typeface="Times New Roman"/>
                        </a:rPr>
                        <a:t>2.</a:t>
                      </a:r>
                      <a:endParaRPr sz="2200" u="none" cap="none" strike="noStrike">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50000"/>
                        </a:lnSpc>
                        <a:spcBef>
                          <a:spcPts val="0"/>
                        </a:spcBef>
                        <a:spcAft>
                          <a:spcPts val="0"/>
                        </a:spcAft>
                        <a:buNone/>
                      </a:pPr>
                      <a:r>
                        <a:rPr lang="en-GB" sz="2400" u="none" cap="none" strike="noStrike">
                          <a:latin typeface="Times New Roman"/>
                          <a:ea typeface="Times New Roman"/>
                          <a:cs typeface="Times New Roman"/>
                          <a:sym typeface="Times New Roman"/>
                        </a:rPr>
                        <a:t>Popular dishes and street food culture </a:t>
                      </a:r>
                      <a:endParaRPr/>
                    </a:p>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latin typeface="Times New Roman"/>
                          <a:ea typeface="Times New Roman"/>
                          <a:cs typeface="Times New Roman"/>
                          <a:sym typeface="Times New Roman"/>
                        </a:rPr>
                        <a:t>https://www.tarladalal.com/article-14-popular-street-foods-of-india-indian-roadside-food--28</a:t>
                      </a:r>
                      <a:endParaRPr sz="2200" u="none" cap="none" strike="noStrike">
                        <a:latin typeface="Times New Roman"/>
                        <a:ea typeface="Times New Roman"/>
                        <a:cs typeface="Times New Roman"/>
                        <a:sym typeface="Times New Roman"/>
                      </a:endParaRPr>
                    </a:p>
                  </a:txBody>
                  <a:tcPr marT="45725" marB="45725" marR="91450" marL="91450">
                    <a:solidFill>
                      <a:schemeClr val="accent3"/>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9"/>
          <p:cNvSpPr txBox="1"/>
          <p:nvPr>
            <p:ph type="title"/>
          </p:nvPr>
        </p:nvSpPr>
        <p:spPr>
          <a:xfrm>
            <a:off x="615175" y="487788"/>
            <a:ext cx="10515600" cy="4377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2800"/>
              <a:buFont typeface="Calibri"/>
              <a:buNone/>
            </a:pPr>
            <a:r>
              <a:rPr lang="en-GB"/>
              <a:t>Indian Cuisine and Cultural Exchange</a:t>
            </a:r>
            <a:endParaRPr/>
          </a:p>
        </p:txBody>
      </p:sp>
      <p:graphicFrame>
        <p:nvGraphicFramePr>
          <p:cNvPr id="310" name="Google Shape;310;p29"/>
          <p:cNvGraphicFramePr/>
          <p:nvPr/>
        </p:nvGraphicFramePr>
        <p:xfrm>
          <a:off x="732590" y="2687319"/>
          <a:ext cx="3000000" cy="3000000"/>
        </p:xfrm>
        <a:graphic>
          <a:graphicData uri="http://schemas.openxmlformats.org/drawingml/2006/table">
            <a:tbl>
              <a:tblPr bandRow="1" firstRow="1">
                <a:noFill/>
                <a:tableStyleId>{4793110E-C022-4DBE-913E-0ACE9C4E6021}</a:tableStyleId>
              </a:tblPr>
              <a:tblGrid>
                <a:gridCol w="2195775"/>
                <a:gridCol w="4675950"/>
                <a:gridCol w="3435850"/>
              </a:tblGrid>
              <a:tr h="568250">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Sl. No.</a:t>
                      </a:r>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Topic</a:t>
                      </a:r>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Video Links</a:t>
                      </a:r>
                      <a:endParaRPr/>
                    </a:p>
                  </a:txBody>
                  <a:tcPr marT="45725" marB="45725" marR="91450" marL="91450">
                    <a:solidFill>
                      <a:schemeClr val="accent3"/>
                    </a:solidFill>
                  </a:tcPr>
                </a:tc>
              </a:tr>
              <a:tr h="568250">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1.</a:t>
                      </a:r>
                      <a:endParaRPr sz="2200" u="none" cap="none" strike="noStrike">
                        <a:solidFill>
                          <a:schemeClr val="dk1"/>
                        </a:solidFill>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50000"/>
                        </a:lnSpc>
                        <a:spcBef>
                          <a:spcPts val="0"/>
                        </a:spcBef>
                        <a:spcAft>
                          <a:spcPts val="0"/>
                        </a:spcAft>
                        <a:buNone/>
                      </a:pPr>
                      <a:r>
                        <a:rPr lang="en-GB" sz="2400" u="none" cap="none" strike="noStrike">
                          <a:latin typeface="Times New Roman"/>
                          <a:ea typeface="Times New Roman"/>
                          <a:cs typeface="Times New Roman"/>
                          <a:sym typeface="Times New Roman"/>
                        </a:rPr>
                        <a:t>Indian culture </a:t>
                      </a:r>
                      <a:endParaRPr sz="2400" u="none" cap="none" strike="noStrike">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a:latin typeface="Times New Roman"/>
                          <a:ea typeface="Times New Roman"/>
                          <a:cs typeface="Times New Roman"/>
                          <a:sym typeface="Times New Roman"/>
                        </a:rPr>
                        <a:t>https://www.youtube.com/watch?v=xTIKoD9E3ug</a:t>
                      </a:r>
                      <a:endParaRPr sz="2200" u="none" cap="none" strike="noStrike">
                        <a:solidFill>
                          <a:schemeClr val="dk1"/>
                        </a:solidFill>
                        <a:latin typeface="Times New Roman"/>
                        <a:ea typeface="Times New Roman"/>
                        <a:cs typeface="Times New Roman"/>
                        <a:sym typeface="Times New Roman"/>
                      </a:endParaRPr>
                    </a:p>
                  </a:txBody>
                  <a:tcPr marT="45725" marB="45725" marR="91450" marL="91450">
                    <a:solidFill>
                      <a:schemeClr val="accent3"/>
                    </a:solidFill>
                  </a:tcPr>
                </a:tc>
              </a:tr>
              <a:tr h="568250">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2.</a:t>
                      </a:r>
                      <a:endParaRPr sz="2200" u="none" cap="none" strike="noStrike">
                        <a:solidFill>
                          <a:schemeClr val="dk1"/>
                        </a:solidFill>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50000"/>
                        </a:lnSpc>
                        <a:spcBef>
                          <a:spcPts val="0"/>
                        </a:spcBef>
                        <a:spcAft>
                          <a:spcPts val="0"/>
                        </a:spcAft>
                        <a:buNone/>
                      </a:pPr>
                      <a:r>
                        <a:rPr lang="en-GB" sz="2400" u="none" cap="none" strike="noStrike">
                          <a:latin typeface="Times New Roman"/>
                          <a:ea typeface="Times New Roman"/>
                          <a:cs typeface="Times New Roman"/>
                          <a:sym typeface="Times New Roman"/>
                        </a:rPr>
                        <a:t>Cultural exchange activities, such as food tasting or traditional art demonstrations</a:t>
                      </a:r>
                      <a:endParaRPr/>
                    </a:p>
                    <a:p>
                      <a:pPr indent="0" lvl="0" marL="0" marR="0" rtl="0" algn="l">
                        <a:lnSpc>
                          <a:spcPct val="100000"/>
                        </a:lnSpc>
                        <a:spcBef>
                          <a:spcPts val="0"/>
                        </a:spcBef>
                        <a:spcAft>
                          <a:spcPts val="0"/>
                        </a:spcAft>
                        <a:buNone/>
                      </a:pPr>
                      <a:r>
                        <a:t/>
                      </a:r>
                      <a:endParaRPr sz="2200" u="none" cap="none" strike="noStrike">
                        <a:solidFill>
                          <a:schemeClr val="dk1"/>
                        </a:solidFill>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https://www.youtube.com/watch?v=X9VM34M6VRU</a:t>
                      </a:r>
                      <a:endParaRPr sz="2200" u="none" cap="none" strike="noStrike">
                        <a:solidFill>
                          <a:schemeClr val="dk1"/>
                        </a:solidFill>
                        <a:latin typeface="Times New Roman"/>
                        <a:ea typeface="Times New Roman"/>
                        <a:cs typeface="Times New Roman"/>
                        <a:sym typeface="Times New Roman"/>
                      </a:endParaRPr>
                    </a:p>
                  </a:txBody>
                  <a:tcPr marT="45725" marB="45725" marR="91450" marL="91450">
                    <a:solidFill>
                      <a:schemeClr val="accent3"/>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idx="1"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
        <p:nvSpPr>
          <p:cNvPr id="116" name="Google Shape;116;p3"/>
          <p:cNvSpPr/>
          <p:nvPr/>
        </p:nvSpPr>
        <p:spPr>
          <a:xfrm>
            <a:off x="899023" y="3354402"/>
            <a:ext cx="10660918" cy="2281187"/>
          </a:xfrm>
          <a:prstGeom prst="roundRect">
            <a:avLst>
              <a:gd fmla="val 23545" name="adj"/>
            </a:avLst>
          </a:prstGeom>
          <a:solidFill>
            <a:srgbClr val="9C1621"/>
          </a:solidFill>
          <a:ln cap="flat" cmpd="sng" w="38100">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0" i="0" lang="en-GB" sz="2400" u="none" cap="none" strike="noStrike">
                <a:solidFill>
                  <a:schemeClr val="lt1"/>
                </a:solidFill>
                <a:latin typeface="Times New Roman"/>
                <a:ea typeface="Times New Roman"/>
                <a:cs typeface="Times New Roman"/>
                <a:sym typeface="Times New Roman"/>
              </a:rPr>
              <a:t>This module aims to explore how Indian cuisine acts as a cultural bridge, tracing its historical global interactions and examining its modern role in fostering cross-cultural connections.</a:t>
            </a:r>
            <a:endParaRPr b="0" i="0" sz="2400" u="none" cap="none" strike="noStrike">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0"/>
          <p:cNvSpPr txBox="1"/>
          <p:nvPr>
            <p:ph idx="1" type="body"/>
          </p:nvPr>
        </p:nvSpPr>
        <p:spPr>
          <a:xfrm>
            <a:off x="618744" y="444847"/>
            <a:ext cx="9472613" cy="524288"/>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idx="1" type="body"/>
          </p:nvPr>
        </p:nvSpPr>
        <p:spPr>
          <a:xfrm>
            <a:off x="618744" y="452784"/>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
        <p:nvSpPr>
          <p:cNvPr id="122" name="Google Shape;122;p4"/>
          <p:cNvSpPr/>
          <p:nvPr/>
        </p:nvSpPr>
        <p:spPr>
          <a:xfrm>
            <a:off x="751840" y="2640557"/>
            <a:ext cx="10621009" cy="3701731"/>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0" i="0" lang="en-GB" sz="2400" u="none" cap="none" strike="noStrike">
                <a:solidFill>
                  <a:schemeClr val="dk1"/>
                </a:solidFill>
                <a:latin typeface="Times New Roman"/>
                <a:ea typeface="Times New Roman"/>
                <a:cs typeface="Times New Roman"/>
                <a:sym typeface="Times New Roman"/>
              </a:rPr>
              <a:t>Identify historical instances where Indian cuisine played a role in cross-cultural interactions.</a:t>
            </a:r>
            <a:endParaRPr b="0" i="0"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52400" lvl="1" marL="114300" marR="0" rtl="0" algn="l">
              <a:lnSpc>
                <a:spcPct val="75000"/>
              </a:lnSpc>
              <a:spcBef>
                <a:spcPts val="180"/>
              </a:spcBef>
              <a:spcAft>
                <a:spcPts val="0"/>
              </a:spcAft>
              <a:buClr>
                <a:schemeClr val="dk1"/>
              </a:buClr>
              <a:buSzPts val="2400"/>
              <a:buFont typeface="Times New Roman"/>
              <a:buChar char="•"/>
            </a:pPr>
            <a:r>
              <a:rPr b="0" i="0" lang="en-GB" sz="2400" u="none" cap="none" strike="noStrike">
                <a:solidFill>
                  <a:schemeClr val="dk1"/>
                </a:solidFill>
                <a:latin typeface="Times New Roman"/>
                <a:ea typeface="Times New Roman"/>
                <a:cs typeface="Times New Roman"/>
                <a:sym typeface="Times New Roman"/>
              </a:rPr>
              <a:t>Discuss how Indian culinary practices have been embraced and adapted globally.</a:t>
            </a:r>
            <a:endParaRPr b="0" i="0"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52400" lvl="1" marL="114300" marR="0" rtl="0" algn="l">
              <a:lnSpc>
                <a:spcPct val="75000"/>
              </a:lnSpc>
              <a:spcBef>
                <a:spcPts val="180"/>
              </a:spcBef>
              <a:spcAft>
                <a:spcPts val="0"/>
              </a:spcAft>
              <a:buClr>
                <a:schemeClr val="dk1"/>
              </a:buClr>
              <a:buSzPts val="2400"/>
              <a:buFont typeface="Times New Roman"/>
              <a:buChar char="•"/>
            </a:pPr>
            <a:r>
              <a:rPr b="0" i="0" lang="en-GB" sz="2400" u="none" cap="none" strike="noStrike">
                <a:solidFill>
                  <a:schemeClr val="dk1"/>
                </a:solidFill>
                <a:latin typeface="Times New Roman"/>
                <a:ea typeface="Times New Roman"/>
                <a:cs typeface="Times New Roman"/>
                <a:sym typeface="Times New Roman"/>
              </a:rPr>
              <a:t>Examine historical trade routes and migration patterns that influenced the spread of Indian culinary traditions.</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idx="1" type="body"/>
          </p:nvPr>
        </p:nvSpPr>
        <p:spPr>
          <a:xfrm>
            <a:off x="618744" y="452784"/>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
        <p:nvSpPr>
          <p:cNvPr id="128" name="Google Shape;128;p5"/>
          <p:cNvSpPr/>
          <p:nvPr/>
        </p:nvSpPr>
        <p:spPr>
          <a:xfrm>
            <a:off x="751840" y="2640557"/>
            <a:ext cx="10598149" cy="3701731"/>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0" i="0" lang="en-GB" sz="2400" u="none" cap="none" strike="noStrike">
                <a:solidFill>
                  <a:schemeClr val="dk1"/>
                </a:solidFill>
                <a:latin typeface="Times New Roman"/>
                <a:ea typeface="Times New Roman"/>
                <a:cs typeface="Times New Roman"/>
                <a:sym typeface="Times New Roman"/>
              </a:rPr>
              <a:t>Recall and identify key aspects of Indian cuisine's role in cultural exchange.</a:t>
            </a:r>
            <a:endParaRPr b="0" i="0"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52400" lvl="1" marL="114300" marR="0" rtl="0" algn="l">
              <a:lnSpc>
                <a:spcPct val="75000"/>
              </a:lnSpc>
              <a:spcBef>
                <a:spcPts val="180"/>
              </a:spcBef>
              <a:spcAft>
                <a:spcPts val="0"/>
              </a:spcAft>
              <a:buClr>
                <a:schemeClr val="dk1"/>
              </a:buClr>
              <a:buSzPts val="2400"/>
              <a:buFont typeface="Times New Roman"/>
              <a:buChar char="•"/>
            </a:pPr>
            <a:r>
              <a:rPr b="0" i="0" lang="en-GB" sz="2400" u="none" cap="none" strike="noStrike">
                <a:solidFill>
                  <a:schemeClr val="dk1"/>
                </a:solidFill>
                <a:latin typeface="Times New Roman"/>
                <a:ea typeface="Times New Roman"/>
                <a:cs typeface="Times New Roman"/>
                <a:sym typeface="Times New Roman"/>
              </a:rPr>
              <a:t>Explain how Indian cuisine reflects cultural influences and impacts global culinary trends.</a:t>
            </a:r>
            <a:endParaRPr b="0" i="0"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52400" lvl="1" marL="114300" marR="0" rtl="0" algn="l">
              <a:lnSpc>
                <a:spcPct val="75000"/>
              </a:lnSpc>
              <a:spcBef>
                <a:spcPts val="180"/>
              </a:spcBef>
              <a:spcAft>
                <a:spcPts val="0"/>
              </a:spcAft>
              <a:buClr>
                <a:schemeClr val="dk1"/>
              </a:buClr>
              <a:buSzPts val="2400"/>
              <a:buFont typeface="Times New Roman"/>
              <a:buChar char="•"/>
            </a:pPr>
            <a:r>
              <a:rPr b="0" i="0" lang="en-GB" sz="2400" u="none" cap="none" strike="noStrike">
                <a:solidFill>
                  <a:schemeClr val="dk1"/>
                </a:solidFill>
                <a:latin typeface="Times New Roman"/>
                <a:ea typeface="Times New Roman"/>
                <a:cs typeface="Times New Roman"/>
                <a:sym typeface="Times New Roman"/>
              </a:rPr>
              <a:t>Analyze how Indian cuisine serves as a medium for cultural exchange, evaluating adaptation and integration complexities.</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idx="1" type="body"/>
          </p:nvPr>
        </p:nvSpPr>
        <p:spPr>
          <a:xfrm>
            <a:off x="618744" y="2347415"/>
            <a:ext cx="10631103" cy="4279949"/>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1000"/>
              </a:spcBef>
              <a:spcAft>
                <a:spcPts val="0"/>
              </a:spcAft>
              <a:buSzPts val="2400"/>
              <a:buChar char="•"/>
            </a:pPr>
            <a:r>
              <a:rPr lang="en-GB"/>
              <a:t>Regional culinary traditions and flavours, Spices, Popular dishes and street food culture </a:t>
            </a:r>
            <a:endParaRPr/>
          </a:p>
          <a:p>
            <a:pPr indent="-381000" lvl="0" marL="457200" rtl="0" algn="l">
              <a:lnSpc>
                <a:spcPct val="150000"/>
              </a:lnSpc>
              <a:spcBef>
                <a:spcPts val="1000"/>
              </a:spcBef>
              <a:spcAft>
                <a:spcPts val="0"/>
              </a:spcAft>
              <a:buSzPts val="2400"/>
              <a:buChar char="•"/>
            </a:pPr>
            <a:r>
              <a:rPr lang="en-GB"/>
              <a:t>Reflecting on the learning journey and insights gained</a:t>
            </a:r>
            <a:endParaRPr/>
          </a:p>
          <a:p>
            <a:pPr indent="-381000" lvl="0" marL="457200" rtl="0" algn="l">
              <a:lnSpc>
                <a:spcPct val="150000"/>
              </a:lnSpc>
              <a:spcBef>
                <a:spcPts val="1000"/>
              </a:spcBef>
              <a:spcAft>
                <a:spcPts val="0"/>
              </a:spcAft>
              <a:buSzPts val="2400"/>
              <a:buChar char="•"/>
            </a:pPr>
            <a:r>
              <a:rPr lang="en-GB"/>
              <a:t>Sharing personal experiences and connections to Indian culture </a:t>
            </a:r>
            <a:endParaRPr/>
          </a:p>
          <a:p>
            <a:pPr indent="-381000" lvl="0" marL="457200" rtl="0" algn="l">
              <a:lnSpc>
                <a:spcPct val="150000"/>
              </a:lnSpc>
              <a:spcBef>
                <a:spcPts val="1000"/>
              </a:spcBef>
              <a:spcAft>
                <a:spcPts val="0"/>
              </a:spcAft>
              <a:buSzPts val="2400"/>
              <a:buChar char="•"/>
            </a:pPr>
            <a:r>
              <a:rPr lang="en-GB"/>
              <a:t>Cultural exchange activities, such as food tasting or traditional art demonstrations</a:t>
            </a:r>
            <a:endParaRPr/>
          </a:p>
        </p:txBody>
      </p:sp>
      <p:sp>
        <p:nvSpPr>
          <p:cNvPr id="134" name="Google Shape;134;p6"/>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
        <p:nvSpPr>
          <p:cNvPr id="135" name="Google Shape;135;p6"/>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6"/>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Table of Content</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Autofit/>
          </a:bodyPr>
          <a:lstStyle/>
          <a:p>
            <a:pPr indent="0" lvl="0" marL="76200" rtl="0" algn="just">
              <a:lnSpc>
                <a:spcPct val="150000"/>
              </a:lnSpc>
              <a:spcBef>
                <a:spcPts val="1000"/>
              </a:spcBef>
              <a:spcAft>
                <a:spcPts val="0"/>
              </a:spcAft>
              <a:buSzPts val="2400"/>
              <a:buNone/>
            </a:pPr>
            <a:r>
              <a:rPr lang="en-GB"/>
              <a:t>Indian cuisine stands as a vibrant testament to the rich tapestry of cultural exchange that has shaped societies throughout history. With its intricate blend of flavours, spices, and regional variations, Indian cuisine transcends mere sustenance to become a conduit for cross-cultural interactions. </a:t>
            </a:r>
            <a:endParaRPr/>
          </a:p>
          <a:p>
            <a:pPr indent="0" lvl="0" marL="76200" rtl="0" algn="just">
              <a:lnSpc>
                <a:spcPct val="150000"/>
              </a:lnSpc>
              <a:spcBef>
                <a:spcPts val="1000"/>
              </a:spcBef>
              <a:spcAft>
                <a:spcPts val="0"/>
              </a:spcAft>
              <a:buSzPts val="2400"/>
              <a:buNone/>
            </a:pPr>
            <a:r>
              <a:rPr lang="en-GB"/>
              <a:t>From ancient trade routes that linked East and West to modern global migration, Indian culinary traditions have journeyed far beyond their origin, leaving an indelible mark on the world's palate and reflecting the intricate interplay between cultures.</a:t>
            </a:r>
            <a:endParaRPr/>
          </a:p>
        </p:txBody>
      </p:sp>
      <p:sp>
        <p:nvSpPr>
          <p:cNvPr id="142" name="Google Shape;142;p7"/>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
        <p:nvSpPr>
          <p:cNvPr id="143" name="Google Shape;143;p7"/>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7"/>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Introduction</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Char char="•"/>
            </a:pPr>
            <a:r>
              <a:rPr b="1" lang="en-GB"/>
              <a:t>Culinary Diversity: </a:t>
            </a:r>
            <a:r>
              <a:rPr lang="en-GB"/>
              <a:t>Every region boasts its own distinct culinary tradition influenced by geography, culture, and history.</a:t>
            </a:r>
            <a:endParaRPr/>
          </a:p>
          <a:p>
            <a:pPr indent="-381000" lvl="0" marL="457200" rtl="0" algn="l">
              <a:lnSpc>
                <a:spcPct val="150000"/>
              </a:lnSpc>
              <a:spcBef>
                <a:spcPts val="1000"/>
              </a:spcBef>
              <a:spcAft>
                <a:spcPts val="0"/>
              </a:spcAft>
              <a:buSzPts val="2400"/>
              <a:buChar char="•"/>
            </a:pPr>
            <a:r>
              <a:rPr b="1" lang="en-GB"/>
              <a:t>Flavour Profiles: </a:t>
            </a:r>
            <a:r>
              <a:rPr lang="en-GB"/>
              <a:t>Ingredients and cooking techniques contribute to unique flavours that define regional cuisines.</a:t>
            </a:r>
            <a:endParaRPr/>
          </a:p>
          <a:p>
            <a:pPr indent="-381000" lvl="0" marL="457200" rtl="0" algn="l">
              <a:lnSpc>
                <a:spcPct val="150000"/>
              </a:lnSpc>
              <a:spcBef>
                <a:spcPts val="1000"/>
              </a:spcBef>
              <a:spcAft>
                <a:spcPts val="0"/>
              </a:spcAft>
              <a:buSzPts val="2400"/>
              <a:buChar char="•"/>
            </a:pPr>
            <a:r>
              <a:rPr b="1" lang="en-GB"/>
              <a:t>Examples: </a:t>
            </a:r>
            <a:r>
              <a:rPr lang="en-GB"/>
              <a:t>Italian pasta dishes, Japanese sushi, Indian curries, and Mexican tacos all showcase diverse regional flavours.</a:t>
            </a:r>
            <a:endParaRPr/>
          </a:p>
        </p:txBody>
      </p:sp>
      <p:sp>
        <p:nvSpPr>
          <p:cNvPr id="150" name="Google Shape;150;p8"/>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
        <p:nvSpPr>
          <p:cNvPr id="151" name="Google Shape;151;p8"/>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2" name="Google Shape;152;p8"/>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Regional Culinary Traditions and Flavours, Spices</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Char char="•"/>
            </a:pPr>
            <a:r>
              <a:rPr b="1" lang="en-GB"/>
              <a:t>Spices as Key Players: </a:t>
            </a:r>
            <a:r>
              <a:rPr lang="en-GB"/>
              <a:t>Spices are integral to creating depth, aroma, and complexity in dishes across the globe.</a:t>
            </a:r>
            <a:endParaRPr/>
          </a:p>
          <a:p>
            <a:pPr indent="-381000" lvl="0" marL="457200" rtl="0" algn="l">
              <a:lnSpc>
                <a:spcPct val="150000"/>
              </a:lnSpc>
              <a:spcBef>
                <a:spcPts val="1000"/>
              </a:spcBef>
              <a:spcAft>
                <a:spcPts val="0"/>
              </a:spcAft>
              <a:buSzPts val="2400"/>
              <a:buChar char="•"/>
            </a:pPr>
            <a:r>
              <a:rPr b="1" lang="en-GB"/>
              <a:t>Cultural Significance: </a:t>
            </a:r>
            <a:r>
              <a:rPr lang="en-GB"/>
              <a:t>Spices often hold cultural and historical importance, reflecting trade routes and global connections.</a:t>
            </a:r>
            <a:endParaRPr/>
          </a:p>
          <a:p>
            <a:pPr indent="-381000" lvl="0" marL="457200" rtl="0" algn="l">
              <a:lnSpc>
                <a:spcPct val="150000"/>
              </a:lnSpc>
              <a:spcBef>
                <a:spcPts val="1000"/>
              </a:spcBef>
              <a:spcAft>
                <a:spcPts val="0"/>
              </a:spcAft>
              <a:buSzPts val="2400"/>
              <a:buChar char="•"/>
            </a:pPr>
            <a:r>
              <a:rPr b="1" lang="en-GB"/>
              <a:t>Examples: </a:t>
            </a:r>
            <a:r>
              <a:rPr lang="en-GB"/>
              <a:t>Indian cuisine's use of turmeric, Middle Eastern cuisine's sumac, and Chinese cuisine's star anise highlight the role of spices.</a:t>
            </a:r>
            <a:endParaRPr/>
          </a:p>
        </p:txBody>
      </p:sp>
      <p:sp>
        <p:nvSpPr>
          <p:cNvPr id="158" name="Google Shape;158;p9"/>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Cuisine and Cultural Exchange</a:t>
            </a:r>
            <a:endParaRPr/>
          </a:p>
        </p:txBody>
      </p:sp>
      <p:sp>
        <p:nvSpPr>
          <p:cNvPr id="159" name="Google Shape;159;p9"/>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9"/>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Regional Culinary Traditions and Flavours, Spices</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2023-05-05T05:09:20Z</dcterms:created>
</cp:coreProperties>
</file>