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58" r:id="rId6"/>
    <p:sldId id="263" r:id="rId7"/>
    <p:sldId id="262" r:id="rId8"/>
    <p:sldId id="261" r:id="rId9"/>
    <p:sldId id="264" r:id="rId10"/>
    <p:sldId id="268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21AE6-D683-43C5-A921-CF245B52C08E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8E7E-C60F-4AC8-A754-2142DC8E6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68E7E-C60F-4AC8-A754-2142DC8E61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zabadkézi sokszög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zabadkézi sokszög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2018.02.27.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qktlwi4fecvo6ri.onion/" TargetMode="External"/><Relationship Id="rId2" Type="http://schemas.openxmlformats.org/officeDocument/2006/relationships/hyperlink" Target="https://www.tor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sd.eff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544" y="2348880"/>
            <a:ext cx="6480048" cy="230124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TOR network</a:t>
            </a:r>
            <a:endParaRPr lang="en-US" sz="9600" b="1" dirty="0"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715008" y="6304002"/>
            <a:ext cx="3672408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hu-HU" sz="3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ebas Neue" pitchFamily="34" charset="-18"/>
              </a:rPr>
              <a:t>Pál Balázs, 2018.02.28.</a:t>
            </a:r>
            <a:endParaRPr lang="en-US" sz="3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ebas Neue" pitchFamily="34" charset="-18"/>
            </a:endParaRPr>
          </a:p>
        </p:txBody>
      </p:sp>
      <p:pic>
        <p:nvPicPr>
          <p:cNvPr id="8" name="Kép 7" descr="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76672"/>
            <a:ext cx="7232398" cy="1734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Future</a:t>
            </a:r>
            <a:r>
              <a:rPr lang="hu-HU" b="1" dirty="0" smtClean="0"/>
              <a:t>?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BUT: </a:t>
            </a:r>
            <a:r>
              <a:rPr lang="hu-HU" b="1" dirty="0" err="1" smtClean="0"/>
              <a:t>computing</a:t>
            </a:r>
            <a:r>
              <a:rPr lang="hu-HU" b="1" dirty="0" smtClean="0"/>
              <a:t> </a:t>
            </a:r>
            <a:r>
              <a:rPr lang="hu-HU" b="1" dirty="0" err="1" smtClean="0"/>
              <a:t>capacity</a:t>
            </a:r>
            <a:r>
              <a:rPr lang="hu-HU" b="1" dirty="0" smtClean="0"/>
              <a:t> </a:t>
            </a:r>
            <a:r>
              <a:rPr lang="hu-HU" b="1" dirty="0" err="1" smtClean="0"/>
              <a:t>will</a:t>
            </a:r>
            <a:r>
              <a:rPr lang="hu-HU" b="1" dirty="0" smtClean="0"/>
              <a:t> </a:t>
            </a:r>
            <a:r>
              <a:rPr lang="hu-HU" b="1" dirty="0" err="1" smtClean="0"/>
              <a:t>increase</a:t>
            </a:r>
            <a:r>
              <a:rPr lang="hu-HU" b="1" dirty="0" smtClean="0"/>
              <a:t>! </a:t>
            </a:r>
            <a:r>
              <a:rPr lang="hu-HU" b="1" dirty="0" smtClean="0">
                <a:sym typeface="Wingdings" pitchFamily="2" charset="2"/>
              </a:rPr>
              <a:t> Greatest </a:t>
            </a:r>
            <a:r>
              <a:rPr lang="hu-HU" b="1" dirty="0" err="1" smtClean="0">
                <a:sym typeface="Wingdings" pitchFamily="2" charset="2"/>
              </a:rPr>
              <a:t>problem</a:t>
            </a:r>
            <a:r>
              <a:rPr lang="hu-HU" b="1" dirty="0" smtClean="0">
                <a:sym typeface="Wingdings" pitchFamily="2" charset="2"/>
              </a:rPr>
              <a:t> of modern </a:t>
            </a:r>
            <a:r>
              <a:rPr lang="hu-HU" b="1" dirty="0" err="1" smtClean="0">
                <a:sym typeface="Wingdings" pitchFamily="2" charset="2"/>
              </a:rPr>
              <a:t>cryptography</a:t>
            </a:r>
            <a:r>
              <a:rPr lang="hu-HU" b="1" dirty="0" smtClean="0">
                <a:sym typeface="Wingdings" pitchFamily="2" charset="2"/>
              </a:rPr>
              <a:t>, </a:t>
            </a:r>
            <a:r>
              <a:rPr lang="hu-HU" b="1" dirty="0" err="1" smtClean="0">
                <a:sym typeface="Wingdings" pitchFamily="2" charset="2"/>
              </a:rPr>
              <a:t>or</a:t>
            </a:r>
            <a:r>
              <a:rPr lang="hu-HU" b="1" dirty="0" smtClean="0">
                <a:sym typeface="Wingdings" pitchFamily="2" charset="2"/>
              </a:rPr>
              <a:t> </a:t>
            </a:r>
            <a:r>
              <a:rPr lang="hu-HU" b="1" dirty="0" err="1" smtClean="0">
                <a:sym typeface="Wingdings" pitchFamily="2" charset="2"/>
              </a:rPr>
              <a:t>not</a:t>
            </a:r>
            <a:r>
              <a:rPr lang="hu-HU" b="1" dirty="0" smtClean="0">
                <a:sym typeface="Wingdings" pitchFamily="2" charset="2"/>
              </a:rPr>
              <a:t>???</a:t>
            </a:r>
          </a:p>
          <a:p>
            <a:r>
              <a:rPr lang="hu-HU" b="1" dirty="0" smtClean="0">
                <a:sym typeface="Wingdings" pitchFamily="2" charset="2"/>
              </a:rPr>
              <a:t>TOR </a:t>
            </a:r>
            <a:r>
              <a:rPr lang="hu-HU" b="1" dirty="0" err="1" smtClean="0">
                <a:sym typeface="Wingdings" pitchFamily="2" charset="2"/>
              </a:rPr>
              <a:t>communication</a:t>
            </a:r>
            <a:r>
              <a:rPr lang="hu-HU" b="1" dirty="0" smtClean="0">
                <a:sym typeface="Wingdings" pitchFamily="2" charset="2"/>
              </a:rPr>
              <a:t> </a:t>
            </a:r>
            <a:r>
              <a:rPr lang="hu-HU" b="1" dirty="0" err="1" smtClean="0">
                <a:sym typeface="Wingdings" pitchFamily="2" charset="2"/>
              </a:rPr>
              <a:t>rely</a:t>
            </a:r>
            <a:r>
              <a:rPr lang="hu-HU" b="1" dirty="0" smtClean="0">
                <a:sym typeface="Wingdings" pitchFamily="2" charset="2"/>
              </a:rPr>
              <a:t> </a:t>
            </a:r>
            <a:r>
              <a:rPr lang="hu-HU" b="1" dirty="0" err="1" smtClean="0">
                <a:sym typeface="Wingdings" pitchFamily="2" charset="2"/>
              </a:rPr>
              <a:t>on</a:t>
            </a:r>
            <a:r>
              <a:rPr lang="hu-HU" b="1" dirty="0" smtClean="0">
                <a:sym typeface="Wingdings" pitchFamily="2" charset="2"/>
              </a:rPr>
              <a:t> </a:t>
            </a:r>
            <a:r>
              <a:rPr lang="hu-HU" b="1" dirty="0" err="1" smtClean="0">
                <a:sym typeface="Wingdings" pitchFamily="2" charset="2"/>
              </a:rPr>
              <a:t>encripted</a:t>
            </a:r>
            <a:r>
              <a:rPr lang="hu-HU" b="1" dirty="0" smtClean="0">
                <a:sym typeface="Wingdings" pitchFamily="2" charset="2"/>
              </a:rPr>
              <a:t> </a:t>
            </a:r>
            <a:r>
              <a:rPr lang="hu-HU" b="1" dirty="0" err="1" smtClean="0">
                <a:sym typeface="Wingdings" pitchFamily="2" charset="2"/>
              </a:rPr>
              <a:t>messages</a:t>
            </a:r>
            <a:r>
              <a:rPr lang="hu-HU" b="1" dirty="0" smtClean="0">
                <a:sym typeface="Wingdings" pitchFamily="2" charset="2"/>
              </a:rPr>
              <a:t>!</a:t>
            </a: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Conclusions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Original</a:t>
            </a:r>
            <a:r>
              <a:rPr lang="hu-HU" b="1" dirty="0" smtClean="0"/>
              <a:t> </a:t>
            </a:r>
            <a:r>
              <a:rPr lang="hu-HU" b="1" dirty="0" err="1" smtClean="0"/>
              <a:t>purpose</a:t>
            </a:r>
            <a:r>
              <a:rPr lang="hu-HU" b="1" dirty="0" smtClean="0"/>
              <a:t>: </a:t>
            </a:r>
            <a:r>
              <a:rPr lang="hu-HU" b="1" dirty="0" err="1" smtClean="0"/>
              <a:t>Give</a:t>
            </a:r>
            <a:r>
              <a:rPr lang="hu-HU" b="1" dirty="0" smtClean="0"/>
              <a:t> back </a:t>
            </a:r>
            <a:r>
              <a:rPr lang="hu-HU" b="1" dirty="0" err="1" smtClean="0"/>
              <a:t>anonimity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people</a:t>
            </a:r>
            <a:endParaRPr lang="hu-HU" b="1" dirty="0" smtClean="0"/>
          </a:p>
          <a:p>
            <a:r>
              <a:rPr lang="hu-HU" b="1" dirty="0" err="1" smtClean="0"/>
              <a:t>Instead</a:t>
            </a:r>
            <a:r>
              <a:rPr lang="hu-HU" b="1" dirty="0" smtClean="0"/>
              <a:t>: </a:t>
            </a:r>
            <a:r>
              <a:rPr lang="hu-HU" b="1" dirty="0" err="1" smtClean="0"/>
              <a:t>Haven</a:t>
            </a:r>
            <a:r>
              <a:rPr lang="hu-HU" b="1" dirty="0" smtClean="0"/>
              <a:t> </a:t>
            </a:r>
            <a:r>
              <a:rPr lang="hu-HU" b="1" dirty="0" err="1" smtClean="0"/>
              <a:t>for</a:t>
            </a:r>
            <a:r>
              <a:rPr lang="hu-HU" b="1" dirty="0" smtClean="0"/>
              <a:t> </a:t>
            </a:r>
            <a:r>
              <a:rPr lang="hu-HU" b="1" dirty="0" err="1" smtClean="0"/>
              <a:t>crime</a:t>
            </a:r>
            <a:r>
              <a:rPr lang="hu-HU" b="1" dirty="0" smtClean="0"/>
              <a:t> and </a:t>
            </a:r>
            <a:r>
              <a:rPr lang="hu-HU" b="1" dirty="0" err="1" smtClean="0"/>
              <a:t>illegal</a:t>
            </a:r>
            <a:r>
              <a:rPr lang="hu-HU" b="1" dirty="0" smtClean="0"/>
              <a:t> </a:t>
            </a:r>
            <a:r>
              <a:rPr lang="hu-HU" b="1" dirty="0" err="1" smtClean="0"/>
              <a:t>activities</a:t>
            </a:r>
            <a:endParaRPr lang="hu-HU" b="1" dirty="0" smtClean="0"/>
          </a:p>
          <a:p>
            <a:r>
              <a:rPr lang="hu-HU" b="1" dirty="0" err="1" smtClean="0"/>
              <a:t>But</a:t>
            </a:r>
            <a:r>
              <a:rPr lang="hu-HU" b="1" dirty="0" smtClean="0"/>
              <a:t> </a:t>
            </a:r>
            <a:r>
              <a:rPr lang="hu-HU" b="1" dirty="0" err="1" smtClean="0"/>
              <a:t>why</a:t>
            </a:r>
            <a:r>
              <a:rPr lang="hu-HU" b="1" dirty="0" smtClean="0"/>
              <a:t> is </a:t>
            </a:r>
            <a:r>
              <a:rPr lang="hu-HU" b="1" dirty="0" err="1" smtClean="0"/>
              <a:t>it</a:t>
            </a:r>
            <a:r>
              <a:rPr lang="hu-HU" b="1" dirty="0" smtClean="0"/>
              <a:t> </a:t>
            </a:r>
            <a:r>
              <a:rPr lang="hu-HU" b="1" dirty="0" err="1" smtClean="0"/>
              <a:t>founded</a:t>
            </a:r>
            <a:r>
              <a:rPr lang="hu-HU" b="1" dirty="0" smtClean="0"/>
              <a:t> </a:t>
            </a:r>
            <a:r>
              <a:rPr lang="hu-HU" b="1" dirty="0" err="1" smtClean="0"/>
              <a:t>then</a:t>
            </a:r>
            <a:r>
              <a:rPr lang="hu-HU" b="1" dirty="0" smtClean="0"/>
              <a:t>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References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[1] </a:t>
            </a:r>
            <a:r>
              <a:rPr lang="hu-HU" b="1" dirty="0" err="1" smtClean="0"/>
              <a:t>TOR’s</a:t>
            </a:r>
            <a:r>
              <a:rPr lang="hu-HU" b="1" dirty="0" smtClean="0"/>
              <a:t> </a:t>
            </a:r>
            <a:r>
              <a:rPr lang="hu-HU" b="1" dirty="0" err="1" smtClean="0"/>
              <a:t>official</a:t>
            </a:r>
            <a:r>
              <a:rPr lang="hu-HU" b="1" dirty="0" smtClean="0"/>
              <a:t> </a:t>
            </a:r>
            <a:r>
              <a:rPr lang="hu-HU" b="1" dirty="0" err="1" smtClean="0"/>
              <a:t>website</a:t>
            </a:r>
            <a:r>
              <a:rPr lang="hu-HU" b="1" dirty="0" smtClean="0"/>
              <a:t>: </a:t>
            </a:r>
            <a:r>
              <a:rPr lang="hu-HU" b="1" dirty="0" smtClean="0">
                <a:hlinkClick r:id="rId2"/>
              </a:rPr>
              <a:t>https://www.torproject.org</a:t>
            </a:r>
            <a:endParaRPr lang="hu-HU" b="1" dirty="0" smtClean="0"/>
          </a:p>
          <a:p>
            <a:r>
              <a:rPr lang="hu-HU" b="1" dirty="0" smtClean="0"/>
              <a:t>[2] </a:t>
            </a:r>
            <a:r>
              <a:rPr lang="hu-HU" b="1" dirty="0" err="1" smtClean="0"/>
              <a:t>Wikipedia</a:t>
            </a:r>
            <a:r>
              <a:rPr lang="hu-HU" b="1" dirty="0" smtClean="0"/>
              <a:t> </a:t>
            </a:r>
            <a:r>
              <a:rPr lang="hu-HU" b="1" dirty="0" err="1" smtClean="0"/>
              <a:t>articles</a:t>
            </a:r>
            <a:endParaRPr lang="hu-HU" b="1" dirty="0" smtClean="0"/>
          </a:p>
          <a:p>
            <a:r>
              <a:rPr lang="hu-HU" b="1" dirty="0" smtClean="0"/>
              <a:t>[3] </a:t>
            </a:r>
            <a:r>
              <a:rPr lang="hu-HU" b="1" dirty="0" err="1" smtClean="0"/>
              <a:t>Hidden</a:t>
            </a:r>
            <a:r>
              <a:rPr lang="hu-HU" b="1" dirty="0" smtClean="0"/>
              <a:t> </a:t>
            </a:r>
            <a:r>
              <a:rPr lang="hu-HU" b="1" dirty="0" err="1" smtClean="0"/>
              <a:t>Wiki</a:t>
            </a:r>
            <a:r>
              <a:rPr lang="hu-HU" b="1" dirty="0" smtClean="0"/>
              <a:t>: </a:t>
            </a:r>
            <a:r>
              <a:rPr lang="hu-HU" b="1" dirty="0" smtClean="0">
                <a:hlinkClick r:id="rId3"/>
              </a:rPr>
              <a:t>https://zqktlwi4fecvo6ri.onion/</a:t>
            </a:r>
            <a:endParaRPr lang="hu-HU" b="1" dirty="0" smtClean="0"/>
          </a:p>
          <a:p>
            <a:r>
              <a:rPr lang="hu-HU" b="1" dirty="0" smtClean="0"/>
              <a:t>[4] </a:t>
            </a:r>
            <a:r>
              <a:rPr lang="hu-HU" b="1" dirty="0" err="1" smtClean="0"/>
              <a:t>EFF’s</a:t>
            </a:r>
            <a:r>
              <a:rPr lang="hu-HU" b="1" dirty="0" smtClean="0"/>
              <a:t> online </a:t>
            </a:r>
            <a:r>
              <a:rPr lang="hu-HU" b="1" dirty="0" err="1" smtClean="0"/>
              <a:t>security</a:t>
            </a:r>
            <a:r>
              <a:rPr lang="hu-HU" b="1" dirty="0" smtClean="0"/>
              <a:t> </a:t>
            </a:r>
            <a:r>
              <a:rPr lang="hu-HU" b="1" dirty="0" err="1" smtClean="0"/>
              <a:t>page</a:t>
            </a:r>
            <a:r>
              <a:rPr lang="hu-HU" b="1" dirty="0" smtClean="0"/>
              <a:t>: </a:t>
            </a:r>
            <a:r>
              <a:rPr lang="hu-HU" b="1" dirty="0" smtClean="0">
                <a:hlinkClick r:id="rId4"/>
              </a:rPr>
              <a:t>https://ssd.eff.org/</a:t>
            </a:r>
            <a:endParaRPr lang="hu-HU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hu-HU" sz="6600" dirty="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THANKS FOR</a:t>
            </a:r>
            <a:br>
              <a:rPr lang="hu-HU" sz="6600" dirty="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hu-HU" sz="9600" dirty="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WATCHING</a:t>
            </a:r>
            <a:r>
              <a:rPr lang="hu-HU" sz="10700" dirty="0" smtClean="0"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!</a:t>
            </a:r>
            <a:endParaRPr lang="en-US" sz="10700" dirty="0"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06916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TOR = The Onion Router</a:t>
            </a:r>
            <a:endParaRPr lang="hu-HU" sz="3200" b="1" dirty="0" smtClean="0"/>
          </a:p>
          <a:p>
            <a:r>
              <a:rPr lang="hu-HU" sz="3200" b="1" dirty="0" smtClean="0"/>
              <a:t>Free software</a:t>
            </a:r>
            <a:endParaRPr lang="en-US" sz="3200" b="1" dirty="0" smtClean="0"/>
          </a:p>
          <a:p>
            <a:r>
              <a:rPr lang="en-US" sz="3200" b="1" dirty="0" smtClean="0"/>
              <a:t>Volunteer-operated overlay network</a:t>
            </a:r>
          </a:p>
          <a:p>
            <a:r>
              <a:rPr lang="en-US" sz="3200" b="1" dirty="0" smtClean="0"/>
              <a:t>Provides anonymity</a:t>
            </a:r>
          </a:p>
          <a:p>
            <a:r>
              <a:rPr lang="hu-HU" sz="3200" b="1" dirty="0" err="1" smtClean="0"/>
              <a:t>But</a:t>
            </a:r>
            <a:r>
              <a:rPr lang="hu-HU" sz="3200" b="1" dirty="0" smtClean="0"/>
              <a:t>: </a:t>
            </a:r>
            <a:r>
              <a:rPr lang="en-US" sz="3200" b="1" dirty="0" smtClean="0"/>
              <a:t>Anonymity != Encryption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History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971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Onion Routing</a:t>
            </a:r>
            <a:r>
              <a:rPr lang="hu-HU" sz="3200" b="1" dirty="0" smtClean="0"/>
              <a:t>: mid-1990 </a:t>
            </a:r>
            <a:r>
              <a:rPr lang="hu-HU" sz="3200" b="1" dirty="0" err="1" smtClean="0"/>
              <a:t>by</a:t>
            </a:r>
            <a:r>
              <a:rPr lang="hu-HU" sz="3200" b="1" dirty="0" smtClean="0"/>
              <a:t> US </a:t>
            </a:r>
            <a:r>
              <a:rPr lang="hu-HU" sz="3200" b="1" dirty="0" err="1" smtClean="0"/>
              <a:t>Naval</a:t>
            </a:r>
            <a:r>
              <a:rPr lang="hu-HU" sz="3200" b="1" dirty="0" smtClean="0"/>
              <a:t> Research </a:t>
            </a:r>
            <a:r>
              <a:rPr lang="hu-HU" sz="3200" b="1" dirty="0" err="1" smtClean="0"/>
              <a:t>Lab</a:t>
            </a:r>
            <a:endParaRPr lang="hu-HU" sz="3200" b="1" dirty="0" smtClean="0"/>
          </a:p>
          <a:p>
            <a:r>
              <a:rPr lang="hu-HU" sz="3200" b="1" dirty="0" smtClean="0"/>
              <a:t>DARPA (1997)</a:t>
            </a:r>
          </a:p>
          <a:p>
            <a:r>
              <a:rPr lang="hu-HU" sz="3200" b="1" dirty="0" smtClean="0"/>
              <a:t>2004: Free </a:t>
            </a:r>
            <a:r>
              <a:rPr lang="hu-HU" sz="3200" b="1" dirty="0" err="1" smtClean="0"/>
              <a:t>license</a:t>
            </a:r>
            <a:endParaRPr lang="hu-HU" sz="3200" b="1" dirty="0" smtClean="0"/>
          </a:p>
          <a:p>
            <a:r>
              <a:rPr lang="hu-HU" sz="3200" b="1" dirty="0" smtClean="0"/>
              <a:t>EFF (</a:t>
            </a:r>
            <a:r>
              <a:rPr lang="hu-HU" sz="3200" b="1" dirty="0" err="1" smtClean="0"/>
              <a:t>Electronic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Frontier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Foundation</a:t>
            </a:r>
            <a:r>
              <a:rPr lang="hu-HU" sz="3200" b="1" dirty="0" smtClean="0"/>
              <a:t>)</a:t>
            </a:r>
          </a:p>
          <a:p>
            <a:r>
              <a:rPr lang="hu-HU" sz="3200" b="1" dirty="0" smtClean="0"/>
              <a:t>The Tor Project</a:t>
            </a:r>
          </a:p>
          <a:p>
            <a:r>
              <a:rPr lang="hu-HU" sz="3200" b="1" dirty="0" err="1" smtClean="0"/>
              <a:t>Later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fiscal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sponsor</a:t>
            </a:r>
            <a:r>
              <a:rPr lang="hu-HU" sz="3200" b="1" dirty="0" smtClean="0"/>
              <a:t>: US </a:t>
            </a:r>
            <a:r>
              <a:rPr lang="hu-HU" sz="3200" b="1" dirty="0" err="1" smtClean="0"/>
              <a:t>Goverment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TOR network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TOR Browser</a:t>
            </a:r>
          </a:p>
          <a:p>
            <a:r>
              <a:rPr lang="hu-HU" b="1" dirty="0" err="1" smtClean="0"/>
              <a:t>Initiator</a:t>
            </a:r>
            <a:endParaRPr lang="hu-HU" b="1" dirty="0" smtClean="0"/>
          </a:p>
          <a:p>
            <a:r>
              <a:rPr lang="hu-HU" b="1" dirty="0" err="1" smtClean="0"/>
              <a:t>Nodes</a:t>
            </a:r>
            <a:endParaRPr lang="hu-HU" b="1" dirty="0" smtClean="0"/>
          </a:p>
          <a:p>
            <a:r>
              <a:rPr lang="hu-HU" b="1" dirty="0" err="1" smtClean="0"/>
              <a:t>Circuit</a:t>
            </a:r>
            <a:endParaRPr lang="hu-HU" b="1" dirty="0" smtClean="0"/>
          </a:p>
          <a:p>
            <a:r>
              <a:rPr lang="hu-HU" b="1" dirty="0" err="1" smtClean="0"/>
              <a:t>Path</a:t>
            </a:r>
            <a:endParaRPr lang="hu-HU" b="1" dirty="0" smtClean="0"/>
          </a:p>
          <a:p>
            <a:r>
              <a:rPr lang="hu-HU" b="1" dirty="0" err="1" smtClean="0"/>
              <a:t>Tor-exit</a:t>
            </a:r>
            <a:endParaRPr lang="hu-HU" b="1" dirty="0" smtClean="0"/>
          </a:p>
        </p:txBody>
      </p:sp>
      <p:pic>
        <p:nvPicPr>
          <p:cNvPr id="4" name="Kép 3" descr="Torbrow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1484784"/>
            <a:ext cx="5055402" cy="4162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TOR network</a:t>
            </a:r>
            <a:endParaRPr lang="en-US" b="1" dirty="0"/>
          </a:p>
        </p:txBody>
      </p:sp>
      <p:pic>
        <p:nvPicPr>
          <p:cNvPr id="7" name="Kép 6" descr="tor1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268760"/>
            <a:ext cx="7444456" cy="3672408"/>
          </a:xfrm>
          <a:prstGeom prst="rect">
            <a:avLst/>
          </a:prstGeom>
        </p:spPr>
      </p:pic>
      <p:pic>
        <p:nvPicPr>
          <p:cNvPr id="8" name="Kép 7" descr="tor2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84784"/>
            <a:ext cx="9050014" cy="4563112"/>
          </a:xfrm>
          <a:prstGeom prst="rect">
            <a:avLst/>
          </a:prstGeom>
        </p:spPr>
      </p:pic>
      <p:pic>
        <p:nvPicPr>
          <p:cNvPr id="13" name="Kép 12" descr="HT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268760"/>
            <a:ext cx="8110839" cy="5184576"/>
          </a:xfrm>
          <a:prstGeom prst="rect">
            <a:avLst/>
          </a:prstGeom>
        </p:spPr>
      </p:pic>
      <p:sp>
        <p:nvSpPr>
          <p:cNvPr id="6" name="Ellipszis 5"/>
          <p:cNvSpPr/>
          <p:nvPr/>
        </p:nvSpPr>
        <p:spPr>
          <a:xfrm>
            <a:off x="714348" y="2214554"/>
            <a:ext cx="1428760" cy="142876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714480" y="1857364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solidFill>
                  <a:srgbClr val="FF0000"/>
                </a:solidFill>
              </a:rPr>
              <a:t>Initiator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7072330" y="4786322"/>
            <a:ext cx="1428760" cy="142876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929322" y="5929330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solidFill>
                  <a:srgbClr val="FF0000"/>
                </a:solidFill>
              </a:rPr>
              <a:t>Tor-exit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785786" y="4786322"/>
            <a:ext cx="1428760" cy="142876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857356" y="4071942"/>
            <a:ext cx="1928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solidFill>
                  <a:srgbClr val="FF0000"/>
                </a:solidFill>
              </a:rPr>
              <a:t>Adress</a:t>
            </a:r>
            <a:endParaRPr lang="hu-HU" sz="2800" b="1" dirty="0" smtClean="0">
              <a:solidFill>
                <a:srgbClr val="FF0000"/>
              </a:solidFill>
            </a:endParaRPr>
          </a:p>
          <a:p>
            <a:r>
              <a:rPr lang="hu-HU" sz="2800" b="1" dirty="0" err="1" smtClean="0">
                <a:solidFill>
                  <a:srgbClr val="FF0000"/>
                </a:solidFill>
              </a:rPr>
              <a:t>Directory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2428860" y="3286124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err="1" smtClean="0">
                <a:solidFill>
                  <a:srgbClr val="00B050"/>
                </a:solidFill>
              </a:rPr>
              <a:t>Path</a:t>
            </a:r>
            <a:endParaRPr lang="hu-HU" sz="2800" b="1" dirty="0">
              <a:solidFill>
                <a:srgbClr val="00B050"/>
              </a:solidFill>
            </a:endParaRPr>
          </a:p>
        </p:txBody>
      </p:sp>
      <p:cxnSp>
        <p:nvCxnSpPr>
          <p:cNvPr id="17" name="Egyenes összekötő 16"/>
          <p:cNvCxnSpPr/>
          <p:nvPr/>
        </p:nvCxnSpPr>
        <p:spPr>
          <a:xfrm rot="5400000" flipH="1" flipV="1">
            <a:off x="2643174" y="2928934"/>
            <a:ext cx="571504" cy="2857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3571868" y="3786190"/>
            <a:ext cx="2071702" cy="12858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/>
          <p:cNvCxnSpPr/>
          <p:nvPr/>
        </p:nvCxnSpPr>
        <p:spPr>
          <a:xfrm>
            <a:off x="3357554" y="3500438"/>
            <a:ext cx="1071570" cy="714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4" grpId="0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TOR network</a:t>
            </a:r>
            <a:endParaRPr lang="en-US" b="1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.</a:t>
            </a:r>
            <a:r>
              <a:rPr lang="hu-HU" b="1" dirty="0" err="1" smtClean="0"/>
              <a:t>onion</a:t>
            </a:r>
            <a:r>
              <a:rPr lang="hu-HU" b="1" dirty="0" smtClean="0"/>
              <a:t> </a:t>
            </a:r>
            <a:r>
              <a:rPr lang="hu-HU" b="1" dirty="0" err="1" smtClean="0"/>
              <a:t>top-level</a:t>
            </a:r>
            <a:r>
              <a:rPr lang="hu-HU" b="1" dirty="0" smtClean="0"/>
              <a:t> </a:t>
            </a:r>
            <a:r>
              <a:rPr lang="hu-HU" b="1" dirty="0" err="1" smtClean="0"/>
              <a:t>domain</a:t>
            </a:r>
            <a:r>
              <a:rPr lang="hu-HU" b="1" dirty="0" smtClean="0"/>
              <a:t> </a:t>
            </a:r>
            <a:r>
              <a:rPr lang="hu-HU" b="1" dirty="0" err="1" smtClean="0"/>
              <a:t>suffix</a:t>
            </a:r>
            <a:r>
              <a:rPr lang="hu-HU" b="1" dirty="0" smtClean="0"/>
              <a:t> (2004)</a:t>
            </a:r>
          </a:p>
          <a:p>
            <a:pPr lvl="1"/>
            <a:r>
              <a:rPr lang="hu-HU" b="1" dirty="0" err="1" smtClean="0"/>
              <a:t>Isn’t</a:t>
            </a:r>
            <a:r>
              <a:rPr lang="hu-HU" b="1" dirty="0" smtClean="0"/>
              <a:t> part of </a:t>
            </a:r>
            <a:r>
              <a:rPr lang="hu-HU" b="1" dirty="0" err="1" smtClean="0"/>
              <a:t>the</a:t>
            </a:r>
            <a:r>
              <a:rPr lang="hu-HU" b="1" dirty="0" smtClean="0"/>
              <a:t> internet DNS </a:t>
            </a:r>
            <a:r>
              <a:rPr lang="hu-HU" b="1" dirty="0" err="1" smtClean="0"/>
              <a:t>root</a:t>
            </a:r>
            <a:r>
              <a:rPr lang="hu-HU" b="1" dirty="0" smtClean="0"/>
              <a:t> </a:t>
            </a:r>
            <a:r>
              <a:rPr lang="hu-HU" b="1" dirty="0" err="1" smtClean="0"/>
              <a:t>zone</a:t>
            </a:r>
            <a:r>
              <a:rPr lang="hu-HU" b="1" dirty="0" smtClean="0"/>
              <a:t> </a:t>
            </a:r>
            <a:r>
              <a:rPr lang="hu-HU" b="1" dirty="0" smtClean="0">
                <a:sym typeface="Wingdings" pitchFamily="2" charset="2"/>
              </a:rPr>
              <a:t> </a:t>
            </a:r>
            <a:r>
              <a:rPr lang="hu-HU" b="1" dirty="0" err="1" smtClean="0">
                <a:sym typeface="Wingdings" pitchFamily="2" charset="2"/>
              </a:rPr>
              <a:t>eg</a:t>
            </a:r>
            <a:r>
              <a:rPr lang="hu-HU" b="1" dirty="0" smtClean="0">
                <a:sym typeface="Wingdings" pitchFamily="2" charset="2"/>
              </a:rPr>
              <a:t>. TOR Browser </a:t>
            </a:r>
            <a:r>
              <a:rPr lang="hu-HU" b="1" dirty="0" err="1" smtClean="0">
                <a:sym typeface="Wingdings" pitchFamily="2" charset="2"/>
              </a:rPr>
              <a:t>needed</a:t>
            </a:r>
            <a:endParaRPr lang="hu-HU" b="1" dirty="0" smtClean="0"/>
          </a:p>
          <a:p>
            <a:pPr lvl="1"/>
            <a:r>
              <a:rPr lang="en-US" b="1" dirty="0" smtClean="0"/>
              <a:t>16-character alpha-semi-numeric hashes</a:t>
            </a:r>
            <a:endParaRPr lang="hu-HU" b="1" dirty="0" smtClean="0"/>
          </a:p>
          <a:p>
            <a:pPr lvl="2"/>
            <a:r>
              <a:rPr lang="hu-HU" b="1" dirty="0" smtClean="0"/>
              <a:t>a-z,</a:t>
            </a:r>
            <a:r>
              <a:rPr lang="hu-HU" b="1" dirty="0" err="1" smtClean="0"/>
              <a:t>A-Z</a:t>
            </a:r>
            <a:r>
              <a:rPr lang="hu-HU" b="1" dirty="0" smtClean="0"/>
              <a:t>,2-7</a:t>
            </a:r>
          </a:p>
          <a:p>
            <a:pPr lvl="1"/>
            <a:r>
              <a:rPr lang="hu-HU" b="1" dirty="0" smtClean="0"/>
              <a:t>base32 </a:t>
            </a:r>
            <a:r>
              <a:rPr lang="hu-HU" b="1" dirty="0" err="1" smtClean="0"/>
              <a:t>encoded</a:t>
            </a:r>
            <a:r>
              <a:rPr lang="hu-HU" b="1" dirty="0" smtClean="0"/>
              <a:t> 80-bit </a:t>
            </a:r>
            <a:r>
              <a:rPr lang="hu-HU" b="1" dirty="0" err="1" smtClean="0"/>
              <a:t>numbers</a:t>
            </a:r>
            <a:endParaRPr lang="hu-H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What</a:t>
            </a:r>
            <a:r>
              <a:rPr lang="hu-HU" b="1" dirty="0" smtClean="0"/>
              <a:t> </a:t>
            </a:r>
            <a:r>
              <a:rPr lang="hu-HU" b="1" dirty="0" err="1" smtClean="0"/>
              <a:t>could</a:t>
            </a:r>
            <a:r>
              <a:rPr lang="hu-HU" b="1" dirty="0" smtClean="0"/>
              <a:t> be </a:t>
            </a:r>
            <a:r>
              <a:rPr lang="hu-HU" b="1" dirty="0" err="1" smtClean="0"/>
              <a:t>used</a:t>
            </a:r>
            <a:r>
              <a:rPr lang="hu-HU" b="1" dirty="0" smtClean="0"/>
              <a:t> </a:t>
            </a:r>
            <a:r>
              <a:rPr lang="hu-HU" b="1" dirty="0" err="1" smtClean="0"/>
              <a:t>for</a:t>
            </a:r>
            <a:r>
              <a:rPr lang="hu-HU" b="1" dirty="0" smtClean="0"/>
              <a:t>?</a:t>
            </a:r>
            <a:endParaRPr lang="en-US" b="1" dirty="0"/>
          </a:p>
        </p:txBody>
      </p:sp>
      <p:pic>
        <p:nvPicPr>
          <p:cNvPr id="7" name="Kép 6" descr="tor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0"/>
            <a:ext cx="592939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Weaknesses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971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Eavesdropping</a:t>
            </a:r>
          </a:p>
          <a:p>
            <a:pPr lvl="1"/>
            <a:r>
              <a:rPr lang="en-US" sz="2800" b="1" dirty="0" smtClean="0"/>
              <a:t>Exit node</a:t>
            </a:r>
            <a:r>
              <a:rPr lang="hu-HU" sz="2800" b="1" dirty="0" smtClean="0"/>
              <a:t> (2007)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Bad apple (P2P)</a:t>
            </a:r>
          </a:p>
          <a:p>
            <a:r>
              <a:rPr lang="en-US" sz="3200" b="1" dirty="0" smtClean="0"/>
              <a:t>Other</a:t>
            </a:r>
            <a:r>
              <a:rPr lang="hu-HU" sz="3200" b="1" dirty="0" smtClean="0"/>
              <a:t> (</a:t>
            </a:r>
            <a:r>
              <a:rPr lang="hu-HU" sz="3200" b="1" dirty="0" err="1" smtClean="0"/>
              <a:t>theoretical</a:t>
            </a:r>
            <a:r>
              <a:rPr lang="hu-HU" sz="3200" b="1" dirty="0" smtClean="0"/>
              <a:t> : (?))</a:t>
            </a:r>
            <a:endParaRPr lang="en-US" sz="3200" b="1" dirty="0" smtClean="0"/>
          </a:p>
          <a:p>
            <a:pPr lvl="1"/>
            <a:r>
              <a:rPr lang="en-US" sz="2800" b="1" dirty="0" smtClean="0"/>
              <a:t>Mouse fingerprinting</a:t>
            </a:r>
            <a:r>
              <a:rPr lang="hu-HU" sz="2800" b="1" dirty="0" smtClean="0"/>
              <a:t>(?)</a:t>
            </a:r>
            <a:endParaRPr lang="en-US" sz="2800" b="1" dirty="0" smtClean="0"/>
          </a:p>
          <a:p>
            <a:pPr lvl="1"/>
            <a:r>
              <a:rPr lang="en-US" sz="2800" b="1" dirty="0" err="1" smtClean="0"/>
              <a:t>DDoS</a:t>
            </a:r>
            <a:r>
              <a:rPr lang="en-US" sz="2800" b="1" dirty="0" smtClean="0"/>
              <a:t> on exit node</a:t>
            </a:r>
            <a:r>
              <a:rPr lang="hu-HU" sz="2800" b="1" dirty="0" smtClean="0"/>
              <a:t>(?)</a:t>
            </a:r>
          </a:p>
          <a:p>
            <a:pPr lvl="1"/>
            <a:r>
              <a:rPr lang="en-US" sz="2800" b="1" dirty="0" smtClean="0"/>
              <a:t>(</a:t>
            </a:r>
            <a:r>
              <a:rPr lang="en-US" sz="2800" b="1" dirty="0" err="1" smtClean="0"/>
              <a:t>OpenSSL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Heartbleed</a:t>
            </a:r>
            <a:r>
              <a:rPr lang="en-US" sz="2800" b="1" dirty="0" smtClean="0"/>
              <a:t> (2014, April))</a:t>
            </a:r>
            <a:endParaRPr lang="hu-HU" sz="2800" b="1" dirty="0" smtClean="0"/>
          </a:p>
          <a:p>
            <a:pPr lvl="1"/>
            <a:r>
              <a:rPr lang="hu-HU" sz="2800" b="1" dirty="0" err="1" smtClean="0"/>
              <a:t>Operation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Onymous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Future</a:t>
            </a:r>
            <a:r>
              <a:rPr lang="hu-HU" b="1" dirty="0" smtClean="0"/>
              <a:t>?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997152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Continuously</a:t>
            </a:r>
            <a:r>
              <a:rPr lang="hu-HU" b="1" dirty="0" smtClean="0"/>
              <a:t> </a:t>
            </a:r>
            <a:r>
              <a:rPr lang="hu-HU" b="1" dirty="0" err="1" smtClean="0"/>
              <a:t>developing</a:t>
            </a:r>
            <a:r>
              <a:rPr lang="hu-HU" b="1" dirty="0" smtClean="0"/>
              <a:t> software</a:t>
            </a:r>
          </a:p>
          <a:p>
            <a:r>
              <a:rPr lang="hu-HU" b="1" dirty="0" err="1" smtClean="0"/>
              <a:t>Goals</a:t>
            </a:r>
            <a:r>
              <a:rPr lang="hu-HU" b="1" dirty="0" smtClean="0"/>
              <a:t>:</a:t>
            </a:r>
          </a:p>
          <a:p>
            <a:pPr lvl="1"/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many</a:t>
            </a:r>
            <a:r>
              <a:rPr lang="hu-HU" b="1" dirty="0" smtClean="0"/>
              <a:t> </a:t>
            </a:r>
            <a:r>
              <a:rPr lang="hu-HU" b="1" dirty="0" err="1" smtClean="0"/>
              <a:t>user</a:t>
            </a:r>
            <a:r>
              <a:rPr lang="hu-HU" b="1" dirty="0" smtClean="0"/>
              <a:t> </a:t>
            </a:r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possible</a:t>
            </a:r>
            <a:r>
              <a:rPr lang="hu-HU" b="1" dirty="0" smtClean="0"/>
              <a:t> (+</a:t>
            </a:r>
            <a:r>
              <a:rPr lang="hu-HU" b="1" dirty="0" err="1" smtClean="0"/>
              <a:t>Security</a:t>
            </a:r>
            <a:r>
              <a:rPr lang="hu-HU" b="1" dirty="0" smtClean="0"/>
              <a:t>!)</a:t>
            </a:r>
          </a:p>
          <a:p>
            <a:pPr lvl="1"/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high</a:t>
            </a:r>
            <a:r>
              <a:rPr lang="hu-HU" b="1" dirty="0" smtClean="0"/>
              <a:t> </a:t>
            </a:r>
            <a:r>
              <a:rPr lang="hu-HU" b="1" dirty="0" err="1" smtClean="0"/>
              <a:t>anonymity</a:t>
            </a:r>
            <a:r>
              <a:rPr lang="hu-HU" b="1" dirty="0" smtClean="0"/>
              <a:t> </a:t>
            </a:r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possible</a:t>
            </a:r>
            <a:endParaRPr lang="hu-HU" b="1" dirty="0" smtClean="0"/>
          </a:p>
          <a:p>
            <a:pPr lvl="1"/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reliable</a:t>
            </a:r>
            <a:r>
              <a:rPr lang="hu-HU" b="1" dirty="0" smtClean="0"/>
              <a:t> and </a:t>
            </a:r>
            <a:r>
              <a:rPr lang="hu-HU" b="1" dirty="0" err="1" smtClean="0"/>
              <a:t>fast</a:t>
            </a:r>
            <a:r>
              <a:rPr lang="hu-HU" b="1" dirty="0" smtClean="0"/>
              <a:t> </a:t>
            </a:r>
            <a:r>
              <a:rPr lang="hu-HU" b="1" dirty="0" err="1" smtClean="0"/>
              <a:t>network</a:t>
            </a:r>
            <a:r>
              <a:rPr lang="hu-HU" b="1" dirty="0" smtClean="0"/>
              <a:t> </a:t>
            </a:r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possible</a:t>
            </a:r>
            <a:endParaRPr lang="hu-HU" b="1" dirty="0" smtClean="0"/>
          </a:p>
          <a:p>
            <a:r>
              <a:rPr lang="hu-HU" b="1" dirty="0" smtClean="0"/>
              <a:t>„</a:t>
            </a:r>
            <a:r>
              <a:rPr lang="en-US" b="1" dirty="0" smtClean="0"/>
              <a:t>Each new user and relay</a:t>
            </a:r>
            <a:r>
              <a:rPr lang="hu-HU" b="1" dirty="0" smtClean="0"/>
              <a:t> </a:t>
            </a:r>
            <a:r>
              <a:rPr lang="en-US" b="1" dirty="0" smtClean="0"/>
              <a:t>provides additional diversity, enhancing Tor's ability to put control over your security and privacy back into your hands</a:t>
            </a:r>
            <a:r>
              <a:rPr lang="hu-HU" b="1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ka">
  <a:themeElements>
    <a:clrScheme name="Technik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k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k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564</TotalTime>
  <Words>299</Words>
  <Application>Microsoft Office PowerPoint</Application>
  <PresentationFormat>Diavetítés a képernyőre (4:3 oldalarány)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Technika</vt:lpstr>
      <vt:lpstr>TOR network</vt:lpstr>
      <vt:lpstr>Key features</vt:lpstr>
      <vt:lpstr>History</vt:lpstr>
      <vt:lpstr>Structure of TOR network</vt:lpstr>
      <vt:lpstr>Structure of TOR network</vt:lpstr>
      <vt:lpstr>Structure of TOR network</vt:lpstr>
      <vt:lpstr>What could be used for?</vt:lpstr>
      <vt:lpstr>Weaknesses</vt:lpstr>
      <vt:lpstr>Future?</vt:lpstr>
      <vt:lpstr>Future?</vt:lpstr>
      <vt:lpstr>Conclusions</vt:lpstr>
      <vt:lpstr>References</vt:lpstr>
      <vt:lpstr>THANKS FOR WATCHING!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hálózat</dc:title>
  <dc:creator>Lordpb</dc:creator>
  <cp:lastModifiedBy>Lordpb</cp:lastModifiedBy>
  <cp:revision>67</cp:revision>
  <dcterms:created xsi:type="dcterms:W3CDTF">2018-02-26T08:48:49Z</dcterms:created>
  <dcterms:modified xsi:type="dcterms:W3CDTF">2018-02-27T18:02:25Z</dcterms:modified>
</cp:coreProperties>
</file>