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3825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9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5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6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7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6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43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95555"/>
            <a:ext cx="7704667" cy="4904261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7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5085"/>
            <a:ext cx="7704667" cy="6972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924573"/>
            <a:ext cx="3739896" cy="5111101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924573"/>
            <a:ext cx="3739896" cy="5089251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92076"/>
            <a:ext cx="7704667" cy="6211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5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9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101B54-4229-4B58-9335-48B000AD4E5F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84D7B0-9C23-4B89-83BA-E65C4A949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58072-126D-4EED-AD6B-179CC368A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半导体物理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B74AA9-EA5B-454B-A7F3-A8EA7D597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第</a:t>
            </a:r>
            <a:r>
              <a:rPr lang="en-US" altLang="zh-CN" sz="3200" dirty="0">
                <a:latin typeface="+mj-ea"/>
                <a:ea typeface="+mj-ea"/>
              </a:rPr>
              <a:t>7-13</a:t>
            </a:r>
            <a:r>
              <a:rPr lang="zh-CN" altLang="en-US" sz="3200" dirty="0">
                <a:latin typeface="+mj-ea"/>
                <a:ea typeface="+mj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86225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653CD-53D1-4E0A-9BD8-839835D313C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8-1 </a:t>
            </a:r>
            <a:r>
              <a:rPr lang="zh-CN" altLang="en-US" dirty="0"/>
              <a:t>表面态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5F7604-EF95-4CDB-A35B-02ABC477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921"/>
            <a:ext cx="9144000" cy="45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758429-882C-42BF-AA55-F9A5B097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7" y="1025237"/>
            <a:ext cx="8365786" cy="562648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4335AD4-D506-4158-837E-497B482A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206279"/>
            <a:ext cx="8365786" cy="6211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8-2 </a:t>
            </a:r>
            <a:r>
              <a:rPr lang="zh-CN" altLang="en-US" dirty="0"/>
              <a:t>表面电场效应和</a:t>
            </a:r>
            <a:r>
              <a:rPr lang="en-US" altLang="zh-CN" dirty="0"/>
              <a:t>MIS</a:t>
            </a:r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79680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50ED-730B-46F9-8F09-09202AC5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92076"/>
            <a:ext cx="8206509" cy="6211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8-3 MIS</a:t>
            </a:r>
            <a:r>
              <a:rPr lang="zh-CN" altLang="en-US" dirty="0"/>
              <a:t>结构的</a:t>
            </a:r>
            <a:r>
              <a:rPr lang="en-US" altLang="zh-CN" dirty="0"/>
              <a:t>C-V</a:t>
            </a:r>
            <a:r>
              <a:rPr lang="zh-CN" altLang="en-US" dirty="0"/>
              <a:t>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27A86A-4D72-43B3-84CB-53BB1A10D128}"/>
              </a:ext>
            </a:extLst>
          </p:cNvPr>
          <p:cNvSpPr txBox="1"/>
          <p:nvPr/>
        </p:nvSpPr>
        <p:spPr>
          <a:xfrm>
            <a:off x="480291" y="1034473"/>
            <a:ext cx="4498109" cy="46166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MIS</a:t>
            </a:r>
            <a:r>
              <a:rPr lang="zh-CN" altLang="en-US" sz="2400" dirty="0"/>
              <a:t>结构的等效电路如右图所示。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1AB9F4-AB73-4233-B62D-E1071BC7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245" y="1034472"/>
            <a:ext cx="3559464" cy="2276401"/>
          </a:xfrm>
          <a:prstGeom prst="rect">
            <a:avLst/>
          </a:prstGeom>
          <a:noFill/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374930-11A8-4EC5-A7BE-A96399F1DD96}"/>
              </a:ext>
            </a:extLst>
          </p:cNvPr>
          <p:cNvSpPr txBox="1"/>
          <p:nvPr/>
        </p:nvSpPr>
        <p:spPr>
          <a:xfrm>
            <a:off x="480292" y="1819564"/>
            <a:ext cx="4089400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" panose="020B0509030602030204" pitchFamily="49" charset="0"/>
              </a:rPr>
              <a:t>如图，</a:t>
            </a:r>
            <a:r>
              <a:rPr lang="zh-CN" alt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绝缘层可以看作固定电容</a:t>
            </a:r>
            <a:r>
              <a:rPr lang="zh-CN" altLang="en-US" dirty="0">
                <a:latin typeface="Ubuntu Mono" panose="020B0509030602030204" pitchFamily="49" charset="0"/>
              </a:rPr>
              <a:t>，因为其厚度固定，能够积聚的电荷容量也固定。</a:t>
            </a:r>
            <a:endParaRPr lang="en-US" altLang="zh-CN" dirty="0">
              <a:latin typeface="Ubuntu Mono" panose="020B0509030602030204" pitchFamily="49" charset="0"/>
            </a:endParaRPr>
          </a:p>
          <a:p>
            <a:r>
              <a:rPr lang="zh-CN" altLang="en-US" dirty="0">
                <a:latin typeface="Ubuntu Mono" panose="020B0509030602030204" pitchFamily="49" charset="0"/>
              </a:rPr>
              <a:t>而</a:t>
            </a:r>
            <a:r>
              <a:rPr lang="zh-CN" alt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半导体</a:t>
            </a:r>
            <a:r>
              <a:rPr lang="zh-CN" altLang="en-US" dirty="0">
                <a:latin typeface="Ubuntu Mono" panose="020B0509030602030204" pitchFamily="49" charset="0"/>
              </a:rPr>
              <a:t>（这里以</a:t>
            </a:r>
            <a:r>
              <a:rPr lang="en-US" altLang="zh-CN" dirty="0">
                <a:latin typeface="Ubuntu Mono" panose="020B0509030602030204" pitchFamily="49" charset="0"/>
              </a:rPr>
              <a:t>p</a:t>
            </a:r>
            <a:r>
              <a:rPr lang="zh-CN" altLang="en-US" dirty="0">
                <a:latin typeface="Ubuntu Mono" panose="020B0509030602030204" pitchFamily="49" charset="0"/>
              </a:rPr>
              <a:t>型半导体为例）当形成耗尽层（当</a:t>
            </a:r>
            <a:r>
              <a:rPr lang="en-US" altLang="zh-CN" dirty="0">
                <a:latin typeface="Ubuntu Mono" panose="020B0509030602030204" pitchFamily="49" charset="0"/>
              </a:rPr>
              <a:t>V</a:t>
            </a:r>
            <a:r>
              <a:rPr lang="en-US" altLang="zh-CN" baseline="-25000" dirty="0">
                <a:latin typeface="Ubuntu Mono" panose="020B0509030602030204" pitchFamily="49" charset="0"/>
              </a:rPr>
              <a:t>G</a:t>
            </a:r>
            <a:r>
              <a:rPr lang="en-US" altLang="zh-CN" dirty="0">
                <a:latin typeface="Ubuntu Mono" panose="020B0509030602030204" pitchFamily="49" charset="0"/>
              </a:rPr>
              <a:t>&gt;0</a:t>
            </a:r>
            <a:r>
              <a:rPr lang="zh-CN" altLang="en-US" dirty="0">
                <a:latin typeface="Ubuntu Mono" panose="020B0509030602030204" pitchFamily="49" charset="0"/>
              </a:rPr>
              <a:t>时，在半导体与绝缘层界面处会积聚电子，当与</a:t>
            </a:r>
            <a:r>
              <a:rPr lang="en-US" altLang="zh-CN" dirty="0">
                <a:latin typeface="Ubuntu Mono" panose="020B0509030602030204" pitchFamily="49" charset="0"/>
              </a:rPr>
              <a:t>p</a:t>
            </a:r>
            <a:r>
              <a:rPr lang="zh-CN" altLang="en-US" dirty="0">
                <a:latin typeface="Ubuntu Mono" panose="020B0509030602030204" pitchFamily="49" charset="0"/>
              </a:rPr>
              <a:t>型半导体的多子空穴中和即可形成耗尽层），</a:t>
            </a:r>
            <a:r>
              <a:rPr lang="zh-CN" alt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耗尽层</a:t>
            </a:r>
            <a:r>
              <a:rPr lang="zh-CN" altLang="en-US" dirty="0">
                <a:latin typeface="Ubuntu Mono" panose="020B0509030602030204" pitchFamily="49" charset="0"/>
              </a:rPr>
              <a:t>的长度（也就是积累的电荷数，即电容量）是可变的，即</a:t>
            </a:r>
            <a:r>
              <a:rPr lang="zh-CN" altLang="en-US" b="1" dirty="0">
                <a:solidFill>
                  <a:srgbClr val="FF0000"/>
                </a:solidFill>
                <a:latin typeface="Ubuntu Mono" panose="020B0509030602030204" pitchFamily="49" charset="0"/>
              </a:rPr>
              <a:t>相当于可变电容</a:t>
            </a:r>
            <a:r>
              <a:rPr lang="zh-CN" altLang="en-US" dirty="0">
                <a:latin typeface="Ubuntu Mono" panose="020B0509030602030204" pitchFamily="49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F9AA8B4-92B5-4720-A594-2A2A223BB9F6}"/>
                  </a:ext>
                </a:extLst>
              </p:cNvPr>
              <p:cNvSpPr txBox="1"/>
              <p:nvPr/>
            </p:nvSpPr>
            <p:spPr>
              <a:xfrm>
                <a:off x="480291" y="5015962"/>
                <a:ext cx="3559464" cy="667812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zh-CN" altLang="en-US" sz="2800" dirty="0"/>
                  <a:t>总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电容</m:t>
                    </m:r>
                  </m:oMath>
                </a14:m>
                <a:r>
                  <a:rPr lang="en-US" altLang="zh-CN" sz="2800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F9AA8B4-92B5-4720-A594-2A2A223B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" y="5015962"/>
                <a:ext cx="3559464" cy="667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F370ECD-D577-41A8-9850-E909EAAAB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2909" y="3429000"/>
            <a:ext cx="4089400" cy="33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FB561B-CDE6-48BF-B52E-853D65972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12356"/>
          <a:stretch/>
        </p:blipFill>
        <p:spPr>
          <a:xfrm>
            <a:off x="594172" y="533833"/>
            <a:ext cx="7955656" cy="53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B0042-5C17-443D-A4D1-68BB4140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8" y="92076"/>
            <a:ext cx="8941687" cy="6211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altLang="zh-CN" sz="3600" dirty="0"/>
              <a:t>8-4 </a:t>
            </a:r>
            <a:r>
              <a:rPr lang="zh-CN" altLang="en-US" sz="3600" dirty="0"/>
              <a:t>硅</a:t>
            </a:r>
            <a:r>
              <a:rPr lang="en-US" altLang="zh-CN" sz="3600" dirty="0"/>
              <a:t>-</a:t>
            </a:r>
            <a:r>
              <a:rPr lang="zh-CN" altLang="en-US" sz="3600" dirty="0"/>
              <a:t>二氧化硅的性质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D47D6F-C9A3-4748-945B-3F06529803AE}"/>
              </a:ext>
            </a:extLst>
          </p:cNvPr>
          <p:cNvSpPr txBox="1"/>
          <p:nvPr/>
        </p:nvSpPr>
        <p:spPr>
          <a:xfrm>
            <a:off x="2364509" y="910871"/>
            <a:ext cx="6691746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硅</a:t>
            </a:r>
            <a:r>
              <a:rPr lang="en-US" altLang="zh-CN" dirty="0"/>
              <a:t>-</a:t>
            </a:r>
            <a:r>
              <a:rPr lang="zh-CN" altLang="en-US" dirty="0"/>
              <a:t>二氧化硅的系统中，存在四种类型的电荷或能量状态：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C03E9E-CAF1-47DB-BDDE-595FE5F91221}"/>
              </a:ext>
            </a:extLst>
          </p:cNvPr>
          <p:cNvSpPr txBox="1"/>
          <p:nvPr/>
        </p:nvSpPr>
        <p:spPr>
          <a:xfrm>
            <a:off x="5592504" y="1885609"/>
            <a:ext cx="3463751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二氧化硅层中的可动离子沾污</a:t>
            </a:r>
            <a:endParaRPr lang="en-US" altLang="zh-CN" dirty="0"/>
          </a:p>
          <a:p>
            <a:pPr algn="l"/>
            <a:r>
              <a:rPr lang="zh-CN" altLang="en-US" dirty="0"/>
              <a:t>以</a:t>
            </a:r>
            <a:r>
              <a:rPr lang="en-US" altLang="zh-CN" dirty="0"/>
              <a:t>Na</a:t>
            </a:r>
            <a:r>
              <a:rPr lang="en-US" altLang="zh-CN" baseline="30000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en-US" altLang="zh-CN" baseline="30000" dirty="0"/>
              <a:t>+</a:t>
            </a:r>
            <a:r>
              <a:rPr lang="zh-CN" altLang="en-US" dirty="0"/>
              <a:t>等为主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DF3D48-F2E7-448F-B035-F64DDEE2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1754896"/>
            <a:ext cx="3125592" cy="48673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664C23-431F-45EF-97F1-D69E4B52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566"/>
            <a:ext cx="2262106" cy="36929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4F5383-C28A-4B78-B9F9-17572935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02" y="3241964"/>
            <a:ext cx="3505756" cy="31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851D9-07A3-4DDD-875A-CBB5C055DAAF}"/>
              </a:ext>
            </a:extLst>
          </p:cNvPr>
          <p:cNvSpPr txBox="1"/>
          <p:nvPr/>
        </p:nvSpPr>
        <p:spPr>
          <a:xfrm>
            <a:off x="203199" y="203200"/>
            <a:ext cx="8534401" cy="1200329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二氧化硅层中的固定表面电荷</a:t>
            </a:r>
            <a:endParaRPr lang="en-US" altLang="zh-CN" sz="2400" dirty="0"/>
          </a:p>
          <a:p>
            <a:pPr algn="l"/>
            <a:r>
              <a:rPr lang="zh-CN" altLang="en-US" sz="2400" dirty="0"/>
              <a:t>主要是由于二氧化硅与硅之间的过剩硅离子，其会失去外层价电子而带正电荷。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6E014-E6F0-450A-A28B-B63A3B8A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55" y="1698044"/>
            <a:ext cx="4482089" cy="5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8BFB17-0805-4275-81CD-FB86F23F74D6}"/>
              </a:ext>
            </a:extLst>
          </p:cNvPr>
          <p:cNvSpPr txBox="1"/>
          <p:nvPr/>
        </p:nvSpPr>
        <p:spPr>
          <a:xfrm>
            <a:off x="277091" y="193964"/>
            <a:ext cx="8312727" cy="830997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硅</a:t>
            </a:r>
            <a:r>
              <a:rPr lang="en-US" altLang="zh-CN" sz="2400" dirty="0"/>
              <a:t>-</a:t>
            </a:r>
            <a:r>
              <a:rPr lang="zh-CN" altLang="en-US" sz="2400" dirty="0"/>
              <a:t>二氧化硅界面处的快界面态</a:t>
            </a:r>
            <a:endParaRPr lang="en-US" altLang="zh-CN" sz="2400" dirty="0"/>
          </a:p>
          <a:p>
            <a:pPr algn="l"/>
            <a:r>
              <a:rPr lang="zh-CN" altLang="en-US" sz="2400" dirty="0"/>
              <a:t>和外表面态（称为慢态）相区别。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D9AB28-CD55-4819-8565-88C1F856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3" y="1222665"/>
            <a:ext cx="7379854" cy="3878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CF4C99-2EA5-42D5-A77C-485C37E7EFA6}"/>
              </a:ext>
            </a:extLst>
          </p:cNvPr>
          <p:cNvSpPr txBox="1"/>
          <p:nvPr/>
        </p:nvSpPr>
        <p:spPr>
          <a:xfrm>
            <a:off x="263236" y="5200072"/>
            <a:ext cx="8326582" cy="1200329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二氧化硅中的陷阱电荷</a:t>
            </a:r>
            <a:endParaRPr lang="en-US" altLang="zh-CN" sz="2400" dirty="0"/>
          </a:p>
          <a:p>
            <a:pPr algn="l"/>
            <a:r>
              <a:rPr lang="zh-CN" altLang="en-US" sz="2400" dirty="0"/>
              <a:t>由于辐照等原因，可以由二氧化硅中的陷阱捕获空穴，形成空间电荷（无法移动）。</a:t>
            </a:r>
          </a:p>
        </p:txBody>
      </p:sp>
    </p:spTree>
    <p:extLst>
      <p:ext uri="{BB962C8B-B14F-4D97-AF65-F5344CB8AC3E}">
        <p14:creationId xmlns:p14="http://schemas.microsoft.com/office/powerpoint/2010/main" val="99865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02B4A-634F-4C70-91DA-52E3C1D27C4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8-5 </a:t>
            </a:r>
            <a:r>
              <a:rPr lang="zh-CN" altLang="en-US" dirty="0"/>
              <a:t>表面电场对</a:t>
            </a:r>
            <a:r>
              <a:rPr lang="en-US" altLang="zh-CN" dirty="0" err="1"/>
              <a:t>pn</a:t>
            </a:r>
            <a:r>
              <a:rPr lang="zh-CN" altLang="en-US" dirty="0"/>
              <a:t>结特性的影响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515C8-7708-47BC-AA0A-5667B0E0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12799"/>
            <a:ext cx="86296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1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56528A-30E5-4330-A396-445156E6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48" y="719427"/>
            <a:ext cx="5010937" cy="3141374"/>
          </a:xfrm>
          <a:prstGeom prst="rect">
            <a:avLst/>
          </a:prstGeom>
        </p:spPr>
      </p:pic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E3E5AEC-55AF-4495-99E9-7179DE7FDABF}"/>
              </a:ext>
            </a:extLst>
          </p:cNvPr>
          <p:cNvSpPr/>
          <p:nvPr/>
        </p:nvSpPr>
        <p:spPr>
          <a:xfrm>
            <a:off x="822037" y="2662382"/>
            <a:ext cx="4368800" cy="766618"/>
          </a:xfrm>
          <a:custGeom>
            <a:avLst/>
            <a:gdLst>
              <a:gd name="connsiteX0" fmla="*/ 0 w 4368800"/>
              <a:gd name="connsiteY0" fmla="*/ 766618 h 766618"/>
              <a:gd name="connsiteX1" fmla="*/ 1265381 w 4368800"/>
              <a:gd name="connsiteY1" fmla="*/ 212436 h 766618"/>
              <a:gd name="connsiteX2" fmla="*/ 4368800 w 4368800"/>
              <a:gd name="connsiteY2" fmla="*/ 0 h 7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766618">
                <a:moveTo>
                  <a:pt x="0" y="766618"/>
                </a:moveTo>
                <a:cubicBezTo>
                  <a:pt x="268624" y="553412"/>
                  <a:pt x="537248" y="340206"/>
                  <a:pt x="1265381" y="212436"/>
                </a:cubicBezTo>
                <a:cubicBezTo>
                  <a:pt x="1993514" y="84666"/>
                  <a:pt x="3822315" y="66194"/>
                  <a:pt x="436880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A73DBC-AE4E-42E3-8D77-3CC6BF8C08B7}"/>
              </a:ext>
            </a:extLst>
          </p:cNvPr>
          <p:cNvSpPr txBox="1"/>
          <p:nvPr/>
        </p:nvSpPr>
        <p:spPr>
          <a:xfrm>
            <a:off x="377248" y="166255"/>
            <a:ext cx="5010937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表面效应对反向电流的影响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E928DD-1648-41FB-94A7-1FD047EF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6" y="1003301"/>
            <a:ext cx="3038475" cy="2857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C8B2C6-677A-4920-9CC6-39668F74DCDD}"/>
              </a:ext>
            </a:extLst>
          </p:cNvPr>
          <p:cNvSpPr txBox="1"/>
          <p:nvPr/>
        </p:nvSpPr>
        <p:spPr>
          <a:xfrm>
            <a:off x="5635626" y="166255"/>
            <a:ext cx="3046556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表面效应对击穿电压的影响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F89593-C9CF-4D50-8EB0-B7D23E0A1A20}"/>
              </a:ext>
            </a:extLst>
          </p:cNvPr>
          <p:cNvSpPr txBox="1"/>
          <p:nvPr/>
        </p:nvSpPr>
        <p:spPr>
          <a:xfrm>
            <a:off x="7777018" y="1003301"/>
            <a:ext cx="1144524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冶金结击穿电压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3B2D0-838B-4049-B2C3-1CAE01B69E40}"/>
              </a:ext>
            </a:extLst>
          </p:cNvPr>
          <p:cNvSpPr txBox="1"/>
          <p:nvPr/>
        </p:nvSpPr>
        <p:spPr>
          <a:xfrm>
            <a:off x="6346104" y="1231722"/>
            <a:ext cx="720437" cy="1200329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场感应结击穿电压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3ED18C-C3C4-4287-BE12-FEA1392600D2}"/>
              </a:ext>
            </a:extLst>
          </p:cNvPr>
          <p:cNvSpPr txBox="1"/>
          <p:nvPr/>
        </p:nvSpPr>
        <p:spPr>
          <a:xfrm>
            <a:off x="377247" y="4045527"/>
            <a:ext cx="8296853" cy="2246769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表面钝化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在二氧化硅膜上淀积对钠离子有阻挡作用的钝化膜，比如：磷硅玻璃，氧化铝和氮化硅膜等</a:t>
            </a: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在热氧化时（生成二氧化硅）通入氯化氢或三氯乙烯等，降低可动离子沾污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退火</a:t>
            </a:r>
            <a:r>
              <a:rPr lang="en-US" altLang="zh-CN" sz="2000" dirty="0"/>
              <a:t>(</a:t>
            </a:r>
            <a:r>
              <a:rPr lang="zh-CN" altLang="en-US" sz="2000" dirty="0"/>
              <a:t>将样件缓慢加热到一定温度，保持足够时间，然后以适宜速度冷却。</a:t>
            </a:r>
            <a:r>
              <a:rPr lang="en-US" altLang="zh-CN" sz="2000" dirty="0"/>
              <a:t>)</a:t>
            </a:r>
            <a:r>
              <a:rPr lang="zh-CN" altLang="en-US" sz="2000" dirty="0"/>
              <a:t>以降低固定电荷或界面态。</a:t>
            </a:r>
          </a:p>
        </p:txBody>
      </p:sp>
    </p:spTree>
    <p:extLst>
      <p:ext uri="{BB962C8B-B14F-4D97-AF65-F5344CB8AC3E}">
        <p14:creationId xmlns:p14="http://schemas.microsoft.com/office/powerpoint/2010/main" val="283426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6E41-C430-4D18-9126-E587FAE0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半导体异质结构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6981A-8734-45AF-AF93-09B85D19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20633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4BCD-4CC3-4F51-96C5-C71E956C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金属和半导体的接触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0181E-B40F-44D8-A50D-B7CD08DE2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304526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06866-05AD-4F86-BB21-9D797929C0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9-1 </a:t>
            </a:r>
            <a:r>
              <a:rPr lang="zh-CN" altLang="en-US" dirty="0"/>
              <a:t>半导体异质结及其能带图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E7DEA-DD71-49E1-86DD-716A25F8AF98}"/>
              </a:ext>
            </a:extLst>
          </p:cNvPr>
          <p:cNvSpPr txBox="1"/>
          <p:nvPr/>
        </p:nvSpPr>
        <p:spPr>
          <a:xfrm>
            <a:off x="131618" y="764009"/>
            <a:ext cx="8880764" cy="1107996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异质结：由两种不同的半导体单晶材料形成</a:t>
            </a:r>
            <a:r>
              <a:rPr lang="en-US" altLang="zh-CN" sz="1600" dirty="0" err="1"/>
              <a:t>pn</a:t>
            </a:r>
            <a:r>
              <a:rPr lang="zh-CN" altLang="en-US" sz="1600" dirty="0"/>
              <a:t>结，称为异质结，分为以下类型：</a:t>
            </a:r>
            <a:endParaRPr lang="en-US" altLang="zh-C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/>
              <a:t>反型异质结：由导电类型相反的两种不同半导体单晶材料所形成，比如</a:t>
            </a:r>
            <a:r>
              <a:rPr lang="en-US" altLang="zh-CN" sz="1600" dirty="0"/>
              <a:t>p</a:t>
            </a:r>
            <a:r>
              <a:rPr lang="zh-CN" altLang="en-US" sz="1600" dirty="0"/>
              <a:t>型</a:t>
            </a:r>
            <a:r>
              <a:rPr lang="en-US" altLang="zh-CN" sz="1600" dirty="0"/>
              <a:t>Ge</a:t>
            </a:r>
            <a:r>
              <a:rPr lang="zh-CN" altLang="en-US" sz="1600" dirty="0"/>
              <a:t>与</a:t>
            </a:r>
            <a:r>
              <a:rPr lang="en-US" altLang="zh-CN" sz="1600" dirty="0"/>
              <a:t>n</a:t>
            </a:r>
            <a:r>
              <a:rPr lang="zh-CN" altLang="en-US" sz="1600" dirty="0"/>
              <a:t>型</a:t>
            </a:r>
            <a:r>
              <a:rPr lang="en-US" altLang="zh-CN" sz="1600" dirty="0"/>
              <a:t>GaAs</a:t>
            </a:r>
            <a:r>
              <a:rPr lang="zh-CN" altLang="en-US" sz="1600" dirty="0"/>
              <a:t>所形成的</a:t>
            </a:r>
            <a:r>
              <a:rPr lang="en-US" altLang="zh-CN" sz="1600" dirty="0" err="1"/>
              <a:t>pn</a:t>
            </a:r>
            <a:r>
              <a:rPr lang="zh-CN" altLang="en-US" sz="1600" dirty="0"/>
              <a:t>结；</a:t>
            </a:r>
            <a:endParaRPr lang="en-US" altLang="zh-CN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/>
              <a:t>同型异质结：由相同导电类型的不同单晶材料所形成，比如</a:t>
            </a:r>
            <a:r>
              <a:rPr lang="en-US" altLang="zh-CN" sz="1600" dirty="0"/>
              <a:t>n</a:t>
            </a:r>
            <a:r>
              <a:rPr lang="zh-CN" altLang="en-US" sz="1600" dirty="0"/>
              <a:t>型</a:t>
            </a:r>
            <a:r>
              <a:rPr lang="en-US" altLang="zh-CN" sz="1600" dirty="0"/>
              <a:t>Ge</a:t>
            </a:r>
            <a:r>
              <a:rPr lang="zh-CN" altLang="en-US" sz="1600" dirty="0"/>
              <a:t>和</a:t>
            </a:r>
            <a:r>
              <a:rPr lang="en-US" altLang="zh-CN" sz="1600" dirty="0"/>
              <a:t>n</a:t>
            </a:r>
            <a:r>
              <a:rPr lang="zh-CN" altLang="en-US" sz="1600" dirty="0"/>
              <a:t>型</a:t>
            </a:r>
            <a:r>
              <a:rPr lang="en-US" altLang="zh-CN" sz="1600" dirty="0"/>
              <a:t>GaAs</a:t>
            </a:r>
            <a:r>
              <a:rPr lang="zh-CN" altLang="en-US" sz="1600" dirty="0"/>
              <a:t>所形成。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9D3B4C-DEBC-4A13-BF2A-0632C6D52D8A}"/>
              </a:ext>
            </a:extLst>
          </p:cNvPr>
          <p:cNvCxnSpPr>
            <a:cxnSpLocks/>
          </p:cNvCxnSpPr>
          <p:nvPr/>
        </p:nvCxnSpPr>
        <p:spPr>
          <a:xfrm>
            <a:off x="5126182" y="4682836"/>
            <a:ext cx="1302327" cy="8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18A917C-CCE7-41B5-8C76-3AD99C67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902226"/>
            <a:ext cx="7619998" cy="49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2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316E-FB53-4881-88F9-868301472BD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9-2 </a:t>
            </a:r>
            <a:r>
              <a:rPr lang="zh-CN" altLang="en-US" dirty="0"/>
              <a:t>半导体异质结的电流电压特性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47A40E-F1EF-4CD9-9FFA-65675A81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1185210"/>
            <a:ext cx="4246920" cy="24990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561DA3-DE40-438F-821E-CE89920D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3" y="929986"/>
            <a:ext cx="4544290" cy="30094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FAE43A-0B60-48B4-91F1-6AB7E97AC825}"/>
              </a:ext>
            </a:extLst>
          </p:cNvPr>
          <p:cNvSpPr txBox="1"/>
          <p:nvPr/>
        </p:nvSpPr>
        <p:spPr>
          <a:xfrm>
            <a:off x="230909" y="4267200"/>
            <a:ext cx="8682182" cy="147732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异质</a:t>
            </a:r>
            <a:r>
              <a:rPr lang="en-US" altLang="zh-CN" dirty="0" err="1"/>
              <a:t>pn</a:t>
            </a:r>
            <a:r>
              <a:rPr lang="zh-CN" altLang="en-US" dirty="0"/>
              <a:t>结的注入特性</a:t>
            </a:r>
            <a:r>
              <a:rPr lang="en-US" altLang="zh-CN" dirty="0"/>
              <a:t>:</a:t>
            </a:r>
          </a:p>
          <a:p>
            <a:pPr algn="l"/>
            <a:r>
              <a:rPr lang="zh-CN" altLang="en-US" dirty="0"/>
              <a:t>异质</a:t>
            </a:r>
            <a:r>
              <a:rPr lang="en-US" altLang="zh-CN" dirty="0" err="1"/>
              <a:t>pn</a:t>
            </a:r>
            <a:r>
              <a:rPr lang="zh-CN" altLang="en-US" dirty="0"/>
              <a:t>结多子注入的浓度比同质结高得多，这是区别二者的主要特点。</a:t>
            </a:r>
            <a:endParaRPr lang="en-US" altLang="zh-CN" dirty="0"/>
          </a:p>
          <a:p>
            <a:pPr algn="l"/>
            <a:r>
              <a:rPr lang="zh-CN" altLang="en-US" dirty="0"/>
              <a:t>在三极管的制作时，为了提高注入比，同质结必须增加基区的厚度，这样就使得晶体管的频率不能高，而采用异质结的方法，就可以不需要这么厚的基区。这样做出来的异质结晶体管，称为</a:t>
            </a:r>
            <a:r>
              <a:rPr lang="en-US" altLang="zh-CN" dirty="0"/>
              <a:t>HBT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80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CFF9-6FD9-4D4D-A614-22F6DA46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855" y="2666998"/>
            <a:ext cx="6386946" cy="2360071"/>
          </a:xfrm>
        </p:spPr>
        <p:txBody>
          <a:bodyPr/>
          <a:lstStyle/>
          <a:p>
            <a:r>
              <a:rPr lang="zh-CN" altLang="en-US" dirty="0"/>
              <a:t>半导体的光学性质和光电与发光现象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4865C-505D-4338-9F30-A340BBC5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89462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3DFA-AB91-4229-B570-338B466397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10-1 </a:t>
            </a:r>
            <a:r>
              <a:rPr lang="zh-CN" altLang="en-US" dirty="0"/>
              <a:t>半导体的光吸收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6AF223-0F1F-4520-9568-9EE8D726A7D7}"/>
              </a:ext>
            </a:extLst>
          </p:cNvPr>
          <p:cNvSpPr txBox="1"/>
          <p:nvPr/>
        </p:nvSpPr>
        <p:spPr>
          <a:xfrm>
            <a:off x="5488926" y="1006550"/>
            <a:ext cx="3592945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晶体中，光吸收表现为连续的吸收带。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E5DCD4-545F-436E-9909-84AB253F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96" y="1784833"/>
            <a:ext cx="2771775" cy="2638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9938E4-5B75-4B8C-8767-5A69E74E83FD}"/>
              </a:ext>
            </a:extLst>
          </p:cNvPr>
          <p:cNvSpPr txBox="1"/>
          <p:nvPr/>
        </p:nvSpPr>
        <p:spPr>
          <a:xfrm>
            <a:off x="692294" y="1625386"/>
            <a:ext cx="3316288" cy="1754326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由于电子从价带到导带的跃迁所形成的吸收过程称为本征吸收，对于光波，存在一个特定的波长</a:t>
            </a:r>
            <a:r>
              <a:rPr lang="en-US" altLang="zh-CN" dirty="0"/>
              <a:t>λ0</a:t>
            </a:r>
            <a:r>
              <a:rPr lang="zh-CN" altLang="en-US" dirty="0"/>
              <a:t>，当大于此波长时，吸收系数显著下降，称为本征吸收限，如左图。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FC8DD6-413C-4CE9-821A-FB75FEBA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3" y="4034728"/>
            <a:ext cx="6010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8F02-C3FB-484D-8C67-2CA176C8D1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10-2 </a:t>
            </a:r>
            <a:r>
              <a:rPr lang="zh-CN" altLang="en-US" dirty="0"/>
              <a:t>半导体的光电导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177F0-687E-43FD-9403-2C3B30CA9F39}"/>
              </a:ext>
            </a:extLst>
          </p:cNvPr>
          <p:cNvSpPr txBox="1"/>
          <p:nvPr/>
        </p:nvSpPr>
        <p:spPr>
          <a:xfrm>
            <a:off x="295564" y="1006764"/>
            <a:ext cx="8682182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由光照引起的半导体电导率增加的现象称为光电导，利用光电导可以制作对光敏感的电阻，称为光敏电阻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0E8424-7922-4482-8D6B-39179F29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96" y="1879167"/>
            <a:ext cx="3181350" cy="3228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E898A0-D8D2-40AC-BC6F-E51638F6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3" y="1976700"/>
            <a:ext cx="4762500" cy="1123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6FDD04-687E-4F73-812A-3840E81E684C}"/>
              </a:ext>
            </a:extLst>
          </p:cNvPr>
          <p:cNvSpPr txBox="1"/>
          <p:nvPr/>
        </p:nvSpPr>
        <p:spPr>
          <a:xfrm>
            <a:off x="482023" y="3325091"/>
            <a:ext cx="4902777" cy="2031325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光电导受几个因素影响：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迁移率：越大，增益因子越大；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光生非平衡载流子的寿命</a:t>
            </a:r>
            <a:r>
              <a:rPr lang="en-US" altLang="zh-CN" dirty="0"/>
              <a:t>τ</a:t>
            </a:r>
            <a:r>
              <a:rPr lang="zh-CN" altLang="en-US" dirty="0"/>
              <a:t>：影响反应速度，</a:t>
            </a:r>
            <a:r>
              <a:rPr lang="en-US" altLang="zh-CN" dirty="0"/>
              <a:t>τ</a:t>
            </a:r>
            <a:r>
              <a:rPr lang="zh-CN" altLang="en-US" dirty="0"/>
              <a:t>越小，反应越快；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光生非平衡载流子的浓度</a:t>
            </a:r>
            <a:r>
              <a:rPr lang="en-US" altLang="zh-CN" dirty="0" err="1"/>
              <a:t>Δn</a:t>
            </a:r>
            <a:r>
              <a:rPr lang="zh-CN" altLang="en-US" dirty="0"/>
              <a:t>：影响灵敏度，浓度越大，灵敏度越高</a:t>
            </a:r>
            <a:endParaRPr lang="en-US" altLang="zh-CN" dirty="0"/>
          </a:p>
          <a:p>
            <a:pPr algn="l"/>
            <a:r>
              <a:rPr lang="zh-CN" altLang="en-US" dirty="0"/>
              <a:t>注意，后二者是互相矛盾的。</a:t>
            </a:r>
          </a:p>
        </p:txBody>
      </p:sp>
    </p:spTree>
    <p:extLst>
      <p:ext uri="{BB962C8B-B14F-4D97-AF65-F5344CB8AC3E}">
        <p14:creationId xmlns:p14="http://schemas.microsoft.com/office/powerpoint/2010/main" val="287045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0E9C2-9FBB-4E75-B4A3-5E7E03D7771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10-3 </a:t>
            </a:r>
            <a:r>
              <a:rPr lang="zh-CN" altLang="en-US" dirty="0"/>
              <a:t>光生伏特效应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F5733C-6759-48AE-AFA8-48A03B06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238087"/>
            <a:ext cx="5562600" cy="3009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4774B0-32B6-475F-84C6-C88CABD9F311}"/>
              </a:ext>
            </a:extLst>
          </p:cNvPr>
          <p:cNvSpPr txBox="1"/>
          <p:nvPr/>
        </p:nvSpPr>
        <p:spPr>
          <a:xfrm>
            <a:off x="480291" y="1080655"/>
            <a:ext cx="8206509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当用适当波长的光照射</a:t>
            </a:r>
            <a:r>
              <a:rPr lang="en-US" altLang="zh-CN" dirty="0" err="1"/>
              <a:t>pn</a:t>
            </a:r>
            <a:r>
              <a:rPr lang="zh-CN" altLang="en-US" dirty="0"/>
              <a:t>结，由于内电场作用，半导体内部会产生电动势（光生电压），接入回路，会产生电流，这种由内建电场产生的光电效应，称为光生伏特效应。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106917-B613-4727-B228-B656FBB8E1D2}"/>
              </a:ext>
            </a:extLst>
          </p:cNvPr>
          <p:cNvCxnSpPr/>
          <p:nvPr/>
        </p:nvCxnSpPr>
        <p:spPr>
          <a:xfrm flipH="1">
            <a:off x="2863273" y="2373745"/>
            <a:ext cx="1283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9D24CE-4FE2-48E4-81E1-67A7D14BAFE2}"/>
              </a:ext>
            </a:extLst>
          </p:cNvPr>
          <p:cNvSpPr txBox="1"/>
          <p:nvPr/>
        </p:nvSpPr>
        <p:spPr>
          <a:xfrm>
            <a:off x="3048000" y="1939699"/>
            <a:ext cx="1182255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内电场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0A32A8-4DD9-4748-A543-60667EE6C07E}"/>
              </a:ext>
            </a:extLst>
          </p:cNvPr>
          <p:cNvCxnSpPr/>
          <p:nvPr/>
        </p:nvCxnSpPr>
        <p:spPr>
          <a:xfrm flipH="1">
            <a:off x="5682673" y="2370416"/>
            <a:ext cx="12838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0061987-F6F0-4647-9ECC-BF83F6609952}"/>
              </a:ext>
            </a:extLst>
          </p:cNvPr>
          <p:cNvSpPr txBox="1"/>
          <p:nvPr/>
        </p:nvSpPr>
        <p:spPr>
          <a:xfrm>
            <a:off x="5867400" y="1936370"/>
            <a:ext cx="1182255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内电场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7F1556-0C5E-40AD-B8F5-00C0AA4D2E5F}"/>
              </a:ext>
            </a:extLst>
          </p:cNvPr>
          <p:cNvSpPr txBox="1"/>
          <p:nvPr/>
        </p:nvSpPr>
        <p:spPr>
          <a:xfrm>
            <a:off x="6375399" y="4200090"/>
            <a:ext cx="1182255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光生空穴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7DD22-3CBF-460D-A6AD-EFEFB8BC799D}"/>
              </a:ext>
            </a:extLst>
          </p:cNvPr>
          <p:cNvSpPr txBox="1"/>
          <p:nvPr/>
        </p:nvSpPr>
        <p:spPr>
          <a:xfrm>
            <a:off x="4520045" y="2096090"/>
            <a:ext cx="1110673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光生电子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89B9FE-98D1-46F0-9036-66681F1E95B3}"/>
              </a:ext>
            </a:extLst>
          </p:cNvPr>
          <p:cNvSpPr/>
          <p:nvPr/>
        </p:nvSpPr>
        <p:spPr>
          <a:xfrm>
            <a:off x="5075382" y="3556000"/>
            <a:ext cx="38331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FCEB283-AE3A-4DDA-ADCB-5AFC46751492}"/>
              </a:ext>
            </a:extLst>
          </p:cNvPr>
          <p:cNvSpPr/>
          <p:nvPr/>
        </p:nvSpPr>
        <p:spPr>
          <a:xfrm>
            <a:off x="6483927" y="2465422"/>
            <a:ext cx="341746" cy="36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79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AB070-E545-4F20-9516-EF01621047E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10-4 </a:t>
            </a:r>
            <a:r>
              <a:rPr lang="zh-CN" altLang="en-US" dirty="0"/>
              <a:t>半导体发光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09D56E-C9C2-4434-BE01-7DA7C443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433432"/>
            <a:ext cx="6886575" cy="2762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8AD6C2-81E7-4366-813F-A7354367ABD9}"/>
              </a:ext>
            </a:extLst>
          </p:cNvPr>
          <p:cNvSpPr txBox="1"/>
          <p:nvPr/>
        </p:nvSpPr>
        <p:spPr>
          <a:xfrm>
            <a:off x="982133" y="985350"/>
            <a:ext cx="7176655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pn</a:t>
            </a:r>
            <a:r>
              <a:rPr lang="zh-CN" altLang="en-US" dirty="0"/>
              <a:t>结注入发光：必须正偏，使得非平衡少子注入另一区发生扩散，扩散过程中产生复合，放出光子。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23922A-A9E8-422C-85E3-DB717997C132}"/>
              </a:ext>
            </a:extLst>
          </p:cNvPr>
          <p:cNvSpPr txBox="1"/>
          <p:nvPr/>
        </p:nvSpPr>
        <p:spPr>
          <a:xfrm>
            <a:off x="711200" y="1736436"/>
            <a:ext cx="683491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n</a:t>
            </a:r>
            <a:r>
              <a:rPr lang="zh-CN" altLang="en-US" dirty="0"/>
              <a:t>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DAD77-EA92-4FAE-B0D8-9868E61B0054}"/>
              </a:ext>
            </a:extLst>
          </p:cNvPr>
          <p:cNvSpPr txBox="1"/>
          <p:nvPr/>
        </p:nvSpPr>
        <p:spPr>
          <a:xfrm>
            <a:off x="2743200" y="3066473"/>
            <a:ext cx="803564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</a:t>
            </a:r>
            <a:r>
              <a:rPr lang="zh-CN" altLang="en-US" dirty="0"/>
              <a:t>区</a:t>
            </a:r>
          </a:p>
        </p:txBody>
      </p:sp>
    </p:spTree>
    <p:extLst>
      <p:ext uri="{BB962C8B-B14F-4D97-AF65-F5344CB8AC3E}">
        <p14:creationId xmlns:p14="http://schemas.microsoft.com/office/powerpoint/2010/main" val="3949496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ED17-3C3A-4024-B27F-00971FF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半导体的热电性质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77303-6565-4722-9370-6BA7E957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1077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3CBB-46F1-4652-82B0-1D37827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164" y="92076"/>
            <a:ext cx="4733636" cy="62110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11-1 </a:t>
            </a:r>
            <a:r>
              <a:rPr lang="zh-CN" altLang="en-US" dirty="0"/>
              <a:t>温差电动势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8DC16-B990-41A3-BAE5-7D3FA7B5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7" y="190500"/>
            <a:ext cx="3686175" cy="6477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D4052B-179F-46CD-8B7E-D79C65DC1A80}"/>
              </a:ext>
            </a:extLst>
          </p:cNvPr>
          <p:cNvSpPr txBox="1"/>
          <p:nvPr/>
        </p:nvSpPr>
        <p:spPr>
          <a:xfrm>
            <a:off x="3953164" y="1006764"/>
            <a:ext cx="4733636" cy="1754326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如图，当半导体一端加热，两端温度不同，产生不同浓度的载流子，就会发生定向移动而产生电流，两端会形成不同的电势差，这就是塞贝克效应，用这种效应，可以制作出温差发电器。</a:t>
            </a:r>
            <a:endParaRPr lang="en-US" altLang="zh-CN" dirty="0"/>
          </a:p>
          <a:p>
            <a:pPr algn="l"/>
            <a:r>
              <a:rPr lang="zh-CN" altLang="en-US" dirty="0"/>
              <a:t>半导体的塞贝克效应比金属的强。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17BBE-1B2C-4CF2-877D-5ACADB689F38}"/>
              </a:ext>
            </a:extLst>
          </p:cNvPr>
          <p:cNvSpPr txBox="1"/>
          <p:nvPr/>
        </p:nvSpPr>
        <p:spPr>
          <a:xfrm>
            <a:off x="3953164" y="3075709"/>
            <a:ext cx="4733636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温差电动势的方向和材料有关，</a:t>
            </a:r>
            <a:r>
              <a:rPr lang="en-US" altLang="zh-CN" dirty="0"/>
              <a:t>p</a:t>
            </a:r>
            <a:r>
              <a:rPr lang="zh-CN" altLang="en-US" dirty="0"/>
              <a:t>型的为冷端指向热端，</a:t>
            </a:r>
            <a:r>
              <a:rPr lang="en-US" altLang="zh-CN" dirty="0"/>
              <a:t>n</a:t>
            </a:r>
            <a:r>
              <a:rPr lang="zh-CN" altLang="en-US" dirty="0"/>
              <a:t>型的相反。利用这个特性，可以制作热探针来测试半导体类型。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4422A2-A95B-4F99-BD15-D4E65DC0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70" y="4313658"/>
            <a:ext cx="3057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58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3FCF-FAF3-4492-8F12-E6E75434503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11-2 </a:t>
            </a:r>
            <a:r>
              <a:rPr lang="zh-CN" altLang="en-US" dirty="0"/>
              <a:t>半导体的珀尔帖效应及其应用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C271EB-26FA-419F-8953-2E80EF09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995362"/>
            <a:ext cx="3514725" cy="4867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169621-D02D-499E-ACA4-BAB75E35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02" y="2888421"/>
            <a:ext cx="5057775" cy="3276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38FDFF-27F5-459A-A8E4-712B18D2A5FA}"/>
              </a:ext>
            </a:extLst>
          </p:cNvPr>
          <p:cNvSpPr txBox="1"/>
          <p:nvPr/>
        </p:nvSpPr>
        <p:spPr>
          <a:xfrm>
            <a:off x="3945803" y="923636"/>
            <a:ext cx="4923560" cy="1754326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如左图，当金属和半导体接触，并通以电流时，由于金属</a:t>
            </a:r>
            <a:r>
              <a:rPr lang="en-US" altLang="zh-CN" dirty="0"/>
              <a:t>EF</a:t>
            </a:r>
            <a:r>
              <a:rPr lang="zh-CN" altLang="en-US" dirty="0"/>
              <a:t>比较高，金属的空穴要通过界面进入半导体的价带，需要吸收能量（也就是半导体价带的电子从价带进入金属的</a:t>
            </a:r>
            <a:r>
              <a:rPr lang="en-US" altLang="zh-CN" dirty="0"/>
              <a:t>EF</a:t>
            </a:r>
            <a:r>
              <a:rPr lang="zh-CN" altLang="en-US" dirty="0"/>
              <a:t>能级，需要吸收能量），这称为珀尔帖效应，利用这种效应，可以制作散热器（吸收能量）。</a:t>
            </a:r>
          </a:p>
        </p:txBody>
      </p:sp>
    </p:spTree>
    <p:extLst>
      <p:ext uri="{BB962C8B-B14F-4D97-AF65-F5344CB8AC3E}">
        <p14:creationId xmlns:p14="http://schemas.microsoft.com/office/powerpoint/2010/main" val="114098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003C-C834-406F-B129-AAF201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7-1 </a:t>
            </a:r>
            <a:r>
              <a:rPr lang="zh-CN" altLang="en-US" dirty="0"/>
              <a:t>金属半导体接触及其能级图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B48658-3700-47F3-9CAF-DCC3B2F4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" y="810933"/>
            <a:ext cx="8987664" cy="55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62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92B45-664A-4CD4-81E2-81BE6134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半导体的磁和压阻效应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F46E0-0916-4499-AEA6-20BC93A00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6830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2074B-503A-4142-ABD6-1A0AA57597E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12-1 </a:t>
            </a:r>
            <a:r>
              <a:rPr lang="zh-CN" altLang="en-US" dirty="0"/>
              <a:t>霍尔效应及其应用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A7D91C-C628-4110-85E8-8BC5AA0A10D7}"/>
              </a:ext>
            </a:extLst>
          </p:cNvPr>
          <p:cNvSpPr txBox="1"/>
          <p:nvPr/>
        </p:nvSpPr>
        <p:spPr>
          <a:xfrm>
            <a:off x="554182" y="1025236"/>
            <a:ext cx="8132618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把通电的半导体放在均匀磁场中，，在垂直于电场和磁场的方向会产生一个横向的电场，这个效应称为霍尔效应。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E198F-C06F-4B26-B205-920BE84D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765588"/>
            <a:ext cx="75057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126A-4D72-4E1A-86A0-203F9E096F1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12-2 </a:t>
            </a:r>
            <a:r>
              <a:rPr lang="zh-CN" altLang="en-US" dirty="0"/>
              <a:t>霍尔效应的应用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9F278-A044-4382-B7C3-89BA8C52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38" y="1485900"/>
            <a:ext cx="2609850" cy="1943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94B3D1-1DD2-4A1F-9291-0D8F12463AE0}"/>
              </a:ext>
            </a:extLst>
          </p:cNvPr>
          <p:cNvSpPr txBox="1"/>
          <p:nvPr/>
        </p:nvSpPr>
        <p:spPr>
          <a:xfrm>
            <a:off x="369455" y="1062182"/>
            <a:ext cx="5440218" cy="1477328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霍尔器件</a:t>
            </a:r>
            <a:endParaRPr lang="en-US" altLang="zh-CN" dirty="0"/>
          </a:p>
          <a:p>
            <a:pPr algn="l"/>
            <a:r>
              <a:rPr lang="zh-CN" altLang="en-US" dirty="0"/>
              <a:t>新的电场强度</a:t>
            </a:r>
            <a:r>
              <a:rPr lang="en-US" altLang="zh-CN" dirty="0" err="1"/>
              <a:t>Ey</a:t>
            </a:r>
            <a:r>
              <a:rPr lang="zh-CN" altLang="en-US" dirty="0"/>
              <a:t>可以由下式得到：</a:t>
            </a:r>
            <a:endParaRPr lang="en-US" altLang="zh-CN" dirty="0"/>
          </a:p>
          <a:p>
            <a:pPr algn="l"/>
            <a:r>
              <a:rPr lang="en-US" altLang="zh-CN" dirty="0" err="1"/>
              <a:t>E</a:t>
            </a:r>
            <a:r>
              <a:rPr lang="en-US" altLang="zh-CN" baseline="-25000" dirty="0" err="1"/>
              <a:t>y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H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z</a:t>
            </a:r>
            <a:endParaRPr lang="en-US" altLang="zh-CN" baseline="-25000" dirty="0"/>
          </a:p>
          <a:p>
            <a:pPr algn="l"/>
            <a:r>
              <a:rPr lang="zh-CN" altLang="en-US" dirty="0"/>
              <a:t>其中</a:t>
            </a:r>
            <a:r>
              <a:rPr lang="en-US" altLang="zh-CN" dirty="0"/>
              <a:t>R</a:t>
            </a:r>
            <a:r>
              <a:rPr lang="en-US" altLang="zh-CN" baseline="-25000" dirty="0"/>
              <a:t>H</a:t>
            </a:r>
            <a:r>
              <a:rPr lang="zh-CN" altLang="en-US" dirty="0"/>
              <a:t>为霍尔系数，一般为常数。</a:t>
            </a:r>
            <a:r>
              <a:rPr lang="en-US" altLang="zh-CN" dirty="0" err="1"/>
              <a:t>J</a:t>
            </a:r>
            <a:r>
              <a:rPr lang="en-US" altLang="zh-CN" baseline="-25000" dirty="0" err="1"/>
              <a:t>x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方向的电流密度，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z</a:t>
            </a:r>
            <a:r>
              <a:rPr lang="zh-CN" altLang="en-US" dirty="0"/>
              <a:t>为磁感应强度。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0046DE-5644-40BC-BE5F-61D40D4CC24E}"/>
              </a:ext>
            </a:extLst>
          </p:cNvPr>
          <p:cNvSpPr/>
          <p:nvPr/>
        </p:nvSpPr>
        <p:spPr>
          <a:xfrm>
            <a:off x="6001038" y="3604552"/>
            <a:ext cx="26098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一个轮上的两个磁铁经过霍尔效应传感器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71D06-4774-4E9F-B0C6-3EA53C4DF482}"/>
              </a:ext>
            </a:extLst>
          </p:cNvPr>
          <p:cNvSpPr txBox="1"/>
          <p:nvPr/>
        </p:nvSpPr>
        <p:spPr>
          <a:xfrm>
            <a:off x="452582" y="3429000"/>
            <a:ext cx="5357091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测定载流子的浓度和迁移率</a:t>
            </a:r>
          </a:p>
        </p:txBody>
      </p:sp>
    </p:spTree>
    <p:extLst>
      <p:ext uri="{BB962C8B-B14F-4D97-AF65-F5344CB8AC3E}">
        <p14:creationId xmlns:p14="http://schemas.microsoft.com/office/powerpoint/2010/main" val="4186226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B04F-1402-404C-8938-B31A085C1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12-3 </a:t>
            </a:r>
            <a:r>
              <a:rPr lang="zh-CN" altLang="en-US" dirty="0"/>
              <a:t>其他效应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33E94-87B2-4830-AC98-7D9D23CC0308}"/>
              </a:ext>
            </a:extLst>
          </p:cNvPr>
          <p:cNvSpPr txBox="1"/>
          <p:nvPr/>
        </p:nvSpPr>
        <p:spPr>
          <a:xfrm>
            <a:off x="803564" y="1008740"/>
            <a:ext cx="7883236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磁阻效应：由于磁场的存在，半导体的电阻增加，称为磁阻效应；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AB34C8-2E3E-4ABC-8ECB-2B0643AFBDFE}"/>
              </a:ext>
            </a:extLst>
          </p:cNvPr>
          <p:cNvSpPr txBox="1"/>
          <p:nvPr/>
        </p:nvSpPr>
        <p:spPr>
          <a:xfrm>
            <a:off x="803564" y="1655162"/>
            <a:ext cx="3020291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磁光效应：在磁场下，光吸收产生的本征吸收限发生变化，成为磁光效应；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0ED73-CCAC-47DE-BEDA-3B59B752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7" y="1514246"/>
            <a:ext cx="4393766" cy="3858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212A56-B395-43C3-A34E-83902AA3AFC9}"/>
              </a:ext>
            </a:extLst>
          </p:cNvPr>
          <p:cNvSpPr txBox="1"/>
          <p:nvPr/>
        </p:nvSpPr>
        <p:spPr>
          <a:xfrm>
            <a:off x="803564" y="2787068"/>
            <a:ext cx="3020291" cy="2585323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热磁效应：当半导体在磁场、电场同时存在时，会和热场有相关的效应：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爱庭豪森效应：样品沿电场方向会有温度差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能斯托效应：样品在温度梯度下会产生电动势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里吉效应：磁场改变时，样品两端会产生温度差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4C460A-30F6-4306-8067-CB7A8FF39D28}"/>
              </a:ext>
            </a:extLst>
          </p:cNvPr>
          <p:cNvSpPr txBox="1"/>
          <p:nvPr/>
        </p:nvSpPr>
        <p:spPr>
          <a:xfrm>
            <a:off x="803564" y="5588000"/>
            <a:ext cx="3020291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光磁电效应：如果在垂直光照下加以磁场，在横向会产生电势差，称为光磁电效应。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1421EA-2E02-4FD5-BA8C-E2545B3C7CD3}"/>
              </a:ext>
            </a:extLst>
          </p:cNvPr>
          <p:cNvSpPr txBox="1"/>
          <p:nvPr/>
        </p:nvSpPr>
        <p:spPr>
          <a:xfrm>
            <a:off x="4378037" y="5763491"/>
            <a:ext cx="4393766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压阻效应：对半导体施压时，半导体的电阻率发生变化，称为压阻效应，可以制作应变计、压敏二极管或三极管等。</a:t>
            </a:r>
          </a:p>
        </p:txBody>
      </p:sp>
    </p:spTree>
    <p:extLst>
      <p:ext uri="{BB962C8B-B14F-4D97-AF65-F5344CB8AC3E}">
        <p14:creationId xmlns:p14="http://schemas.microsoft.com/office/powerpoint/2010/main" val="212002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B6CC6E-D462-4364-A781-D753FAE1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非晶态半导体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D4E58-1605-4D14-863D-10BE8DEFA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669191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27A6-B955-4B4C-87A6-5AFD2706F66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13-1 </a:t>
            </a:r>
            <a:r>
              <a:rPr lang="zh-CN" altLang="en-US" dirty="0"/>
              <a:t>非晶态半导体的结构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1692B7-656B-4CE0-8C49-037A08FA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80" y="1035482"/>
            <a:ext cx="2800350" cy="28289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727067-8F8A-4586-A046-D73C526FB003}"/>
              </a:ext>
            </a:extLst>
          </p:cNvPr>
          <p:cNvSpPr txBox="1"/>
          <p:nvPr/>
        </p:nvSpPr>
        <p:spPr>
          <a:xfrm>
            <a:off x="591127" y="1035482"/>
            <a:ext cx="4849091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非晶态半导体，主要分为两类：四面体结构非晶态半导体，和 硫系非晶态半导体，这里主要是介绍四面体结构。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50718-2CF0-4D52-9651-061A1D66DE93}"/>
              </a:ext>
            </a:extLst>
          </p:cNvPr>
          <p:cNvSpPr txBox="1"/>
          <p:nvPr/>
        </p:nvSpPr>
        <p:spPr>
          <a:xfrm>
            <a:off x="591127" y="2281117"/>
            <a:ext cx="4849091" cy="923330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四面体结构非晶态半导体，如</a:t>
            </a:r>
            <a:r>
              <a:rPr lang="en-US" altLang="zh-CN" dirty="0"/>
              <a:t>a-Si, a-Ge, a-GaAs</a:t>
            </a:r>
            <a:r>
              <a:rPr lang="zh-CN" altLang="en-US" dirty="0"/>
              <a:t>等，每个原子还是和周围</a:t>
            </a:r>
            <a:r>
              <a:rPr lang="en-US" altLang="zh-CN" dirty="0"/>
              <a:t>4</a:t>
            </a:r>
            <a:r>
              <a:rPr lang="zh-CN" altLang="en-US" dirty="0"/>
              <a:t>个临近原子产生配位，其特点，是短程有序，长程无序。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F7D13-1BF8-42A7-A924-BEA5F27F18D3}"/>
              </a:ext>
            </a:extLst>
          </p:cNvPr>
          <p:cNvSpPr txBox="1"/>
          <p:nvPr/>
        </p:nvSpPr>
        <p:spPr>
          <a:xfrm>
            <a:off x="591127" y="3429000"/>
            <a:ext cx="4849091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非晶态半导体的另一个特征，就是其亚稳性，也就是其不处于热平衡状态，而是非平衡状态。</a:t>
            </a:r>
          </a:p>
        </p:txBody>
      </p:sp>
    </p:spTree>
    <p:extLst>
      <p:ext uri="{BB962C8B-B14F-4D97-AF65-F5344CB8AC3E}">
        <p14:creationId xmlns:p14="http://schemas.microsoft.com/office/powerpoint/2010/main" val="4077603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131E-3E04-432F-9302-50F700D6473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13-2 </a:t>
            </a:r>
            <a:r>
              <a:rPr lang="zh-CN" altLang="en-US" dirty="0"/>
              <a:t>非稳态半导体的电学性质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0F862-4404-4108-9235-BA5CC6DFC06C}"/>
              </a:ext>
            </a:extLst>
          </p:cNvPr>
          <p:cNvSpPr txBox="1"/>
          <p:nvPr/>
        </p:nvSpPr>
        <p:spPr>
          <a:xfrm>
            <a:off x="415636" y="1071418"/>
            <a:ext cx="8271164" cy="646331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非晶态半导体本征导电机理，除了扩展态的电导（高温时，这个和晶态半导体的一致），还有定域态电导（低温时）。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807BE-8405-4789-AD29-46806776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" y="2171267"/>
            <a:ext cx="4686300" cy="3457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6C6F9D-EC84-46FB-9345-44BB057D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937" y="2461057"/>
            <a:ext cx="3133725" cy="3114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D5E46-9A7E-4962-AAEE-01BF31D49BF9}"/>
              </a:ext>
            </a:extLst>
          </p:cNvPr>
          <p:cNvSpPr txBox="1"/>
          <p:nvPr/>
        </p:nvSpPr>
        <p:spPr>
          <a:xfrm>
            <a:off x="7712363" y="4876800"/>
            <a:ext cx="683491" cy="369332"/>
          </a:xfrm>
          <a:prstGeom prst="rect">
            <a:avLst/>
          </a:prstGeom>
          <a:solidFill>
            <a:schemeClr val="bg2">
              <a:alpha val="62000"/>
            </a:schemeClr>
          </a:solidFill>
          <a:ln>
            <a:solidFill>
              <a:schemeClr val="dk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1/T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09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54A2D-EA70-48F2-AC5A-3F9BC2F5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409877"/>
            <a:ext cx="8996218" cy="62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13A26A-4006-4ABF-89E2-A6AB14A3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" y="560044"/>
            <a:ext cx="8931564" cy="58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45AF46-79E1-42FE-B7B3-CBB14FC1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51221"/>
            <a:ext cx="7339787" cy="6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338ED5-FBB3-4652-8235-FC3911C6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9" y="107360"/>
            <a:ext cx="3010161" cy="5608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1041DA-3713-4809-84F0-01C8611D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1" y="198437"/>
            <a:ext cx="5807314" cy="5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8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6ABC8E-367D-47B7-89C9-9BCC1446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37969"/>
            <a:ext cx="5765031" cy="65820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D1E742-5DF0-46B2-B2A8-34E691BE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76" y="479803"/>
            <a:ext cx="3169961" cy="40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7FF7-3C73-4F07-ADA7-E0676B02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半导体表面与</a:t>
            </a:r>
            <a:r>
              <a:rPr lang="en-US" altLang="zh-CN" dirty="0"/>
              <a:t>MIS</a:t>
            </a:r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3C102-3541-439F-901F-F11D5487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284093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txDef>
      <a:spPr>
        <a:solidFill>
          <a:schemeClr val="bg2">
            <a:alpha val="62000"/>
          </a:schemeClr>
        </a:solidFill>
        <a:ln>
          <a:solidFill>
            <a:schemeClr val="dk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431</TotalTime>
  <Words>1361</Words>
  <Application>Microsoft Office PowerPoint</Application>
  <PresentationFormat>全屏显示(4:3)</PresentationFormat>
  <Paragraphs>104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华文楷体</vt:lpstr>
      <vt:lpstr>Arial</vt:lpstr>
      <vt:lpstr>Cambria Math</vt:lpstr>
      <vt:lpstr>Corbel</vt:lpstr>
      <vt:lpstr>Ubuntu Mono</vt:lpstr>
      <vt:lpstr>视差</vt:lpstr>
      <vt:lpstr>半导体物理</vt:lpstr>
      <vt:lpstr>金属和半导体的接触</vt:lpstr>
      <vt:lpstr>7-1 金属半导体接触及其能级图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半导体表面与MIS结构</vt:lpstr>
      <vt:lpstr>8-1 表面态 </vt:lpstr>
      <vt:lpstr>8-2 表面电场效应和MIS结构</vt:lpstr>
      <vt:lpstr>8-3 MIS结构的C-V特性</vt:lpstr>
      <vt:lpstr>PowerPoint 演示文稿</vt:lpstr>
      <vt:lpstr>8-4 硅-二氧化硅的性质 </vt:lpstr>
      <vt:lpstr>PowerPoint 演示文稿</vt:lpstr>
      <vt:lpstr>PowerPoint 演示文稿</vt:lpstr>
      <vt:lpstr>8-5 表面电场对pn结特性的影响</vt:lpstr>
      <vt:lpstr>PowerPoint 演示文稿</vt:lpstr>
      <vt:lpstr>半导体异质结构</vt:lpstr>
      <vt:lpstr>9-1 半导体异质结及其能带图</vt:lpstr>
      <vt:lpstr>9-2 半导体异质结的电流电压特性</vt:lpstr>
      <vt:lpstr>半导体的光学性质和光电与发光现象</vt:lpstr>
      <vt:lpstr>10-1 半导体的光吸收</vt:lpstr>
      <vt:lpstr>10-2 半导体的光电导</vt:lpstr>
      <vt:lpstr>10-3 光生伏特效应</vt:lpstr>
      <vt:lpstr>10-4 半导体发光</vt:lpstr>
      <vt:lpstr>半导体的热电性质</vt:lpstr>
      <vt:lpstr>11-1 温差电动势</vt:lpstr>
      <vt:lpstr>11-2 半导体的珀尔帖效应及其应用</vt:lpstr>
      <vt:lpstr>半导体的磁和压阻效应</vt:lpstr>
      <vt:lpstr>12-1 霍尔效应及其应用</vt:lpstr>
      <vt:lpstr>12-2 霍尔效应的应用</vt:lpstr>
      <vt:lpstr>12-3 其他效应</vt:lpstr>
      <vt:lpstr>非晶态半导体</vt:lpstr>
      <vt:lpstr>13-1 非晶态半导体的结构</vt:lpstr>
      <vt:lpstr>13-2 非稳态半导体的电学性质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半导体物理</dc:title>
  <dc:creator>ldc</dc:creator>
  <cp:lastModifiedBy>ldc</cp:lastModifiedBy>
  <cp:revision>38</cp:revision>
  <dcterms:created xsi:type="dcterms:W3CDTF">2019-01-04T10:10:42Z</dcterms:created>
  <dcterms:modified xsi:type="dcterms:W3CDTF">2019-01-05T05:44:11Z</dcterms:modified>
</cp:coreProperties>
</file>